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Montserrat"/>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5.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7.xml"/><Relationship Id="rId44" Type="http://schemas.openxmlformats.org/officeDocument/2006/relationships/font" Target="fonts/Lato-boldItalic.fntdata"/><Relationship Id="rId21" Type="http://schemas.openxmlformats.org/officeDocument/2006/relationships/slide" Target="slides/slide16.xml"/><Relationship Id="rId43" Type="http://schemas.openxmlformats.org/officeDocument/2006/relationships/font" Target="fonts/La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Montserrat-italic.fntdata"/><Relationship Id="rId16" Type="http://schemas.openxmlformats.org/officeDocument/2006/relationships/slide" Target="slides/slide11.xml"/><Relationship Id="rId38" Type="http://schemas.openxmlformats.org/officeDocument/2006/relationships/font" Target="fonts/Montserra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04c47862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04c47862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51e87aa9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51e87aa9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425a55f0b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d425a55f0b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d51e87aa9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d51e87aa9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cd8045cc9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cd8045cc9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425a55f0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d425a55f0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cd8045d72a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cd8045d72a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cd8045d72a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cd8045d72a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425a55f0b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d425a55f0b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cd8045d72a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cd8045d72a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425a55f0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425a55f0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425a55f0b_0_1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d425a55f0b_0_1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cd8045d72a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cd8045d72a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cd8045d72a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cd8045d72a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d04c4786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d04c4786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cd8045d72a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cd8045d72a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d04c47862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d04c47862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d04c47862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d04c47862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cd8045d72a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cd8045d72a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d04c47862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d04c47862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d51e87aa9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d51e87aa9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425a55f0b_0_1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425a55f0b_0_1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d51e87aa9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d51e87aa9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cd8045cc9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cd8045cc9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04c47862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04c47862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d8045d72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d8045d72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d8045d72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d8045d72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d8045d72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d8045d72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d8045d72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d8045d72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04c47862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04c47862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5.gif"/><Relationship Id="rId5" Type="http://schemas.openxmlformats.org/officeDocument/2006/relationships/image" Target="../media/image9.gif"/><Relationship Id="rId6" Type="http://schemas.openxmlformats.org/officeDocument/2006/relationships/image" Target="../media/image2.png"/><Relationship Id="rId7"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www.youtube.com/watch?v=6hCS8YRiLX8" TargetMode="External"/><Relationship Id="rId4"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stackoverflow.com/questions/26916640/javafx-not-on-fx-application-thread-when-using-timer" TargetMode="External"/><Relationship Id="rId4" Type="http://schemas.openxmlformats.org/officeDocument/2006/relationships/hyperlink" Target="https://www.blender.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Java Final Project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1018"/>
              <a:buNone/>
            </a:pPr>
            <a:r>
              <a:rPr lang="en" sz="1202"/>
              <a:t>Andrew Mahr, Jake Intravaia, Andrew Manfredi, Spencer Wondolowski, Antonio Lopez</a:t>
            </a:r>
            <a:endParaRPr sz="120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Graphical User Interface Design</a:t>
            </a:r>
            <a:endParaRPr/>
          </a:p>
        </p:txBody>
      </p:sp>
      <p:sp>
        <p:nvSpPr>
          <p:cNvPr id="195" name="Google Shape;195;p22"/>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For the GUI, we decided to go with a simple but intuitive design. </a:t>
            </a:r>
            <a:endParaRPr sz="1500"/>
          </a:p>
          <a:p>
            <a:pPr indent="-323850" lvl="0" marL="457200" rtl="0" algn="l">
              <a:spcBef>
                <a:spcPts val="0"/>
              </a:spcBef>
              <a:spcAft>
                <a:spcPts val="0"/>
              </a:spcAft>
              <a:buSzPts val="1500"/>
              <a:buChar char="●"/>
            </a:pPr>
            <a:r>
              <a:rPr lang="en" sz="1500"/>
              <a:t>The GUI of both the Login and Sign-up page, is a modern design that was laid out with the intent to prevent confusing and/or overwhelming the user.</a:t>
            </a:r>
            <a:endParaRPr sz="1500"/>
          </a:p>
          <a:p>
            <a:pPr indent="-323850" lvl="0" marL="457200" rtl="0" algn="l">
              <a:spcBef>
                <a:spcPts val="0"/>
              </a:spcBef>
              <a:spcAft>
                <a:spcPts val="0"/>
              </a:spcAft>
              <a:buSzPts val="1500"/>
              <a:buChar char="●"/>
            </a:pPr>
            <a:r>
              <a:rPr lang="en" sz="1500"/>
              <a:t>Each of the widgets displayed on the Login screen is labeled and designed for the ease of the user’s experience (UX).</a:t>
            </a:r>
            <a:endParaRPr sz="1500"/>
          </a:p>
          <a:p>
            <a:pPr indent="-323850" lvl="0" marL="457200" rtl="0" algn="l">
              <a:spcBef>
                <a:spcPts val="0"/>
              </a:spcBef>
              <a:spcAft>
                <a:spcPts val="0"/>
              </a:spcAft>
              <a:buSzPts val="1500"/>
              <a:buChar char="●"/>
            </a:pPr>
            <a:r>
              <a:rPr lang="en" sz="1500"/>
              <a:t>The same is done for the Sign-up page, with the addition of the “confirm password” widget</a:t>
            </a:r>
            <a:endParaRPr sz="1500"/>
          </a:p>
          <a:p>
            <a:pPr indent="-323850" lvl="0" marL="457200" rtl="0" algn="l">
              <a:spcBef>
                <a:spcPts val="0"/>
              </a:spcBef>
              <a:spcAft>
                <a:spcPts val="0"/>
              </a:spcAft>
              <a:buSzPts val="1500"/>
              <a:buChar char="●"/>
            </a:pPr>
            <a:r>
              <a:rPr lang="en" sz="1500"/>
              <a:t>The widgets used to either login or sign-up are within a rounded box with a different color styling than the rest of the widgets, which is done to show the user that those are the main interactive widgets for the respective screen.</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Graphical User Interface Design Cont.</a:t>
            </a:r>
            <a:endParaRPr/>
          </a:p>
        </p:txBody>
      </p:sp>
      <p:sp>
        <p:nvSpPr>
          <p:cNvPr id="201" name="Google Shape;201;p23"/>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323850" lvl="0" marL="457200" rtl="0" algn="l">
              <a:lnSpc>
                <a:spcPct val="105000"/>
              </a:lnSpc>
              <a:spcBef>
                <a:spcPts val="0"/>
              </a:spcBef>
              <a:spcAft>
                <a:spcPts val="0"/>
              </a:spcAft>
              <a:buSzPts val="1500"/>
              <a:buChar char="●"/>
            </a:pPr>
            <a:r>
              <a:rPr lang="en" sz="1500"/>
              <a:t>As for the dashboard of the application, we kept the same familiar color styling to show continuity between the screens of the application.</a:t>
            </a:r>
            <a:endParaRPr sz="1500"/>
          </a:p>
          <a:p>
            <a:pPr indent="-323850" lvl="0" marL="457200" rtl="0" algn="l">
              <a:lnSpc>
                <a:spcPct val="105000"/>
              </a:lnSpc>
              <a:spcBef>
                <a:spcPts val="0"/>
              </a:spcBef>
              <a:spcAft>
                <a:spcPts val="0"/>
              </a:spcAft>
              <a:buSzPts val="1500"/>
              <a:buChar char="●"/>
            </a:pPr>
            <a:r>
              <a:rPr lang="en" sz="1500"/>
              <a:t>For the dashboard, we we utilized the JavaFX frame known as a border pane, which allows us to keep our screen uniform and clean.</a:t>
            </a:r>
            <a:endParaRPr sz="1500"/>
          </a:p>
          <a:p>
            <a:pPr indent="-323850" lvl="0" marL="457200" rtl="0" algn="l">
              <a:lnSpc>
                <a:spcPct val="105000"/>
              </a:lnSpc>
              <a:spcBef>
                <a:spcPts val="0"/>
              </a:spcBef>
              <a:spcAft>
                <a:spcPts val="0"/>
              </a:spcAft>
              <a:buSzPts val="1500"/>
              <a:buChar char="●"/>
            </a:pPr>
            <a:r>
              <a:rPr lang="en" sz="1500"/>
              <a:t>On the left-hand side of the screen, we have the list of functions that a typical user may utilize, such as a buttons to add and delete items from the database.</a:t>
            </a:r>
            <a:endParaRPr sz="1500"/>
          </a:p>
          <a:p>
            <a:pPr indent="-323850" lvl="0" marL="457200" rtl="0" algn="l">
              <a:lnSpc>
                <a:spcPct val="105000"/>
              </a:lnSpc>
              <a:spcBef>
                <a:spcPts val="0"/>
              </a:spcBef>
              <a:spcAft>
                <a:spcPts val="0"/>
              </a:spcAft>
              <a:buSzPts val="1500"/>
              <a:buChar char="●"/>
            </a:pPr>
            <a:r>
              <a:rPr lang="en" sz="1500"/>
              <a:t>On the right-handed portion of the screen, we have a table that displays the items when queries are run.</a:t>
            </a:r>
            <a:endParaRPr sz="1500"/>
          </a:p>
          <a:p>
            <a:pPr indent="-323850" lvl="0" marL="457200" rtl="0" algn="l">
              <a:lnSpc>
                <a:spcPct val="105000"/>
              </a:lnSpc>
              <a:spcBef>
                <a:spcPts val="0"/>
              </a:spcBef>
              <a:spcAft>
                <a:spcPts val="0"/>
              </a:spcAft>
              <a:buSzPts val="1500"/>
              <a:buChar char="●"/>
            </a:pPr>
            <a:r>
              <a:rPr lang="en" sz="1500"/>
              <a:t>The item display is naturally a different color than the rest of the screen to help the user easily differentiate between the menu and the important displayed information.</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outline</a:t>
            </a:r>
            <a:endParaRPr/>
          </a:p>
        </p:txBody>
      </p:sp>
      <p:sp>
        <p:nvSpPr>
          <p:cNvPr id="207" name="Google Shape;207;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The WMS is composed of several </a:t>
            </a:r>
            <a:r>
              <a:rPr lang="en" sz="1900"/>
              <a:t>different</a:t>
            </a:r>
            <a:r>
              <a:rPr lang="en" sz="1900"/>
              <a:t> parts listed below.</a:t>
            </a:r>
            <a:endParaRPr sz="1900"/>
          </a:p>
          <a:p>
            <a:pPr indent="-349250" lvl="0" marL="457200" rtl="0" algn="l">
              <a:spcBef>
                <a:spcPts val="1200"/>
              </a:spcBef>
              <a:spcAft>
                <a:spcPts val="0"/>
              </a:spcAft>
              <a:buSzPts val="1900"/>
              <a:buChar char="-"/>
            </a:pPr>
            <a:r>
              <a:rPr lang="en" sz="1900"/>
              <a:t>Logo Design / Loading Assets</a:t>
            </a:r>
            <a:endParaRPr sz="1900"/>
          </a:p>
          <a:p>
            <a:pPr indent="-349250" lvl="0" marL="457200" rtl="0" algn="l">
              <a:spcBef>
                <a:spcPts val="0"/>
              </a:spcBef>
              <a:spcAft>
                <a:spcPts val="0"/>
              </a:spcAft>
              <a:buSzPts val="1900"/>
              <a:buChar char="-"/>
            </a:pPr>
            <a:r>
              <a:rPr lang="en" sz="1900"/>
              <a:t>L</a:t>
            </a:r>
            <a:r>
              <a:rPr lang="en" sz="1900"/>
              <a:t>ogin Page</a:t>
            </a:r>
            <a:endParaRPr sz="1900"/>
          </a:p>
          <a:p>
            <a:pPr indent="-349250" lvl="0" marL="457200" rtl="0" algn="l">
              <a:spcBef>
                <a:spcPts val="0"/>
              </a:spcBef>
              <a:spcAft>
                <a:spcPts val="0"/>
              </a:spcAft>
              <a:buSzPts val="1900"/>
              <a:buChar char="-"/>
            </a:pPr>
            <a:r>
              <a:rPr lang="en" sz="1900"/>
              <a:t>Loading Page</a:t>
            </a:r>
            <a:endParaRPr sz="1900"/>
          </a:p>
          <a:p>
            <a:pPr indent="-349250" lvl="0" marL="457200" rtl="0" algn="l">
              <a:spcBef>
                <a:spcPts val="0"/>
              </a:spcBef>
              <a:spcAft>
                <a:spcPts val="0"/>
              </a:spcAft>
              <a:buSzPts val="1900"/>
              <a:buChar char="-"/>
            </a:pPr>
            <a:r>
              <a:rPr lang="en" sz="1900"/>
              <a:t>Sign-up Page</a:t>
            </a:r>
            <a:endParaRPr sz="1900"/>
          </a:p>
          <a:p>
            <a:pPr indent="-349250" lvl="0" marL="457200" rtl="0" algn="l">
              <a:spcBef>
                <a:spcPts val="0"/>
              </a:spcBef>
              <a:spcAft>
                <a:spcPts val="0"/>
              </a:spcAft>
              <a:buSzPts val="1900"/>
              <a:buChar char="-"/>
            </a:pPr>
            <a:r>
              <a:rPr lang="en" sz="1900"/>
              <a:t>Admin Dashboard</a:t>
            </a:r>
            <a:endParaRPr sz="1900"/>
          </a:p>
          <a:p>
            <a:pPr indent="-349250" lvl="0" marL="457200" rtl="0" algn="l">
              <a:spcBef>
                <a:spcPts val="0"/>
              </a:spcBef>
              <a:spcAft>
                <a:spcPts val="0"/>
              </a:spcAft>
              <a:buSzPts val="1900"/>
              <a:buChar char="-"/>
            </a:pPr>
            <a:r>
              <a:rPr lang="en" sz="1900"/>
              <a:t>User Dashboard</a:t>
            </a:r>
            <a:endParaRPr sz="1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Logo Design</a:t>
            </a:r>
            <a:endParaRPr/>
          </a:p>
        </p:txBody>
      </p:sp>
      <p:pic>
        <p:nvPicPr>
          <p:cNvPr id="213" name="Google Shape;213;p25"/>
          <p:cNvPicPr preferRelativeResize="0"/>
          <p:nvPr/>
        </p:nvPicPr>
        <p:blipFill>
          <a:blip r:embed="rId3">
            <a:alphaModFix/>
          </a:blip>
          <a:stretch>
            <a:fillRect/>
          </a:stretch>
        </p:blipFill>
        <p:spPr>
          <a:xfrm>
            <a:off x="735000" y="1545375"/>
            <a:ext cx="3015775" cy="2841076"/>
          </a:xfrm>
          <a:prstGeom prst="rect">
            <a:avLst/>
          </a:prstGeom>
          <a:noFill/>
          <a:ln>
            <a:noFill/>
          </a:ln>
        </p:spPr>
      </p:pic>
      <p:sp>
        <p:nvSpPr>
          <p:cNvPr id="214" name="Google Shape;214;p25"/>
          <p:cNvSpPr txBox="1"/>
          <p:nvPr/>
        </p:nvSpPr>
        <p:spPr>
          <a:xfrm>
            <a:off x="3870000" y="1556500"/>
            <a:ext cx="4466400" cy="1647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900">
                <a:solidFill>
                  <a:schemeClr val="lt1"/>
                </a:solidFill>
                <a:latin typeface="Lato"/>
                <a:ea typeface="Lato"/>
                <a:cs typeface="Lato"/>
                <a:sym typeface="Lato"/>
              </a:rPr>
              <a:t>These logo concepts were designed in Adobe Illustrator 2021, we wanted to experiment with different colors and ended up settling on the royal blue/navy blue combination.</a:t>
            </a:r>
            <a:endParaRPr sz="1900">
              <a:solidFill>
                <a:schemeClr val="lt1"/>
              </a:solidFill>
              <a:latin typeface="Lato"/>
              <a:ea typeface="Lato"/>
              <a:cs typeface="Lato"/>
              <a:sym typeface="Lato"/>
            </a:endParaRPr>
          </a:p>
        </p:txBody>
      </p:sp>
      <p:pic>
        <p:nvPicPr>
          <p:cNvPr id="215" name="Google Shape;215;p25"/>
          <p:cNvPicPr preferRelativeResize="0"/>
          <p:nvPr/>
        </p:nvPicPr>
        <p:blipFill>
          <a:blip r:embed="rId4">
            <a:alphaModFix/>
          </a:blip>
          <a:stretch>
            <a:fillRect/>
          </a:stretch>
        </p:blipFill>
        <p:spPr>
          <a:xfrm>
            <a:off x="4067852" y="3452156"/>
            <a:ext cx="1008300" cy="98309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Loading Assets</a:t>
            </a:r>
            <a:endParaRPr/>
          </a:p>
        </p:txBody>
      </p:sp>
      <p:sp>
        <p:nvSpPr>
          <p:cNvPr id="221" name="Google Shape;221;p26"/>
          <p:cNvSpPr txBox="1"/>
          <p:nvPr>
            <p:ph idx="1" type="body"/>
          </p:nvPr>
        </p:nvSpPr>
        <p:spPr>
          <a:xfrm>
            <a:off x="1297500" y="1567550"/>
            <a:ext cx="35235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t>
            </a:r>
            <a:r>
              <a:rPr lang="en"/>
              <a:t>loading</a:t>
            </a:r>
            <a:r>
              <a:rPr lang="en"/>
              <a:t> page for the WMS was again designed in scene builder, </a:t>
            </a:r>
            <a:r>
              <a:rPr lang="en"/>
              <a:t>both GIFs used were designed and animated by our team. The box was animated and rendered in Blender, an open source 3d modeling software. The loading text was animated and rendered in Adobe After Effects 2021.</a:t>
            </a:r>
            <a:endParaRPr/>
          </a:p>
        </p:txBody>
      </p:sp>
      <p:pic>
        <p:nvPicPr>
          <p:cNvPr id="222" name="Google Shape;222;p26"/>
          <p:cNvPicPr preferRelativeResize="0"/>
          <p:nvPr/>
        </p:nvPicPr>
        <p:blipFill>
          <a:blip r:embed="rId3">
            <a:alphaModFix/>
          </a:blip>
          <a:stretch>
            <a:fillRect/>
          </a:stretch>
        </p:blipFill>
        <p:spPr>
          <a:xfrm>
            <a:off x="5243300" y="393750"/>
            <a:ext cx="3564075" cy="2626676"/>
          </a:xfrm>
          <a:prstGeom prst="rect">
            <a:avLst/>
          </a:prstGeom>
          <a:noFill/>
          <a:ln>
            <a:noFill/>
          </a:ln>
        </p:spPr>
      </p:pic>
      <p:pic>
        <p:nvPicPr>
          <p:cNvPr id="223" name="Google Shape;223;p26"/>
          <p:cNvPicPr preferRelativeResize="0"/>
          <p:nvPr/>
        </p:nvPicPr>
        <p:blipFill>
          <a:blip r:embed="rId4">
            <a:alphaModFix/>
          </a:blip>
          <a:stretch>
            <a:fillRect/>
          </a:stretch>
        </p:blipFill>
        <p:spPr>
          <a:xfrm>
            <a:off x="4973400" y="3172826"/>
            <a:ext cx="1818274" cy="1818274"/>
          </a:xfrm>
          <a:prstGeom prst="rect">
            <a:avLst/>
          </a:prstGeom>
          <a:noFill/>
          <a:ln>
            <a:noFill/>
          </a:ln>
        </p:spPr>
      </p:pic>
      <p:pic>
        <p:nvPicPr>
          <p:cNvPr id="224" name="Google Shape;224;p26"/>
          <p:cNvPicPr preferRelativeResize="0"/>
          <p:nvPr/>
        </p:nvPicPr>
        <p:blipFill>
          <a:blip r:embed="rId5">
            <a:alphaModFix/>
          </a:blip>
          <a:stretch>
            <a:fillRect/>
          </a:stretch>
        </p:blipFill>
        <p:spPr>
          <a:xfrm>
            <a:off x="6791674" y="3843826"/>
            <a:ext cx="1905000" cy="476250"/>
          </a:xfrm>
          <a:prstGeom prst="rect">
            <a:avLst/>
          </a:prstGeom>
          <a:noFill/>
          <a:ln>
            <a:noFill/>
          </a:ln>
        </p:spPr>
      </p:pic>
      <p:pic>
        <p:nvPicPr>
          <p:cNvPr id="225" name="Google Shape;225;p26"/>
          <p:cNvPicPr preferRelativeResize="0"/>
          <p:nvPr/>
        </p:nvPicPr>
        <p:blipFill>
          <a:blip r:embed="rId6">
            <a:alphaModFix/>
          </a:blip>
          <a:stretch>
            <a:fillRect/>
          </a:stretch>
        </p:blipFill>
        <p:spPr>
          <a:xfrm>
            <a:off x="3666832" y="3583959"/>
            <a:ext cx="1217068" cy="996000"/>
          </a:xfrm>
          <a:prstGeom prst="rect">
            <a:avLst/>
          </a:prstGeom>
          <a:noFill/>
          <a:ln>
            <a:noFill/>
          </a:ln>
        </p:spPr>
      </p:pic>
      <p:pic>
        <p:nvPicPr>
          <p:cNvPr id="226" name="Google Shape;226;p26"/>
          <p:cNvPicPr preferRelativeResize="0"/>
          <p:nvPr/>
        </p:nvPicPr>
        <p:blipFill>
          <a:blip r:embed="rId7">
            <a:alphaModFix/>
          </a:blip>
          <a:stretch>
            <a:fillRect/>
          </a:stretch>
        </p:blipFill>
        <p:spPr>
          <a:xfrm>
            <a:off x="2264142" y="3661575"/>
            <a:ext cx="1021557" cy="9960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Login page</a:t>
            </a:r>
            <a:endParaRPr/>
          </a:p>
        </p:txBody>
      </p:sp>
      <p:sp>
        <p:nvSpPr>
          <p:cNvPr id="232" name="Google Shape;232;p27"/>
          <p:cNvSpPr txBox="1"/>
          <p:nvPr/>
        </p:nvSpPr>
        <p:spPr>
          <a:xfrm>
            <a:off x="1205275" y="1558400"/>
            <a:ext cx="442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Lato"/>
              <a:ea typeface="Lato"/>
              <a:cs typeface="Lato"/>
              <a:sym typeface="Lato"/>
            </a:endParaRPr>
          </a:p>
        </p:txBody>
      </p:sp>
      <p:sp>
        <p:nvSpPr>
          <p:cNvPr id="233" name="Google Shape;233;p27"/>
          <p:cNvSpPr txBox="1"/>
          <p:nvPr/>
        </p:nvSpPr>
        <p:spPr>
          <a:xfrm>
            <a:off x="1297500" y="2011088"/>
            <a:ext cx="3001800" cy="163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lt1"/>
                </a:solidFill>
                <a:latin typeface="Lato"/>
                <a:ea typeface="Lato"/>
                <a:cs typeface="Lato"/>
                <a:sym typeface="Lato"/>
              </a:rPr>
              <a:t>The login page was designed in SceneBuilder - a program designed to enhance the workflow of creating JavaFX based applications. The page was designed via drag and drop functionality. </a:t>
            </a:r>
            <a:endParaRPr>
              <a:solidFill>
                <a:schemeClr val="lt1"/>
              </a:solidFill>
              <a:latin typeface="Lato"/>
              <a:ea typeface="Lato"/>
              <a:cs typeface="Lato"/>
              <a:sym typeface="Lato"/>
            </a:endParaRPr>
          </a:p>
        </p:txBody>
      </p:sp>
      <p:pic>
        <p:nvPicPr>
          <p:cNvPr id="234" name="Google Shape;234;p27"/>
          <p:cNvPicPr preferRelativeResize="0"/>
          <p:nvPr/>
        </p:nvPicPr>
        <p:blipFill>
          <a:blip r:embed="rId3">
            <a:alphaModFix/>
          </a:blip>
          <a:stretch>
            <a:fillRect/>
          </a:stretch>
        </p:blipFill>
        <p:spPr>
          <a:xfrm>
            <a:off x="4614125" y="1131700"/>
            <a:ext cx="4042798" cy="28800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Login</a:t>
            </a:r>
            <a:r>
              <a:rPr lang="en"/>
              <a:t> Page Controller</a:t>
            </a:r>
            <a:endParaRPr/>
          </a:p>
        </p:txBody>
      </p:sp>
      <p:pic>
        <p:nvPicPr>
          <p:cNvPr id="240" name="Google Shape;240;p28"/>
          <p:cNvPicPr preferRelativeResize="0"/>
          <p:nvPr/>
        </p:nvPicPr>
        <p:blipFill>
          <a:blip r:embed="rId3">
            <a:alphaModFix/>
          </a:blip>
          <a:stretch>
            <a:fillRect/>
          </a:stretch>
        </p:blipFill>
        <p:spPr>
          <a:xfrm>
            <a:off x="1490263" y="1307850"/>
            <a:ext cx="6653377" cy="3012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Login Page cont’d</a:t>
            </a:r>
            <a:endParaRPr/>
          </a:p>
        </p:txBody>
      </p:sp>
      <p:pic>
        <p:nvPicPr>
          <p:cNvPr id="246" name="Google Shape;246;p29"/>
          <p:cNvPicPr preferRelativeResize="0"/>
          <p:nvPr/>
        </p:nvPicPr>
        <p:blipFill>
          <a:blip r:embed="rId3">
            <a:alphaModFix/>
          </a:blip>
          <a:stretch>
            <a:fillRect/>
          </a:stretch>
        </p:blipFill>
        <p:spPr>
          <a:xfrm>
            <a:off x="603900" y="1741475"/>
            <a:ext cx="3778651" cy="2653776"/>
          </a:xfrm>
          <a:prstGeom prst="rect">
            <a:avLst/>
          </a:prstGeom>
          <a:noFill/>
          <a:ln>
            <a:noFill/>
          </a:ln>
        </p:spPr>
      </p:pic>
      <p:pic>
        <p:nvPicPr>
          <p:cNvPr id="247" name="Google Shape;247;p29"/>
          <p:cNvPicPr preferRelativeResize="0"/>
          <p:nvPr/>
        </p:nvPicPr>
        <p:blipFill>
          <a:blip r:embed="rId4">
            <a:alphaModFix/>
          </a:blip>
          <a:stretch>
            <a:fillRect/>
          </a:stretch>
        </p:blipFill>
        <p:spPr>
          <a:xfrm>
            <a:off x="4774825" y="1741475"/>
            <a:ext cx="3644757" cy="26537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Sign-up Page</a:t>
            </a:r>
            <a:endParaRPr/>
          </a:p>
        </p:txBody>
      </p:sp>
      <p:pic>
        <p:nvPicPr>
          <p:cNvPr id="253" name="Google Shape;253;p30"/>
          <p:cNvPicPr preferRelativeResize="0"/>
          <p:nvPr/>
        </p:nvPicPr>
        <p:blipFill>
          <a:blip r:embed="rId3">
            <a:alphaModFix/>
          </a:blip>
          <a:stretch>
            <a:fillRect/>
          </a:stretch>
        </p:blipFill>
        <p:spPr>
          <a:xfrm>
            <a:off x="1980375" y="1221450"/>
            <a:ext cx="5183275" cy="37936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Sign-up Page cont’d</a:t>
            </a:r>
            <a:endParaRPr/>
          </a:p>
        </p:txBody>
      </p:sp>
      <p:pic>
        <p:nvPicPr>
          <p:cNvPr id="259" name="Google Shape;259;p31"/>
          <p:cNvPicPr preferRelativeResize="0"/>
          <p:nvPr/>
        </p:nvPicPr>
        <p:blipFill rotWithShape="1">
          <a:blip r:embed="rId3">
            <a:alphaModFix/>
          </a:blip>
          <a:srcRect b="24772" l="0" r="22178" t="0"/>
          <a:stretch/>
        </p:blipFill>
        <p:spPr>
          <a:xfrm>
            <a:off x="264900" y="1821850"/>
            <a:ext cx="3945524" cy="2703299"/>
          </a:xfrm>
          <a:prstGeom prst="rect">
            <a:avLst/>
          </a:prstGeom>
          <a:noFill/>
          <a:ln>
            <a:noFill/>
          </a:ln>
        </p:spPr>
      </p:pic>
      <p:pic>
        <p:nvPicPr>
          <p:cNvPr id="260" name="Google Shape;260;p31"/>
          <p:cNvPicPr preferRelativeResize="0"/>
          <p:nvPr/>
        </p:nvPicPr>
        <p:blipFill>
          <a:blip r:embed="rId4">
            <a:alphaModFix/>
          </a:blip>
          <a:stretch>
            <a:fillRect/>
          </a:stretch>
        </p:blipFill>
        <p:spPr>
          <a:xfrm>
            <a:off x="4572000" y="1983238"/>
            <a:ext cx="4427426" cy="2380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t>The main objective of the project is to create a Warehouse Management System (WMS) that is </a:t>
            </a:r>
            <a:r>
              <a:rPr lang="en" sz="1900"/>
              <a:t>capable</a:t>
            </a:r>
            <a:r>
              <a:rPr lang="en" sz="1900"/>
              <a:t> of storing the details of store products. The WMS should allow guest users to search for different content and request to borrow/buy them.</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Admin Dashboard</a:t>
            </a:r>
            <a:endParaRPr/>
          </a:p>
        </p:txBody>
      </p:sp>
      <p:pic>
        <p:nvPicPr>
          <p:cNvPr id="266" name="Google Shape;266;p32"/>
          <p:cNvPicPr preferRelativeResize="0"/>
          <p:nvPr/>
        </p:nvPicPr>
        <p:blipFill>
          <a:blip r:embed="rId3">
            <a:alphaModFix/>
          </a:blip>
          <a:stretch>
            <a:fillRect/>
          </a:stretch>
        </p:blipFill>
        <p:spPr>
          <a:xfrm>
            <a:off x="3531825" y="1009675"/>
            <a:ext cx="5032387" cy="3820977"/>
          </a:xfrm>
          <a:prstGeom prst="rect">
            <a:avLst/>
          </a:prstGeom>
          <a:noFill/>
          <a:ln>
            <a:noFill/>
          </a:ln>
        </p:spPr>
      </p:pic>
      <p:sp>
        <p:nvSpPr>
          <p:cNvPr id="267" name="Google Shape;267;p32"/>
          <p:cNvSpPr txBox="1"/>
          <p:nvPr>
            <p:ph idx="1" type="body"/>
          </p:nvPr>
        </p:nvSpPr>
        <p:spPr>
          <a:xfrm>
            <a:off x="642825" y="2028563"/>
            <a:ext cx="2695200" cy="1783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Admin Dashboard encompasses all of the actions that can be performed by a user, in addition to having the ability to edit items, users and accept/reject requests.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Admin Dashboard cont’d</a:t>
            </a:r>
            <a:endParaRPr/>
          </a:p>
        </p:txBody>
      </p:sp>
      <p:pic>
        <p:nvPicPr>
          <p:cNvPr id="273" name="Google Shape;273;p33"/>
          <p:cNvPicPr preferRelativeResize="0"/>
          <p:nvPr/>
        </p:nvPicPr>
        <p:blipFill rotWithShape="1">
          <a:blip r:embed="rId3">
            <a:alphaModFix/>
          </a:blip>
          <a:srcRect b="24772" l="0" r="22178" t="0"/>
          <a:stretch/>
        </p:blipFill>
        <p:spPr>
          <a:xfrm>
            <a:off x="264900" y="1821850"/>
            <a:ext cx="3945524" cy="2703299"/>
          </a:xfrm>
          <a:prstGeom prst="rect">
            <a:avLst/>
          </a:prstGeom>
          <a:noFill/>
          <a:ln>
            <a:noFill/>
          </a:ln>
        </p:spPr>
      </p:pic>
      <p:pic>
        <p:nvPicPr>
          <p:cNvPr id="274" name="Google Shape;274;p33"/>
          <p:cNvPicPr preferRelativeResize="0"/>
          <p:nvPr/>
        </p:nvPicPr>
        <p:blipFill>
          <a:blip r:embed="rId4">
            <a:alphaModFix/>
          </a:blip>
          <a:stretch>
            <a:fillRect/>
          </a:stretch>
        </p:blipFill>
        <p:spPr>
          <a:xfrm>
            <a:off x="4572000" y="1983238"/>
            <a:ext cx="4427426" cy="2380525"/>
          </a:xfrm>
          <a:prstGeom prst="rect">
            <a:avLst/>
          </a:prstGeom>
          <a:noFill/>
          <a:ln>
            <a:noFill/>
          </a:ln>
        </p:spPr>
      </p:pic>
      <p:sp>
        <p:nvSpPr>
          <p:cNvPr id="275" name="Google Shape;275;p33"/>
          <p:cNvSpPr txBox="1"/>
          <p:nvPr>
            <p:ph idx="1" type="body"/>
          </p:nvPr>
        </p:nvSpPr>
        <p:spPr>
          <a:xfrm>
            <a:off x="1112700" y="1069375"/>
            <a:ext cx="7038900" cy="5217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en" sz="1900"/>
              <a:t>onSignUpClick():  This </a:t>
            </a:r>
            <a:r>
              <a:rPr lang="en" sz="1900"/>
              <a:t>function</a:t>
            </a:r>
            <a:r>
              <a:rPr lang="en" sz="1900"/>
              <a:t> handles the signup actions.</a:t>
            </a: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Admin Dashboard cont’d</a:t>
            </a:r>
            <a:endParaRPr/>
          </a:p>
        </p:txBody>
      </p:sp>
      <p:sp>
        <p:nvSpPr>
          <p:cNvPr id="281" name="Google Shape;281;p34"/>
          <p:cNvSpPr txBox="1"/>
          <p:nvPr>
            <p:ph idx="1" type="body"/>
          </p:nvPr>
        </p:nvSpPr>
        <p:spPr>
          <a:xfrm>
            <a:off x="1112700" y="1069375"/>
            <a:ext cx="7038900" cy="521700"/>
          </a:xfrm>
          <a:prstGeom prst="rect">
            <a:avLst/>
          </a:prstGeom>
        </p:spPr>
        <p:txBody>
          <a:bodyPr anchorCtr="0" anchor="t" bIns="91425" lIns="91425" spcFirstLastPara="1" rIns="91425" wrap="square" tIns="91425">
            <a:normAutofit fontScale="70000"/>
          </a:bodyPr>
          <a:lstStyle/>
          <a:p>
            <a:pPr indent="457200" lvl="0" marL="0" rtl="0" algn="l">
              <a:spcBef>
                <a:spcPts val="0"/>
              </a:spcBef>
              <a:spcAft>
                <a:spcPts val="1200"/>
              </a:spcAft>
              <a:buNone/>
            </a:pPr>
            <a:r>
              <a:rPr lang="en" sz="1900"/>
              <a:t>onAddUser(): This function handles adding users when the Add User Button is pressed</a:t>
            </a:r>
            <a:endParaRPr sz="1900"/>
          </a:p>
        </p:txBody>
      </p:sp>
      <p:pic>
        <p:nvPicPr>
          <p:cNvPr id="282" name="Google Shape;282;p34"/>
          <p:cNvPicPr preferRelativeResize="0"/>
          <p:nvPr/>
        </p:nvPicPr>
        <p:blipFill>
          <a:blip r:embed="rId3">
            <a:alphaModFix/>
          </a:blip>
          <a:stretch>
            <a:fillRect/>
          </a:stretch>
        </p:blipFill>
        <p:spPr>
          <a:xfrm>
            <a:off x="2522775" y="1591075"/>
            <a:ext cx="3908296" cy="324762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Dashboard</a:t>
            </a:r>
            <a:endParaRPr/>
          </a:p>
        </p:txBody>
      </p:sp>
      <p:pic>
        <p:nvPicPr>
          <p:cNvPr id="288" name="Google Shape;288;p35"/>
          <p:cNvPicPr preferRelativeResize="0"/>
          <p:nvPr/>
        </p:nvPicPr>
        <p:blipFill>
          <a:blip r:embed="rId3">
            <a:alphaModFix/>
          </a:blip>
          <a:stretch>
            <a:fillRect/>
          </a:stretch>
        </p:blipFill>
        <p:spPr>
          <a:xfrm>
            <a:off x="3998225" y="1307850"/>
            <a:ext cx="4760100" cy="3391099"/>
          </a:xfrm>
          <a:prstGeom prst="rect">
            <a:avLst/>
          </a:prstGeom>
          <a:noFill/>
          <a:ln>
            <a:noFill/>
          </a:ln>
        </p:spPr>
      </p:pic>
      <p:sp>
        <p:nvSpPr>
          <p:cNvPr id="289" name="Google Shape;289;p35"/>
          <p:cNvSpPr txBox="1"/>
          <p:nvPr/>
        </p:nvSpPr>
        <p:spPr>
          <a:xfrm>
            <a:off x="945025" y="2120650"/>
            <a:ext cx="2960100" cy="153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lt1"/>
                </a:solidFill>
                <a:latin typeface="Lato"/>
                <a:ea typeface="Lato"/>
                <a:cs typeface="Lato"/>
                <a:sym typeface="Lato"/>
              </a:rPr>
              <a:t>The user dashboard class encompasses all user functionality. Things like requesting/borrowing items, adding personalized favorite items, displaying different table information and more.</a:t>
            </a:r>
            <a:endParaRPr>
              <a:solidFill>
                <a:schemeClr val="lt1"/>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onRequestClick()</a:t>
            </a:r>
            <a:endParaRPr/>
          </a:p>
        </p:txBody>
      </p:sp>
      <p:sp>
        <p:nvSpPr>
          <p:cNvPr id="295" name="Google Shape;295;p36"/>
          <p:cNvSpPr txBox="1"/>
          <p:nvPr>
            <p:ph idx="1" type="body"/>
          </p:nvPr>
        </p:nvSpPr>
        <p:spPr>
          <a:xfrm>
            <a:off x="1297500" y="1459675"/>
            <a:ext cx="2961600" cy="306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function handled the request functionality - in which each user can select an item from the database and request to borrow for an allotted time.</a:t>
            </a:r>
            <a:endParaRPr/>
          </a:p>
        </p:txBody>
      </p:sp>
      <p:pic>
        <p:nvPicPr>
          <p:cNvPr id="296" name="Google Shape;296;p36"/>
          <p:cNvPicPr preferRelativeResize="0"/>
          <p:nvPr/>
        </p:nvPicPr>
        <p:blipFill>
          <a:blip r:embed="rId3">
            <a:alphaModFix/>
          </a:blip>
          <a:stretch>
            <a:fillRect/>
          </a:stretch>
        </p:blipFill>
        <p:spPr>
          <a:xfrm>
            <a:off x="4259125" y="1459675"/>
            <a:ext cx="4077276" cy="30615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New Features</a:t>
            </a:r>
            <a:endParaRPr/>
          </a:p>
        </p:txBody>
      </p:sp>
      <p:sp>
        <p:nvSpPr>
          <p:cNvPr id="302" name="Google Shape;302;p3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Throughout the course of our project, we implemented a few additional features to add to the enjoyment and security of the User Experience. Each is listed below:</a:t>
            </a:r>
            <a:endParaRPr sz="1900"/>
          </a:p>
          <a:p>
            <a:pPr indent="-349250" lvl="0" marL="457200" rtl="0" algn="l">
              <a:spcBef>
                <a:spcPts val="1200"/>
              </a:spcBef>
              <a:spcAft>
                <a:spcPts val="0"/>
              </a:spcAft>
              <a:buSzPts val="1900"/>
              <a:buChar char="-"/>
            </a:pPr>
            <a:r>
              <a:rPr lang="en" sz="1900"/>
              <a:t>The Sign up and Sign in Option</a:t>
            </a:r>
            <a:endParaRPr sz="1900"/>
          </a:p>
          <a:p>
            <a:pPr indent="-349250" lvl="0" marL="457200" rtl="0" algn="l">
              <a:spcBef>
                <a:spcPts val="0"/>
              </a:spcBef>
              <a:spcAft>
                <a:spcPts val="0"/>
              </a:spcAft>
              <a:buSzPts val="1900"/>
              <a:buChar char="-"/>
            </a:pPr>
            <a:r>
              <a:rPr lang="en" sz="1900"/>
              <a:t>MD5 Hashing of User Passwords</a:t>
            </a:r>
            <a:endParaRPr sz="1900"/>
          </a:p>
          <a:p>
            <a:pPr indent="-349250" lvl="0" marL="457200" rtl="0" algn="l">
              <a:spcBef>
                <a:spcPts val="0"/>
              </a:spcBef>
              <a:spcAft>
                <a:spcPts val="0"/>
              </a:spcAft>
              <a:buSzPts val="1900"/>
              <a:buChar char="-"/>
            </a:pPr>
            <a:r>
              <a:rPr lang="en" sz="1900"/>
              <a:t>Loading/Exit GIF for starting and closing the application</a:t>
            </a:r>
            <a:endParaRPr sz="19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MD5 Hashing of User Passwords</a:t>
            </a:r>
            <a:endParaRPr/>
          </a:p>
        </p:txBody>
      </p:sp>
      <p:sp>
        <p:nvSpPr>
          <p:cNvPr id="308" name="Google Shape;308;p3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To </a:t>
            </a:r>
            <a:r>
              <a:rPr lang="en" sz="1900"/>
              <a:t>enhance</a:t>
            </a:r>
            <a:r>
              <a:rPr lang="en" sz="1900"/>
              <a:t> user security, the team decided to hash user passwords using MD5 and stored these values in the database instead of plain-text passwords. </a:t>
            </a:r>
            <a:endParaRPr sz="1900"/>
          </a:p>
          <a:p>
            <a:pPr indent="0" lvl="0" marL="0" rtl="0" algn="l">
              <a:spcBef>
                <a:spcPts val="1200"/>
              </a:spcBef>
              <a:spcAft>
                <a:spcPts val="0"/>
              </a:spcAft>
              <a:buNone/>
            </a:pPr>
            <a:r>
              <a:rPr lang="en" sz="1900"/>
              <a:t>The process to verify that passwords match:</a:t>
            </a:r>
            <a:endParaRPr sz="1900"/>
          </a:p>
          <a:p>
            <a:pPr indent="-349250" lvl="0" marL="457200" rtl="0" algn="l">
              <a:spcBef>
                <a:spcPts val="1200"/>
              </a:spcBef>
              <a:spcAft>
                <a:spcPts val="0"/>
              </a:spcAft>
              <a:buSzPts val="1900"/>
              <a:buChar char="-"/>
            </a:pPr>
            <a:r>
              <a:rPr lang="en" sz="1900"/>
              <a:t>Take user input</a:t>
            </a:r>
            <a:endParaRPr sz="1900"/>
          </a:p>
          <a:p>
            <a:pPr indent="-349250" lvl="0" marL="457200" rtl="0" algn="l">
              <a:spcBef>
                <a:spcPts val="0"/>
              </a:spcBef>
              <a:spcAft>
                <a:spcPts val="0"/>
              </a:spcAft>
              <a:buSzPts val="1900"/>
              <a:buChar char="-"/>
            </a:pPr>
            <a:r>
              <a:rPr lang="en" sz="1900"/>
              <a:t>Hashes it</a:t>
            </a:r>
            <a:endParaRPr sz="1900"/>
          </a:p>
          <a:p>
            <a:pPr indent="-349250" lvl="0" marL="457200" rtl="0" algn="l">
              <a:spcBef>
                <a:spcPts val="0"/>
              </a:spcBef>
              <a:spcAft>
                <a:spcPts val="0"/>
              </a:spcAft>
              <a:buSzPts val="1900"/>
              <a:buChar char="-"/>
            </a:pPr>
            <a:r>
              <a:rPr lang="en" sz="1900"/>
              <a:t>Compares it to the </a:t>
            </a:r>
            <a:r>
              <a:rPr lang="en" sz="1900"/>
              <a:t>stored</a:t>
            </a:r>
            <a:r>
              <a:rPr lang="en" sz="1900"/>
              <a:t> data to make sure it matches</a:t>
            </a:r>
            <a:endParaRPr sz="19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MD5 Hashing cont’d</a:t>
            </a:r>
            <a:endParaRPr/>
          </a:p>
        </p:txBody>
      </p:sp>
      <p:pic>
        <p:nvPicPr>
          <p:cNvPr id="314" name="Google Shape;314;p39"/>
          <p:cNvPicPr preferRelativeResize="0"/>
          <p:nvPr/>
        </p:nvPicPr>
        <p:blipFill>
          <a:blip r:embed="rId3">
            <a:alphaModFix/>
          </a:blip>
          <a:stretch>
            <a:fillRect/>
          </a:stretch>
        </p:blipFill>
        <p:spPr>
          <a:xfrm>
            <a:off x="2226600" y="1251325"/>
            <a:ext cx="5180705" cy="3530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Pushing to GitHub</a:t>
            </a:r>
            <a:endParaRPr/>
          </a:p>
        </p:txBody>
      </p:sp>
      <p:sp>
        <p:nvSpPr>
          <p:cNvPr id="320" name="Google Shape;320;p40"/>
          <p:cNvSpPr txBox="1"/>
          <p:nvPr>
            <p:ph idx="1" type="body"/>
          </p:nvPr>
        </p:nvSpPr>
        <p:spPr>
          <a:xfrm>
            <a:off x="1297500" y="1123850"/>
            <a:ext cx="7038900" cy="100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t>During the course of our project, we used GitHub to collaborate on the code and divide the work. </a:t>
            </a:r>
            <a:endParaRPr sz="1900"/>
          </a:p>
        </p:txBody>
      </p:sp>
      <p:pic>
        <p:nvPicPr>
          <p:cNvPr id="321" name="Google Shape;321;p40"/>
          <p:cNvPicPr preferRelativeResize="0"/>
          <p:nvPr/>
        </p:nvPicPr>
        <p:blipFill>
          <a:blip r:embed="rId3">
            <a:alphaModFix/>
          </a:blip>
          <a:stretch>
            <a:fillRect/>
          </a:stretch>
        </p:blipFill>
        <p:spPr>
          <a:xfrm>
            <a:off x="2653075" y="1977350"/>
            <a:ext cx="3837852" cy="29192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a:t>
            </a:r>
            <a:endParaRPr/>
          </a:p>
        </p:txBody>
      </p:sp>
      <p:sp>
        <p:nvSpPr>
          <p:cNvPr id="327" name="Google Shape;327;p4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ITS TIME FOR THE EPIC DEMO" id="328" name="Google Shape;328;p41" title="EPIC DEMO TIME">
            <a:hlinkClick r:id="rId3"/>
          </p:cNvPr>
          <p:cNvPicPr preferRelativeResize="0"/>
          <p:nvPr/>
        </p:nvPicPr>
        <p:blipFill>
          <a:blip r:embed="rId4">
            <a:alphaModFix/>
          </a:blip>
          <a:stretch>
            <a:fillRect/>
          </a:stretch>
        </p:blipFill>
        <p:spPr>
          <a:xfrm>
            <a:off x="2876150" y="1567550"/>
            <a:ext cx="3881600" cy="2911200"/>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Implemented Modules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Entity Relation Module</a:t>
            </a:r>
            <a:endParaRPr sz="1900"/>
          </a:p>
          <a:p>
            <a:pPr indent="-349250" lvl="0" marL="457200" rtl="0" algn="l">
              <a:spcBef>
                <a:spcPts val="0"/>
              </a:spcBef>
              <a:spcAft>
                <a:spcPts val="0"/>
              </a:spcAft>
              <a:buSzPts val="1900"/>
              <a:buChar char="-"/>
            </a:pPr>
            <a:r>
              <a:rPr lang="en" sz="1900"/>
              <a:t>Flow Chart</a:t>
            </a:r>
            <a:endParaRPr sz="1900"/>
          </a:p>
          <a:p>
            <a:pPr indent="-349250" lvl="0" marL="457200" rtl="0" algn="l">
              <a:spcBef>
                <a:spcPts val="0"/>
              </a:spcBef>
              <a:spcAft>
                <a:spcPts val="0"/>
              </a:spcAft>
              <a:buSzPts val="1900"/>
              <a:buChar char="-"/>
            </a:pPr>
            <a:r>
              <a:rPr lang="en" sz="1900"/>
              <a:t>Graphical User Interface Design</a:t>
            </a:r>
            <a:endParaRPr sz="19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2"/>
          <p:cNvSpPr txBox="1"/>
          <p:nvPr>
            <p:ph type="title"/>
          </p:nvPr>
        </p:nvSpPr>
        <p:spPr>
          <a:xfrm>
            <a:off x="311700" y="1999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020"/>
              <a:t>Questions?</a:t>
            </a:r>
            <a:endParaRPr sz="402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 Cited</a:t>
            </a:r>
            <a:endParaRPr/>
          </a:p>
        </p:txBody>
      </p:sp>
      <p:sp>
        <p:nvSpPr>
          <p:cNvPr id="339" name="Google Shape;339;p4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400"/>
              <a:t>https://www.geeksforgeeks.org/md5-hash-in-java/</a:t>
            </a:r>
            <a:endParaRPr sz="1400"/>
          </a:p>
          <a:p>
            <a:pPr indent="-317500" lvl="0" marL="457200" rtl="0" algn="l">
              <a:spcBef>
                <a:spcPts val="0"/>
              </a:spcBef>
              <a:spcAft>
                <a:spcPts val="0"/>
              </a:spcAft>
              <a:buSzPts val="1400"/>
              <a:buChar char="-"/>
            </a:pPr>
            <a:r>
              <a:rPr lang="en" sz="1400" u="sng">
                <a:solidFill>
                  <a:schemeClr val="hlink"/>
                </a:solidFill>
                <a:hlinkClick r:id="rId3"/>
              </a:rPr>
              <a:t>https://stackoverflow.com/questions/26916640/javafx-not-on-fx-application-thread-when-using-timer</a:t>
            </a:r>
            <a:endParaRPr sz="1400"/>
          </a:p>
          <a:p>
            <a:pPr indent="-317500" lvl="0" marL="457200" rtl="0" algn="l">
              <a:spcBef>
                <a:spcPts val="0"/>
              </a:spcBef>
              <a:spcAft>
                <a:spcPts val="0"/>
              </a:spcAft>
              <a:buSzPts val="1400"/>
              <a:buChar char="-"/>
            </a:pPr>
            <a:r>
              <a:rPr lang="en" sz="1400" u="sng">
                <a:solidFill>
                  <a:schemeClr val="hlink"/>
                </a:solidFill>
                <a:hlinkClick r:id="rId4"/>
              </a:rPr>
              <a:t>https://www.blender.org/</a:t>
            </a:r>
            <a:endParaRPr sz="1400"/>
          </a:p>
          <a:p>
            <a:pPr indent="-317500" lvl="0" marL="457200" rtl="0" algn="l">
              <a:spcBef>
                <a:spcPts val="0"/>
              </a:spcBef>
              <a:spcAft>
                <a:spcPts val="0"/>
              </a:spcAft>
              <a:buSzPts val="1400"/>
              <a:buChar char="-"/>
            </a:pPr>
            <a:r>
              <a:rPr lang="en" sz="1400"/>
              <a:t>https://www.adobe.com/</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Entity Relations Module</a:t>
            </a:r>
            <a:endParaRPr/>
          </a:p>
        </p:txBody>
      </p:sp>
      <p:pic>
        <p:nvPicPr>
          <p:cNvPr id="153" name="Google Shape;153;p16"/>
          <p:cNvPicPr preferRelativeResize="0"/>
          <p:nvPr/>
        </p:nvPicPr>
        <p:blipFill>
          <a:blip r:embed="rId3">
            <a:alphaModFix/>
          </a:blip>
          <a:stretch>
            <a:fillRect/>
          </a:stretch>
        </p:blipFill>
        <p:spPr>
          <a:xfrm>
            <a:off x="4731125" y="1307850"/>
            <a:ext cx="3889336" cy="3530849"/>
          </a:xfrm>
          <a:prstGeom prst="rect">
            <a:avLst/>
          </a:prstGeom>
          <a:noFill/>
          <a:ln>
            <a:noFill/>
          </a:ln>
        </p:spPr>
      </p:pic>
      <p:sp>
        <p:nvSpPr>
          <p:cNvPr id="154" name="Google Shape;154;p16"/>
          <p:cNvSpPr txBox="1"/>
          <p:nvPr/>
        </p:nvSpPr>
        <p:spPr>
          <a:xfrm>
            <a:off x="509100" y="1833000"/>
            <a:ext cx="40629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Each table has its own attributes and keys.</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Key Items are designated by the Key</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Green Diamonds - </a:t>
            </a:r>
            <a:r>
              <a:rPr lang="en">
                <a:solidFill>
                  <a:schemeClr val="lt1"/>
                </a:solidFill>
                <a:latin typeface="Lato"/>
                <a:ea typeface="Lato"/>
                <a:cs typeface="Lato"/>
                <a:sym typeface="Lato"/>
              </a:rPr>
              <a:t>attributes of the table</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Red Diamonds - Foreign Key that reference attributes of other tables</a:t>
            </a:r>
            <a:endParaRPr>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 - MySQL</a:t>
            </a:r>
            <a:endParaRPr/>
          </a:p>
        </p:txBody>
      </p:sp>
      <p:sp>
        <p:nvSpPr>
          <p:cNvPr id="160" name="Google Shape;160;p17"/>
          <p:cNvSpPr txBox="1"/>
          <p:nvPr/>
        </p:nvSpPr>
        <p:spPr>
          <a:xfrm>
            <a:off x="400800" y="2156100"/>
            <a:ext cx="35493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We used MySQL WorkBench to work with the database used to store all relevant information to our program</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We also used the Java MySQL Database Driver to connect our Java Code to the database</a:t>
            </a:r>
            <a:endParaRPr>
              <a:solidFill>
                <a:schemeClr val="lt1"/>
              </a:solidFill>
              <a:latin typeface="Lato"/>
              <a:ea typeface="Lato"/>
              <a:cs typeface="Lato"/>
              <a:sym typeface="Lato"/>
            </a:endParaRPr>
          </a:p>
        </p:txBody>
      </p:sp>
      <p:pic>
        <p:nvPicPr>
          <p:cNvPr id="161" name="Google Shape;161;p17"/>
          <p:cNvPicPr preferRelativeResize="0"/>
          <p:nvPr/>
        </p:nvPicPr>
        <p:blipFill>
          <a:blip r:embed="rId3">
            <a:alphaModFix/>
          </a:blip>
          <a:stretch>
            <a:fillRect/>
          </a:stretch>
        </p:blipFill>
        <p:spPr>
          <a:xfrm>
            <a:off x="3950000" y="1375175"/>
            <a:ext cx="4593004" cy="272933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 - MySQL cont’d</a:t>
            </a:r>
            <a:endParaRPr/>
          </a:p>
        </p:txBody>
      </p:sp>
      <p:pic>
        <p:nvPicPr>
          <p:cNvPr id="167" name="Google Shape;167;p18"/>
          <p:cNvPicPr preferRelativeResize="0"/>
          <p:nvPr/>
        </p:nvPicPr>
        <p:blipFill>
          <a:blip r:embed="rId3">
            <a:alphaModFix/>
          </a:blip>
          <a:stretch>
            <a:fillRect/>
          </a:stretch>
        </p:blipFill>
        <p:spPr>
          <a:xfrm>
            <a:off x="4244375" y="1154925"/>
            <a:ext cx="4158558" cy="3530851"/>
          </a:xfrm>
          <a:prstGeom prst="rect">
            <a:avLst/>
          </a:prstGeom>
          <a:noFill/>
          <a:ln>
            <a:noFill/>
          </a:ln>
        </p:spPr>
      </p:pic>
      <p:sp>
        <p:nvSpPr>
          <p:cNvPr id="168" name="Google Shape;168;p18"/>
          <p:cNvSpPr txBox="1"/>
          <p:nvPr/>
        </p:nvSpPr>
        <p:spPr>
          <a:xfrm>
            <a:off x="537125" y="1750500"/>
            <a:ext cx="35493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Connection getConnection() -</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Establishes a connection to our database</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validate()</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Validates a user’s login information by taking in their username and password and comparing the entries to what is stored in the database (MD5 used to hash passwords)</a:t>
            </a:r>
            <a:endParaRPr>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 - MySQL cont’d</a:t>
            </a:r>
            <a:endParaRPr/>
          </a:p>
        </p:txBody>
      </p:sp>
      <p:pic>
        <p:nvPicPr>
          <p:cNvPr id="174" name="Google Shape;174;p19"/>
          <p:cNvPicPr preferRelativeResize="0"/>
          <p:nvPr/>
        </p:nvPicPr>
        <p:blipFill>
          <a:blip r:embed="rId3">
            <a:alphaModFix/>
          </a:blip>
          <a:stretch>
            <a:fillRect/>
          </a:stretch>
        </p:blipFill>
        <p:spPr>
          <a:xfrm>
            <a:off x="4027550" y="1641400"/>
            <a:ext cx="4843924" cy="2589899"/>
          </a:xfrm>
          <a:prstGeom prst="rect">
            <a:avLst/>
          </a:prstGeom>
          <a:noFill/>
          <a:ln>
            <a:noFill/>
          </a:ln>
        </p:spPr>
      </p:pic>
      <p:sp>
        <p:nvSpPr>
          <p:cNvPr id="175" name="Google Shape;175;p19"/>
          <p:cNvSpPr txBox="1"/>
          <p:nvPr/>
        </p:nvSpPr>
        <p:spPr>
          <a:xfrm>
            <a:off x="1188600" y="1641400"/>
            <a:ext cx="27381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Our database connector houses almost all of our SQL queries, allowing us to communicate with our database and retrieve information as needed. The class also houses multiple data verification methods - ensuring that when we ask the database for information, the information exists and doesn’t cause errors in our program.</a:t>
            </a:r>
            <a:endParaRPr>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Dynamic Table View</a:t>
            </a:r>
            <a:endParaRPr/>
          </a:p>
        </p:txBody>
      </p:sp>
      <p:sp>
        <p:nvSpPr>
          <p:cNvPr id="181" name="Google Shape;181;p20"/>
          <p:cNvSpPr txBox="1"/>
          <p:nvPr>
            <p:ph idx="1" type="body"/>
          </p:nvPr>
        </p:nvSpPr>
        <p:spPr>
          <a:xfrm>
            <a:off x="1297500" y="1567550"/>
            <a:ext cx="35196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DynamicTableView class was used to structure and display data to the user via the GUI. It works by first issuing a query, placing the captured data into an object array and finally placing each individual object into a row in our table. We decided to </a:t>
            </a:r>
            <a:r>
              <a:rPr lang="en"/>
              <a:t>separate</a:t>
            </a:r>
            <a:r>
              <a:rPr lang="en"/>
              <a:t> table building into its own class for ease of access, organization and functionality.</a:t>
            </a:r>
            <a:endParaRPr/>
          </a:p>
        </p:txBody>
      </p:sp>
      <p:pic>
        <p:nvPicPr>
          <p:cNvPr id="182" name="Google Shape;182;p20"/>
          <p:cNvPicPr preferRelativeResize="0"/>
          <p:nvPr/>
        </p:nvPicPr>
        <p:blipFill>
          <a:blip r:embed="rId3">
            <a:alphaModFix/>
          </a:blip>
          <a:stretch>
            <a:fillRect/>
          </a:stretch>
        </p:blipFill>
        <p:spPr>
          <a:xfrm>
            <a:off x="5153496" y="1355075"/>
            <a:ext cx="3182900" cy="3336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Flow Chart</a:t>
            </a:r>
            <a:endParaRPr/>
          </a:p>
        </p:txBody>
      </p:sp>
      <p:sp>
        <p:nvSpPr>
          <p:cNvPr id="188" name="Google Shape;188;p21"/>
          <p:cNvSpPr txBox="1"/>
          <p:nvPr/>
        </p:nvSpPr>
        <p:spPr>
          <a:xfrm>
            <a:off x="1127325" y="2048400"/>
            <a:ext cx="3070500" cy="1046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a:solidFill>
                  <a:schemeClr val="lt1"/>
                </a:solidFill>
                <a:latin typeface="Lato"/>
                <a:ea typeface="Lato"/>
                <a:cs typeface="Lato"/>
                <a:sym typeface="Lato"/>
              </a:rPr>
              <a:t>The flowchart for this project helped us visualize the user experience and get a firm grasp on how the program should function.</a:t>
            </a:r>
            <a:endParaRPr>
              <a:solidFill>
                <a:schemeClr val="lt1"/>
              </a:solidFill>
              <a:latin typeface="Lato"/>
              <a:ea typeface="Lato"/>
              <a:cs typeface="Lato"/>
              <a:sym typeface="Lato"/>
            </a:endParaRPr>
          </a:p>
        </p:txBody>
      </p:sp>
      <p:pic>
        <p:nvPicPr>
          <p:cNvPr id="189" name="Google Shape;189;p21"/>
          <p:cNvPicPr preferRelativeResize="0"/>
          <p:nvPr/>
        </p:nvPicPr>
        <p:blipFill>
          <a:blip r:embed="rId3">
            <a:alphaModFix/>
          </a:blip>
          <a:stretch>
            <a:fillRect/>
          </a:stretch>
        </p:blipFill>
        <p:spPr>
          <a:xfrm>
            <a:off x="4365575" y="863138"/>
            <a:ext cx="4641376" cy="34172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