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Montserrat"/>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d8045d72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d8045d72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d8045d72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d8045d72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425a55f0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425a55f0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51e87aa9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51e87aa9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d8045cc9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d8045cc9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425a55f0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d425a55f0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cd8045d72a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cd8045d72a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cd8045d72a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cd8045d72a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425a55f0b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425a55f0b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cd8045d72a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cd8045d72a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425a55f0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425a55f0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d425a55f0b_0_1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d425a55f0b_0_1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cd8045d72a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cd8045d72a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04c4786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d04c4786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cd8045d72a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cd8045d72a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d04c4786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d04c4786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d04c47862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d04c47862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cd8045d72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cd8045d72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d04c47862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d04c47862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d51e87aa9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d51e87aa9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d51e87aa9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d51e87aa9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425a55f0b_0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425a55f0b_0_1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cd8045cc9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cd8045cc9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04c47862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04c47862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04c47862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04c47862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04c47862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04c47862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51e87aa9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51e87aa9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d8045d72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d8045d72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d8045d72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d8045d72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1.gif"/><Relationship Id="rId5" Type="http://schemas.openxmlformats.org/officeDocument/2006/relationships/image" Target="../media/image3.gif"/><Relationship Id="rId6" Type="http://schemas.openxmlformats.org/officeDocument/2006/relationships/image" Target="../media/image18.png"/><Relationship Id="rId7"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www.youtube.com/watch?v=6hCS8YRiLX8" TargetMode="External"/><Relationship Id="rId4" Type="http://schemas.openxmlformats.org/officeDocument/2006/relationships/image" Target="../media/image1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stackoverflow.com/questions/26916640/javafx-not-on-fx-application-thread-when-using-timer" TargetMode="External"/><Relationship Id="rId4" Type="http://schemas.openxmlformats.org/officeDocument/2006/relationships/hyperlink" Target="https://www.blender.org/" TargetMode="External"/><Relationship Id="rId5" Type="http://schemas.openxmlformats.org/officeDocument/2006/relationships/hyperlink" Target="https://www.adobe.com/" TargetMode="External"/><Relationship Id="rId6" Type="http://schemas.openxmlformats.org/officeDocument/2006/relationships/hyperlink" Target="https://help.umbler.com/hc/en-us/articles/202385865-MySQL-Importing-Exporting-a-database#:~:text=Importing%20a%20database%20from%20a,File%20and%20select%20the%20fil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3249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CSCI-2210-01 Java Final Project:</a:t>
            </a:r>
            <a:endParaRPr/>
          </a:p>
          <a:p>
            <a:pPr indent="0" lvl="0" marL="0" rtl="0" algn="l">
              <a:spcBef>
                <a:spcPts val="0"/>
              </a:spcBef>
              <a:spcAft>
                <a:spcPts val="0"/>
              </a:spcAft>
              <a:buNone/>
            </a:pPr>
            <a:r>
              <a:rPr lang="en" sz="2800"/>
              <a:t>Warehouse Management System (WMS)</a:t>
            </a:r>
            <a:endParaRPr sz="2800"/>
          </a:p>
        </p:txBody>
      </p:sp>
      <p:sp>
        <p:nvSpPr>
          <p:cNvPr id="135" name="Google Shape;135;p13"/>
          <p:cNvSpPr txBox="1"/>
          <p:nvPr>
            <p:ph idx="1" type="subTitle"/>
          </p:nvPr>
        </p:nvSpPr>
        <p:spPr>
          <a:xfrm>
            <a:off x="5404925" y="3879675"/>
            <a:ext cx="4134900" cy="50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lang="en" sz="1202"/>
              <a:t>Andrew Mahr - amahr1@unh.newhaven.edu</a:t>
            </a:r>
            <a:endParaRPr sz="1202"/>
          </a:p>
          <a:p>
            <a:pPr indent="0" lvl="0" marL="0" rtl="0" algn="l">
              <a:lnSpc>
                <a:spcPct val="80000"/>
              </a:lnSpc>
              <a:spcBef>
                <a:spcPts val="0"/>
              </a:spcBef>
              <a:spcAft>
                <a:spcPts val="0"/>
              </a:spcAft>
              <a:buSzPts val="1018"/>
              <a:buNone/>
            </a:pPr>
            <a:r>
              <a:rPr lang="en" sz="1202"/>
              <a:t>Jake Intravaia - jintr1@unh.newhaven.edu </a:t>
            </a:r>
            <a:endParaRPr sz="1202"/>
          </a:p>
          <a:p>
            <a:pPr indent="0" lvl="0" marL="0" rtl="0" algn="l">
              <a:lnSpc>
                <a:spcPct val="80000"/>
              </a:lnSpc>
              <a:spcBef>
                <a:spcPts val="0"/>
              </a:spcBef>
              <a:spcAft>
                <a:spcPts val="0"/>
              </a:spcAft>
              <a:buSzPts val="1018"/>
              <a:buNone/>
            </a:pPr>
            <a:r>
              <a:rPr lang="en" sz="1202"/>
              <a:t>Andrew Manfredi - amanf1@unh.newhaven.edu</a:t>
            </a:r>
            <a:endParaRPr sz="1202"/>
          </a:p>
          <a:p>
            <a:pPr indent="0" lvl="0" marL="0" rtl="0" algn="l">
              <a:lnSpc>
                <a:spcPct val="80000"/>
              </a:lnSpc>
              <a:spcBef>
                <a:spcPts val="0"/>
              </a:spcBef>
              <a:spcAft>
                <a:spcPts val="0"/>
              </a:spcAft>
              <a:buSzPts val="1018"/>
              <a:buNone/>
            </a:pPr>
            <a:r>
              <a:rPr lang="en" sz="1202"/>
              <a:t>Spencer Wondolowski - swond1@unh.newhaven.edu</a:t>
            </a:r>
            <a:endParaRPr sz="1202"/>
          </a:p>
          <a:p>
            <a:pPr indent="0" lvl="0" marL="0" rtl="0" algn="l">
              <a:lnSpc>
                <a:spcPct val="80000"/>
              </a:lnSpc>
              <a:spcBef>
                <a:spcPts val="0"/>
              </a:spcBef>
              <a:spcAft>
                <a:spcPts val="0"/>
              </a:spcAft>
              <a:buSzPts val="1018"/>
              <a:buNone/>
            </a:pPr>
            <a:r>
              <a:rPr lang="en" sz="1202"/>
              <a:t>Antonio Lopez - alope7@unh.newhaven.edu</a:t>
            </a:r>
            <a:endParaRPr sz="1202"/>
          </a:p>
          <a:p>
            <a:pPr indent="0" lvl="0" marL="0" rtl="0" algn="l">
              <a:lnSpc>
                <a:spcPct val="80000"/>
              </a:lnSpc>
              <a:spcBef>
                <a:spcPts val="0"/>
              </a:spcBef>
              <a:spcAft>
                <a:spcPts val="0"/>
              </a:spcAft>
              <a:buSzPts val="1018"/>
              <a:buNone/>
            </a:pPr>
            <a:r>
              <a:t/>
            </a:r>
            <a:endParaRPr sz="1202"/>
          </a:p>
          <a:p>
            <a:pPr indent="0" lvl="0" marL="0" rtl="0" algn="l">
              <a:lnSpc>
                <a:spcPct val="80000"/>
              </a:lnSpc>
              <a:spcBef>
                <a:spcPts val="0"/>
              </a:spcBef>
              <a:spcAft>
                <a:spcPts val="0"/>
              </a:spcAft>
              <a:buSzPts val="1018"/>
              <a:buNone/>
            </a:pPr>
            <a:r>
              <a:rPr lang="en" sz="1202"/>
              <a:t>Dr. Reza Sadeghi</a:t>
            </a:r>
            <a:endParaRPr sz="1202"/>
          </a:p>
        </p:txBody>
      </p:sp>
      <p:sp>
        <p:nvSpPr>
          <p:cNvPr id="136" name="Google Shape;13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85000" lnSpcReduction="20000"/>
          </a:bodyPr>
          <a:lstStyle/>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pic>
        <p:nvPicPr>
          <p:cNvPr id="137" name="Google Shape;137;p13"/>
          <p:cNvPicPr preferRelativeResize="0"/>
          <p:nvPr/>
        </p:nvPicPr>
        <p:blipFill>
          <a:blip r:embed="rId3">
            <a:alphaModFix/>
          </a:blip>
          <a:stretch>
            <a:fillRect/>
          </a:stretch>
        </p:blipFill>
        <p:spPr>
          <a:xfrm>
            <a:off x="709075" y="2988350"/>
            <a:ext cx="1674875" cy="1674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a:t>
            </a:r>
            <a:r>
              <a:rPr lang="en"/>
              <a:t>Database - MySQL cont’d</a:t>
            </a:r>
            <a:endParaRPr/>
          </a:p>
        </p:txBody>
      </p:sp>
      <p:sp>
        <p:nvSpPr>
          <p:cNvPr id="203" name="Google Shape;203;p22"/>
          <p:cNvSpPr txBox="1"/>
          <p:nvPr/>
        </p:nvSpPr>
        <p:spPr>
          <a:xfrm>
            <a:off x="498875" y="1574925"/>
            <a:ext cx="27480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Lato"/>
                <a:ea typeface="Lato"/>
                <a:cs typeface="Lato"/>
                <a:sym typeface="Lato"/>
              </a:rPr>
              <a:t>Our database connector houses almost all of our SQL queries, allowing us to communicate with our database and retrieve information. The class also houses multiple data verification methods - ensuring that when we ask the database for information, the information exists and doesn’t cause errors in our program.</a:t>
            </a:r>
            <a:endParaRPr sz="1500">
              <a:solidFill>
                <a:schemeClr val="lt1"/>
              </a:solidFill>
              <a:latin typeface="Lato"/>
              <a:ea typeface="Lato"/>
              <a:cs typeface="Lato"/>
              <a:sym typeface="Lato"/>
            </a:endParaRPr>
          </a:p>
        </p:txBody>
      </p:sp>
      <p:sp>
        <p:nvSpPr>
          <p:cNvPr id="204" name="Google Shape;204;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5" name="Google Shape;205;p22"/>
          <p:cNvPicPr preferRelativeResize="0"/>
          <p:nvPr/>
        </p:nvPicPr>
        <p:blipFill>
          <a:blip r:embed="rId3">
            <a:alphaModFix/>
          </a:blip>
          <a:stretch>
            <a:fillRect/>
          </a:stretch>
        </p:blipFill>
        <p:spPr>
          <a:xfrm>
            <a:off x="3376075" y="2035525"/>
            <a:ext cx="5592324" cy="203409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Dynamic Table View</a:t>
            </a:r>
            <a:endParaRPr/>
          </a:p>
        </p:txBody>
      </p:sp>
      <p:sp>
        <p:nvSpPr>
          <p:cNvPr id="211" name="Google Shape;211;p23"/>
          <p:cNvSpPr txBox="1"/>
          <p:nvPr>
            <p:ph idx="1" type="body"/>
          </p:nvPr>
        </p:nvSpPr>
        <p:spPr>
          <a:xfrm>
            <a:off x="1297500" y="1415150"/>
            <a:ext cx="35196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t>Our DynamicTableView class was used to structure and display data to the user via the GUI. It works by first issuing a query, placing the captured data into an object array and finally placing each individual object into a row in our table. We decided to </a:t>
            </a:r>
            <a:r>
              <a:rPr lang="en" sz="1600"/>
              <a:t>separate</a:t>
            </a:r>
            <a:r>
              <a:rPr lang="en" sz="1600"/>
              <a:t> table building into its own class for ease of access, organization and functionality.</a:t>
            </a:r>
            <a:endParaRPr sz="1600"/>
          </a:p>
        </p:txBody>
      </p:sp>
      <p:pic>
        <p:nvPicPr>
          <p:cNvPr id="212" name="Google Shape;212;p23"/>
          <p:cNvPicPr preferRelativeResize="0"/>
          <p:nvPr/>
        </p:nvPicPr>
        <p:blipFill>
          <a:blip r:embed="rId3">
            <a:alphaModFix/>
          </a:blip>
          <a:stretch>
            <a:fillRect/>
          </a:stretch>
        </p:blipFill>
        <p:spPr>
          <a:xfrm>
            <a:off x="5152026" y="822325"/>
            <a:ext cx="3625225" cy="3799774"/>
          </a:xfrm>
          <a:prstGeom prst="rect">
            <a:avLst/>
          </a:prstGeom>
          <a:noFill/>
          <a:ln>
            <a:noFill/>
          </a:ln>
        </p:spPr>
      </p:pic>
      <p:sp>
        <p:nvSpPr>
          <p:cNvPr id="213" name="Google Shape;21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System outline</a:t>
            </a:r>
            <a:endParaRPr/>
          </a:p>
        </p:txBody>
      </p:sp>
      <p:sp>
        <p:nvSpPr>
          <p:cNvPr id="219" name="Google Shape;219;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900"/>
              <a:t>The </a:t>
            </a:r>
            <a:r>
              <a:rPr lang="en" sz="1900"/>
              <a:t>Warehouse Management System</a:t>
            </a:r>
            <a:r>
              <a:rPr lang="en" sz="1900"/>
              <a:t> is composed of several </a:t>
            </a:r>
            <a:r>
              <a:rPr lang="en" sz="1900"/>
              <a:t>different</a:t>
            </a:r>
            <a:r>
              <a:rPr lang="en" sz="1900"/>
              <a:t> parts listed below.</a:t>
            </a:r>
            <a:endParaRPr sz="1900"/>
          </a:p>
          <a:p>
            <a:pPr indent="-349250" lvl="0" marL="457200" rtl="0" algn="l">
              <a:spcBef>
                <a:spcPts val="1200"/>
              </a:spcBef>
              <a:spcAft>
                <a:spcPts val="0"/>
              </a:spcAft>
              <a:buSzPts val="1900"/>
              <a:buChar char="●"/>
            </a:pPr>
            <a:r>
              <a:rPr lang="en" sz="1900"/>
              <a:t>Logo Design / Loading Assets</a:t>
            </a:r>
            <a:endParaRPr sz="1900"/>
          </a:p>
          <a:p>
            <a:pPr indent="-349250" lvl="0" marL="457200" rtl="0" algn="l">
              <a:spcBef>
                <a:spcPts val="0"/>
              </a:spcBef>
              <a:spcAft>
                <a:spcPts val="0"/>
              </a:spcAft>
              <a:buSzPts val="1900"/>
              <a:buChar char="●"/>
            </a:pPr>
            <a:r>
              <a:rPr lang="en" sz="1900"/>
              <a:t>L</a:t>
            </a:r>
            <a:r>
              <a:rPr lang="en" sz="1900"/>
              <a:t>ogin Page</a:t>
            </a:r>
            <a:endParaRPr sz="1900"/>
          </a:p>
          <a:p>
            <a:pPr indent="-349250" lvl="0" marL="457200" rtl="0" algn="l">
              <a:spcBef>
                <a:spcPts val="0"/>
              </a:spcBef>
              <a:spcAft>
                <a:spcPts val="0"/>
              </a:spcAft>
              <a:buSzPts val="1900"/>
              <a:buChar char="●"/>
            </a:pPr>
            <a:r>
              <a:rPr lang="en" sz="1900"/>
              <a:t>Loading Page</a:t>
            </a:r>
            <a:endParaRPr sz="1900"/>
          </a:p>
          <a:p>
            <a:pPr indent="-349250" lvl="0" marL="457200" rtl="0" algn="l">
              <a:spcBef>
                <a:spcPts val="0"/>
              </a:spcBef>
              <a:spcAft>
                <a:spcPts val="0"/>
              </a:spcAft>
              <a:buSzPts val="1900"/>
              <a:buChar char="●"/>
            </a:pPr>
            <a:r>
              <a:rPr lang="en" sz="1900"/>
              <a:t>Sign-up Page</a:t>
            </a:r>
            <a:endParaRPr sz="1900"/>
          </a:p>
          <a:p>
            <a:pPr indent="-349250" lvl="0" marL="457200" rtl="0" algn="l">
              <a:spcBef>
                <a:spcPts val="0"/>
              </a:spcBef>
              <a:spcAft>
                <a:spcPts val="0"/>
              </a:spcAft>
              <a:buSzPts val="1900"/>
              <a:buChar char="●"/>
            </a:pPr>
            <a:r>
              <a:rPr lang="en" sz="1900"/>
              <a:t>Admin Dashboard</a:t>
            </a:r>
            <a:endParaRPr sz="1900"/>
          </a:p>
          <a:p>
            <a:pPr indent="-349250" lvl="0" marL="457200" rtl="0" algn="l">
              <a:spcBef>
                <a:spcPts val="0"/>
              </a:spcBef>
              <a:spcAft>
                <a:spcPts val="0"/>
              </a:spcAft>
              <a:buSzPts val="1900"/>
              <a:buChar char="●"/>
            </a:pPr>
            <a:r>
              <a:rPr lang="en" sz="1900"/>
              <a:t>User Dashboard</a:t>
            </a:r>
            <a:endParaRPr sz="1900"/>
          </a:p>
        </p:txBody>
      </p:sp>
      <p:sp>
        <p:nvSpPr>
          <p:cNvPr id="220" name="Google Shape;220;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Logo Design</a:t>
            </a:r>
            <a:endParaRPr/>
          </a:p>
        </p:txBody>
      </p:sp>
      <p:pic>
        <p:nvPicPr>
          <p:cNvPr id="226" name="Google Shape;226;p25"/>
          <p:cNvPicPr preferRelativeResize="0"/>
          <p:nvPr/>
        </p:nvPicPr>
        <p:blipFill>
          <a:blip r:embed="rId3">
            <a:alphaModFix/>
          </a:blip>
          <a:stretch>
            <a:fillRect/>
          </a:stretch>
        </p:blipFill>
        <p:spPr>
          <a:xfrm>
            <a:off x="735000" y="1545375"/>
            <a:ext cx="3015775" cy="2841076"/>
          </a:xfrm>
          <a:prstGeom prst="rect">
            <a:avLst/>
          </a:prstGeom>
          <a:noFill/>
          <a:ln>
            <a:noFill/>
          </a:ln>
        </p:spPr>
      </p:pic>
      <p:sp>
        <p:nvSpPr>
          <p:cNvPr id="227" name="Google Shape;227;p25"/>
          <p:cNvSpPr txBox="1"/>
          <p:nvPr/>
        </p:nvSpPr>
        <p:spPr>
          <a:xfrm>
            <a:off x="3870000" y="1556500"/>
            <a:ext cx="4466400" cy="1647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900">
                <a:solidFill>
                  <a:schemeClr val="lt1"/>
                </a:solidFill>
                <a:latin typeface="Lato"/>
                <a:ea typeface="Lato"/>
                <a:cs typeface="Lato"/>
                <a:sym typeface="Lato"/>
              </a:rPr>
              <a:t>These logo concepts were designed in Adobe Illustrator 2021, we wanted to experiment with different colors and ended up settling on the royal blue/navy blue combination.</a:t>
            </a:r>
            <a:endParaRPr sz="1900">
              <a:solidFill>
                <a:schemeClr val="lt1"/>
              </a:solidFill>
              <a:latin typeface="Lato"/>
              <a:ea typeface="Lato"/>
              <a:cs typeface="Lato"/>
              <a:sym typeface="Lato"/>
            </a:endParaRPr>
          </a:p>
        </p:txBody>
      </p:sp>
      <p:pic>
        <p:nvPicPr>
          <p:cNvPr id="228" name="Google Shape;228;p25"/>
          <p:cNvPicPr preferRelativeResize="0"/>
          <p:nvPr/>
        </p:nvPicPr>
        <p:blipFill>
          <a:blip r:embed="rId4">
            <a:alphaModFix/>
          </a:blip>
          <a:stretch>
            <a:fillRect/>
          </a:stretch>
        </p:blipFill>
        <p:spPr>
          <a:xfrm>
            <a:off x="4067852" y="3452156"/>
            <a:ext cx="1008300" cy="983095"/>
          </a:xfrm>
          <a:prstGeom prst="rect">
            <a:avLst/>
          </a:prstGeom>
          <a:noFill/>
          <a:ln>
            <a:noFill/>
          </a:ln>
        </p:spPr>
      </p:pic>
      <p:sp>
        <p:nvSpPr>
          <p:cNvPr id="229" name="Google Shape;22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Loading Assets</a:t>
            </a:r>
            <a:endParaRPr/>
          </a:p>
        </p:txBody>
      </p:sp>
      <p:sp>
        <p:nvSpPr>
          <p:cNvPr id="235" name="Google Shape;235;p26"/>
          <p:cNvSpPr txBox="1"/>
          <p:nvPr>
            <p:ph idx="1" type="body"/>
          </p:nvPr>
        </p:nvSpPr>
        <p:spPr>
          <a:xfrm>
            <a:off x="771525" y="1491350"/>
            <a:ext cx="40494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a:t>
            </a:r>
            <a:r>
              <a:rPr lang="en" sz="1600"/>
              <a:t>loading</a:t>
            </a:r>
            <a:r>
              <a:rPr lang="en" sz="1600"/>
              <a:t> page for the WMS was again designed in scene builder, </a:t>
            </a:r>
            <a:r>
              <a:rPr lang="en" sz="1600"/>
              <a:t>both GIFs used were designed and animated by our team. The box was animated and rendered in Blender, an open source 3d modeling software. The loading text was animated and rendered in Adobe After Effects 2021.</a:t>
            </a:r>
            <a:endParaRPr sz="1600"/>
          </a:p>
        </p:txBody>
      </p:sp>
      <p:pic>
        <p:nvPicPr>
          <p:cNvPr id="236" name="Google Shape;236;p26"/>
          <p:cNvPicPr preferRelativeResize="0"/>
          <p:nvPr/>
        </p:nvPicPr>
        <p:blipFill>
          <a:blip r:embed="rId3">
            <a:alphaModFix/>
          </a:blip>
          <a:stretch>
            <a:fillRect/>
          </a:stretch>
        </p:blipFill>
        <p:spPr>
          <a:xfrm>
            <a:off x="5243300" y="393750"/>
            <a:ext cx="3564075" cy="2626676"/>
          </a:xfrm>
          <a:prstGeom prst="rect">
            <a:avLst/>
          </a:prstGeom>
          <a:noFill/>
          <a:ln>
            <a:noFill/>
          </a:ln>
        </p:spPr>
      </p:pic>
      <p:pic>
        <p:nvPicPr>
          <p:cNvPr id="237" name="Google Shape;237;p26"/>
          <p:cNvPicPr preferRelativeResize="0"/>
          <p:nvPr/>
        </p:nvPicPr>
        <p:blipFill>
          <a:blip r:embed="rId4">
            <a:alphaModFix/>
          </a:blip>
          <a:stretch>
            <a:fillRect/>
          </a:stretch>
        </p:blipFill>
        <p:spPr>
          <a:xfrm>
            <a:off x="4973400" y="3325226"/>
            <a:ext cx="1818274" cy="1818274"/>
          </a:xfrm>
          <a:prstGeom prst="rect">
            <a:avLst/>
          </a:prstGeom>
          <a:noFill/>
          <a:ln>
            <a:noFill/>
          </a:ln>
        </p:spPr>
      </p:pic>
      <p:pic>
        <p:nvPicPr>
          <p:cNvPr id="238" name="Google Shape;238;p26"/>
          <p:cNvPicPr preferRelativeResize="0"/>
          <p:nvPr/>
        </p:nvPicPr>
        <p:blipFill>
          <a:blip r:embed="rId5">
            <a:alphaModFix/>
          </a:blip>
          <a:stretch>
            <a:fillRect/>
          </a:stretch>
        </p:blipFill>
        <p:spPr>
          <a:xfrm>
            <a:off x="6791674" y="3996226"/>
            <a:ext cx="1905000" cy="476250"/>
          </a:xfrm>
          <a:prstGeom prst="rect">
            <a:avLst/>
          </a:prstGeom>
          <a:noFill/>
          <a:ln>
            <a:noFill/>
          </a:ln>
        </p:spPr>
      </p:pic>
      <p:pic>
        <p:nvPicPr>
          <p:cNvPr id="239" name="Google Shape;239;p26"/>
          <p:cNvPicPr preferRelativeResize="0"/>
          <p:nvPr/>
        </p:nvPicPr>
        <p:blipFill>
          <a:blip r:embed="rId6">
            <a:alphaModFix/>
          </a:blip>
          <a:stretch>
            <a:fillRect/>
          </a:stretch>
        </p:blipFill>
        <p:spPr>
          <a:xfrm>
            <a:off x="3666832" y="3736359"/>
            <a:ext cx="1217068" cy="996000"/>
          </a:xfrm>
          <a:prstGeom prst="rect">
            <a:avLst/>
          </a:prstGeom>
          <a:noFill/>
          <a:ln>
            <a:noFill/>
          </a:ln>
        </p:spPr>
      </p:pic>
      <p:pic>
        <p:nvPicPr>
          <p:cNvPr id="240" name="Google Shape;240;p26"/>
          <p:cNvPicPr preferRelativeResize="0"/>
          <p:nvPr/>
        </p:nvPicPr>
        <p:blipFill>
          <a:blip r:embed="rId7">
            <a:alphaModFix/>
          </a:blip>
          <a:stretch>
            <a:fillRect/>
          </a:stretch>
        </p:blipFill>
        <p:spPr>
          <a:xfrm>
            <a:off x="2264142" y="3813975"/>
            <a:ext cx="1021557" cy="996001"/>
          </a:xfrm>
          <a:prstGeom prst="rect">
            <a:avLst/>
          </a:prstGeom>
          <a:noFill/>
          <a:ln>
            <a:noFill/>
          </a:ln>
        </p:spPr>
      </p:pic>
      <p:sp>
        <p:nvSpPr>
          <p:cNvPr id="241" name="Google Shape;241;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Login page</a:t>
            </a:r>
            <a:endParaRPr/>
          </a:p>
        </p:txBody>
      </p:sp>
      <p:sp>
        <p:nvSpPr>
          <p:cNvPr id="247" name="Google Shape;247;p27"/>
          <p:cNvSpPr txBox="1"/>
          <p:nvPr/>
        </p:nvSpPr>
        <p:spPr>
          <a:xfrm>
            <a:off x="1233200" y="1462213"/>
            <a:ext cx="3001800" cy="283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solidFill>
                  <a:schemeClr val="lt1"/>
                </a:solidFill>
                <a:latin typeface="Lato"/>
                <a:ea typeface="Lato"/>
                <a:cs typeface="Lato"/>
                <a:sym typeface="Lato"/>
              </a:rPr>
              <a:t>The login page was designed in SceneBuilder - a program designed to enhance the workflow of creating JavaFX based applications. The page was designed via drag and drop functionality. </a:t>
            </a:r>
            <a:endParaRPr sz="1900">
              <a:solidFill>
                <a:schemeClr val="lt1"/>
              </a:solidFill>
              <a:latin typeface="Lato"/>
              <a:ea typeface="Lato"/>
              <a:cs typeface="Lato"/>
              <a:sym typeface="Lato"/>
            </a:endParaRPr>
          </a:p>
        </p:txBody>
      </p:sp>
      <p:pic>
        <p:nvPicPr>
          <p:cNvPr id="248" name="Google Shape;248;p27"/>
          <p:cNvPicPr preferRelativeResize="0"/>
          <p:nvPr/>
        </p:nvPicPr>
        <p:blipFill>
          <a:blip r:embed="rId3">
            <a:alphaModFix/>
          </a:blip>
          <a:stretch>
            <a:fillRect/>
          </a:stretch>
        </p:blipFill>
        <p:spPr>
          <a:xfrm>
            <a:off x="4614125" y="1360300"/>
            <a:ext cx="4042798" cy="2880099"/>
          </a:xfrm>
          <a:prstGeom prst="rect">
            <a:avLst/>
          </a:prstGeom>
          <a:noFill/>
          <a:ln>
            <a:noFill/>
          </a:ln>
        </p:spPr>
      </p:pic>
      <p:sp>
        <p:nvSpPr>
          <p:cNvPr id="249" name="Google Shape;24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Login</a:t>
            </a:r>
            <a:r>
              <a:rPr lang="en"/>
              <a:t> Page Controller</a:t>
            </a:r>
            <a:endParaRPr/>
          </a:p>
        </p:txBody>
      </p:sp>
      <p:pic>
        <p:nvPicPr>
          <p:cNvPr id="255" name="Google Shape;255;p28"/>
          <p:cNvPicPr preferRelativeResize="0"/>
          <p:nvPr/>
        </p:nvPicPr>
        <p:blipFill>
          <a:blip r:embed="rId3">
            <a:alphaModFix/>
          </a:blip>
          <a:stretch>
            <a:fillRect/>
          </a:stretch>
        </p:blipFill>
        <p:spPr>
          <a:xfrm>
            <a:off x="1490263" y="1307850"/>
            <a:ext cx="6653377" cy="3012850"/>
          </a:xfrm>
          <a:prstGeom prst="rect">
            <a:avLst/>
          </a:prstGeom>
          <a:noFill/>
          <a:ln>
            <a:noFill/>
          </a:ln>
        </p:spPr>
      </p:pic>
      <p:sp>
        <p:nvSpPr>
          <p:cNvPr id="256" name="Google Shape;25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Login Page cont’d</a:t>
            </a:r>
            <a:endParaRPr/>
          </a:p>
        </p:txBody>
      </p:sp>
      <p:pic>
        <p:nvPicPr>
          <p:cNvPr id="262" name="Google Shape;262;p29"/>
          <p:cNvPicPr preferRelativeResize="0"/>
          <p:nvPr/>
        </p:nvPicPr>
        <p:blipFill>
          <a:blip r:embed="rId3">
            <a:alphaModFix/>
          </a:blip>
          <a:stretch>
            <a:fillRect/>
          </a:stretch>
        </p:blipFill>
        <p:spPr>
          <a:xfrm>
            <a:off x="603900" y="1741475"/>
            <a:ext cx="3778651" cy="2653776"/>
          </a:xfrm>
          <a:prstGeom prst="rect">
            <a:avLst/>
          </a:prstGeom>
          <a:noFill/>
          <a:ln>
            <a:noFill/>
          </a:ln>
        </p:spPr>
      </p:pic>
      <p:pic>
        <p:nvPicPr>
          <p:cNvPr id="263" name="Google Shape;263;p29"/>
          <p:cNvPicPr preferRelativeResize="0"/>
          <p:nvPr/>
        </p:nvPicPr>
        <p:blipFill>
          <a:blip r:embed="rId4">
            <a:alphaModFix/>
          </a:blip>
          <a:stretch>
            <a:fillRect/>
          </a:stretch>
        </p:blipFill>
        <p:spPr>
          <a:xfrm>
            <a:off x="4774825" y="1741475"/>
            <a:ext cx="3644757" cy="2653776"/>
          </a:xfrm>
          <a:prstGeom prst="rect">
            <a:avLst/>
          </a:prstGeom>
          <a:noFill/>
          <a:ln>
            <a:noFill/>
          </a:ln>
        </p:spPr>
      </p:pic>
      <p:sp>
        <p:nvSpPr>
          <p:cNvPr id="264" name="Google Shape;26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Sign-up Page</a:t>
            </a:r>
            <a:endParaRPr/>
          </a:p>
        </p:txBody>
      </p:sp>
      <p:pic>
        <p:nvPicPr>
          <p:cNvPr id="270" name="Google Shape;270;p30"/>
          <p:cNvPicPr preferRelativeResize="0"/>
          <p:nvPr/>
        </p:nvPicPr>
        <p:blipFill rotWithShape="1">
          <a:blip r:embed="rId3">
            <a:alphaModFix/>
          </a:blip>
          <a:srcRect b="21751" l="0" r="0" t="2034"/>
          <a:stretch/>
        </p:blipFill>
        <p:spPr>
          <a:xfrm>
            <a:off x="1471075" y="1231125"/>
            <a:ext cx="6567949" cy="3663550"/>
          </a:xfrm>
          <a:prstGeom prst="rect">
            <a:avLst/>
          </a:prstGeom>
          <a:noFill/>
          <a:ln>
            <a:noFill/>
          </a:ln>
        </p:spPr>
      </p:pic>
      <p:sp>
        <p:nvSpPr>
          <p:cNvPr id="271" name="Google Shape;271;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11"/>
              <a:t>Sign-up Page cont’d</a:t>
            </a:r>
            <a:endParaRPr sz="2511"/>
          </a:p>
          <a:p>
            <a:pPr indent="0" lvl="0" marL="0" rtl="0" algn="l">
              <a:spcBef>
                <a:spcPts val="0"/>
              </a:spcBef>
              <a:spcAft>
                <a:spcPts val="0"/>
              </a:spcAft>
              <a:buNone/>
            </a:pPr>
            <a:r>
              <a:t/>
            </a:r>
            <a:endParaRPr sz="2511"/>
          </a:p>
        </p:txBody>
      </p:sp>
      <p:pic>
        <p:nvPicPr>
          <p:cNvPr id="277" name="Google Shape;277;p31"/>
          <p:cNvPicPr preferRelativeResize="0"/>
          <p:nvPr/>
        </p:nvPicPr>
        <p:blipFill rotWithShape="1">
          <a:blip r:embed="rId3">
            <a:alphaModFix/>
          </a:blip>
          <a:srcRect b="24772" l="0" r="22178" t="0"/>
          <a:stretch/>
        </p:blipFill>
        <p:spPr>
          <a:xfrm>
            <a:off x="264900" y="1821850"/>
            <a:ext cx="3945524" cy="2703299"/>
          </a:xfrm>
          <a:prstGeom prst="rect">
            <a:avLst/>
          </a:prstGeom>
          <a:noFill/>
          <a:ln>
            <a:noFill/>
          </a:ln>
        </p:spPr>
      </p:pic>
      <p:pic>
        <p:nvPicPr>
          <p:cNvPr id="278" name="Google Shape;278;p31"/>
          <p:cNvPicPr preferRelativeResize="0"/>
          <p:nvPr/>
        </p:nvPicPr>
        <p:blipFill>
          <a:blip r:embed="rId4">
            <a:alphaModFix/>
          </a:blip>
          <a:stretch>
            <a:fillRect/>
          </a:stretch>
        </p:blipFill>
        <p:spPr>
          <a:xfrm>
            <a:off x="4572000" y="1983238"/>
            <a:ext cx="4427426" cy="2380525"/>
          </a:xfrm>
          <a:prstGeom prst="rect">
            <a:avLst/>
          </a:prstGeom>
          <a:noFill/>
          <a:ln>
            <a:noFill/>
          </a:ln>
        </p:spPr>
      </p:pic>
      <p:sp>
        <p:nvSpPr>
          <p:cNvPr id="279" name="Google Shape;279;p31"/>
          <p:cNvSpPr txBox="1"/>
          <p:nvPr>
            <p:ph idx="1" type="body"/>
          </p:nvPr>
        </p:nvSpPr>
        <p:spPr>
          <a:xfrm>
            <a:off x="1341300" y="1069375"/>
            <a:ext cx="7038900" cy="52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onSignUpClick():  This </a:t>
            </a:r>
            <a:r>
              <a:rPr lang="en" sz="1800"/>
              <a:t>function</a:t>
            </a:r>
            <a:r>
              <a:rPr lang="en" sz="1800"/>
              <a:t> handles the signup actions.</a:t>
            </a:r>
            <a:endParaRPr sz="1800"/>
          </a:p>
        </p:txBody>
      </p:sp>
      <p:sp>
        <p:nvSpPr>
          <p:cNvPr id="280" name="Google Shape;280;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Objective</a:t>
            </a:r>
            <a:endParaRPr/>
          </a:p>
        </p:txBody>
      </p:sp>
      <p:sp>
        <p:nvSpPr>
          <p:cNvPr id="143" name="Google Shape;143;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t>The main objective of the project is to create a Warehouse Management System (WMS) that is </a:t>
            </a:r>
            <a:r>
              <a:rPr lang="en" sz="1900"/>
              <a:t>capable</a:t>
            </a:r>
            <a:r>
              <a:rPr lang="en" sz="1900"/>
              <a:t> of storing the details of store products. The Warehouse </a:t>
            </a:r>
            <a:r>
              <a:rPr lang="en" sz="1900"/>
              <a:t>Management</a:t>
            </a:r>
            <a:r>
              <a:rPr lang="en" sz="1900"/>
              <a:t> System should allow guest users to search for different content and request to borrow/buy them.</a:t>
            </a:r>
            <a:endParaRPr sz="1900"/>
          </a:p>
        </p:txBody>
      </p:sp>
      <p:sp>
        <p:nvSpPr>
          <p:cNvPr id="144" name="Google Shape;14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Admin Dashboard</a:t>
            </a:r>
            <a:endParaRPr/>
          </a:p>
        </p:txBody>
      </p:sp>
      <p:pic>
        <p:nvPicPr>
          <p:cNvPr id="286" name="Google Shape;286;p32"/>
          <p:cNvPicPr preferRelativeResize="0"/>
          <p:nvPr/>
        </p:nvPicPr>
        <p:blipFill>
          <a:blip r:embed="rId3">
            <a:alphaModFix/>
          </a:blip>
          <a:stretch>
            <a:fillRect/>
          </a:stretch>
        </p:blipFill>
        <p:spPr>
          <a:xfrm>
            <a:off x="3531825" y="1009675"/>
            <a:ext cx="5032387" cy="3820977"/>
          </a:xfrm>
          <a:prstGeom prst="rect">
            <a:avLst/>
          </a:prstGeom>
          <a:noFill/>
          <a:ln>
            <a:noFill/>
          </a:ln>
        </p:spPr>
      </p:pic>
      <p:sp>
        <p:nvSpPr>
          <p:cNvPr id="287" name="Google Shape;287;p32"/>
          <p:cNvSpPr txBox="1"/>
          <p:nvPr>
            <p:ph idx="1" type="body"/>
          </p:nvPr>
        </p:nvSpPr>
        <p:spPr>
          <a:xfrm>
            <a:off x="642825" y="1640674"/>
            <a:ext cx="2695200" cy="3011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t>The Admin Dashboard encompasses all of the actions that can be performed by a user, in addition to having the ability to edit items, users, and accept/reject requests.</a:t>
            </a:r>
            <a:endParaRPr sz="1800"/>
          </a:p>
        </p:txBody>
      </p:sp>
      <p:sp>
        <p:nvSpPr>
          <p:cNvPr id="288" name="Google Shape;288;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Admin Dashboard cont’d</a:t>
            </a:r>
            <a:endParaRPr/>
          </a:p>
        </p:txBody>
      </p:sp>
      <p:sp>
        <p:nvSpPr>
          <p:cNvPr id="294" name="Google Shape;294;p33"/>
          <p:cNvSpPr txBox="1"/>
          <p:nvPr>
            <p:ph idx="1" type="body"/>
          </p:nvPr>
        </p:nvSpPr>
        <p:spPr>
          <a:xfrm>
            <a:off x="1338275" y="1069375"/>
            <a:ext cx="8415300" cy="521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770"/>
              <a:buNone/>
            </a:pPr>
            <a:r>
              <a:rPr lang="en" sz="1530"/>
              <a:t>onAddUser(): This function handles adding users when the Add User Button is pressed</a:t>
            </a:r>
            <a:endParaRPr sz="1530"/>
          </a:p>
        </p:txBody>
      </p:sp>
      <p:pic>
        <p:nvPicPr>
          <p:cNvPr id="295" name="Google Shape;295;p33"/>
          <p:cNvPicPr preferRelativeResize="0"/>
          <p:nvPr/>
        </p:nvPicPr>
        <p:blipFill>
          <a:blip r:embed="rId3">
            <a:alphaModFix/>
          </a:blip>
          <a:stretch>
            <a:fillRect/>
          </a:stretch>
        </p:blipFill>
        <p:spPr>
          <a:xfrm>
            <a:off x="2522775" y="1591075"/>
            <a:ext cx="3908296" cy="3247627"/>
          </a:xfrm>
          <a:prstGeom prst="rect">
            <a:avLst/>
          </a:prstGeom>
          <a:noFill/>
          <a:ln>
            <a:noFill/>
          </a:ln>
        </p:spPr>
      </p:pic>
      <p:sp>
        <p:nvSpPr>
          <p:cNvPr id="296" name="Google Shape;296;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Dashboard</a:t>
            </a:r>
            <a:endParaRPr/>
          </a:p>
        </p:txBody>
      </p:sp>
      <p:pic>
        <p:nvPicPr>
          <p:cNvPr id="302" name="Google Shape;302;p34"/>
          <p:cNvPicPr preferRelativeResize="0"/>
          <p:nvPr/>
        </p:nvPicPr>
        <p:blipFill>
          <a:blip r:embed="rId3">
            <a:alphaModFix/>
          </a:blip>
          <a:stretch>
            <a:fillRect/>
          </a:stretch>
        </p:blipFill>
        <p:spPr>
          <a:xfrm>
            <a:off x="3998225" y="1307850"/>
            <a:ext cx="4760100" cy="3391099"/>
          </a:xfrm>
          <a:prstGeom prst="rect">
            <a:avLst/>
          </a:prstGeom>
          <a:noFill/>
          <a:ln>
            <a:noFill/>
          </a:ln>
        </p:spPr>
      </p:pic>
      <p:sp>
        <p:nvSpPr>
          <p:cNvPr id="303" name="Google Shape;303;p34"/>
          <p:cNvSpPr txBox="1"/>
          <p:nvPr/>
        </p:nvSpPr>
        <p:spPr>
          <a:xfrm>
            <a:off x="870025" y="1550350"/>
            <a:ext cx="2960100" cy="269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1"/>
                </a:solidFill>
                <a:latin typeface="Lato"/>
                <a:ea typeface="Lato"/>
                <a:cs typeface="Lato"/>
                <a:sym typeface="Lato"/>
              </a:rPr>
              <a:t>The User Dashboard class encompasses all user functionality. Things like requesting/borrowing items, adding personalized favorite items, displaying different table information and more.</a:t>
            </a:r>
            <a:endParaRPr sz="1900">
              <a:solidFill>
                <a:schemeClr val="lt1"/>
              </a:solidFill>
              <a:latin typeface="Lato"/>
              <a:ea typeface="Lato"/>
              <a:cs typeface="Lato"/>
              <a:sym typeface="Lato"/>
            </a:endParaRPr>
          </a:p>
        </p:txBody>
      </p:sp>
      <p:sp>
        <p:nvSpPr>
          <p:cNvPr id="304" name="Google Shape;30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Dashboard cont’d</a:t>
            </a:r>
            <a:endParaRPr/>
          </a:p>
        </p:txBody>
      </p:sp>
      <p:sp>
        <p:nvSpPr>
          <p:cNvPr id="310" name="Google Shape;310;p35"/>
          <p:cNvSpPr txBox="1"/>
          <p:nvPr>
            <p:ph idx="1" type="body"/>
          </p:nvPr>
        </p:nvSpPr>
        <p:spPr>
          <a:xfrm>
            <a:off x="898650" y="1585875"/>
            <a:ext cx="2961600" cy="306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t>This function handled the request functionality - in which each user can select an item from the database and request to borrow for an allotted time.</a:t>
            </a:r>
            <a:endParaRPr sz="1900"/>
          </a:p>
        </p:txBody>
      </p:sp>
      <p:pic>
        <p:nvPicPr>
          <p:cNvPr id="311" name="Google Shape;311;p35"/>
          <p:cNvPicPr preferRelativeResize="0"/>
          <p:nvPr/>
        </p:nvPicPr>
        <p:blipFill>
          <a:blip r:embed="rId3">
            <a:alphaModFix/>
          </a:blip>
          <a:stretch>
            <a:fillRect/>
          </a:stretch>
        </p:blipFill>
        <p:spPr>
          <a:xfrm>
            <a:off x="4012650" y="985475"/>
            <a:ext cx="4897976" cy="3677750"/>
          </a:xfrm>
          <a:prstGeom prst="rect">
            <a:avLst/>
          </a:prstGeom>
          <a:noFill/>
          <a:ln>
            <a:noFill/>
          </a:ln>
        </p:spPr>
      </p:pic>
      <p:sp>
        <p:nvSpPr>
          <p:cNvPr id="312" name="Google Shape;312;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New Features</a:t>
            </a:r>
            <a:endParaRPr/>
          </a:p>
        </p:txBody>
      </p:sp>
      <p:sp>
        <p:nvSpPr>
          <p:cNvPr id="318" name="Google Shape;318;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Throughout the course of our project, we implemented a few additional features to add to the enjoyment and security of the User Experience:</a:t>
            </a:r>
            <a:endParaRPr sz="1900"/>
          </a:p>
          <a:p>
            <a:pPr indent="-349250" lvl="0" marL="457200" rtl="0" algn="l">
              <a:spcBef>
                <a:spcPts val="1200"/>
              </a:spcBef>
              <a:spcAft>
                <a:spcPts val="0"/>
              </a:spcAft>
              <a:buSzPts val="1900"/>
              <a:buChar char="●"/>
            </a:pPr>
            <a:r>
              <a:rPr lang="en" sz="1900"/>
              <a:t>The Sign up and Sign in Option</a:t>
            </a:r>
            <a:endParaRPr sz="1900"/>
          </a:p>
          <a:p>
            <a:pPr indent="-349250" lvl="0" marL="457200" rtl="0" algn="l">
              <a:spcBef>
                <a:spcPts val="0"/>
              </a:spcBef>
              <a:spcAft>
                <a:spcPts val="0"/>
              </a:spcAft>
              <a:buSzPts val="1900"/>
              <a:buChar char="●"/>
            </a:pPr>
            <a:r>
              <a:rPr lang="en" sz="1900"/>
              <a:t>MD5 Hashing of User Passwords</a:t>
            </a:r>
            <a:endParaRPr sz="1900"/>
          </a:p>
          <a:p>
            <a:pPr indent="-349250" lvl="0" marL="457200" rtl="0" algn="l">
              <a:spcBef>
                <a:spcPts val="0"/>
              </a:spcBef>
              <a:spcAft>
                <a:spcPts val="0"/>
              </a:spcAft>
              <a:buSzPts val="1900"/>
              <a:buChar char="●"/>
            </a:pPr>
            <a:r>
              <a:rPr lang="en" sz="1900"/>
              <a:t>Loading/Exit GIF for starting and closing the application</a:t>
            </a:r>
            <a:endParaRPr sz="1900"/>
          </a:p>
        </p:txBody>
      </p:sp>
      <p:sp>
        <p:nvSpPr>
          <p:cNvPr id="319" name="Google Shape;319;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MD5 Hashing of User Passwords</a:t>
            </a:r>
            <a:endParaRPr/>
          </a:p>
        </p:txBody>
      </p:sp>
      <p:sp>
        <p:nvSpPr>
          <p:cNvPr id="325" name="Google Shape;325;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To </a:t>
            </a:r>
            <a:r>
              <a:rPr lang="en" sz="1900"/>
              <a:t>enhance</a:t>
            </a:r>
            <a:r>
              <a:rPr lang="en" sz="1900"/>
              <a:t> user security, the team decided to hash user passwords using MD5 and stored these values in the database instead of plain-text passwords. </a:t>
            </a:r>
            <a:endParaRPr sz="1900"/>
          </a:p>
          <a:p>
            <a:pPr indent="0" lvl="0" marL="0" rtl="0" algn="l">
              <a:spcBef>
                <a:spcPts val="1200"/>
              </a:spcBef>
              <a:spcAft>
                <a:spcPts val="0"/>
              </a:spcAft>
              <a:buNone/>
            </a:pPr>
            <a:r>
              <a:rPr lang="en" sz="1900"/>
              <a:t>The process to verify that passwords match:</a:t>
            </a:r>
            <a:endParaRPr sz="1900"/>
          </a:p>
          <a:p>
            <a:pPr indent="-349250" lvl="0" marL="457200" rtl="0" algn="l">
              <a:spcBef>
                <a:spcPts val="1200"/>
              </a:spcBef>
              <a:spcAft>
                <a:spcPts val="0"/>
              </a:spcAft>
              <a:buSzPts val="1900"/>
              <a:buChar char="●"/>
            </a:pPr>
            <a:r>
              <a:rPr lang="en" sz="1900"/>
              <a:t>Take user input</a:t>
            </a:r>
            <a:endParaRPr sz="1900"/>
          </a:p>
          <a:p>
            <a:pPr indent="-349250" lvl="0" marL="457200" rtl="0" algn="l">
              <a:spcBef>
                <a:spcPts val="0"/>
              </a:spcBef>
              <a:spcAft>
                <a:spcPts val="0"/>
              </a:spcAft>
              <a:buSzPts val="1900"/>
              <a:buChar char="●"/>
            </a:pPr>
            <a:r>
              <a:rPr lang="en" sz="1900"/>
              <a:t>Hashes it</a:t>
            </a:r>
            <a:endParaRPr sz="1900"/>
          </a:p>
          <a:p>
            <a:pPr indent="-349250" lvl="0" marL="457200" rtl="0" algn="l">
              <a:spcBef>
                <a:spcPts val="0"/>
              </a:spcBef>
              <a:spcAft>
                <a:spcPts val="0"/>
              </a:spcAft>
              <a:buSzPts val="1900"/>
              <a:buChar char="●"/>
            </a:pPr>
            <a:r>
              <a:rPr lang="en" sz="1900"/>
              <a:t>Compares it to the </a:t>
            </a:r>
            <a:r>
              <a:rPr lang="en" sz="1900"/>
              <a:t>stored</a:t>
            </a:r>
            <a:r>
              <a:rPr lang="en" sz="1900"/>
              <a:t> data to make sure it matches</a:t>
            </a:r>
            <a:endParaRPr sz="1900"/>
          </a:p>
        </p:txBody>
      </p:sp>
      <p:sp>
        <p:nvSpPr>
          <p:cNvPr id="326" name="Google Shape;326;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MD5 Hashing cont’d</a:t>
            </a:r>
            <a:endParaRPr/>
          </a:p>
        </p:txBody>
      </p:sp>
      <p:pic>
        <p:nvPicPr>
          <p:cNvPr id="332" name="Google Shape;332;p38"/>
          <p:cNvPicPr preferRelativeResize="0"/>
          <p:nvPr/>
        </p:nvPicPr>
        <p:blipFill>
          <a:blip r:embed="rId3">
            <a:alphaModFix/>
          </a:blip>
          <a:stretch>
            <a:fillRect/>
          </a:stretch>
        </p:blipFill>
        <p:spPr>
          <a:xfrm>
            <a:off x="2226600" y="1251325"/>
            <a:ext cx="5180705" cy="3530850"/>
          </a:xfrm>
          <a:prstGeom prst="rect">
            <a:avLst/>
          </a:prstGeom>
          <a:noFill/>
          <a:ln>
            <a:noFill/>
          </a:ln>
        </p:spPr>
      </p:pic>
      <p:sp>
        <p:nvSpPr>
          <p:cNvPr id="333" name="Google Shape;333;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Pushing to GitHub</a:t>
            </a:r>
            <a:endParaRPr/>
          </a:p>
        </p:txBody>
      </p:sp>
      <p:sp>
        <p:nvSpPr>
          <p:cNvPr id="339" name="Google Shape;339;p39"/>
          <p:cNvSpPr txBox="1"/>
          <p:nvPr>
            <p:ph idx="1" type="body"/>
          </p:nvPr>
        </p:nvSpPr>
        <p:spPr>
          <a:xfrm>
            <a:off x="1297500" y="1123850"/>
            <a:ext cx="7038900" cy="100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t>During the course of our project, we used GitHub to collaborate on the code and divide the work. </a:t>
            </a:r>
            <a:endParaRPr sz="1900"/>
          </a:p>
        </p:txBody>
      </p:sp>
      <p:pic>
        <p:nvPicPr>
          <p:cNvPr id="340" name="Google Shape;340;p39"/>
          <p:cNvPicPr preferRelativeResize="0"/>
          <p:nvPr/>
        </p:nvPicPr>
        <p:blipFill>
          <a:blip r:embed="rId3">
            <a:alphaModFix/>
          </a:blip>
          <a:stretch>
            <a:fillRect/>
          </a:stretch>
        </p:blipFill>
        <p:spPr>
          <a:xfrm>
            <a:off x="2653075" y="1977350"/>
            <a:ext cx="3837852" cy="2919224"/>
          </a:xfrm>
          <a:prstGeom prst="rect">
            <a:avLst/>
          </a:prstGeom>
          <a:noFill/>
          <a:ln>
            <a:noFill/>
          </a:ln>
        </p:spPr>
      </p:pic>
      <p:sp>
        <p:nvSpPr>
          <p:cNvPr id="341" name="Google Shape;341;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a:t>
            </a:r>
            <a:endParaRPr/>
          </a:p>
        </p:txBody>
      </p:sp>
      <p:pic>
        <p:nvPicPr>
          <p:cNvPr descr="ITS TIME FOR THE EPIC DEMO" id="347" name="Google Shape;347;p40" title="EPIC DEMO TIME">
            <a:hlinkClick r:id="rId3"/>
          </p:cNvPr>
          <p:cNvPicPr preferRelativeResize="0"/>
          <p:nvPr/>
        </p:nvPicPr>
        <p:blipFill>
          <a:blip r:embed="rId4">
            <a:alphaModFix/>
          </a:blip>
          <a:stretch>
            <a:fillRect/>
          </a:stretch>
        </p:blipFill>
        <p:spPr>
          <a:xfrm>
            <a:off x="2876150" y="1567550"/>
            <a:ext cx="3881600" cy="2911200"/>
          </a:xfrm>
          <a:prstGeom prst="rect">
            <a:avLst/>
          </a:prstGeom>
          <a:noFill/>
          <a:ln>
            <a:noFill/>
          </a:ln>
          <a:effectLst>
            <a:outerShdw blurRad="57150" rotWithShape="0" algn="bl" dir="5400000" dist="19050">
              <a:srgbClr val="000000">
                <a:alpha val="50000"/>
              </a:srgbClr>
            </a:outerShdw>
          </a:effectLst>
        </p:spPr>
      </p:pic>
      <p:sp>
        <p:nvSpPr>
          <p:cNvPr id="348" name="Google Shape;348;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1"/>
          <p:cNvSpPr txBox="1"/>
          <p:nvPr>
            <p:ph type="title"/>
          </p:nvPr>
        </p:nvSpPr>
        <p:spPr>
          <a:xfrm>
            <a:off x="311700" y="1999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020"/>
              <a:t>Questions?</a:t>
            </a:r>
            <a:endParaRPr sz="4020"/>
          </a:p>
        </p:txBody>
      </p:sp>
      <p:sp>
        <p:nvSpPr>
          <p:cNvPr id="354" name="Google Shape;354;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Modules of Warehouse Management System</a:t>
            </a:r>
            <a:endParaRPr/>
          </a:p>
        </p:txBody>
      </p:sp>
      <p:sp>
        <p:nvSpPr>
          <p:cNvPr id="150" name="Google Shape;150;p15"/>
          <p:cNvSpPr txBox="1"/>
          <p:nvPr>
            <p:ph idx="1" type="body"/>
          </p:nvPr>
        </p:nvSpPr>
        <p:spPr>
          <a:xfrm>
            <a:off x="1297500" y="1270075"/>
            <a:ext cx="7038900" cy="2911200"/>
          </a:xfrm>
          <a:prstGeom prst="rect">
            <a:avLst/>
          </a:prstGeom>
        </p:spPr>
        <p:txBody>
          <a:bodyPr anchorCtr="0" anchor="ctr" bIns="91425" lIns="91425" spcFirstLastPara="1" rIns="91425" wrap="square" tIns="91425">
            <a:normAutofit/>
          </a:bodyPr>
          <a:lstStyle/>
          <a:p>
            <a:pPr indent="-349250" lvl="0" marL="457200" rtl="0" algn="l">
              <a:spcBef>
                <a:spcPts val="0"/>
              </a:spcBef>
              <a:spcAft>
                <a:spcPts val="0"/>
              </a:spcAft>
              <a:buSzPts val="1900"/>
              <a:buChar char="●"/>
            </a:pPr>
            <a:r>
              <a:rPr lang="en" sz="1900"/>
              <a:t>Process of our Project - </a:t>
            </a:r>
            <a:r>
              <a:rPr lang="en" sz="1900"/>
              <a:t>Flowchart</a:t>
            </a:r>
            <a:endParaRPr sz="1900"/>
          </a:p>
          <a:p>
            <a:pPr indent="-349250" lvl="0" marL="457200" rtl="0" algn="l">
              <a:spcBef>
                <a:spcPts val="0"/>
              </a:spcBef>
              <a:spcAft>
                <a:spcPts val="0"/>
              </a:spcAft>
              <a:buSzPts val="1900"/>
              <a:buChar char="●"/>
            </a:pPr>
            <a:r>
              <a:rPr lang="en" sz="1900"/>
              <a:t>Database Structure - </a:t>
            </a:r>
            <a:r>
              <a:rPr lang="en" sz="1900"/>
              <a:t>Entity Relationship Diagram</a:t>
            </a:r>
            <a:endParaRPr sz="1900"/>
          </a:p>
          <a:p>
            <a:pPr indent="-349250" lvl="0" marL="457200" rtl="0" algn="l">
              <a:spcBef>
                <a:spcPts val="0"/>
              </a:spcBef>
              <a:spcAft>
                <a:spcPts val="0"/>
              </a:spcAft>
              <a:buSzPts val="1900"/>
              <a:buChar char="●"/>
            </a:pPr>
            <a:r>
              <a:rPr lang="en" sz="1900"/>
              <a:t>Graphical User Interface Design</a:t>
            </a:r>
            <a:endParaRPr sz="1900"/>
          </a:p>
        </p:txBody>
      </p:sp>
      <p:sp>
        <p:nvSpPr>
          <p:cNvPr id="151" name="Google Shape;15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60" name="Google Shape;360;p4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400"/>
              <a:t>https://www.geeksforgeeks.org/md5-hash-in-java/</a:t>
            </a:r>
            <a:endParaRPr sz="1400"/>
          </a:p>
          <a:p>
            <a:pPr indent="-317500" lvl="0" marL="457200" rtl="0" algn="l">
              <a:spcBef>
                <a:spcPts val="0"/>
              </a:spcBef>
              <a:spcAft>
                <a:spcPts val="0"/>
              </a:spcAft>
              <a:buSzPts val="1400"/>
              <a:buChar char="●"/>
            </a:pPr>
            <a:r>
              <a:rPr lang="en" sz="1400">
                <a:uFill>
                  <a:noFill/>
                </a:uFill>
                <a:hlinkClick r:id="rId3"/>
              </a:rPr>
              <a:t>https://stackoverflow.com/questions/26916640/javafx-not-on-fx-application-thread-when-using-timer</a:t>
            </a:r>
            <a:endParaRPr sz="1400"/>
          </a:p>
          <a:p>
            <a:pPr indent="-317500" lvl="0" marL="457200" rtl="0" algn="l">
              <a:spcBef>
                <a:spcPts val="0"/>
              </a:spcBef>
              <a:spcAft>
                <a:spcPts val="0"/>
              </a:spcAft>
              <a:buSzPts val="1400"/>
              <a:buChar char="●"/>
            </a:pPr>
            <a:r>
              <a:rPr lang="en" sz="1400">
                <a:uFill>
                  <a:noFill/>
                </a:uFill>
                <a:hlinkClick r:id="rId4"/>
              </a:rPr>
              <a:t>https://www.blender.org/</a:t>
            </a:r>
            <a:endParaRPr sz="1400"/>
          </a:p>
          <a:p>
            <a:pPr indent="-317500" lvl="0" marL="457200" rtl="0" algn="l">
              <a:spcBef>
                <a:spcPts val="0"/>
              </a:spcBef>
              <a:spcAft>
                <a:spcPts val="0"/>
              </a:spcAft>
              <a:buSzPts val="1400"/>
              <a:buChar char="●"/>
            </a:pPr>
            <a:r>
              <a:rPr lang="en" sz="1400">
                <a:uFill>
                  <a:noFill/>
                </a:uFill>
                <a:hlinkClick r:id="rId5"/>
              </a:rPr>
              <a:t>https://www.adobe.com/</a:t>
            </a:r>
            <a:endParaRPr sz="1400"/>
          </a:p>
          <a:p>
            <a:pPr indent="-317500" lvl="0" marL="457200" rtl="0" algn="l">
              <a:spcBef>
                <a:spcPts val="0"/>
              </a:spcBef>
              <a:spcAft>
                <a:spcPts val="0"/>
              </a:spcAft>
              <a:buSzPts val="1400"/>
              <a:buChar char="●"/>
            </a:pPr>
            <a:r>
              <a:rPr lang="en" sz="1400">
                <a:uFill>
                  <a:noFill/>
                </a:uFill>
                <a:hlinkClick r:id="rId6"/>
              </a:rPr>
              <a:t>https://help.umbler.com/hc/en-us/articles/202385865-MySQL-Importing-Exporting-a-database#:~:text=Importing%20a%20database%20from%20a,File%20and%20select%20the%20file</a:t>
            </a:r>
            <a:endParaRPr sz="1400"/>
          </a:p>
          <a:p>
            <a:pPr indent="-317500" lvl="0" marL="457200" rtl="0" algn="l">
              <a:spcBef>
                <a:spcPts val="0"/>
              </a:spcBef>
              <a:spcAft>
                <a:spcPts val="0"/>
              </a:spcAft>
              <a:buSzPts val="1400"/>
              <a:buChar char="●"/>
            </a:pPr>
            <a:r>
              <a:rPr lang="en" sz="1400"/>
              <a:t>https://www.mysql.com/products/workbench/</a:t>
            </a:r>
            <a:endParaRPr sz="1400"/>
          </a:p>
        </p:txBody>
      </p:sp>
      <p:sp>
        <p:nvSpPr>
          <p:cNvPr id="361" name="Google Shape;361;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Process of our Warehouse Management System</a:t>
            </a:r>
            <a:endParaRPr/>
          </a:p>
        </p:txBody>
      </p:sp>
      <p:sp>
        <p:nvSpPr>
          <p:cNvPr id="157" name="Google Shape;157;p16"/>
          <p:cNvSpPr txBox="1"/>
          <p:nvPr/>
        </p:nvSpPr>
        <p:spPr>
          <a:xfrm>
            <a:off x="1234475" y="1705825"/>
            <a:ext cx="2848200" cy="2339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2000">
                <a:solidFill>
                  <a:schemeClr val="lt1"/>
                </a:solidFill>
                <a:latin typeface="Lato"/>
                <a:ea typeface="Lato"/>
                <a:cs typeface="Lato"/>
                <a:sym typeface="Lato"/>
              </a:rPr>
              <a:t>The flowchart for this project helped us visualize the user experience and get a firm grasp on how the program should function.</a:t>
            </a:r>
            <a:endParaRPr sz="2000">
              <a:solidFill>
                <a:schemeClr val="lt1"/>
              </a:solidFill>
              <a:latin typeface="Lato"/>
              <a:ea typeface="Lato"/>
              <a:cs typeface="Lato"/>
              <a:sym typeface="Lato"/>
            </a:endParaRPr>
          </a:p>
        </p:txBody>
      </p:sp>
      <p:pic>
        <p:nvPicPr>
          <p:cNvPr id="158" name="Google Shape;158;p16"/>
          <p:cNvPicPr preferRelativeResize="0"/>
          <p:nvPr/>
        </p:nvPicPr>
        <p:blipFill>
          <a:blip r:embed="rId3">
            <a:alphaModFix/>
          </a:blip>
          <a:stretch>
            <a:fillRect/>
          </a:stretch>
        </p:blipFill>
        <p:spPr>
          <a:xfrm>
            <a:off x="4333425" y="1248913"/>
            <a:ext cx="4641376" cy="3417213"/>
          </a:xfrm>
          <a:prstGeom prst="rect">
            <a:avLst/>
          </a:prstGeom>
          <a:noFill/>
          <a:ln>
            <a:noFill/>
          </a:ln>
        </p:spPr>
      </p:pic>
      <p:sp>
        <p:nvSpPr>
          <p:cNvPr id="159" name="Google Shape;15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Database Structure</a:t>
            </a:r>
            <a:endParaRPr/>
          </a:p>
        </p:txBody>
      </p:sp>
      <p:pic>
        <p:nvPicPr>
          <p:cNvPr id="165" name="Google Shape;165;p17"/>
          <p:cNvPicPr preferRelativeResize="0"/>
          <p:nvPr/>
        </p:nvPicPr>
        <p:blipFill>
          <a:blip r:embed="rId3">
            <a:alphaModFix/>
          </a:blip>
          <a:stretch>
            <a:fillRect/>
          </a:stretch>
        </p:blipFill>
        <p:spPr>
          <a:xfrm>
            <a:off x="4731125" y="1307850"/>
            <a:ext cx="3889336" cy="3530849"/>
          </a:xfrm>
          <a:prstGeom prst="rect">
            <a:avLst/>
          </a:prstGeom>
          <a:noFill/>
          <a:ln>
            <a:noFill/>
          </a:ln>
        </p:spPr>
      </p:pic>
      <p:sp>
        <p:nvSpPr>
          <p:cNvPr id="166" name="Google Shape;166;p17"/>
          <p:cNvSpPr txBox="1"/>
          <p:nvPr/>
        </p:nvSpPr>
        <p:spPr>
          <a:xfrm>
            <a:off x="509100" y="1756800"/>
            <a:ext cx="40629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Lato"/>
                <a:ea typeface="Lato"/>
                <a:cs typeface="Lato"/>
                <a:sym typeface="Lato"/>
              </a:rPr>
              <a:t>Each table has its own attributes and keys.</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Key Items are designated by the Key</a:t>
            </a:r>
            <a:br>
              <a:rPr lang="en" sz="1800">
                <a:solidFill>
                  <a:schemeClr val="lt1"/>
                </a:solidFill>
                <a:latin typeface="Lato"/>
                <a:ea typeface="Lato"/>
                <a:cs typeface="Lato"/>
                <a:sym typeface="Lato"/>
              </a:rPr>
            </a:b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Green diamonds - </a:t>
            </a:r>
            <a:r>
              <a:rPr lang="en" sz="1800">
                <a:solidFill>
                  <a:schemeClr val="lt1"/>
                </a:solidFill>
                <a:latin typeface="Lato"/>
                <a:ea typeface="Lato"/>
                <a:cs typeface="Lato"/>
                <a:sym typeface="Lato"/>
              </a:rPr>
              <a:t>attributes of the table</a:t>
            </a:r>
            <a:br>
              <a:rPr lang="en" sz="1800">
                <a:solidFill>
                  <a:schemeClr val="lt1"/>
                </a:solidFill>
                <a:latin typeface="Lato"/>
                <a:ea typeface="Lato"/>
                <a:cs typeface="Lato"/>
                <a:sym typeface="Lato"/>
              </a:rPr>
            </a:b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Red diamonds - Foreign Keys that reference attributes of other tables</a:t>
            </a:r>
            <a:endParaRPr sz="1800">
              <a:solidFill>
                <a:schemeClr val="lt1"/>
              </a:solidFill>
              <a:latin typeface="Lato"/>
              <a:ea typeface="Lato"/>
              <a:cs typeface="Lato"/>
              <a:sym typeface="Lato"/>
            </a:endParaRPr>
          </a:p>
        </p:txBody>
      </p:sp>
      <p:sp>
        <p:nvSpPr>
          <p:cNvPr id="167" name="Google Shape;16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Graphical User Interface Design</a:t>
            </a:r>
            <a:endParaRPr/>
          </a:p>
        </p:txBody>
      </p:sp>
      <p:sp>
        <p:nvSpPr>
          <p:cNvPr id="173" name="Google Shape;173;p18"/>
          <p:cNvSpPr txBox="1"/>
          <p:nvPr>
            <p:ph idx="1" type="body"/>
          </p:nvPr>
        </p:nvSpPr>
        <p:spPr>
          <a:xfrm>
            <a:off x="1297500" y="1123300"/>
            <a:ext cx="7382100" cy="3171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For the GUI, we decided to go with a simple but intuitive design. </a:t>
            </a:r>
            <a:endParaRPr sz="1700"/>
          </a:p>
          <a:p>
            <a:pPr indent="-336550" lvl="0" marL="457200" rtl="0" algn="l">
              <a:spcBef>
                <a:spcPts val="0"/>
              </a:spcBef>
              <a:spcAft>
                <a:spcPts val="0"/>
              </a:spcAft>
              <a:buSzPts val="1700"/>
              <a:buChar char="●"/>
            </a:pPr>
            <a:r>
              <a:rPr lang="en" sz="1700"/>
              <a:t>The GUI of both the Login and Sign-up page is a modern design that was laid out with the intent to prevent confusing and/or overwhelming the user.</a:t>
            </a:r>
            <a:endParaRPr sz="1700"/>
          </a:p>
          <a:p>
            <a:pPr indent="-336550" lvl="0" marL="457200" rtl="0" algn="l">
              <a:spcBef>
                <a:spcPts val="0"/>
              </a:spcBef>
              <a:spcAft>
                <a:spcPts val="0"/>
              </a:spcAft>
              <a:buSzPts val="1700"/>
              <a:buChar char="●"/>
            </a:pPr>
            <a:r>
              <a:rPr lang="en" sz="1700"/>
              <a:t>Each of the widgets displayed on the Login screen are labeled and designed for the ease of the user’s experience (UX).</a:t>
            </a:r>
            <a:endParaRPr sz="1700"/>
          </a:p>
          <a:p>
            <a:pPr indent="-336550" lvl="0" marL="457200" rtl="0" algn="l">
              <a:spcBef>
                <a:spcPts val="0"/>
              </a:spcBef>
              <a:spcAft>
                <a:spcPts val="0"/>
              </a:spcAft>
              <a:buSzPts val="1700"/>
              <a:buChar char="●"/>
            </a:pPr>
            <a:r>
              <a:rPr lang="en" sz="1700"/>
              <a:t>The same is done for the Sign-up page, with the addition of the “confirm password” widget.</a:t>
            </a:r>
            <a:endParaRPr sz="1700"/>
          </a:p>
          <a:p>
            <a:pPr indent="-336550" lvl="0" marL="457200" rtl="0" algn="l">
              <a:spcBef>
                <a:spcPts val="0"/>
              </a:spcBef>
              <a:spcAft>
                <a:spcPts val="0"/>
              </a:spcAft>
              <a:buSzPts val="1700"/>
              <a:buChar char="●"/>
            </a:pPr>
            <a:r>
              <a:rPr lang="en" sz="1700"/>
              <a:t>The widgets used to either login or sign-up are within a rounded box with a different color styling than the rest of the widgets, which is done to show the user that those are the main interactive widgets for the respective screen.</a:t>
            </a:r>
            <a:endParaRPr sz="1700"/>
          </a:p>
        </p:txBody>
      </p:sp>
      <p:sp>
        <p:nvSpPr>
          <p:cNvPr id="174" name="Google Shape;17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a:t>
            </a:r>
            <a:r>
              <a:rPr lang="en"/>
              <a:t>Graphical User Interface Design cont’d</a:t>
            </a:r>
            <a:endParaRPr/>
          </a:p>
        </p:txBody>
      </p:sp>
      <p:sp>
        <p:nvSpPr>
          <p:cNvPr id="180" name="Google Shape;180;p19"/>
          <p:cNvSpPr txBox="1"/>
          <p:nvPr>
            <p:ph idx="1" type="body"/>
          </p:nvPr>
        </p:nvSpPr>
        <p:spPr>
          <a:xfrm>
            <a:off x="1221300" y="1231650"/>
            <a:ext cx="7489200" cy="3171000"/>
          </a:xfrm>
          <a:prstGeom prst="rect">
            <a:avLst/>
          </a:prstGeom>
        </p:spPr>
        <p:txBody>
          <a:bodyPr anchorCtr="0" anchor="t" bIns="91425" lIns="91425" spcFirstLastPara="1" rIns="91425" wrap="square" tIns="91425">
            <a:noAutofit/>
          </a:bodyPr>
          <a:lstStyle/>
          <a:p>
            <a:pPr indent="-336550" lvl="0" marL="457200" rtl="0" algn="l">
              <a:lnSpc>
                <a:spcPct val="105000"/>
              </a:lnSpc>
              <a:spcBef>
                <a:spcPts val="0"/>
              </a:spcBef>
              <a:spcAft>
                <a:spcPts val="0"/>
              </a:spcAft>
              <a:buSzPts val="1700"/>
              <a:buChar char="●"/>
            </a:pPr>
            <a:r>
              <a:rPr lang="en" sz="1700"/>
              <a:t>As for the dashboard of the application, we kept the same familiar color styling to show continuity between the screens of the application.</a:t>
            </a:r>
            <a:endParaRPr sz="1700"/>
          </a:p>
          <a:p>
            <a:pPr indent="-336550" lvl="0" marL="457200" rtl="0" algn="l">
              <a:lnSpc>
                <a:spcPct val="105000"/>
              </a:lnSpc>
              <a:spcBef>
                <a:spcPts val="0"/>
              </a:spcBef>
              <a:spcAft>
                <a:spcPts val="0"/>
              </a:spcAft>
              <a:buSzPts val="1700"/>
              <a:buChar char="●"/>
            </a:pPr>
            <a:r>
              <a:rPr lang="en" sz="1700"/>
              <a:t>For the dashboard, we we utilized the JavaFX frame known as a border pane, which allows us to keep our screen uniform and clean.</a:t>
            </a:r>
            <a:endParaRPr sz="1700"/>
          </a:p>
          <a:p>
            <a:pPr indent="-336550" lvl="0" marL="457200" rtl="0" algn="l">
              <a:lnSpc>
                <a:spcPct val="105000"/>
              </a:lnSpc>
              <a:spcBef>
                <a:spcPts val="0"/>
              </a:spcBef>
              <a:spcAft>
                <a:spcPts val="0"/>
              </a:spcAft>
              <a:buSzPts val="1700"/>
              <a:buChar char="●"/>
            </a:pPr>
            <a:r>
              <a:rPr lang="en" sz="1700"/>
              <a:t>On the left-hand side of the screen, we have the list of functions that a typical user may utilize, such as a buttons to add and delete items from the database.</a:t>
            </a:r>
            <a:endParaRPr sz="1700"/>
          </a:p>
          <a:p>
            <a:pPr indent="-336550" lvl="0" marL="457200" rtl="0" algn="l">
              <a:lnSpc>
                <a:spcPct val="105000"/>
              </a:lnSpc>
              <a:spcBef>
                <a:spcPts val="0"/>
              </a:spcBef>
              <a:spcAft>
                <a:spcPts val="0"/>
              </a:spcAft>
              <a:buSzPts val="1700"/>
              <a:buChar char="●"/>
            </a:pPr>
            <a:r>
              <a:rPr lang="en" sz="1700"/>
              <a:t>On the right-handed portion of the screen, we have a table that displays the items when queries are run.</a:t>
            </a:r>
            <a:endParaRPr sz="1700"/>
          </a:p>
          <a:p>
            <a:pPr indent="-336550" lvl="0" marL="457200" rtl="0" algn="l">
              <a:lnSpc>
                <a:spcPct val="105000"/>
              </a:lnSpc>
              <a:spcBef>
                <a:spcPts val="0"/>
              </a:spcBef>
              <a:spcAft>
                <a:spcPts val="0"/>
              </a:spcAft>
              <a:buSzPts val="1700"/>
              <a:buChar char="●"/>
            </a:pPr>
            <a:r>
              <a:rPr lang="en" sz="1700"/>
              <a:t>The item display is naturally a different color than the rest of the screen to help the user easily differentiate between the menu and the important displayed information.</a:t>
            </a:r>
            <a:endParaRPr sz="1700"/>
          </a:p>
        </p:txBody>
      </p:sp>
      <p:sp>
        <p:nvSpPr>
          <p:cNvPr id="181" name="Google Shape;18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Database - MySQL</a:t>
            </a:r>
            <a:endParaRPr/>
          </a:p>
        </p:txBody>
      </p:sp>
      <p:sp>
        <p:nvSpPr>
          <p:cNvPr id="187" name="Google Shape;187;p20"/>
          <p:cNvSpPr txBox="1"/>
          <p:nvPr/>
        </p:nvSpPr>
        <p:spPr>
          <a:xfrm>
            <a:off x="324600" y="1785550"/>
            <a:ext cx="35493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We used MySQL WorkBench to work with the database used to store all relevant information to our program</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We also used the Java MySQL Database Driver to connect our Java Code to the database</a:t>
            </a:r>
            <a:endParaRPr sz="1800">
              <a:solidFill>
                <a:schemeClr val="lt1"/>
              </a:solidFill>
              <a:latin typeface="Lato"/>
              <a:ea typeface="Lato"/>
              <a:cs typeface="Lato"/>
              <a:sym typeface="Lato"/>
            </a:endParaRPr>
          </a:p>
        </p:txBody>
      </p:sp>
      <p:pic>
        <p:nvPicPr>
          <p:cNvPr id="188" name="Google Shape;188;p20"/>
          <p:cNvPicPr preferRelativeResize="0"/>
          <p:nvPr/>
        </p:nvPicPr>
        <p:blipFill>
          <a:blip r:embed="rId3">
            <a:alphaModFix/>
          </a:blip>
          <a:stretch>
            <a:fillRect/>
          </a:stretch>
        </p:blipFill>
        <p:spPr>
          <a:xfrm>
            <a:off x="4178600" y="1603775"/>
            <a:ext cx="4593004" cy="2729339"/>
          </a:xfrm>
          <a:prstGeom prst="rect">
            <a:avLst/>
          </a:prstGeom>
          <a:noFill/>
          <a:ln>
            <a:noFill/>
          </a:ln>
        </p:spPr>
      </p:pic>
      <p:sp>
        <p:nvSpPr>
          <p:cNvPr id="189" name="Google Shape;18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a:t>
            </a:r>
            <a:r>
              <a:rPr lang="en"/>
              <a:t>Database - MySQL cont’d</a:t>
            </a:r>
            <a:endParaRPr/>
          </a:p>
        </p:txBody>
      </p:sp>
      <p:pic>
        <p:nvPicPr>
          <p:cNvPr id="195" name="Google Shape;195;p21"/>
          <p:cNvPicPr preferRelativeResize="0"/>
          <p:nvPr/>
        </p:nvPicPr>
        <p:blipFill>
          <a:blip r:embed="rId3">
            <a:alphaModFix/>
          </a:blip>
          <a:stretch>
            <a:fillRect/>
          </a:stretch>
        </p:blipFill>
        <p:spPr>
          <a:xfrm>
            <a:off x="4472975" y="1154925"/>
            <a:ext cx="4158558" cy="3530851"/>
          </a:xfrm>
          <a:prstGeom prst="rect">
            <a:avLst/>
          </a:prstGeom>
          <a:noFill/>
          <a:ln>
            <a:noFill/>
          </a:ln>
        </p:spPr>
      </p:pic>
      <p:sp>
        <p:nvSpPr>
          <p:cNvPr id="196" name="Google Shape;196;p21"/>
          <p:cNvSpPr txBox="1"/>
          <p:nvPr/>
        </p:nvSpPr>
        <p:spPr>
          <a:xfrm>
            <a:off x="526400" y="1535000"/>
            <a:ext cx="3549300" cy="3324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Connection getConnection() -</a:t>
            </a:r>
            <a:endParaRPr sz="1700">
              <a:solidFill>
                <a:schemeClr val="lt1"/>
              </a:solidFill>
              <a:latin typeface="Lato"/>
              <a:ea typeface="Lato"/>
              <a:cs typeface="Lato"/>
              <a:sym typeface="Lato"/>
            </a:endParaRPr>
          </a:p>
          <a:p>
            <a:pPr indent="-336550" lvl="1" marL="9144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Establishes a connection to our database</a:t>
            </a:r>
            <a:endParaRPr sz="1700">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validate()</a:t>
            </a:r>
            <a:endParaRPr sz="1700">
              <a:solidFill>
                <a:schemeClr val="lt1"/>
              </a:solidFill>
              <a:latin typeface="Lato"/>
              <a:ea typeface="Lato"/>
              <a:cs typeface="Lato"/>
              <a:sym typeface="Lato"/>
            </a:endParaRPr>
          </a:p>
          <a:p>
            <a:pPr indent="-336550" lvl="1" marL="9144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Validates a user’s login information by taking in their username and password and comparing the entries to what is stored in the database (MD5 used to hash passwords)</a:t>
            </a:r>
            <a:endParaRPr sz="1700">
              <a:solidFill>
                <a:schemeClr val="lt1"/>
              </a:solidFill>
              <a:latin typeface="Lato"/>
              <a:ea typeface="Lato"/>
              <a:cs typeface="Lato"/>
              <a:sym typeface="Lato"/>
            </a:endParaRPr>
          </a:p>
        </p:txBody>
      </p:sp>
      <p:sp>
        <p:nvSpPr>
          <p:cNvPr id="197" name="Google Shape;19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