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0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65d03ad6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65d03ad6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334e32ed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334e32e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3b19956a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3b19956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3b19956a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3b19956a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3b19956a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63b19956a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3b19956a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63b19956a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3b19956a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63b19956a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668015a0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a668015a0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a6a3b79f5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a6a3b79f5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63b19956a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63b19956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38aeabd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38aeabd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5d02d664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5d02d664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a5d02d664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a5d02d66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638aeabd5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638aeabd5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38aeabd5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38aeabd5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5d02d664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5d02d66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38aeabd5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38aeabd5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334e32ed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334e32ed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a65d03ad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a65d03ad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a65d03ad6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a65d03ad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65d03ad6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65d03ad6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3" y="184770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a:t>Medical Appointment No Shows</a:t>
            </a:r>
            <a:endParaRPr/>
          </a:p>
        </p:txBody>
      </p:sp>
      <p:sp>
        <p:nvSpPr>
          <p:cNvPr id="129" name="Google Shape;129;p13"/>
          <p:cNvSpPr txBox="1">
            <a:spLocks noGrp="1"/>
          </p:cNvSpPr>
          <p:nvPr>
            <p:ph type="subTitle" idx="1"/>
          </p:nvPr>
        </p:nvSpPr>
        <p:spPr>
          <a:xfrm>
            <a:off x="461700" y="2940550"/>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Lucas Quinlan</a:t>
            </a:r>
            <a:endParaRPr/>
          </a:p>
          <a:p>
            <a:pPr marL="0" lvl="0" indent="0" algn="l" rtl="0">
              <a:spcBef>
                <a:spcPts val="0"/>
              </a:spcBef>
              <a:spcAft>
                <a:spcPts val="0"/>
              </a:spcAft>
              <a:buNone/>
            </a:pPr>
            <a:r>
              <a:rPr lang="es"/>
              <a:t>Angel Conde</a:t>
            </a:r>
            <a:endParaRPr/>
          </a:p>
          <a:p>
            <a:pPr marL="0" lvl="0" indent="0" algn="l" rtl="0">
              <a:spcBef>
                <a:spcPts val="0"/>
              </a:spcBef>
              <a:spcAft>
                <a:spcPts val="0"/>
              </a:spcAft>
              <a:buNone/>
            </a:pPr>
            <a:r>
              <a:rPr lang="es"/>
              <a:t>Joel Ortega</a:t>
            </a:r>
            <a:endParaRPr/>
          </a:p>
          <a:p>
            <a:pPr marL="0" lvl="0" indent="0" algn="l" rtl="0">
              <a:spcBef>
                <a:spcPts val="0"/>
              </a:spcBef>
              <a:spcAft>
                <a:spcPts val="0"/>
              </a:spcAft>
              <a:buNone/>
            </a:pPr>
            <a:r>
              <a:rPr lang="es"/>
              <a:t>Joseph Yiga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Model Implementation and Optimization</a:t>
            </a:r>
            <a:endParaRPr/>
          </a:p>
        </p:txBody>
      </p:sp>
      <p:sp>
        <p:nvSpPr>
          <p:cNvPr id="186" name="Google Shape;186;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s"/>
              <a:t>Utilizing Logistic Regression based on the specifics of the data set, we were able to initialize, train and evaluate the predictive model</a:t>
            </a:r>
            <a:endParaRPr/>
          </a:p>
          <a:p>
            <a:pPr marL="457200" lvl="0" indent="-311150" algn="l" rtl="0">
              <a:spcBef>
                <a:spcPts val="0"/>
              </a:spcBef>
              <a:spcAft>
                <a:spcPts val="0"/>
              </a:spcAft>
              <a:buSzPts val="1300"/>
              <a:buChar char="●"/>
            </a:pPr>
            <a:r>
              <a:rPr lang="es"/>
              <a:t>Preprocessing techniques were utilised to ensure the data was ready for training.</a:t>
            </a:r>
            <a:endParaRPr/>
          </a:p>
          <a:p>
            <a:pPr marL="457200" lvl="0" indent="-311150" algn="l" rtl="0">
              <a:spcBef>
                <a:spcPts val="0"/>
              </a:spcBef>
              <a:spcAft>
                <a:spcPts val="0"/>
              </a:spcAft>
              <a:buSzPts val="1300"/>
              <a:buChar char="●"/>
            </a:pPr>
            <a:r>
              <a:rPr lang="es"/>
              <a:t>In the metrics selection process, one of the factors considered involved minimizing false positives, and this encouraged precision</a:t>
            </a:r>
            <a:endParaRPr/>
          </a:p>
          <a:p>
            <a:pPr marL="457200" lvl="0" indent="-311150" algn="l" rtl="0">
              <a:spcBef>
                <a:spcPts val="0"/>
              </a:spcBef>
              <a:spcAft>
                <a:spcPts val="0"/>
              </a:spcAft>
              <a:buSzPts val="1300"/>
              <a:buChar char="●"/>
            </a:pPr>
            <a:r>
              <a:rPr lang="es"/>
              <a:t>One of the limitations we came across was the sensitivity of the Linear Regression Model to outliers and this leads to bias, and also in the event that the variables we utilised did not have a linear relationship, this specific model would not be utilised.</a:t>
            </a:r>
            <a:endParaRPr/>
          </a:p>
          <a:p>
            <a:pPr marL="457200" lvl="0" indent="-311150" algn="l" rtl="0">
              <a:spcBef>
                <a:spcPts val="0"/>
              </a:spcBef>
              <a:spcAft>
                <a:spcPts val="0"/>
              </a:spcAft>
              <a:buSzPts val="1300"/>
              <a:buChar char="●"/>
            </a:pPr>
            <a:r>
              <a:rPr lang="es"/>
              <a:t>Iterative changes to the code were carried out to optimize the model.</a:t>
            </a:r>
            <a:endParaRPr/>
          </a:p>
          <a:p>
            <a:pPr marL="457200" lvl="0" indent="-311150" algn="l" rtl="0">
              <a:spcBef>
                <a:spcPts val="0"/>
              </a:spcBef>
              <a:spcAft>
                <a:spcPts val="0"/>
              </a:spcAft>
              <a:buSzPts val="1300"/>
              <a:buChar char="●"/>
            </a:pPr>
            <a:r>
              <a:rPr lang="es"/>
              <a:t>Examples include; feature engineering (inputting or dropping columns),  using different Encoders</a:t>
            </a:r>
            <a:endParaRPr/>
          </a:p>
          <a:p>
            <a:pPr marL="457200" lvl="0" indent="-311150" algn="l" rtl="0">
              <a:spcBef>
                <a:spcPts val="0"/>
              </a:spcBef>
              <a:spcAft>
                <a:spcPts val="0"/>
              </a:spcAft>
              <a:buSzPts val="1300"/>
              <a:buChar char="●"/>
            </a:pPr>
            <a:r>
              <a:rPr lang="es"/>
              <a:t>One of our models involved neural networks, a step in the process optimization process involved adjusting the number of layers in each test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9150" y="61952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Preprocessing and Data Engineering</a:t>
            </a:r>
            <a:endParaRPr/>
          </a:p>
        </p:txBody>
      </p:sp>
      <p:sp>
        <p:nvSpPr>
          <p:cNvPr id="192" name="Google Shape;192;p23"/>
          <p:cNvSpPr txBox="1">
            <a:spLocks noGrp="1"/>
          </p:cNvSpPr>
          <p:nvPr>
            <p:ph type="body" idx="1"/>
          </p:nvPr>
        </p:nvSpPr>
        <p:spPr>
          <a:xfrm>
            <a:off x="454050" y="1601625"/>
            <a:ext cx="2939100" cy="2603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Removed outliers</a:t>
            </a:r>
            <a:endParaRPr/>
          </a:p>
          <a:p>
            <a:pPr marL="457200" lvl="0" indent="-311150" algn="l" rtl="0">
              <a:spcBef>
                <a:spcPts val="0"/>
              </a:spcBef>
              <a:spcAft>
                <a:spcPts val="0"/>
              </a:spcAft>
              <a:buSzPts val="1300"/>
              <a:buChar char="●"/>
            </a:pPr>
            <a:r>
              <a:rPr lang="es"/>
              <a:t>Created new column for number of days between when the appointment was scheduled and when the appointment occurred</a:t>
            </a:r>
            <a:endParaRPr/>
          </a:p>
          <a:p>
            <a:pPr marL="457200" lvl="0" indent="-311150" algn="l" rtl="0">
              <a:spcBef>
                <a:spcPts val="0"/>
              </a:spcBef>
              <a:spcAft>
                <a:spcPts val="0"/>
              </a:spcAft>
              <a:buSzPts val="1300"/>
              <a:buChar char="●"/>
            </a:pPr>
            <a:r>
              <a:rPr lang="es"/>
              <a:t>Mapped target outcome to numeric values</a:t>
            </a:r>
            <a:endParaRPr/>
          </a:p>
          <a:p>
            <a:pPr marL="457200" lvl="0" indent="-311150" algn="l" rtl="0">
              <a:spcBef>
                <a:spcPts val="0"/>
              </a:spcBef>
              <a:spcAft>
                <a:spcPts val="0"/>
              </a:spcAft>
              <a:buSzPts val="1300"/>
              <a:buChar char="●"/>
            </a:pPr>
            <a:r>
              <a:rPr lang="es"/>
              <a:t>Removed patient/appointment ID columns</a:t>
            </a:r>
            <a:endParaRPr/>
          </a:p>
        </p:txBody>
      </p:sp>
      <p:pic>
        <p:nvPicPr>
          <p:cNvPr id="193" name="Google Shape;193;p23"/>
          <p:cNvPicPr preferRelativeResize="0"/>
          <p:nvPr/>
        </p:nvPicPr>
        <p:blipFill>
          <a:blip r:embed="rId3">
            <a:alphaModFix/>
          </a:blip>
          <a:stretch>
            <a:fillRect/>
          </a:stretch>
        </p:blipFill>
        <p:spPr>
          <a:xfrm>
            <a:off x="3549000" y="1388600"/>
            <a:ext cx="5192050" cy="301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61952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Neural Net - 1st Attempt</a:t>
            </a:r>
            <a:endParaRPr/>
          </a:p>
        </p:txBody>
      </p:sp>
      <p:sp>
        <p:nvSpPr>
          <p:cNvPr id="199" name="Google Shape;199;p24"/>
          <p:cNvSpPr txBox="1">
            <a:spLocks noGrp="1"/>
          </p:cNvSpPr>
          <p:nvPr>
            <p:ph type="body" idx="1"/>
          </p:nvPr>
        </p:nvSpPr>
        <p:spPr>
          <a:xfrm>
            <a:off x="858650" y="1601638"/>
            <a:ext cx="3457200" cy="2603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Used all features from preprocessing</a:t>
            </a:r>
            <a:endParaRPr/>
          </a:p>
          <a:p>
            <a:pPr marL="457200" lvl="0" indent="-311150" algn="l" rtl="0">
              <a:spcBef>
                <a:spcPts val="0"/>
              </a:spcBef>
              <a:spcAft>
                <a:spcPts val="0"/>
              </a:spcAft>
              <a:buSzPts val="1300"/>
              <a:buChar char="●"/>
            </a:pPr>
            <a:r>
              <a:rPr lang="es"/>
              <a:t>One-hot encoded categorical features</a:t>
            </a:r>
            <a:endParaRPr/>
          </a:p>
          <a:p>
            <a:pPr marL="457200" lvl="0" indent="-311150" algn="l" rtl="0">
              <a:spcBef>
                <a:spcPts val="0"/>
              </a:spcBef>
              <a:spcAft>
                <a:spcPts val="0"/>
              </a:spcAft>
              <a:buSzPts val="1300"/>
              <a:buChar char="●"/>
            </a:pPr>
            <a:r>
              <a:rPr lang="es"/>
              <a:t>80% used for training, 20% for testing</a:t>
            </a:r>
            <a:endParaRPr/>
          </a:p>
          <a:p>
            <a:pPr marL="457200" lvl="0" indent="-311150" algn="l" rtl="0">
              <a:spcBef>
                <a:spcPts val="0"/>
              </a:spcBef>
              <a:spcAft>
                <a:spcPts val="0"/>
              </a:spcAft>
              <a:buSzPts val="1300"/>
              <a:buChar char="●"/>
            </a:pPr>
            <a:r>
              <a:rPr lang="es"/>
              <a:t>2 layers and 50 epochs</a:t>
            </a:r>
            <a:endParaRPr/>
          </a:p>
          <a:p>
            <a:pPr marL="457200" lvl="0" indent="-311150" algn="l" rtl="0">
              <a:spcBef>
                <a:spcPts val="0"/>
              </a:spcBef>
              <a:spcAft>
                <a:spcPts val="0"/>
              </a:spcAft>
              <a:buSzPts val="1300"/>
              <a:buChar char="●"/>
            </a:pPr>
            <a:r>
              <a:rPr lang="es"/>
              <a:t>Good accuracy, but poor precision and recall for No-Show predictions</a:t>
            </a:r>
            <a:endParaRPr/>
          </a:p>
        </p:txBody>
      </p:sp>
      <p:pic>
        <p:nvPicPr>
          <p:cNvPr id="200" name="Google Shape;200;p24"/>
          <p:cNvPicPr preferRelativeResize="0"/>
          <p:nvPr/>
        </p:nvPicPr>
        <p:blipFill>
          <a:blip r:embed="rId3">
            <a:alphaModFix/>
          </a:blip>
          <a:stretch>
            <a:fillRect/>
          </a:stretch>
        </p:blipFill>
        <p:spPr>
          <a:xfrm>
            <a:off x="5071600" y="1337725"/>
            <a:ext cx="2158100" cy="313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19150" y="61952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Neural Net</a:t>
            </a:r>
            <a:endParaRPr/>
          </a:p>
        </p:txBody>
      </p:sp>
      <p:sp>
        <p:nvSpPr>
          <p:cNvPr id="206" name="Google Shape;206;p25"/>
          <p:cNvSpPr txBox="1">
            <a:spLocks noGrp="1"/>
          </p:cNvSpPr>
          <p:nvPr>
            <p:ph type="body" idx="1"/>
          </p:nvPr>
        </p:nvSpPr>
        <p:spPr>
          <a:xfrm>
            <a:off x="454050" y="1601625"/>
            <a:ext cx="3085200" cy="2603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Our target outcomes distribution was largely imbalanced </a:t>
            </a:r>
            <a:endParaRPr/>
          </a:p>
          <a:p>
            <a:pPr marL="914400" lvl="1" indent="-298450" algn="l" rtl="0">
              <a:spcBef>
                <a:spcPts val="0"/>
              </a:spcBef>
              <a:spcAft>
                <a:spcPts val="0"/>
              </a:spcAft>
              <a:buSzPts val="1100"/>
              <a:buChar char="○"/>
            </a:pPr>
            <a:r>
              <a:rPr lang="es"/>
              <a:t>80% Show</a:t>
            </a:r>
            <a:endParaRPr/>
          </a:p>
          <a:p>
            <a:pPr marL="914400" lvl="1" indent="-298450" algn="l" rtl="0">
              <a:spcBef>
                <a:spcPts val="0"/>
              </a:spcBef>
              <a:spcAft>
                <a:spcPts val="0"/>
              </a:spcAft>
              <a:buSzPts val="1100"/>
              <a:buChar char="○"/>
            </a:pPr>
            <a:r>
              <a:rPr lang="es"/>
              <a:t>20% No-Show</a:t>
            </a:r>
            <a:endParaRPr/>
          </a:p>
          <a:p>
            <a:pPr marL="457200" lvl="0" indent="-311150" algn="l" rtl="0">
              <a:spcBef>
                <a:spcPts val="0"/>
              </a:spcBef>
              <a:spcAft>
                <a:spcPts val="0"/>
              </a:spcAft>
              <a:buSzPts val="1300"/>
              <a:buChar char="●"/>
            </a:pPr>
            <a:r>
              <a:rPr lang="es"/>
              <a:t>To fix this we used an undersampling technique to balance the dataset</a:t>
            </a:r>
            <a:endParaRPr/>
          </a:p>
          <a:p>
            <a:pPr marL="457200" lvl="0" indent="-311150" algn="l" rtl="0">
              <a:spcBef>
                <a:spcPts val="0"/>
              </a:spcBef>
              <a:spcAft>
                <a:spcPts val="0"/>
              </a:spcAft>
              <a:buSzPts val="1300"/>
              <a:buChar char="●"/>
            </a:pPr>
            <a:r>
              <a:rPr lang="es"/>
              <a:t>This did however decrease our dataset from 110,515 rows to 44,632</a:t>
            </a:r>
            <a:endParaRPr/>
          </a:p>
        </p:txBody>
      </p:sp>
      <p:pic>
        <p:nvPicPr>
          <p:cNvPr id="207" name="Google Shape;207;p25"/>
          <p:cNvPicPr preferRelativeResize="0"/>
          <p:nvPr/>
        </p:nvPicPr>
        <p:blipFill>
          <a:blip r:embed="rId3">
            <a:alphaModFix/>
          </a:blip>
          <a:stretch>
            <a:fillRect/>
          </a:stretch>
        </p:blipFill>
        <p:spPr>
          <a:xfrm>
            <a:off x="3609870" y="1788163"/>
            <a:ext cx="5028949" cy="156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819150" y="61952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Neural Net</a:t>
            </a:r>
            <a:endParaRPr/>
          </a:p>
        </p:txBody>
      </p:sp>
      <p:pic>
        <p:nvPicPr>
          <p:cNvPr id="213" name="Google Shape;213;p26"/>
          <p:cNvPicPr preferRelativeResize="0"/>
          <p:nvPr/>
        </p:nvPicPr>
        <p:blipFill>
          <a:blip r:embed="rId3">
            <a:alphaModFix/>
          </a:blip>
          <a:stretch>
            <a:fillRect/>
          </a:stretch>
        </p:blipFill>
        <p:spPr>
          <a:xfrm>
            <a:off x="5157165" y="1219725"/>
            <a:ext cx="3167685" cy="3139925"/>
          </a:xfrm>
          <a:prstGeom prst="rect">
            <a:avLst/>
          </a:prstGeom>
          <a:noFill/>
          <a:ln>
            <a:noFill/>
          </a:ln>
        </p:spPr>
      </p:pic>
      <p:pic>
        <p:nvPicPr>
          <p:cNvPr id="214" name="Google Shape;214;p26"/>
          <p:cNvPicPr preferRelativeResize="0"/>
          <p:nvPr/>
        </p:nvPicPr>
        <p:blipFill>
          <a:blip r:embed="rId4">
            <a:alphaModFix/>
          </a:blip>
          <a:stretch>
            <a:fillRect/>
          </a:stretch>
        </p:blipFill>
        <p:spPr>
          <a:xfrm>
            <a:off x="819150" y="1162525"/>
            <a:ext cx="3167675" cy="3254318"/>
          </a:xfrm>
          <a:prstGeom prst="rect">
            <a:avLst/>
          </a:prstGeom>
          <a:noFill/>
          <a:ln>
            <a:noFill/>
          </a:ln>
        </p:spPr>
      </p:pic>
      <p:sp>
        <p:nvSpPr>
          <p:cNvPr id="215" name="Google Shape;215;p26"/>
          <p:cNvSpPr txBox="1"/>
          <p:nvPr/>
        </p:nvSpPr>
        <p:spPr>
          <a:xfrm>
            <a:off x="1978338" y="4223325"/>
            <a:ext cx="8493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00">
                <a:solidFill>
                  <a:schemeClr val="dk2"/>
                </a:solidFill>
                <a:latin typeface="Calibri"/>
                <a:ea typeface="Calibri"/>
                <a:cs typeface="Calibri"/>
                <a:sym typeface="Calibri"/>
              </a:rPr>
              <a:t>Before</a:t>
            </a:r>
            <a:endParaRPr sz="1300">
              <a:solidFill>
                <a:schemeClr val="dk2"/>
              </a:solidFill>
              <a:latin typeface="Calibri"/>
              <a:ea typeface="Calibri"/>
              <a:cs typeface="Calibri"/>
              <a:sym typeface="Calibri"/>
            </a:endParaRPr>
          </a:p>
        </p:txBody>
      </p:sp>
      <p:sp>
        <p:nvSpPr>
          <p:cNvPr id="216" name="Google Shape;216;p26"/>
          <p:cNvSpPr txBox="1"/>
          <p:nvPr/>
        </p:nvSpPr>
        <p:spPr>
          <a:xfrm>
            <a:off x="6316350" y="4223325"/>
            <a:ext cx="8493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00">
                <a:solidFill>
                  <a:schemeClr val="dk2"/>
                </a:solidFill>
                <a:latin typeface="Calibri"/>
                <a:ea typeface="Calibri"/>
                <a:cs typeface="Calibri"/>
                <a:sym typeface="Calibri"/>
              </a:rPr>
              <a:t>After</a:t>
            </a:r>
            <a:endParaRPr sz="13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819150" y="61952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Neural Net - 2nd Attempt</a:t>
            </a:r>
            <a:endParaRPr/>
          </a:p>
        </p:txBody>
      </p:sp>
      <p:sp>
        <p:nvSpPr>
          <p:cNvPr id="222" name="Google Shape;222;p27"/>
          <p:cNvSpPr txBox="1">
            <a:spLocks noGrp="1"/>
          </p:cNvSpPr>
          <p:nvPr>
            <p:ph type="body" idx="1"/>
          </p:nvPr>
        </p:nvSpPr>
        <p:spPr>
          <a:xfrm>
            <a:off x="819150" y="1636300"/>
            <a:ext cx="3457200" cy="2603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Used all features from preprocessing</a:t>
            </a:r>
            <a:endParaRPr/>
          </a:p>
          <a:p>
            <a:pPr marL="457200" lvl="0" indent="-311150" algn="l" rtl="0">
              <a:spcBef>
                <a:spcPts val="0"/>
              </a:spcBef>
              <a:spcAft>
                <a:spcPts val="0"/>
              </a:spcAft>
              <a:buSzPts val="1300"/>
              <a:buChar char="●"/>
            </a:pPr>
            <a:r>
              <a:rPr lang="es"/>
              <a:t>One-hot encoded categorical features</a:t>
            </a:r>
            <a:endParaRPr/>
          </a:p>
          <a:p>
            <a:pPr marL="457200" lvl="0" indent="-311150" algn="l" rtl="0">
              <a:spcBef>
                <a:spcPts val="0"/>
              </a:spcBef>
              <a:spcAft>
                <a:spcPts val="0"/>
              </a:spcAft>
              <a:buSzPts val="1300"/>
              <a:buChar char="●"/>
            </a:pPr>
            <a:r>
              <a:rPr lang="es"/>
              <a:t>Balanced target outcome using undersampling technique</a:t>
            </a:r>
            <a:endParaRPr/>
          </a:p>
          <a:p>
            <a:pPr marL="457200" lvl="0" indent="-311150" algn="l" rtl="0">
              <a:spcBef>
                <a:spcPts val="0"/>
              </a:spcBef>
              <a:spcAft>
                <a:spcPts val="0"/>
              </a:spcAft>
              <a:buSzPts val="1300"/>
              <a:buChar char="●"/>
            </a:pPr>
            <a:r>
              <a:rPr lang="es"/>
              <a:t>80% used for training, 20% for testing</a:t>
            </a:r>
            <a:endParaRPr/>
          </a:p>
          <a:p>
            <a:pPr marL="457200" lvl="0" indent="-311150" algn="l" rtl="0">
              <a:spcBef>
                <a:spcPts val="0"/>
              </a:spcBef>
              <a:spcAft>
                <a:spcPts val="0"/>
              </a:spcAft>
              <a:buSzPts val="1300"/>
              <a:buChar char="●"/>
            </a:pPr>
            <a:r>
              <a:rPr lang="es"/>
              <a:t>2 layers and 50 epochs</a:t>
            </a:r>
            <a:endParaRPr/>
          </a:p>
          <a:p>
            <a:pPr marL="457200" lvl="0" indent="-311150" algn="l" rtl="0">
              <a:spcBef>
                <a:spcPts val="0"/>
              </a:spcBef>
              <a:spcAft>
                <a:spcPts val="0"/>
              </a:spcAft>
              <a:buSzPts val="1300"/>
              <a:buChar char="●"/>
            </a:pPr>
            <a:r>
              <a:rPr lang="es"/>
              <a:t>Much more even Precision and Recall scores between outcomes, but a decrease in Accuracy</a:t>
            </a:r>
            <a:endParaRPr/>
          </a:p>
        </p:txBody>
      </p:sp>
      <p:pic>
        <p:nvPicPr>
          <p:cNvPr id="223" name="Google Shape;223;p27"/>
          <p:cNvPicPr preferRelativeResize="0"/>
          <p:nvPr/>
        </p:nvPicPr>
        <p:blipFill>
          <a:blip r:embed="rId3">
            <a:alphaModFix/>
          </a:blip>
          <a:stretch>
            <a:fillRect/>
          </a:stretch>
        </p:blipFill>
        <p:spPr>
          <a:xfrm>
            <a:off x="4741900" y="1356225"/>
            <a:ext cx="2767975" cy="309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819150" y="61952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Neural Net - 3rd Attempt</a:t>
            </a:r>
            <a:endParaRPr/>
          </a:p>
        </p:txBody>
      </p:sp>
      <p:sp>
        <p:nvSpPr>
          <p:cNvPr id="229" name="Google Shape;229;p28"/>
          <p:cNvSpPr txBox="1">
            <a:spLocks noGrp="1"/>
          </p:cNvSpPr>
          <p:nvPr>
            <p:ph type="body" idx="1"/>
          </p:nvPr>
        </p:nvSpPr>
        <p:spPr>
          <a:xfrm>
            <a:off x="454050" y="1601625"/>
            <a:ext cx="3457200" cy="2603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Explored additional preprocessing steps:</a:t>
            </a:r>
            <a:endParaRPr/>
          </a:p>
          <a:p>
            <a:pPr marL="914400" lvl="1" indent="-298450" algn="l" rtl="0">
              <a:spcBef>
                <a:spcPts val="0"/>
              </a:spcBef>
              <a:spcAft>
                <a:spcPts val="0"/>
              </a:spcAft>
              <a:buSzPts val="1100"/>
              <a:buChar char="○"/>
            </a:pPr>
            <a:r>
              <a:rPr lang="es"/>
              <a:t>Added columns for day of week for the appointment, and when it was scheduled</a:t>
            </a:r>
            <a:endParaRPr/>
          </a:p>
          <a:p>
            <a:pPr marL="914400" lvl="1" indent="-298450" algn="l" rtl="0">
              <a:spcBef>
                <a:spcPts val="0"/>
              </a:spcBef>
              <a:spcAft>
                <a:spcPts val="0"/>
              </a:spcAft>
              <a:buSzPts val="1100"/>
              <a:buChar char="○"/>
            </a:pPr>
            <a:r>
              <a:rPr lang="es"/>
              <a:t>Mapped Gender and Neighborhood columns to numeric values</a:t>
            </a:r>
            <a:endParaRPr/>
          </a:p>
          <a:p>
            <a:pPr marL="914400" lvl="1" indent="-298450" algn="l" rtl="0">
              <a:spcBef>
                <a:spcPts val="0"/>
              </a:spcBef>
              <a:spcAft>
                <a:spcPts val="0"/>
              </a:spcAft>
              <a:buSzPts val="1100"/>
              <a:buChar char="○"/>
            </a:pPr>
            <a:r>
              <a:rPr lang="es"/>
              <a:t>Added column to generate a score of comorbidities present </a:t>
            </a:r>
            <a:endParaRPr/>
          </a:p>
          <a:p>
            <a:pPr marL="457200" lvl="0" indent="-311150" algn="l" rtl="0">
              <a:spcBef>
                <a:spcPts val="0"/>
              </a:spcBef>
              <a:spcAft>
                <a:spcPts val="0"/>
              </a:spcAft>
              <a:buSzPts val="1300"/>
              <a:buChar char="●"/>
            </a:pPr>
            <a:r>
              <a:rPr lang="es"/>
              <a:t>Increased training data to 85%</a:t>
            </a:r>
            <a:endParaRPr/>
          </a:p>
          <a:p>
            <a:pPr marL="457200" lvl="0" indent="-311150" algn="l" rtl="0">
              <a:spcBef>
                <a:spcPts val="0"/>
              </a:spcBef>
              <a:spcAft>
                <a:spcPts val="0"/>
              </a:spcAft>
              <a:buSzPts val="1300"/>
              <a:buChar char="●"/>
            </a:pPr>
            <a:r>
              <a:rPr lang="es"/>
              <a:t>Added 3rd hidden layer</a:t>
            </a:r>
            <a:endParaRPr/>
          </a:p>
          <a:p>
            <a:pPr marL="457200" lvl="0" indent="-311150" algn="l" rtl="0">
              <a:spcBef>
                <a:spcPts val="0"/>
              </a:spcBef>
              <a:spcAft>
                <a:spcPts val="0"/>
              </a:spcAft>
              <a:buSzPts val="1300"/>
              <a:buChar char="●"/>
            </a:pPr>
            <a:r>
              <a:rPr lang="es"/>
              <a:t>Increased epochs to 100</a:t>
            </a:r>
            <a:endParaRPr/>
          </a:p>
          <a:p>
            <a:pPr marL="457200" lvl="0" indent="-311150" algn="l" rtl="0">
              <a:spcBef>
                <a:spcPts val="0"/>
              </a:spcBef>
              <a:spcAft>
                <a:spcPts val="0"/>
              </a:spcAft>
              <a:buSzPts val="1300"/>
              <a:buChar char="●"/>
            </a:pPr>
            <a:r>
              <a:rPr lang="es"/>
              <a:t>Saw a small increase in accuracy</a:t>
            </a:r>
            <a:endParaRPr/>
          </a:p>
        </p:txBody>
      </p:sp>
      <p:pic>
        <p:nvPicPr>
          <p:cNvPr id="230" name="Google Shape;230;p28"/>
          <p:cNvPicPr preferRelativeResize="0"/>
          <p:nvPr/>
        </p:nvPicPr>
        <p:blipFill>
          <a:blip r:embed="rId3">
            <a:alphaModFix/>
          </a:blip>
          <a:stretch>
            <a:fillRect/>
          </a:stretch>
        </p:blipFill>
        <p:spPr>
          <a:xfrm>
            <a:off x="4572000" y="1427100"/>
            <a:ext cx="2971800" cy="295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819150" y="845600"/>
            <a:ext cx="7505700" cy="60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Random Forest and Logistic Regression</a:t>
            </a:r>
            <a:endParaRPr/>
          </a:p>
        </p:txBody>
      </p:sp>
      <p:sp>
        <p:nvSpPr>
          <p:cNvPr id="236" name="Google Shape;236;p29"/>
          <p:cNvSpPr txBox="1">
            <a:spLocks noGrp="1"/>
          </p:cNvSpPr>
          <p:nvPr>
            <p:ph type="body" idx="1"/>
          </p:nvPr>
        </p:nvSpPr>
        <p:spPr>
          <a:xfrm>
            <a:off x="596100" y="1454900"/>
            <a:ext cx="3047400" cy="29838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100"/>
          </a:p>
          <a:p>
            <a:pPr marL="457200" lvl="0" indent="-298450" algn="l" rtl="0">
              <a:spcBef>
                <a:spcPts val="1200"/>
              </a:spcBef>
              <a:spcAft>
                <a:spcPts val="0"/>
              </a:spcAft>
              <a:buSzPts val="1100"/>
              <a:buChar char="●"/>
            </a:pPr>
            <a:r>
              <a:rPr lang="es" sz="1100"/>
              <a:t>Used the same preprocessed data as final neural net model</a:t>
            </a:r>
            <a:endParaRPr sz="1100"/>
          </a:p>
          <a:p>
            <a:pPr marL="457200" lvl="0" indent="-304800" algn="l" rtl="0">
              <a:spcBef>
                <a:spcPts val="0"/>
              </a:spcBef>
              <a:spcAft>
                <a:spcPts val="0"/>
              </a:spcAft>
              <a:buSzPts val="1200"/>
              <a:buChar char="●"/>
            </a:pPr>
            <a:r>
              <a:rPr lang="es" sz="1200"/>
              <a:t>Similar accuracy, precision, and recall as neural net model</a:t>
            </a:r>
            <a:endParaRPr sz="1200"/>
          </a:p>
        </p:txBody>
      </p:sp>
      <p:sp>
        <p:nvSpPr>
          <p:cNvPr id="237" name="Google Shape;237;p29"/>
          <p:cNvSpPr txBox="1"/>
          <p:nvPr/>
        </p:nvSpPr>
        <p:spPr>
          <a:xfrm>
            <a:off x="4742400" y="1730225"/>
            <a:ext cx="4419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pic>
        <p:nvPicPr>
          <p:cNvPr id="238" name="Google Shape;238;p29"/>
          <p:cNvPicPr preferRelativeResize="0"/>
          <p:nvPr/>
        </p:nvPicPr>
        <p:blipFill>
          <a:blip r:embed="rId3">
            <a:alphaModFix/>
          </a:blip>
          <a:stretch>
            <a:fillRect/>
          </a:stretch>
        </p:blipFill>
        <p:spPr>
          <a:xfrm>
            <a:off x="6061800" y="1454900"/>
            <a:ext cx="1781100" cy="2533825"/>
          </a:xfrm>
          <a:prstGeom prst="rect">
            <a:avLst/>
          </a:prstGeom>
          <a:noFill/>
          <a:ln>
            <a:noFill/>
          </a:ln>
        </p:spPr>
      </p:pic>
      <p:pic>
        <p:nvPicPr>
          <p:cNvPr id="239" name="Google Shape;239;p29"/>
          <p:cNvPicPr preferRelativeResize="0"/>
          <p:nvPr/>
        </p:nvPicPr>
        <p:blipFill>
          <a:blip r:embed="rId4">
            <a:alphaModFix/>
          </a:blip>
          <a:stretch>
            <a:fillRect/>
          </a:stretch>
        </p:blipFill>
        <p:spPr>
          <a:xfrm>
            <a:off x="3681450" y="1454900"/>
            <a:ext cx="1781100" cy="253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819150" y="845600"/>
            <a:ext cx="7505700" cy="620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Model Comparison</a:t>
            </a:r>
            <a:endParaRPr/>
          </a:p>
        </p:txBody>
      </p:sp>
      <p:pic>
        <p:nvPicPr>
          <p:cNvPr id="245" name="Google Shape;245;p30"/>
          <p:cNvPicPr preferRelativeResize="0"/>
          <p:nvPr/>
        </p:nvPicPr>
        <p:blipFill>
          <a:blip r:embed="rId3">
            <a:alphaModFix/>
          </a:blip>
          <a:stretch>
            <a:fillRect/>
          </a:stretch>
        </p:blipFill>
        <p:spPr>
          <a:xfrm>
            <a:off x="4452763" y="1674400"/>
            <a:ext cx="3872075" cy="2780675"/>
          </a:xfrm>
          <a:prstGeom prst="rect">
            <a:avLst/>
          </a:prstGeom>
          <a:noFill/>
          <a:ln>
            <a:noFill/>
          </a:ln>
        </p:spPr>
      </p:pic>
      <p:sp>
        <p:nvSpPr>
          <p:cNvPr id="246" name="Google Shape;246;p30"/>
          <p:cNvSpPr txBox="1"/>
          <p:nvPr/>
        </p:nvSpPr>
        <p:spPr>
          <a:xfrm>
            <a:off x="840025" y="1917050"/>
            <a:ext cx="33294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2"/>
              </a:buClr>
              <a:buSzPts val="1200"/>
              <a:buFont typeface="Calibri"/>
              <a:buChar char="●"/>
            </a:pPr>
            <a:r>
              <a:rPr lang="es" sz="1200">
                <a:solidFill>
                  <a:schemeClr val="dk2"/>
                </a:solidFill>
                <a:latin typeface="Calibri"/>
                <a:ea typeface="Calibri"/>
                <a:cs typeface="Calibri"/>
                <a:sym typeface="Calibri"/>
              </a:rPr>
              <a:t>Model with best overall performance was the neural net with the additional engineered features</a:t>
            </a:r>
            <a:endParaRPr sz="12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956375" y="450375"/>
            <a:ext cx="75057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Outcome &amp; Different Categories  </a:t>
            </a:r>
            <a:endParaRPr/>
          </a:p>
        </p:txBody>
      </p:sp>
      <p:pic>
        <p:nvPicPr>
          <p:cNvPr id="252" name="Google Shape;252;p31"/>
          <p:cNvPicPr preferRelativeResize="0"/>
          <p:nvPr/>
        </p:nvPicPr>
        <p:blipFill>
          <a:blip r:embed="rId3">
            <a:alphaModFix/>
          </a:blip>
          <a:stretch>
            <a:fillRect/>
          </a:stretch>
        </p:blipFill>
        <p:spPr>
          <a:xfrm>
            <a:off x="1590600" y="964625"/>
            <a:ext cx="4962885" cy="3845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363050" y="1570350"/>
            <a:ext cx="6417900" cy="171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s" sz="4748"/>
              <a:t>Why is studying medical appointment attendance important? </a:t>
            </a:r>
            <a:endParaRPr sz="428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Reasons for No-Show</a:t>
            </a:r>
            <a:endParaRPr/>
          </a:p>
        </p:txBody>
      </p:sp>
      <p:sp>
        <p:nvSpPr>
          <p:cNvPr id="258" name="Google Shape;258;p32"/>
          <p:cNvSpPr txBox="1"/>
          <p:nvPr/>
        </p:nvSpPr>
        <p:spPr>
          <a:xfrm>
            <a:off x="822950" y="1894975"/>
            <a:ext cx="7818000" cy="20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solidFill>
                  <a:schemeClr val="dk2"/>
                </a:solidFill>
                <a:latin typeface="Calibri"/>
                <a:ea typeface="Calibri"/>
                <a:cs typeface="Calibri"/>
                <a:sym typeface="Calibri"/>
              </a:rPr>
              <a:t>Patients commonly give several reasons for missing appointments that include forgetfulness, confusion, or miscommunication over appointment information,  feeling better, transportation issues, and difficulty leaving work or school. </a:t>
            </a:r>
            <a:endParaRPr sz="24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819150" y="7373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Conclusion</a:t>
            </a:r>
            <a:endParaRPr/>
          </a:p>
        </p:txBody>
      </p:sp>
      <p:sp>
        <p:nvSpPr>
          <p:cNvPr id="264" name="Google Shape;264;p33"/>
          <p:cNvSpPr txBox="1"/>
          <p:nvPr/>
        </p:nvSpPr>
        <p:spPr>
          <a:xfrm>
            <a:off x="822950" y="1894975"/>
            <a:ext cx="7818000" cy="25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solidFill>
                  <a:schemeClr val="dk2"/>
                </a:solidFill>
                <a:latin typeface="Calibri"/>
                <a:ea typeface="Calibri"/>
                <a:cs typeface="Calibri"/>
                <a:sym typeface="Calibri"/>
              </a:rPr>
              <a:t>If our model could be trained, optimized, and improved, we would be able to predict, base on the patient’s characteristics, who is more likely to miss their appointment and take appropriate measures to reduce the risk of no-shows. This could help to decrease monetary losses and improve people’s health.</a:t>
            </a:r>
            <a:endParaRPr sz="2400">
              <a:solidFill>
                <a:schemeClr val="dk2"/>
              </a:solidFill>
              <a:latin typeface="Calibri"/>
              <a:ea typeface="Calibri"/>
              <a:cs typeface="Calibri"/>
              <a:sym typeface="Calibri"/>
            </a:endParaRPr>
          </a:p>
          <a:p>
            <a:pPr marL="0" lvl="0" indent="0" algn="l" rtl="0">
              <a:spcBef>
                <a:spcPts val="0"/>
              </a:spcBef>
              <a:spcAft>
                <a:spcPts val="0"/>
              </a:spcAft>
              <a:buNone/>
            </a:pPr>
            <a:endParaRPr sz="2400">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p:nvPr/>
        </p:nvSpPr>
        <p:spPr>
          <a:xfrm>
            <a:off x="2859450" y="1917450"/>
            <a:ext cx="3425100" cy="13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7200">
                <a:solidFill>
                  <a:schemeClr val="dk2"/>
                </a:solidFill>
                <a:latin typeface="Calibri"/>
                <a:ea typeface="Calibri"/>
                <a:cs typeface="Calibri"/>
                <a:sym typeface="Calibri"/>
              </a:rPr>
              <a:t>The end</a:t>
            </a:r>
            <a:endParaRPr sz="72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775825" y="5207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Missed Appointments, Missed opportunities: Tacklin The Patient No-Show Problem</a:t>
            </a:r>
            <a:endParaRPr/>
          </a:p>
        </p:txBody>
      </p:sp>
      <p:sp>
        <p:nvSpPr>
          <p:cNvPr id="140" name="Google Shape;140;p15"/>
          <p:cNvSpPr txBox="1"/>
          <p:nvPr/>
        </p:nvSpPr>
        <p:spPr>
          <a:xfrm>
            <a:off x="775825" y="1548475"/>
            <a:ext cx="4844100" cy="28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a:solidFill>
                  <a:schemeClr val="dk2"/>
                </a:solidFill>
                <a:latin typeface="Calibri"/>
                <a:ea typeface="Calibri"/>
                <a:cs typeface="Calibri"/>
                <a:sym typeface="Calibri"/>
              </a:rPr>
              <a:t>… “no-shows” cost the U.S. health care system more than $150 billion a year.</a:t>
            </a:r>
            <a:endParaRPr sz="2200">
              <a:solidFill>
                <a:schemeClr val="dk2"/>
              </a:solidFill>
              <a:latin typeface="Calibri"/>
              <a:ea typeface="Calibri"/>
              <a:cs typeface="Calibri"/>
              <a:sym typeface="Calibri"/>
            </a:endParaRPr>
          </a:p>
          <a:p>
            <a:pPr marL="0" lvl="0" indent="0" algn="l" rtl="0">
              <a:spcBef>
                <a:spcPts val="0"/>
              </a:spcBef>
              <a:spcAft>
                <a:spcPts val="0"/>
              </a:spcAft>
              <a:buNone/>
            </a:pPr>
            <a:endParaRPr sz="2200">
              <a:solidFill>
                <a:schemeClr val="dk2"/>
              </a:solidFill>
              <a:latin typeface="Calibri"/>
              <a:ea typeface="Calibri"/>
              <a:cs typeface="Calibri"/>
              <a:sym typeface="Calibri"/>
            </a:endParaRPr>
          </a:p>
          <a:p>
            <a:pPr marL="0" lvl="0" indent="0" algn="l" rtl="0">
              <a:spcBef>
                <a:spcPts val="0"/>
              </a:spcBef>
              <a:spcAft>
                <a:spcPts val="0"/>
              </a:spcAft>
              <a:buNone/>
            </a:pPr>
            <a:r>
              <a:rPr lang="es" sz="2200">
                <a:solidFill>
                  <a:schemeClr val="dk2"/>
                </a:solidFill>
                <a:latin typeface="Calibri"/>
                <a:ea typeface="Calibri"/>
                <a:cs typeface="Calibri"/>
                <a:sym typeface="Calibri"/>
              </a:rPr>
              <a:t>For individual Physicians  the ¨no-shows” cost $200 per unused time slot. After all, medical practices still have to pay their staffs and cover expenses like rent and the cost of equipment.</a:t>
            </a:r>
            <a:endParaRPr sz="2200">
              <a:solidFill>
                <a:schemeClr val="dk2"/>
              </a:solidFill>
              <a:latin typeface="Calibri"/>
              <a:ea typeface="Calibri"/>
              <a:cs typeface="Calibri"/>
              <a:sym typeface="Calibri"/>
            </a:endParaRPr>
          </a:p>
        </p:txBody>
      </p:sp>
      <p:sp>
        <p:nvSpPr>
          <p:cNvPr id="141" name="Google Shape;141;p15"/>
          <p:cNvSpPr txBox="1"/>
          <p:nvPr/>
        </p:nvSpPr>
        <p:spPr>
          <a:xfrm>
            <a:off x="5540125" y="4458700"/>
            <a:ext cx="30537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2"/>
                </a:solidFill>
                <a:latin typeface="Calibri"/>
                <a:ea typeface="Calibri"/>
                <a:cs typeface="Calibri"/>
                <a:sym typeface="Calibri"/>
              </a:rPr>
              <a:t>Sachin H. Jain. Forbes</a:t>
            </a:r>
            <a:endParaRPr sz="1300">
              <a:solidFill>
                <a:schemeClr val="dk2"/>
              </a:solidFill>
              <a:latin typeface="Calibri"/>
              <a:ea typeface="Calibri"/>
              <a:cs typeface="Calibri"/>
              <a:sym typeface="Calibri"/>
            </a:endParaRPr>
          </a:p>
        </p:txBody>
      </p:sp>
      <p:pic>
        <p:nvPicPr>
          <p:cNvPr id="142" name="Google Shape;142;p15"/>
          <p:cNvPicPr preferRelativeResize="0"/>
          <p:nvPr/>
        </p:nvPicPr>
        <p:blipFill>
          <a:blip r:embed="rId3">
            <a:alphaModFix/>
          </a:blip>
          <a:stretch>
            <a:fillRect/>
          </a:stretch>
        </p:blipFill>
        <p:spPr>
          <a:xfrm>
            <a:off x="5696500" y="1873300"/>
            <a:ext cx="2941599" cy="196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No-show effect: Even one missed appointment risks retention.</a:t>
            </a:r>
            <a:endParaRPr/>
          </a:p>
        </p:txBody>
      </p:sp>
      <p:sp>
        <p:nvSpPr>
          <p:cNvPr id="148" name="Google Shape;148;p16"/>
          <p:cNvSpPr txBox="1"/>
          <p:nvPr/>
        </p:nvSpPr>
        <p:spPr>
          <a:xfrm>
            <a:off x="822950" y="1894975"/>
            <a:ext cx="5370900" cy="28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100">
                <a:solidFill>
                  <a:schemeClr val="dk2"/>
                </a:solidFill>
                <a:latin typeface="Calibri"/>
                <a:ea typeface="Calibri"/>
                <a:cs typeface="Calibri"/>
                <a:sym typeface="Calibri"/>
              </a:rPr>
              <a:t>For patients ages  31-45, 46-60, and 61-plus with one or more “no-shows”,  compared to their pairs no “no-shows”, their attrition rate went up to 57, 63, and 73 percent respectively.</a:t>
            </a:r>
            <a:endParaRPr sz="2100">
              <a:solidFill>
                <a:schemeClr val="dk2"/>
              </a:solidFill>
              <a:latin typeface="Calibri"/>
              <a:ea typeface="Calibri"/>
              <a:cs typeface="Calibri"/>
              <a:sym typeface="Calibri"/>
            </a:endParaRPr>
          </a:p>
          <a:p>
            <a:pPr marL="0" lvl="0" indent="0" algn="l" rtl="0">
              <a:spcBef>
                <a:spcPts val="0"/>
              </a:spcBef>
              <a:spcAft>
                <a:spcPts val="0"/>
              </a:spcAft>
              <a:buNone/>
            </a:pPr>
            <a:endParaRPr sz="2100">
              <a:solidFill>
                <a:schemeClr val="dk2"/>
              </a:solidFill>
              <a:latin typeface="Calibri"/>
              <a:ea typeface="Calibri"/>
              <a:cs typeface="Calibri"/>
              <a:sym typeface="Calibri"/>
            </a:endParaRPr>
          </a:p>
          <a:p>
            <a:pPr marL="0" lvl="0" indent="0" algn="l" rtl="0">
              <a:spcBef>
                <a:spcPts val="0"/>
              </a:spcBef>
              <a:spcAft>
                <a:spcPts val="0"/>
              </a:spcAft>
              <a:buNone/>
            </a:pPr>
            <a:r>
              <a:rPr lang="es" sz="2100">
                <a:solidFill>
                  <a:schemeClr val="dk2"/>
                </a:solidFill>
                <a:latin typeface="Calibri"/>
                <a:ea typeface="Calibri"/>
                <a:cs typeface="Calibri"/>
                <a:sym typeface="Calibri"/>
              </a:rPr>
              <a:t>Patients suffering from chronic illnesses are at a high risk. The study shows it’s harder for them to return after the first missing appointment. </a:t>
            </a:r>
            <a:endParaRPr sz="2100">
              <a:solidFill>
                <a:schemeClr val="dk2"/>
              </a:solidFill>
              <a:latin typeface="Calibri"/>
              <a:ea typeface="Calibri"/>
              <a:cs typeface="Calibri"/>
              <a:sym typeface="Calibri"/>
            </a:endParaRPr>
          </a:p>
        </p:txBody>
      </p:sp>
      <p:sp>
        <p:nvSpPr>
          <p:cNvPr id="149" name="Google Shape;149;p16"/>
          <p:cNvSpPr txBox="1"/>
          <p:nvPr/>
        </p:nvSpPr>
        <p:spPr>
          <a:xfrm>
            <a:off x="6038225" y="4469525"/>
            <a:ext cx="30537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2"/>
                </a:solidFill>
                <a:latin typeface="Calibri"/>
                <a:ea typeface="Calibri"/>
                <a:cs typeface="Calibri"/>
                <a:sym typeface="Calibri"/>
              </a:rPr>
              <a:t>Chris Hayhurst. Athenahealth</a:t>
            </a:r>
            <a:endParaRPr sz="1300">
              <a:solidFill>
                <a:schemeClr val="dk2"/>
              </a:solidFill>
              <a:latin typeface="Calibri"/>
              <a:ea typeface="Calibri"/>
              <a:cs typeface="Calibri"/>
              <a:sym typeface="Calibri"/>
            </a:endParaRPr>
          </a:p>
        </p:txBody>
      </p:sp>
      <p:pic>
        <p:nvPicPr>
          <p:cNvPr id="150" name="Google Shape;150;p16"/>
          <p:cNvPicPr preferRelativeResize="0"/>
          <p:nvPr/>
        </p:nvPicPr>
        <p:blipFill>
          <a:blip r:embed="rId3">
            <a:alphaModFix/>
          </a:blip>
          <a:stretch>
            <a:fillRect/>
          </a:stretch>
        </p:blipFill>
        <p:spPr>
          <a:xfrm>
            <a:off x="6242400" y="2224988"/>
            <a:ext cx="2645350" cy="18197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p:nvPr/>
        </p:nvSpPr>
        <p:spPr>
          <a:xfrm>
            <a:off x="750300" y="1570350"/>
            <a:ext cx="7643400" cy="20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900" b="1">
                <a:solidFill>
                  <a:srgbClr val="374151"/>
                </a:solidFill>
                <a:latin typeface="Nunito"/>
                <a:ea typeface="Nunito"/>
                <a:cs typeface="Nunito"/>
                <a:sym typeface="Nunito"/>
              </a:rPr>
              <a:t>Each appointment taken and missed, represents a person with a health issue that could not be addressed at that moment.</a:t>
            </a:r>
            <a:endParaRPr sz="3800" b="1">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The project </a:t>
            </a:r>
            <a:endParaRPr/>
          </a:p>
        </p:txBody>
      </p:sp>
      <p:sp>
        <p:nvSpPr>
          <p:cNvPr id="161" name="Google Shape;161;p18"/>
          <p:cNvSpPr txBox="1">
            <a:spLocks noGrp="1"/>
          </p:cNvSpPr>
          <p:nvPr>
            <p:ph type="body" idx="1"/>
          </p:nvPr>
        </p:nvSpPr>
        <p:spPr>
          <a:xfrm>
            <a:off x="819150" y="1433800"/>
            <a:ext cx="7505700" cy="300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a:latin typeface="Nunito"/>
                <a:ea typeface="Nunito"/>
                <a:cs typeface="Nunito"/>
                <a:sym typeface="Nunito"/>
              </a:rPr>
              <a:t>Goal: </a:t>
            </a:r>
            <a:r>
              <a:rPr lang="es" sz="1200">
                <a:solidFill>
                  <a:srgbClr val="1D1C1D"/>
                </a:solidFill>
                <a:highlight>
                  <a:srgbClr val="F8F8F8"/>
                </a:highlight>
                <a:latin typeface="Nunito"/>
                <a:ea typeface="Nunito"/>
                <a:cs typeface="Nunito"/>
                <a:sym typeface="Nunito"/>
              </a:rPr>
              <a:t>For our project we want to use the dataset to explore factors that contribute to missed appointments, and try to develop a model to predict patients that would be at risk of missing appointments.</a:t>
            </a:r>
            <a:endParaRPr sz="1200">
              <a:latin typeface="Nunito"/>
              <a:ea typeface="Nunito"/>
              <a:cs typeface="Nunito"/>
              <a:sym typeface="Nunito"/>
            </a:endParaRPr>
          </a:p>
          <a:p>
            <a:pPr marL="0" lvl="0" indent="0" algn="l" rtl="0">
              <a:spcBef>
                <a:spcPts val="1200"/>
              </a:spcBef>
              <a:spcAft>
                <a:spcPts val="0"/>
              </a:spcAft>
              <a:buNone/>
            </a:pPr>
            <a:r>
              <a:rPr lang="es" sz="1200">
                <a:latin typeface="Nunito"/>
                <a:ea typeface="Nunito"/>
                <a:cs typeface="Nunito"/>
                <a:sym typeface="Nunito"/>
              </a:rPr>
              <a:t>Dataset: Medical Appointment No Shows</a:t>
            </a:r>
            <a:endParaRPr sz="1200">
              <a:latin typeface="Nunito"/>
              <a:ea typeface="Nunito"/>
              <a:cs typeface="Nunito"/>
              <a:sym typeface="Nunito"/>
            </a:endParaRPr>
          </a:p>
          <a:p>
            <a:pPr marL="0" lvl="0" indent="0" algn="l" rtl="0">
              <a:spcBef>
                <a:spcPts val="1200"/>
              </a:spcBef>
              <a:spcAft>
                <a:spcPts val="0"/>
              </a:spcAft>
              <a:buNone/>
            </a:pPr>
            <a:r>
              <a:rPr lang="es" sz="1200">
                <a:solidFill>
                  <a:srgbClr val="3C4043"/>
                </a:solidFill>
                <a:highlight>
                  <a:srgbClr val="FFFFFF"/>
                </a:highlight>
                <a:latin typeface="Nunito"/>
                <a:ea typeface="Nunito"/>
                <a:cs typeface="Nunito"/>
                <a:sym typeface="Nunito"/>
              </a:rPr>
              <a:t>14 variables associated with 110,527 medical appointments.</a:t>
            </a:r>
            <a:r>
              <a:rPr lang="es" sz="1200">
                <a:latin typeface="Nunito"/>
                <a:ea typeface="Nunito"/>
                <a:cs typeface="Nunito"/>
                <a:sym typeface="Nunito"/>
              </a:rPr>
              <a:t> </a:t>
            </a:r>
            <a:endParaRPr sz="1200">
              <a:latin typeface="Nunito"/>
              <a:ea typeface="Nunito"/>
              <a:cs typeface="Nunito"/>
              <a:sym typeface="Nunito"/>
            </a:endParaRPr>
          </a:p>
          <a:p>
            <a:pPr marL="457200" lvl="0" indent="-304800" algn="l" rtl="0">
              <a:lnSpc>
                <a:spcPct val="100000"/>
              </a:lnSpc>
              <a:spcBef>
                <a:spcPts val="1200"/>
              </a:spcBef>
              <a:spcAft>
                <a:spcPts val="0"/>
              </a:spcAft>
              <a:buSzPts val="1200"/>
              <a:buFont typeface="Nunito"/>
              <a:buChar char="●"/>
            </a:pPr>
            <a:r>
              <a:rPr lang="es" sz="1200">
                <a:latin typeface="Nunito"/>
                <a:ea typeface="Nunito"/>
                <a:cs typeface="Nunito"/>
                <a:sym typeface="Nunito"/>
              </a:rPr>
              <a:t>Patient ID, </a:t>
            </a:r>
            <a:endParaRPr sz="1200">
              <a:latin typeface="Nunito"/>
              <a:ea typeface="Nunito"/>
              <a:cs typeface="Nunito"/>
              <a:sym typeface="Nunito"/>
            </a:endParaRPr>
          </a:p>
          <a:p>
            <a:pPr marL="457200" lvl="0" indent="-304800" algn="l" rtl="0">
              <a:lnSpc>
                <a:spcPct val="100000"/>
              </a:lnSpc>
              <a:spcBef>
                <a:spcPts val="0"/>
              </a:spcBef>
              <a:spcAft>
                <a:spcPts val="0"/>
              </a:spcAft>
              <a:buSzPts val="1200"/>
              <a:buFont typeface="Nunito"/>
              <a:buChar char="●"/>
            </a:pPr>
            <a:r>
              <a:rPr lang="es" sz="1200">
                <a:latin typeface="Nunito"/>
                <a:ea typeface="Nunito"/>
                <a:cs typeface="Nunito"/>
                <a:sym typeface="Nunito"/>
              </a:rPr>
              <a:t>GenderAge, </a:t>
            </a:r>
            <a:endParaRPr sz="1200">
              <a:latin typeface="Nunito"/>
              <a:ea typeface="Nunito"/>
              <a:cs typeface="Nunito"/>
              <a:sym typeface="Nunito"/>
            </a:endParaRPr>
          </a:p>
          <a:p>
            <a:pPr marL="457200" lvl="0" indent="-304800" algn="l" rtl="0">
              <a:lnSpc>
                <a:spcPct val="100000"/>
              </a:lnSpc>
              <a:spcBef>
                <a:spcPts val="0"/>
              </a:spcBef>
              <a:spcAft>
                <a:spcPts val="0"/>
              </a:spcAft>
              <a:buSzPts val="1200"/>
              <a:buFont typeface="Nunito"/>
              <a:buChar char="●"/>
            </a:pPr>
            <a:r>
              <a:rPr lang="es" sz="1200">
                <a:latin typeface="Nunito"/>
                <a:ea typeface="Nunito"/>
                <a:cs typeface="Nunito"/>
                <a:sym typeface="Nunito"/>
              </a:rPr>
              <a:t>Day of Appointment, </a:t>
            </a:r>
            <a:endParaRPr sz="1200">
              <a:latin typeface="Nunito"/>
              <a:ea typeface="Nunito"/>
              <a:cs typeface="Nunito"/>
              <a:sym typeface="Nunito"/>
            </a:endParaRPr>
          </a:p>
          <a:p>
            <a:pPr marL="457200" lvl="0" indent="-304800" algn="l" rtl="0">
              <a:lnSpc>
                <a:spcPct val="100000"/>
              </a:lnSpc>
              <a:spcBef>
                <a:spcPts val="0"/>
              </a:spcBef>
              <a:spcAft>
                <a:spcPts val="0"/>
              </a:spcAft>
              <a:buSzPts val="1200"/>
              <a:buFont typeface="Nunito"/>
              <a:buChar char="●"/>
            </a:pPr>
            <a:r>
              <a:rPr lang="es" sz="1200">
                <a:latin typeface="Nunito"/>
                <a:ea typeface="Nunito"/>
                <a:cs typeface="Nunito"/>
                <a:sym typeface="Nunito"/>
              </a:rPr>
              <a:t>Day Appointment was Scheduled, </a:t>
            </a:r>
            <a:endParaRPr sz="1200">
              <a:latin typeface="Nunito"/>
              <a:ea typeface="Nunito"/>
              <a:cs typeface="Nunito"/>
              <a:sym typeface="Nunito"/>
            </a:endParaRPr>
          </a:p>
          <a:p>
            <a:pPr marL="457200" lvl="0" indent="-304800" algn="l" rtl="0">
              <a:lnSpc>
                <a:spcPct val="100000"/>
              </a:lnSpc>
              <a:spcBef>
                <a:spcPts val="0"/>
              </a:spcBef>
              <a:spcAft>
                <a:spcPts val="0"/>
              </a:spcAft>
              <a:buSzPts val="1200"/>
              <a:buFont typeface="Nunito"/>
              <a:buChar char="●"/>
            </a:pPr>
            <a:r>
              <a:rPr lang="es" sz="1200">
                <a:latin typeface="Nunito"/>
                <a:ea typeface="Nunito"/>
                <a:cs typeface="Nunito"/>
                <a:sym typeface="Nunito"/>
              </a:rPr>
              <a:t>Neighborhood, </a:t>
            </a:r>
            <a:endParaRPr sz="1200">
              <a:latin typeface="Nunito"/>
              <a:ea typeface="Nunito"/>
              <a:cs typeface="Nunito"/>
              <a:sym typeface="Nunito"/>
            </a:endParaRPr>
          </a:p>
          <a:p>
            <a:pPr marL="457200" lvl="0" indent="-304800" algn="l" rtl="0">
              <a:lnSpc>
                <a:spcPct val="100000"/>
              </a:lnSpc>
              <a:spcBef>
                <a:spcPts val="0"/>
              </a:spcBef>
              <a:spcAft>
                <a:spcPts val="0"/>
              </a:spcAft>
              <a:buSzPts val="1200"/>
              <a:buFont typeface="Nunito"/>
              <a:buChar char="●"/>
            </a:pPr>
            <a:r>
              <a:rPr lang="es" sz="1200">
                <a:latin typeface="Nunito"/>
                <a:ea typeface="Nunito"/>
                <a:cs typeface="Nunito"/>
                <a:sym typeface="Nunito"/>
              </a:rPr>
              <a:t>Presence of Various Known Pre-existing conditions,</a:t>
            </a:r>
            <a:endParaRPr sz="1200">
              <a:latin typeface="Nunito"/>
              <a:ea typeface="Nunito"/>
              <a:cs typeface="Nunito"/>
              <a:sym typeface="Nunito"/>
            </a:endParaRPr>
          </a:p>
          <a:p>
            <a:pPr marL="457200" lvl="0" indent="-304800" algn="l" rtl="0">
              <a:lnSpc>
                <a:spcPct val="100000"/>
              </a:lnSpc>
              <a:spcBef>
                <a:spcPts val="0"/>
              </a:spcBef>
              <a:spcAft>
                <a:spcPts val="0"/>
              </a:spcAft>
              <a:buSzPts val="1200"/>
              <a:buFont typeface="Nunito"/>
              <a:buChar char="●"/>
            </a:pPr>
            <a:r>
              <a:rPr lang="es" sz="1200">
                <a:latin typeface="Nunito"/>
                <a:ea typeface="Nunito"/>
                <a:cs typeface="Nunito"/>
                <a:sym typeface="Nunito"/>
              </a:rPr>
              <a:t>Appointment Reminder Sent, and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Data Cleaning and Pre Processing</a:t>
            </a:r>
            <a:endParaRPr/>
          </a:p>
        </p:txBody>
      </p:sp>
      <p:sp>
        <p:nvSpPr>
          <p:cNvPr id="167" name="Google Shape;167;p19"/>
          <p:cNvSpPr txBox="1">
            <a:spLocks noGrp="1"/>
          </p:cNvSpPr>
          <p:nvPr>
            <p:ph type="body" idx="1"/>
          </p:nvPr>
        </p:nvSpPr>
        <p:spPr>
          <a:xfrm>
            <a:off x="819150" y="1627250"/>
            <a:ext cx="7505700" cy="281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 quick overview of the steps taken to ensure our data set was of sufficient quality and suitable for the prompt:</a:t>
            </a:r>
            <a:endParaRPr/>
          </a:p>
          <a:p>
            <a:pPr marL="457200" lvl="0" indent="-304800" algn="l" rtl="0">
              <a:lnSpc>
                <a:spcPct val="110795"/>
              </a:lnSpc>
              <a:spcBef>
                <a:spcPts val="1200"/>
              </a:spcBef>
              <a:spcAft>
                <a:spcPts val="0"/>
              </a:spcAft>
              <a:buSzPts val="1200"/>
              <a:buChar char="●"/>
            </a:pPr>
            <a:r>
              <a:rPr lang="es" sz="1200">
                <a:solidFill>
                  <a:srgbClr val="212121"/>
                </a:solidFill>
                <a:latin typeface="Arial"/>
                <a:ea typeface="Arial"/>
                <a:cs typeface="Arial"/>
                <a:sym typeface="Arial"/>
              </a:rPr>
              <a:t>Some heat maps and bar charts were utilised to identify through visual representation, the distribution of missing values</a:t>
            </a:r>
            <a:endParaRPr sz="1200">
              <a:solidFill>
                <a:srgbClr val="212121"/>
              </a:solidFill>
              <a:latin typeface="Arial"/>
              <a:ea typeface="Arial"/>
              <a:cs typeface="Arial"/>
              <a:sym typeface="Arial"/>
            </a:endParaRPr>
          </a:p>
          <a:p>
            <a:pPr marL="457200" lvl="0" indent="-304800" algn="l" rtl="0">
              <a:spcBef>
                <a:spcPts val="0"/>
              </a:spcBef>
              <a:spcAft>
                <a:spcPts val="0"/>
              </a:spcAft>
              <a:buSzPts val="1200"/>
              <a:buChar char="●"/>
            </a:pPr>
            <a:r>
              <a:rPr lang="es" sz="1200"/>
              <a:t>Examples of dropped columns included the Appointment ID column and dates.</a:t>
            </a:r>
            <a:endParaRPr sz="1200"/>
          </a:p>
          <a:p>
            <a:pPr marL="457200" lvl="0" indent="-304800" algn="l" rtl="0">
              <a:spcBef>
                <a:spcPts val="0"/>
              </a:spcBef>
              <a:spcAft>
                <a:spcPts val="0"/>
              </a:spcAft>
              <a:buSzPts val="1200"/>
              <a:buChar char="●"/>
            </a:pPr>
            <a:r>
              <a:rPr lang="es" sz="1200"/>
              <a:t>Outlier detection was also incorporated using visualizations and they were dropped.</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Handling of categorical variables</a:t>
            </a:r>
            <a:endParaRPr/>
          </a:p>
        </p:txBody>
      </p:sp>
      <p:sp>
        <p:nvSpPr>
          <p:cNvPr id="173" name="Google Shape;173;p20"/>
          <p:cNvSpPr txBox="1">
            <a:spLocks noGrp="1"/>
          </p:cNvSpPr>
          <p:nvPr>
            <p:ph type="body" idx="1"/>
          </p:nvPr>
        </p:nvSpPr>
        <p:spPr>
          <a:xfrm>
            <a:off x="819150" y="1990725"/>
            <a:ext cx="2870100" cy="24480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s"/>
              <a:t>We identified the categorical columns in the data set as the ones with objects</a:t>
            </a:r>
            <a:endParaRPr/>
          </a:p>
          <a:p>
            <a:pPr marL="457200" lvl="0" indent="-311150" algn="l" rtl="0">
              <a:spcBef>
                <a:spcPts val="0"/>
              </a:spcBef>
              <a:spcAft>
                <a:spcPts val="0"/>
              </a:spcAft>
              <a:buSzPts val="1300"/>
              <a:buChar char="●"/>
            </a:pPr>
            <a:r>
              <a:rPr lang="es"/>
              <a:t>We utilised one-hot encoder as it was the ideal encoder for this particular data set which included nominal data in no inherent order</a:t>
            </a:r>
            <a:endParaRPr/>
          </a:p>
          <a:p>
            <a:pPr marL="457200" lvl="0" indent="-311150" algn="l" rtl="0">
              <a:spcBef>
                <a:spcPts val="0"/>
              </a:spcBef>
              <a:spcAft>
                <a:spcPts val="0"/>
              </a:spcAft>
              <a:buSzPts val="1300"/>
              <a:buChar char="●"/>
            </a:pPr>
            <a:r>
              <a:rPr lang="es"/>
              <a:t>Utilising one-hot encoder for this particular data set would also drive interpretability</a:t>
            </a:r>
            <a:endParaRPr/>
          </a:p>
        </p:txBody>
      </p:sp>
      <p:pic>
        <p:nvPicPr>
          <p:cNvPr id="174" name="Google Shape;174;p20"/>
          <p:cNvPicPr preferRelativeResize="0"/>
          <p:nvPr/>
        </p:nvPicPr>
        <p:blipFill>
          <a:blip r:embed="rId3">
            <a:alphaModFix/>
          </a:blip>
          <a:stretch>
            <a:fillRect/>
          </a:stretch>
        </p:blipFill>
        <p:spPr>
          <a:xfrm>
            <a:off x="3871000" y="1400225"/>
            <a:ext cx="4672976" cy="346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Exploratory Data Analysis - EDA</a:t>
            </a:r>
            <a:endParaRPr/>
          </a:p>
        </p:txBody>
      </p:sp>
      <p:sp>
        <p:nvSpPr>
          <p:cNvPr id="180" name="Google Shape;180;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EDA is conducted to understand the structure of data and assist in model/ feature selection for the machine learning algorithm</a:t>
            </a:r>
            <a:endParaRPr/>
          </a:p>
          <a:p>
            <a:pPr marL="457200" lvl="0" indent="-311150" algn="l" rtl="0">
              <a:spcBef>
                <a:spcPts val="0"/>
              </a:spcBef>
              <a:spcAft>
                <a:spcPts val="0"/>
              </a:spcAft>
              <a:buSzPts val="1300"/>
              <a:buChar char="●"/>
            </a:pPr>
            <a:r>
              <a:rPr lang="es"/>
              <a:t>Key component of EDA is the use of histograms to showcase distribution of relevant variables, showing skewness, and spread.</a:t>
            </a:r>
            <a:endParaRPr/>
          </a:p>
          <a:p>
            <a:pPr marL="457200" lvl="0" indent="-311150" algn="l" rtl="0">
              <a:spcBef>
                <a:spcPts val="0"/>
              </a:spcBef>
              <a:spcAft>
                <a:spcPts val="0"/>
              </a:spcAft>
              <a:buSzPts val="1300"/>
              <a:buChar char="●"/>
            </a:pPr>
            <a:r>
              <a:rPr lang="es"/>
              <a:t>The median position in the box plots for example, helped identify the skewness of the data set</a:t>
            </a:r>
            <a:endParaRPr/>
          </a:p>
          <a:p>
            <a:pPr marL="457200" lvl="0" indent="-311150" algn="l" rtl="0">
              <a:spcBef>
                <a:spcPts val="0"/>
              </a:spcBef>
              <a:spcAft>
                <a:spcPts val="0"/>
              </a:spcAft>
              <a:buSzPts val="1300"/>
              <a:buChar char="●"/>
            </a:pPr>
            <a:r>
              <a:rPr lang="es"/>
              <a:t>EDA helped us identify anomalies not obvious in the raw data</a:t>
            </a:r>
            <a:endParaRPr/>
          </a:p>
          <a:p>
            <a:pPr marL="457200" lvl="0" indent="-311150" algn="l" rtl="0">
              <a:spcBef>
                <a:spcPts val="0"/>
              </a:spcBef>
              <a:spcAft>
                <a:spcPts val="0"/>
              </a:spcAft>
              <a:buSzPts val="1300"/>
              <a:buChar char="●"/>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1010</Words>
  <Application>Microsoft Office PowerPoint</Application>
  <PresentationFormat>On-screen Show (16:9)</PresentationFormat>
  <Paragraphs>98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Arial</vt:lpstr>
      <vt:lpstr>Nunito</vt:lpstr>
      <vt:lpstr>Shift</vt:lpstr>
      <vt:lpstr>Medical Appointment No Shows</vt:lpstr>
      <vt:lpstr>Why is studying medical appointment attendance important? </vt:lpstr>
      <vt:lpstr>Missed Appointments, Missed opportunities: Tacklin The Patient No-Show Problem</vt:lpstr>
      <vt:lpstr>No-show effect: Even one missed appointment risks retention.</vt:lpstr>
      <vt:lpstr>PowerPoint Presentation</vt:lpstr>
      <vt:lpstr>The project </vt:lpstr>
      <vt:lpstr>Data Cleaning and Pre Processing</vt:lpstr>
      <vt:lpstr>Handling of categorical variables</vt:lpstr>
      <vt:lpstr>Exploratory Data Analysis - EDA</vt:lpstr>
      <vt:lpstr>Model Implementation and Optimization</vt:lpstr>
      <vt:lpstr>Preprocessing and Data Engineering</vt:lpstr>
      <vt:lpstr>Neural Net - 1st Attempt</vt:lpstr>
      <vt:lpstr>Neural Net</vt:lpstr>
      <vt:lpstr>Neural Net</vt:lpstr>
      <vt:lpstr>Neural Net - 2nd Attempt</vt:lpstr>
      <vt:lpstr>Neural Net - 3rd Attempt</vt:lpstr>
      <vt:lpstr>Random Forest and Logistic Regression</vt:lpstr>
      <vt:lpstr>Model Comparison</vt:lpstr>
      <vt:lpstr>Outcome &amp; Different Categories  </vt:lpstr>
      <vt:lpstr>Reasons for No-Show</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dc:title>
  <dc:creator>Lucas Quinlan</dc:creator>
  <cp:lastModifiedBy>Lucas Quinlan</cp:lastModifiedBy>
  <cp:revision>1</cp:revision>
  <dcterms:modified xsi:type="dcterms:W3CDTF">2023-12-14T03:07:04Z</dcterms:modified>
</cp:coreProperties>
</file>