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717" r:id="rId1"/>
  </p:sldMasterIdLst>
  <p:notesMasterIdLst>
    <p:notesMasterId r:id="rId33"/>
  </p:notesMasterIdLst>
  <p:sldIdLst>
    <p:sldId id="256" r:id="rId2"/>
    <p:sldId id="462" r:id="rId3"/>
    <p:sldId id="463" r:id="rId4"/>
    <p:sldId id="464" r:id="rId5"/>
    <p:sldId id="431" r:id="rId6"/>
    <p:sldId id="465" r:id="rId7"/>
    <p:sldId id="448" r:id="rId8"/>
    <p:sldId id="447" r:id="rId9"/>
    <p:sldId id="466" r:id="rId10"/>
    <p:sldId id="277" r:id="rId11"/>
    <p:sldId id="444" r:id="rId12"/>
    <p:sldId id="280" r:id="rId13"/>
    <p:sldId id="445" r:id="rId14"/>
    <p:sldId id="274" r:id="rId15"/>
    <p:sldId id="446" r:id="rId16"/>
    <p:sldId id="281" r:id="rId17"/>
    <p:sldId id="278" r:id="rId18"/>
    <p:sldId id="325" r:id="rId19"/>
    <p:sldId id="442" r:id="rId20"/>
    <p:sldId id="365" r:id="rId21"/>
    <p:sldId id="363" r:id="rId22"/>
    <p:sldId id="327" r:id="rId23"/>
    <p:sldId id="443" r:id="rId24"/>
    <p:sldId id="436" r:id="rId25"/>
    <p:sldId id="324" r:id="rId26"/>
    <p:sldId id="457" r:id="rId27"/>
    <p:sldId id="472" r:id="rId28"/>
    <p:sldId id="473" r:id="rId29"/>
    <p:sldId id="432" r:id="rId30"/>
    <p:sldId id="474" r:id="rId31"/>
    <p:sldId id="4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228600" cy="228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0776C382-4874-572D-E304-A85402D113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55C1C10C-BDED-F9D3-696F-FB348C88C4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289796" name="Rectangle 4">
            <a:extLst>
              <a:ext uri="{FF2B5EF4-FFF2-40B4-BE49-F238E27FC236}">
                <a16:creationId xmlns:a16="http://schemas.microsoft.com/office/drawing/2014/main" id="{01BE9129-63FF-5E51-8388-754BD0B5AAC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9797" name="Rectangle 5">
            <a:extLst>
              <a:ext uri="{FF2B5EF4-FFF2-40B4-BE49-F238E27FC236}">
                <a16:creationId xmlns:a16="http://schemas.microsoft.com/office/drawing/2014/main" id="{A10E02E2-996D-2A5D-8325-348BA69C928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89798" name="Rectangle 6">
            <a:extLst>
              <a:ext uri="{FF2B5EF4-FFF2-40B4-BE49-F238E27FC236}">
                <a16:creationId xmlns:a16="http://schemas.microsoft.com/office/drawing/2014/main" id="{E7F07D7D-DD7B-FCEC-9100-33BD668712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289799" name="Rectangle 7">
            <a:extLst>
              <a:ext uri="{FF2B5EF4-FFF2-40B4-BE49-F238E27FC236}">
                <a16:creationId xmlns:a16="http://schemas.microsoft.com/office/drawing/2014/main" id="{B810C2F2-3B0F-786E-177A-098F2863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A549A8-996D-7840-9ADD-313919F4B9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7F72-7799-5F47-97CA-A9D3492E6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79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F7F-AC19-ED49-9EA8-8740EF29DD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66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38CA-D4CB-FD4F-844A-61E6B40FF7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1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F15C-995B-8080-08C7-712A7D70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7737-E525-26E8-B652-34FC47D882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81B43-FFBE-C666-45BC-2DAD699BE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67AA1-BCAB-ADE2-E04B-7B226F0487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3B8B30-B1F4-474D-94C1-4B76DCB5C9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7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879B-9F56-1544-B703-114F0376BD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21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0B6C-7761-764A-A848-4341EA1C98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20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78C2-C733-234A-A8BD-94E160D2C42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85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43D64-1C63-4C4A-ADBD-65152E1A25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75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5C4B0-6126-E640-9919-433D95D61B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2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879B-9F56-1544-B703-114F0376BD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83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676F-BDAD-CF48-B50F-47683677FA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5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46318-F99A-6A4C-809C-82E90D003F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2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D879B-9F56-1544-B703-114F0376BD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368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Rectangle 73">
            <a:extLst>
              <a:ext uri="{FF2B5EF4-FFF2-40B4-BE49-F238E27FC236}">
                <a16:creationId xmlns:a16="http://schemas.microsoft.com/office/drawing/2014/main" id="{31A5516D-ECB1-3877-9CD6-A2847D85FF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4838" y="671513"/>
            <a:ext cx="7853362" cy="2928937"/>
          </a:xfrm>
        </p:spPr>
        <p:txBody>
          <a:bodyPr anchor="ctr"/>
          <a:lstStyle/>
          <a:p>
            <a:r>
              <a:rPr lang="en-US" altLang="en-US" sz="8000" dirty="0"/>
              <a:t>JSON</a:t>
            </a:r>
            <a:br>
              <a:rPr lang="en-US" altLang="en-US" sz="4400" dirty="0"/>
            </a:br>
            <a:endParaRPr lang="en-US" altLang="en-US" sz="4400" dirty="0">
              <a:solidFill>
                <a:srgbClr val="CCFFCC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270B04F-9F62-B17F-F404-259B82042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91249EA-FF95-B74B-DFF1-B003AD347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EE6A5E9-E968-3877-71DB-03370B70E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  <a:p>
            <a:r>
              <a:rPr lang="en-US" altLang="en-US"/>
              <a:t>Numbers</a:t>
            </a:r>
          </a:p>
          <a:p>
            <a:r>
              <a:rPr lang="en-US" altLang="en-US"/>
              <a:t>Booleans</a:t>
            </a:r>
          </a:p>
          <a:p>
            <a:endParaRPr lang="en-US" altLang="en-US"/>
          </a:p>
          <a:p>
            <a:r>
              <a:rPr lang="en-US" altLang="en-US"/>
              <a:t>Objects</a:t>
            </a:r>
          </a:p>
          <a:p>
            <a:r>
              <a:rPr lang="en-US" altLang="en-US"/>
              <a:t>Arrays</a:t>
            </a:r>
          </a:p>
          <a:p>
            <a:endParaRPr lang="en-US" altLang="en-US"/>
          </a:p>
          <a:p>
            <a:r>
              <a:rPr lang="en-US" altLang="en-US" b="1">
                <a:latin typeface="Courier New" panose="02070309020205020404" pitchFamily="49" charset="0"/>
              </a:rPr>
              <a:t>null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9B7C026-E993-F4DB-A573-0DD507F6C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Value</a:t>
            </a:r>
          </a:p>
        </p:txBody>
      </p:sp>
      <p:graphicFrame>
        <p:nvGraphicFramePr>
          <p:cNvPr id="275462" name="Object 6">
            <a:extLst>
              <a:ext uri="{FF2B5EF4-FFF2-40B4-BE49-F238E27FC236}">
                <a16:creationId xmlns:a16="http://schemas.microsoft.com/office/drawing/2014/main" id="{AA077506-9F71-DB0F-F5F1-5A142C06A4F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63700" y="2624138"/>
          <a:ext cx="5816600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16600" imgH="2755900" progId="Visio.Drawing.11">
                  <p:embed/>
                </p:oleObj>
              </mc:Choice>
              <mc:Fallback>
                <p:oleObj name="Visio" r:id="rId2" imgW="5816600" imgH="27559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624138"/>
                        <a:ext cx="5816600" cy="275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5F896207-12C3-B40F-9315-46D957C9F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884EC89-947E-7294-C6C1-9D8C29E37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altLang="en-US"/>
              <a:t>Sequence of 0 or more Unicode characters</a:t>
            </a:r>
          </a:p>
          <a:p>
            <a:r>
              <a:rPr lang="en-US" altLang="en-US"/>
              <a:t>No separate character type</a:t>
            </a:r>
          </a:p>
          <a:p>
            <a:pPr lvl="1"/>
            <a:r>
              <a:rPr lang="en-US" altLang="en-US"/>
              <a:t>A character is represented as a string with a length of 1</a:t>
            </a:r>
          </a:p>
          <a:p>
            <a:r>
              <a:rPr lang="en-US" altLang="en-US"/>
              <a:t>Wrapped in 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r>
              <a:rPr lang="en-US" altLang="en-US"/>
              <a:t>double quotes</a:t>
            </a:r>
            <a:r>
              <a:rPr lang="en-US" altLang="en-US" b="1">
                <a:latin typeface="Courier New" panose="02070309020205020404" pitchFamily="49" charset="0"/>
              </a:rPr>
              <a:t>"</a:t>
            </a:r>
            <a:endParaRPr lang="en-US" altLang="en-US"/>
          </a:p>
          <a:p>
            <a:r>
              <a:rPr lang="en-US" altLang="en-US"/>
              <a:t>Backslash escapement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4D6058A-39A7-E9D8-9677-75473A773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</a:t>
            </a:r>
          </a:p>
        </p:txBody>
      </p:sp>
      <p:graphicFrame>
        <p:nvGraphicFramePr>
          <p:cNvPr id="277513" name="Object 9">
            <a:extLst>
              <a:ext uri="{FF2B5EF4-FFF2-40B4-BE49-F238E27FC236}">
                <a16:creationId xmlns:a16="http://schemas.microsoft.com/office/drawing/2014/main" id="{43E51E17-81FA-61CF-90E3-088591393FE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27200" y="2033588"/>
          <a:ext cx="56896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689600" imgH="3937000" progId="Visio.Drawing.6">
                  <p:embed/>
                </p:oleObj>
              </mc:Choice>
              <mc:Fallback>
                <p:oleObj name="Visio" r:id="rId2" imgW="5689600" imgH="39370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033588"/>
                        <a:ext cx="5689600" cy="393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0739AAA-A2D7-C4A5-D6E2-DFFB16A2B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5D9AFD3-69AD-94B5-1680-A7973CC38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Integer</a:t>
            </a:r>
          </a:p>
          <a:p>
            <a:r>
              <a:rPr lang="en-US" altLang="en-US"/>
              <a:t>Real</a:t>
            </a:r>
          </a:p>
          <a:p>
            <a:r>
              <a:rPr lang="en-US" altLang="en-US"/>
              <a:t>Scientific</a:t>
            </a:r>
          </a:p>
          <a:p>
            <a:endParaRPr lang="en-US" altLang="en-US"/>
          </a:p>
          <a:p>
            <a:r>
              <a:rPr lang="en-US" altLang="en-US"/>
              <a:t>No octal or hex</a:t>
            </a:r>
          </a:p>
          <a:p>
            <a:r>
              <a:rPr lang="en-US" altLang="en-US"/>
              <a:t>No </a:t>
            </a:r>
            <a:r>
              <a:rPr lang="en-US" altLang="en-US" b="1">
                <a:latin typeface="Courier New" panose="02070309020205020404" pitchFamily="49" charset="0"/>
              </a:rPr>
              <a:t>NaN</a:t>
            </a:r>
            <a:r>
              <a:rPr lang="en-US" altLang="en-US"/>
              <a:t> or </a:t>
            </a:r>
            <a:r>
              <a:rPr lang="en-US" altLang="en-US" b="1">
                <a:latin typeface="Courier New" panose="02070309020205020404" pitchFamily="49" charset="0"/>
              </a:rPr>
              <a:t>Infinity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Use </a:t>
            </a:r>
            <a:r>
              <a:rPr lang="en-US" altLang="en-US" b="1">
                <a:latin typeface="Courier New" panose="02070309020205020404" pitchFamily="49" charset="0"/>
              </a:rPr>
              <a:t>null</a:t>
            </a:r>
            <a:r>
              <a:rPr lang="en-US" altLang="en-US"/>
              <a:t> instead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E375808D-E360-DAE2-099E-64BF7A196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Number</a:t>
            </a:r>
          </a:p>
        </p:txBody>
      </p:sp>
      <p:graphicFrame>
        <p:nvGraphicFramePr>
          <p:cNvPr id="279572" name="Object 20">
            <a:extLst>
              <a:ext uri="{FF2B5EF4-FFF2-40B4-BE49-F238E27FC236}">
                <a16:creationId xmlns:a16="http://schemas.microsoft.com/office/drawing/2014/main" id="{8B65DD5C-3C11-03A1-B78D-FFC7C02AB78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76250" y="2378075"/>
          <a:ext cx="81883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54700" imgH="2349500" progId="Visio.Drawing.11">
                  <p:embed/>
                </p:oleObj>
              </mc:Choice>
              <mc:Fallback>
                <p:oleObj name="Visio" r:id="rId2" imgW="5854700" imgH="234950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378075"/>
                        <a:ext cx="8188325" cy="328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A76622D-ED27-4D39-17BB-302144DA4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Booleans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F869EE9-D15E-C090-30E8-278C501FA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true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CEC38A1-1ED4-66DC-539D-F66318617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null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11831F86-93A6-1F99-FB10-648D3A4AD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value that isn't anything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8B698F6-7A1D-DFDB-87B5-03CD0E93E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055858B-F499-C5C4-07A1-7774982AF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Objects are unordered containers of key/value pairs</a:t>
            </a:r>
          </a:p>
          <a:p>
            <a:r>
              <a:rPr lang="en-US" altLang="en-US"/>
              <a:t>Objects are wrapped in </a:t>
            </a:r>
            <a:r>
              <a:rPr lang="en-US" altLang="en-US" b="1">
                <a:latin typeface="Courier New" panose="02070309020205020404" pitchFamily="49" charset="0"/>
              </a:rPr>
              <a:t>{ }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/>
              <a:t> separates key/value pairs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:</a:t>
            </a:r>
            <a:r>
              <a:rPr lang="en-US" altLang="en-US"/>
              <a:t> separates keys and values</a:t>
            </a:r>
          </a:p>
          <a:p>
            <a:r>
              <a:rPr lang="en-US" altLang="en-US"/>
              <a:t>Keys are strings </a:t>
            </a:r>
          </a:p>
          <a:p>
            <a:r>
              <a:rPr lang="en-US" altLang="en-US"/>
              <a:t>Values are JSON values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struct, record, hashtable, object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>
            <a:extLst>
              <a:ext uri="{FF2B5EF4-FFF2-40B4-BE49-F238E27FC236}">
                <a16:creationId xmlns:a16="http://schemas.microsoft.com/office/drawing/2014/main" id="{5CCEE863-80A0-B0BA-5D3F-8F2A443C1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graphicFrame>
        <p:nvGraphicFramePr>
          <p:cNvPr id="271368" name="Object 8">
            <a:extLst>
              <a:ext uri="{FF2B5EF4-FFF2-40B4-BE49-F238E27FC236}">
                <a16:creationId xmlns:a16="http://schemas.microsoft.com/office/drawing/2014/main" id="{BA5188E5-F652-C52A-A5D8-56B2ABCA4EE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54050" y="2936875"/>
          <a:ext cx="7916863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16600" imgH="1473200" progId="Visio.Drawing.11">
                  <p:embed/>
                </p:oleObj>
              </mc:Choice>
              <mc:Fallback>
                <p:oleObj name="Visio" r:id="rId2" imgW="5816600" imgH="14732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2936875"/>
                        <a:ext cx="7916863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DBC3555A-E565-59EE-FAE5-C30D8DD74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 of Data Formats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1418458A-F780-1831-E64D-C553C8617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 Hoc</a:t>
            </a:r>
          </a:p>
          <a:p>
            <a:endParaRPr lang="en-US" altLang="en-US"/>
          </a:p>
          <a:p>
            <a:r>
              <a:rPr lang="en-US" altLang="en-US"/>
              <a:t>Database Model</a:t>
            </a:r>
          </a:p>
          <a:p>
            <a:endParaRPr lang="en-US" altLang="en-US"/>
          </a:p>
          <a:p>
            <a:r>
              <a:rPr lang="en-US" altLang="en-US"/>
              <a:t>Document Model</a:t>
            </a:r>
          </a:p>
          <a:p>
            <a:endParaRPr lang="en-US" altLang="en-US"/>
          </a:p>
          <a:p>
            <a:r>
              <a:rPr lang="en-US" altLang="en-US"/>
              <a:t>Programming Language Model</a:t>
            </a: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BD3490C-4CDB-468E-F838-20F63D12E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D1EB323C-AC0C-86F8-E470-DD4D1BF2E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777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400" b="1">
                <a:solidFill>
                  <a:schemeClr val="bg1"/>
                </a:solidFill>
                <a:latin typeface="Courier New" panose="02070309020205020404" pitchFamily="49" charset="0"/>
              </a:rPr>
              <a:t>{"name":"Jack B. Nimble","at large": true,"grade":"A","level":3, "format":</a:t>
            </a:r>
            <a:r>
              <a:rPr lang="en-US" altLang="en-US" sz="2400" b="1">
                <a:solidFill>
                  <a:srgbClr val="FFCCFF"/>
                </a:solidFill>
                <a:latin typeface="Courier New" panose="02070309020205020404" pitchFamily="49" charset="0"/>
              </a:rPr>
              <a:t>{"type":"rect","width":1920, "height":1080,"interlace":false, "framerate":24}</a:t>
            </a:r>
            <a:r>
              <a:rPr lang="en-US" altLang="en-US" sz="24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A146F063-D20B-060A-E38C-8E86036A6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</a:t>
            </a:r>
          </a:p>
        </p:txBody>
      </p:sp>
      <p:sp>
        <p:nvSpPr>
          <p:cNvPr id="143363" name="Text Box 3">
            <a:extLst>
              <a:ext uri="{FF2B5EF4-FFF2-40B4-BE49-F238E27FC236}">
                <a16:creationId xmlns:a16="http://schemas.microsoft.com/office/drawing/2014/main" id="{D16B819B-F03B-B87F-311E-DCAA0A0E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   "name":     "Jack B. Nimble", </a:t>
            </a:r>
          </a:p>
          <a:p>
            <a:pPr algn="l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   "at large": true, </a:t>
            </a:r>
          </a:p>
          <a:p>
            <a:pPr algn="l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   "grade":    "A", </a:t>
            </a:r>
          </a:p>
          <a:p>
            <a:pPr algn="l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    "format":</a:t>
            </a:r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       "type":      "rect", </a:t>
            </a:r>
          </a:p>
          <a:p>
            <a:pPr algn="l"/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       "width":     1920, </a:t>
            </a:r>
          </a:p>
          <a:p>
            <a:pPr algn="l"/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       "height":    1080, </a:t>
            </a:r>
          </a:p>
          <a:p>
            <a:pPr algn="l"/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       "interlace": false, </a:t>
            </a:r>
          </a:p>
          <a:p>
            <a:pPr algn="l"/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       "framerate": 24</a:t>
            </a:r>
          </a:p>
          <a:p>
            <a:pPr algn="l"/>
            <a:r>
              <a:rPr lang="en-US" altLang="en-US" sz="2800" b="1">
                <a:solidFill>
                  <a:srgbClr val="FFCCFF"/>
                </a:solidFill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US" altLang="en-US" sz="2800" b="1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BBF7DDD-767E-6B18-576D-AA2B91FEF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C696823E-EFF7-F6E2-43B8-3F177D0B5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Arrays are ordered sequences of values</a:t>
            </a:r>
          </a:p>
          <a:p>
            <a:r>
              <a:rPr lang="en-US" altLang="en-US"/>
              <a:t>Arrays are wrapped in </a:t>
            </a:r>
            <a:r>
              <a:rPr lang="en-US" altLang="en-US" b="1">
                <a:latin typeface="Courier New" panose="02070309020205020404" pitchFamily="49" charset="0"/>
              </a:rPr>
              <a:t>[]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,</a:t>
            </a:r>
            <a:r>
              <a:rPr lang="en-US" altLang="en-US"/>
              <a:t> separates values </a:t>
            </a:r>
          </a:p>
          <a:p>
            <a:r>
              <a:rPr lang="en-US" altLang="en-US"/>
              <a:t>JSON does not talk about indexing.</a:t>
            </a:r>
          </a:p>
          <a:p>
            <a:pPr lvl="1"/>
            <a:r>
              <a:rPr lang="en-US" altLang="en-US"/>
              <a:t>An implementation can start array indexing at 0 or 1.</a:t>
            </a: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0F372004-382A-39BD-8E15-26B2CDEBE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graphicFrame>
        <p:nvGraphicFramePr>
          <p:cNvPr id="273413" name="Object 5">
            <a:extLst>
              <a:ext uri="{FF2B5EF4-FFF2-40B4-BE49-F238E27FC236}">
                <a16:creationId xmlns:a16="http://schemas.microsoft.com/office/drawing/2014/main" id="{A7976288-BC3C-68A2-3BD9-FFE2B59E2EA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90538" y="2874963"/>
          <a:ext cx="81613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16600" imgH="1473200" progId="Visio.Drawing.11">
                  <p:embed/>
                </p:oleObj>
              </mc:Choice>
              <mc:Fallback>
                <p:oleObj name="Visio" r:id="rId2" imgW="5816600" imgH="14732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2874963"/>
                        <a:ext cx="8161337" cy="206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BB18B18E-1379-6DBF-3FEC-A90FE223F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08A79670-8E0D-2C7D-1113-2969B3E93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["Sunday", "Monday", "Tuesday", "Wednesday", "Thursday", "Friday", "Saturday"]</a:t>
            </a:r>
          </a:p>
          <a:p>
            <a:pPr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[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[0, -1, 0],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[1, 0, 0],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[0, 0, 1]</a:t>
            </a:r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127B791E-4F05-5F14-D8B2-7AB79A201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vs Objects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F835174-3AE1-44F9-D2C0-2FB61C484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objects when the key names are arbitrary strings.</a:t>
            </a:r>
          </a:p>
          <a:p>
            <a:endParaRPr lang="en-US" altLang="en-US"/>
          </a:p>
          <a:p>
            <a:r>
              <a:rPr lang="en-US" altLang="en-US"/>
              <a:t>Use arrays when the key names are sequential integers.</a:t>
            </a:r>
          </a:p>
          <a:p>
            <a:endParaRPr lang="en-US" altLang="en-US"/>
          </a:p>
          <a:p>
            <a:r>
              <a:rPr lang="en-US" altLang="en-US"/>
              <a:t>Don't get confused by the term Associative Array.</a:t>
            </a:r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A21FB327-2EE3-EE1D-82FB-7B9AE6FBFD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MIME Media Type</a:t>
            </a:r>
          </a:p>
        </p:txBody>
      </p:sp>
      <p:sp>
        <p:nvSpPr>
          <p:cNvPr id="297988" name="Rectangle 4">
            <a:extLst>
              <a:ext uri="{FF2B5EF4-FFF2-40B4-BE49-F238E27FC236}">
                <a16:creationId xmlns:a16="http://schemas.microsoft.com/office/drawing/2014/main" id="{23970385-3E28-8E30-B8F8-2DAFD25657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42900" y="3886200"/>
            <a:ext cx="8415338" cy="1752600"/>
          </a:xfrm>
        </p:spPr>
        <p:txBody>
          <a:bodyPr/>
          <a:lstStyle/>
          <a:p>
            <a:r>
              <a:rPr lang="en-US" altLang="en-US" sz="6000" b="1">
                <a:latin typeface="Courier New" panose="02070309020205020404" pitchFamily="49" charset="0"/>
              </a:rPr>
              <a:t>application/json</a:t>
            </a:r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72156818-4434-7099-BB80-AD90F7FB5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 Encoding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D83357B8-5A5A-C2B5-19A4-14B945AC9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Strictly UNICODE.</a:t>
            </a:r>
          </a:p>
          <a:p>
            <a:endParaRPr lang="en-US" altLang="en-US"/>
          </a:p>
          <a:p>
            <a:r>
              <a:rPr lang="en-US" altLang="en-US"/>
              <a:t>Default: UTF-8.</a:t>
            </a:r>
          </a:p>
          <a:p>
            <a:endParaRPr lang="en-US" altLang="en-US"/>
          </a:p>
          <a:p>
            <a:r>
              <a:rPr lang="en-US" altLang="en-US"/>
              <a:t>UTF-16 and UTF-32 are allowed.</a:t>
            </a: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9D4553AB-CA01-7B61-ECDE-8523F5FCA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Versionless</a:t>
            </a:r>
          </a:p>
        </p:txBody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81B6621E-6563-4543-30C2-8BF26CFED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has no version number.</a:t>
            </a:r>
          </a:p>
          <a:p>
            <a:endParaRPr lang="en-US" altLang="en-US"/>
          </a:p>
          <a:p>
            <a:r>
              <a:rPr lang="en-US" altLang="en-US"/>
              <a:t>No revisions to the JSON grammar are anticipated.</a:t>
            </a:r>
          </a:p>
          <a:p>
            <a:endParaRPr lang="en-US" altLang="en-US"/>
          </a:p>
          <a:p>
            <a:r>
              <a:rPr lang="en-US" altLang="en-US"/>
              <a:t>JSON is very stable.</a:t>
            </a: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A28C7D61-0284-4F0B-41D4-4B610B235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E74D5F6A-4626-A4D2-7F63-D403C691E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5000"/>
              </a:spcAft>
            </a:pPr>
            <a:r>
              <a:rPr lang="en-US" altLang="en-US"/>
              <a:t>A JSON decoder must accept all well-formed JSON text.</a:t>
            </a:r>
          </a:p>
          <a:p>
            <a:pPr>
              <a:spcAft>
                <a:spcPct val="25000"/>
              </a:spcAft>
            </a:pPr>
            <a:r>
              <a:rPr lang="en-US" altLang="en-US"/>
              <a:t>A JSON decoder may also accept non-JSON text.</a:t>
            </a:r>
          </a:p>
          <a:p>
            <a:pPr>
              <a:spcAft>
                <a:spcPct val="25000"/>
              </a:spcAft>
            </a:pPr>
            <a:r>
              <a:rPr lang="en-US" altLang="en-US"/>
              <a:t>A JSON encoder must only produce well-formed JSON text.</a:t>
            </a:r>
          </a:p>
          <a:p>
            <a:pPr>
              <a:spcAft>
                <a:spcPct val="25000"/>
              </a:spcAft>
            </a:pPr>
            <a:r>
              <a:rPr lang="en-US" altLang="en-US" i="1"/>
              <a:t>Be conservative in what you do, be liberal in what you accept from others.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786B5CF5-8CA6-1BE3-D867-81F7EE5D5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2E78962D-F186-5DAE-F62D-7CAEC17E6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 Object Notation</a:t>
            </a:r>
          </a:p>
          <a:p>
            <a:endParaRPr lang="en-US" altLang="en-US"/>
          </a:p>
          <a:p>
            <a:r>
              <a:rPr lang="en-US" altLang="en-US"/>
              <a:t>Minimal</a:t>
            </a:r>
          </a:p>
          <a:p>
            <a:endParaRPr lang="en-US" altLang="en-US"/>
          </a:p>
          <a:p>
            <a:r>
              <a:rPr lang="en-US" altLang="en-US"/>
              <a:t>Textual</a:t>
            </a:r>
          </a:p>
          <a:p>
            <a:endParaRPr lang="en-US" altLang="en-US"/>
          </a:p>
          <a:p>
            <a:r>
              <a:rPr lang="en-US" altLang="en-US"/>
              <a:t>Subset of JavaScript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21CD2234-F178-D304-4E48-6C6B16C2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Supersets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7E452229-99D9-2A85-A50F-2A3FA414E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YAML is a superset of JSON.</a:t>
            </a:r>
          </a:p>
          <a:p>
            <a:pPr lvl="1"/>
            <a:r>
              <a:rPr lang="en-US" altLang="en-US"/>
              <a:t>A YAML decoder is a JSON decoder.</a:t>
            </a:r>
          </a:p>
          <a:p>
            <a:endParaRPr lang="en-US" altLang="en-US"/>
          </a:p>
          <a:p>
            <a:r>
              <a:rPr lang="en-US" altLang="en-US"/>
              <a:t>JavaScript is a superset of JSON.</a:t>
            </a:r>
          </a:p>
          <a:p>
            <a:pPr lvl="1"/>
            <a:r>
              <a:rPr lang="en-US" altLang="en-US"/>
              <a:t>A JavaScript compiler is a JSON decoder.</a:t>
            </a:r>
          </a:p>
          <a:p>
            <a:endParaRPr lang="en-US" altLang="en-US"/>
          </a:p>
          <a:p>
            <a:r>
              <a:rPr lang="en-US" altLang="en-US"/>
              <a:t>New programming languages based on JSON.</a:t>
            </a: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>
            <a:extLst>
              <a:ext uri="{FF2B5EF4-FFF2-40B4-BE49-F238E27FC236}">
                <a16:creationId xmlns:a16="http://schemas.microsoft.com/office/drawing/2014/main" id="{AB2567C2-ABA7-6468-23ED-9A7D292544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www.JSON.org</a:t>
            </a:r>
          </a:p>
        </p:txBody>
      </p:sp>
      <p:pic>
        <p:nvPicPr>
          <p:cNvPr id="311302" name="Picture 6">
            <a:extLst>
              <a:ext uri="{FF2B5EF4-FFF2-40B4-BE49-F238E27FC236}">
                <a16:creationId xmlns:a16="http://schemas.microsoft.com/office/drawing/2014/main" id="{131403E8-D3BA-E345-A796-D8BB931B7BC1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921919"/>
            <a:ext cx="1016000" cy="1016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245789D6-FDB2-7FB5-713C-2D2C3CC85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C10DDED9-AE42-0AAC-6422-CEE4665BF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A Subset of ECMA-262 Third Edition.</a:t>
            </a:r>
          </a:p>
          <a:p>
            <a:endParaRPr lang="en-US" altLang="en-US" sz="2800"/>
          </a:p>
          <a:p>
            <a:r>
              <a:rPr lang="en-US" altLang="en-US" sz="2800"/>
              <a:t>Language Independent.</a:t>
            </a:r>
          </a:p>
          <a:p>
            <a:endParaRPr lang="en-US" altLang="en-US" sz="2800"/>
          </a:p>
          <a:p>
            <a:r>
              <a:rPr lang="en-US" altLang="en-US" sz="2800"/>
              <a:t>Text-based.</a:t>
            </a:r>
          </a:p>
          <a:p>
            <a:endParaRPr lang="en-US" altLang="en-US" sz="2800"/>
          </a:p>
          <a:p>
            <a:r>
              <a:rPr lang="en-US" altLang="en-US" sz="2800"/>
              <a:t>Light-weight.</a:t>
            </a:r>
          </a:p>
          <a:p>
            <a:endParaRPr lang="en-US" altLang="en-US" sz="2800"/>
          </a:p>
          <a:p>
            <a:r>
              <a:rPr lang="en-US" altLang="en-US" sz="2800"/>
              <a:t>Easy to parse.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C7C726D6-262F-90FD-BBC1-88666361F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Is Not...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690ECAC9-C8D2-DA9D-D7D5-FC16456BF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JSON is not a document format.</a:t>
            </a:r>
          </a:p>
          <a:p>
            <a:r>
              <a:rPr lang="en-US" altLang="en-US"/>
              <a:t>JSON is not a markup language.</a:t>
            </a:r>
          </a:p>
          <a:p>
            <a:r>
              <a:rPr lang="en-US" altLang="en-US"/>
              <a:t>JSON is not a general serialization format.</a:t>
            </a:r>
          </a:p>
          <a:p>
            <a:pPr lvl="1"/>
            <a:r>
              <a:rPr lang="en-US" altLang="en-US"/>
              <a:t>No cyclical/recurring structures.</a:t>
            </a:r>
          </a:p>
          <a:p>
            <a:pPr lvl="1"/>
            <a:r>
              <a:rPr lang="en-US" altLang="en-US"/>
              <a:t>No invisible structures.</a:t>
            </a:r>
          </a:p>
          <a:p>
            <a:pPr lvl="1"/>
            <a:r>
              <a:rPr lang="en-US" altLang="en-US"/>
              <a:t>No functions.</a:t>
            </a: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6E4F5F3F-7EC1-3332-59A6-8226B5B8E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History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255C2ED1-B651-0132-5001-17AE1DAD6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1999 ECMAScript Third Edition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2001 State Software, Inc.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2002 JSON.org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2005 Ajax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2006 </a:t>
            </a:r>
            <a:r>
              <a:rPr lang="en-US" altLang="en-US" b="1"/>
              <a:t>RFC</a:t>
            </a:r>
            <a:r>
              <a:rPr lang="en-US" altLang="en-US"/>
              <a:t> 4627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F8C6CD0-FCAB-4993-A07C-D2918CDA6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Languages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DAA6B11A-2004-4533-987F-8BB8EE4E25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Chinese</a:t>
            </a:r>
          </a:p>
          <a:p>
            <a:r>
              <a:rPr lang="en-US" altLang="en-US" sz="2800"/>
              <a:t>English</a:t>
            </a:r>
          </a:p>
          <a:p>
            <a:r>
              <a:rPr lang="en-US" altLang="en-US" sz="2800"/>
              <a:t>French</a:t>
            </a:r>
          </a:p>
          <a:p>
            <a:r>
              <a:rPr lang="en-US" altLang="en-US" sz="2800"/>
              <a:t>German</a:t>
            </a:r>
          </a:p>
          <a:p>
            <a:r>
              <a:rPr lang="en-US" altLang="en-US" sz="2800"/>
              <a:t>Italian</a:t>
            </a:r>
          </a:p>
          <a:p>
            <a:r>
              <a:rPr lang="en-US" altLang="en-US" sz="2800"/>
              <a:t>Japanese</a:t>
            </a:r>
          </a:p>
          <a:p>
            <a:r>
              <a:rPr lang="en-US" altLang="en-US" sz="2800"/>
              <a:t>Korean</a:t>
            </a:r>
          </a:p>
        </p:txBody>
      </p:sp>
      <p:pic>
        <p:nvPicPr>
          <p:cNvPr id="284677" name="Picture 5">
            <a:extLst>
              <a:ext uri="{FF2B5EF4-FFF2-40B4-BE49-F238E27FC236}">
                <a16:creationId xmlns:a16="http://schemas.microsoft.com/office/drawing/2014/main" id="{8DC89F06-AFB7-DA4C-185C-99BE27F6EE4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3738" y="2425700"/>
            <a:ext cx="1828800" cy="1828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05713B93-AAE5-9597-34B8-9D927A64D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Languages</a:t>
            </a: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BC7855D8-70D7-0096-164A-5A41A662D16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ActionScript</a:t>
            </a:r>
          </a:p>
          <a:p>
            <a:r>
              <a:rPr lang="en-US" altLang="en-US" sz="2800"/>
              <a:t>C / C++</a:t>
            </a:r>
          </a:p>
          <a:p>
            <a:r>
              <a:rPr lang="en-US" altLang="en-US" sz="2800"/>
              <a:t>C#</a:t>
            </a:r>
          </a:p>
          <a:p>
            <a:r>
              <a:rPr lang="en-US" altLang="en-US" sz="2800"/>
              <a:t>Cold Fusion</a:t>
            </a:r>
          </a:p>
          <a:p>
            <a:r>
              <a:rPr lang="en-US" altLang="en-US" sz="2800"/>
              <a:t>Delphi</a:t>
            </a:r>
          </a:p>
          <a:p>
            <a:r>
              <a:rPr lang="en-US" altLang="en-US" sz="2800"/>
              <a:t>E</a:t>
            </a:r>
          </a:p>
          <a:p>
            <a:r>
              <a:rPr lang="en-US" altLang="en-US" sz="2800"/>
              <a:t>Erlang</a:t>
            </a:r>
          </a:p>
          <a:p>
            <a:r>
              <a:rPr lang="en-US" altLang="en-US" sz="2800"/>
              <a:t>Java</a:t>
            </a:r>
          </a:p>
          <a:p>
            <a:r>
              <a:rPr lang="en-US" altLang="en-US" sz="2800"/>
              <a:t>Lisp</a:t>
            </a:r>
          </a:p>
        </p:txBody>
      </p:sp>
      <p:sp>
        <p:nvSpPr>
          <p:cNvPr id="281605" name="Rectangle 5">
            <a:extLst>
              <a:ext uri="{FF2B5EF4-FFF2-40B4-BE49-F238E27FC236}">
                <a16:creationId xmlns:a16="http://schemas.microsoft.com/office/drawing/2014/main" id="{0C6E1105-BE0C-66C4-95A0-45E360D7ACA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/>
              <a:t>Perl</a:t>
            </a:r>
          </a:p>
          <a:p>
            <a:r>
              <a:rPr lang="en-US" altLang="en-US" sz="2800"/>
              <a:t>Objective-C</a:t>
            </a:r>
          </a:p>
          <a:p>
            <a:r>
              <a:rPr lang="en-US" altLang="en-US" sz="2800"/>
              <a:t>Objective CAML</a:t>
            </a:r>
          </a:p>
          <a:p>
            <a:r>
              <a:rPr lang="en-US" altLang="en-US" sz="2800"/>
              <a:t>PHP</a:t>
            </a:r>
          </a:p>
          <a:p>
            <a:r>
              <a:rPr lang="en-US" altLang="en-US" sz="2800"/>
              <a:t>Python</a:t>
            </a:r>
          </a:p>
          <a:p>
            <a:r>
              <a:rPr lang="en-US" altLang="en-US" sz="2800"/>
              <a:t>Rebol</a:t>
            </a:r>
          </a:p>
          <a:p>
            <a:r>
              <a:rPr lang="en-US" altLang="en-US" sz="2800"/>
              <a:t>Ruby</a:t>
            </a:r>
          </a:p>
          <a:p>
            <a:r>
              <a:rPr lang="en-US" altLang="en-US" sz="2800"/>
              <a:t>Scheme</a:t>
            </a:r>
          </a:p>
          <a:p>
            <a:r>
              <a:rPr lang="en-US" altLang="en-US" sz="2800"/>
              <a:t>Squeak</a:t>
            </a:r>
          </a:p>
          <a:p>
            <a:endParaRPr lang="en-US" altLang="en-US" sz="280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3675B1E6-CAD9-9242-854C-29A1DD031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Quasi-Literals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AFAFB0B4-9D05-17C5-F121-CC0674CB3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JavaScript</a:t>
            </a:r>
          </a:p>
          <a:p>
            <a:endParaRPr lang="en-US" altLang="en-US"/>
          </a:p>
          <a:p>
            <a:r>
              <a:rPr lang="en-US" altLang="en-US"/>
              <a:t>Python</a:t>
            </a:r>
          </a:p>
          <a:p>
            <a:endParaRPr lang="en-US" altLang="en-US"/>
          </a:p>
          <a:p>
            <a:r>
              <a:rPr lang="en-US" altLang="en-US"/>
              <a:t>NewtonScript</a:t>
            </a: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11362</TotalTime>
  <Words>602</Words>
  <Application>Microsoft Macintosh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Courier New</vt:lpstr>
      <vt:lpstr>Office Theme</vt:lpstr>
      <vt:lpstr>Microsoft Visio Drawing</vt:lpstr>
      <vt:lpstr>JSON </vt:lpstr>
      <vt:lpstr>History of Data Formats</vt:lpstr>
      <vt:lpstr>JSON</vt:lpstr>
      <vt:lpstr>JSON</vt:lpstr>
      <vt:lpstr>JSON Is Not...</vt:lpstr>
      <vt:lpstr>History</vt:lpstr>
      <vt:lpstr>Languages</vt:lpstr>
      <vt:lpstr>Languages</vt:lpstr>
      <vt:lpstr>Object Quasi-Literals</vt:lpstr>
      <vt:lpstr>Values</vt:lpstr>
      <vt:lpstr>Value</vt:lpstr>
      <vt:lpstr>Strings</vt:lpstr>
      <vt:lpstr>String</vt:lpstr>
      <vt:lpstr>Numbers</vt:lpstr>
      <vt:lpstr>Number</vt:lpstr>
      <vt:lpstr>Booleans</vt:lpstr>
      <vt:lpstr>null</vt:lpstr>
      <vt:lpstr>Object</vt:lpstr>
      <vt:lpstr>Object</vt:lpstr>
      <vt:lpstr>Object</vt:lpstr>
      <vt:lpstr>Object</vt:lpstr>
      <vt:lpstr>Array</vt:lpstr>
      <vt:lpstr>Array</vt:lpstr>
      <vt:lpstr>Array</vt:lpstr>
      <vt:lpstr>Arrays vs Objects</vt:lpstr>
      <vt:lpstr>MIME Media Type</vt:lpstr>
      <vt:lpstr>Character Encoding</vt:lpstr>
      <vt:lpstr>Versionless</vt:lpstr>
      <vt:lpstr>Rules</vt:lpstr>
      <vt:lpstr>Supersets</vt:lpstr>
      <vt:lpstr>www.JSON.org</vt:lpstr>
    </vt:vector>
  </TitlesOfParts>
  <Company>Yahoo!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Douglas Crockford</dc:creator>
  <cp:lastModifiedBy>Jason Williamson</cp:lastModifiedBy>
  <cp:revision>405</cp:revision>
  <dcterms:created xsi:type="dcterms:W3CDTF">2005-10-05T17:31:40Z</dcterms:created>
  <dcterms:modified xsi:type="dcterms:W3CDTF">2022-10-05T20:02:26Z</dcterms:modified>
</cp:coreProperties>
</file>