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8288000" cy="10287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60B73A-9696-47E3-89E8-82AE9DE3AEE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1699CBBC-86BC-4AFE-A04D-BDD0AC5E7B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E9536EF-313F-4E27-B1D1-BE20153DC91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6685497-AB64-4531-9882-E9C666C73F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2BC43A2-C6E5-4AC7-B6BC-0E1BCA9F297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26B41EA-ED93-463A-AE70-2921A20EB58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28FA031-05B0-46DC-A420-E480EC9D74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08F02D9-C3FD-4770-9CA1-BEAC369D5AE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8F052A3-914E-491E-8C07-104ABBCE60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610ADF21-85F7-4F67-AC2E-5038F1D978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A4FF5D5B-6981-4626-B0FA-B5D42EDBDA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67CC5DA-2C2E-486B-AE6B-8A4DBFDBC75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62CF923-CA51-482D-8288-5017A48B1A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7266EE3-11FD-4A59-86F4-01FEED0B555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278D7BB-8129-4BC1-A049-8EBB47D735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FDCCFD0-AC62-4533-9117-75EB0CD379A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5D79380-6767-4D71-BA4C-C2B591B68A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1DF71BD-1D42-41AC-9B01-981C4ABFB3E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88EF4F-DBF6-4F59-B285-F0F683519A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B8B525D-2741-49C1-99C6-E118D0A441F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74E7601-D681-48FF-A5FC-965D72CDE6B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23F9A1F-EBEE-4BBB-8E5D-ADF5064AABC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Box 2"/>
          <p:cNvSpPr/>
          <p:nvPr/>
        </p:nvSpPr>
        <p:spPr>
          <a:xfrm>
            <a:off x="1428840" y="1529280"/>
            <a:ext cx="15430320" cy="533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4000"/>
              </a:lnSpc>
            </a:pPr>
            <a:r>
              <a:rPr b="0" lang="en-US" sz="10000" spc="-1" strike="noStrike">
                <a:solidFill>
                  <a:srgbClr val="000000"/>
                </a:solidFill>
                <a:latin typeface="Open Sauce"/>
                <a:ea typeface="Open Sauce"/>
              </a:rPr>
              <a:t>Finansal Zaman Serisi Tahminleri için LSTM ve RF Yaklaşımları</a:t>
            </a:r>
            <a:endParaRPr b="0" lang="en-US" sz="10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TextBox 3"/>
          <p:cNvSpPr/>
          <p:nvPr/>
        </p:nvSpPr>
        <p:spPr>
          <a:xfrm>
            <a:off x="3208680" y="7002360"/>
            <a:ext cx="11870280" cy="62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4901"/>
              </a:lnSpc>
            </a:pPr>
            <a:r>
              <a:rPr b="0" lang="en-US" sz="350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Hisse Fiyat Tahmini</a:t>
            </a:r>
            <a:endParaRPr b="0" lang="en-US" sz="3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2"/>
          <p:cNvSpPr/>
          <p:nvPr/>
        </p:nvSpPr>
        <p:spPr>
          <a:xfrm>
            <a:off x="1028880" y="3869280"/>
            <a:ext cx="15487560" cy="31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Amaç: Finansal piyasalardaki karmaşık ve gürültülü verilerden hisse senedi kapanış fiyatlarını tahmin etmek.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Yaklaşım: Uzun Kısa Süreli Bellek (LSTM) ve Rastgele Orman (Random Forest) algoritmalarını kullanarak farklı modeller geliştirmek.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89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TextBox 3"/>
          <p:cNvSpPr/>
          <p:nvPr/>
        </p:nvSpPr>
        <p:spPr>
          <a:xfrm>
            <a:off x="1028880" y="1908360"/>
            <a:ext cx="154303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8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Open Sauce"/>
                <a:ea typeface="Open Sauce"/>
              </a:rPr>
              <a:t>1. Projenin Amacı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Box 2"/>
          <p:cNvSpPr/>
          <p:nvPr/>
        </p:nvSpPr>
        <p:spPr>
          <a:xfrm>
            <a:off x="1028880" y="2840040"/>
            <a:ext cx="15487560" cy="633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Portföy Yönetimi: Yatırımcıların ve fon yöneticilerinin hisse senedi alım/satım kararlarını optimize etmelerine yardımcı olur.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Risk Analizi: Olası piyasa düşüşlerini veya yükselişlerini önceden tahmin ederek risk yönetim stratejilerinin geliştirilmesine katkı sağlar.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Alım-Satım Stratejileri Geliştirme: Otomatik alım-satım sistemleri için sinyal üretme potansiyeli sunar.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Piyasa Duyarlılık Analizi: Belirli hisse senetlerine yönelik piyasa duyarlılığındaki değişimleri öngörmek için kullanılabilir.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89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TextBox 3"/>
          <p:cNvSpPr/>
          <p:nvPr/>
        </p:nvSpPr>
        <p:spPr>
          <a:xfrm>
            <a:off x="1028880" y="905040"/>
            <a:ext cx="172591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8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Open Sauce"/>
                <a:ea typeface="Open Sauce"/>
              </a:rPr>
              <a:t>2. Gerçek Hayatta Kullanım Alanları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2"/>
          <p:cNvSpPr/>
          <p:nvPr/>
        </p:nvSpPr>
        <p:spPr>
          <a:xfrm>
            <a:off x="1428840" y="3834720"/>
            <a:ext cx="15430320" cy="25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008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Open Sauce"/>
                <a:ea typeface="Open Sauce"/>
              </a:rPr>
              <a:t>Neden LSTM ve Random Forest Yöntemleri Seçildi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2"/>
          <p:cNvSpPr/>
          <p:nvPr/>
        </p:nvSpPr>
        <p:spPr>
          <a:xfrm>
            <a:off x="1028880" y="971640"/>
            <a:ext cx="16230240" cy="778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4085"/>
              </a:lnSpc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İki farklı yöntemin kendi içindeki avantajları: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1" marL="630000" indent="-315000" defTabSz="914400">
              <a:lnSpc>
                <a:spcPts val="4085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LSTM (Uzun Kısa Süreli Bellek):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2" marL="1260360" indent="-420120" defTabSz="914400">
              <a:lnSpc>
                <a:spcPts val="4085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Zaman serisi verilerindeki uzun ve kısa vadeli bağımlılıkları yakalamada son derece etkilidir.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2" marL="1260360" indent="-420120" defTabSz="914400">
              <a:lnSpc>
                <a:spcPts val="4085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Finansal verilerdeki "hafıza" ihtiyacını karşılar; yani geçmiş fiyat hareketlerinin mevcut ve gelecekteki fiyatları nasıl etkilediğini öğrenebilir.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2" marL="1260360" indent="-420120" defTabSz="914400">
              <a:lnSpc>
                <a:spcPts val="4085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Özellikle ardışık veri noktaları arasındaki karmaşık örüntüleri modelleyebilir.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1" marL="630000" indent="-315000" defTabSz="914400">
              <a:lnSpc>
                <a:spcPts val="4085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Random Forest (Rastgele Orman):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2" marL="1260360" indent="-420120" defTabSz="914400">
              <a:lnSpc>
                <a:spcPts val="4085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Doğrusal olmayan ilişkileri modelleyebilen, güçlü ve esnek bir </a:t>
            </a:r>
            <a:r>
              <a:rPr b="0" i="1" lang="en-US" sz="2920" spc="-1" strike="noStrike">
                <a:solidFill>
                  <a:srgbClr val="000000"/>
                </a:solidFill>
                <a:latin typeface="Open Sauce Light Italics"/>
                <a:ea typeface="Open Sauce Light Italics"/>
              </a:rPr>
              <a:t>ensemble learning</a:t>
            </a: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 algoritmasıdır.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2" marL="1260360" indent="-420120" defTabSz="914400">
              <a:lnSpc>
                <a:spcPts val="4085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Farklı türdeki finansal göstergelerle (teknik analiz göstergeleri gibi) iyi çalışır ve öznitelik önemini belirleyebilir.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lvl="2" marL="1260360" indent="-420120" defTabSz="914400">
              <a:lnSpc>
                <a:spcPts val="4085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292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Aşırı öğrenmeye (overfitting) karşı dirençlidir ve gürültülü verilerle başa çıkmada başarılıdır.</a:t>
            </a:r>
            <a:endParaRPr b="0" lang="en-US" sz="292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085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Box 2"/>
          <p:cNvSpPr/>
          <p:nvPr/>
        </p:nvSpPr>
        <p:spPr>
          <a:xfrm>
            <a:off x="1028880" y="2868120"/>
            <a:ext cx="15487560" cy="570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Veri Toplama: Proje için gerekli finansal zaman serisi verileri (genellikle hisse senedi kapanış fiyatları, açılış, en yüksek, en düşük ve işlem hacmi gibi) Yahoo Finance aracılığıyla toplanır.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lvl="1" marL="769680" indent="-384840" defTabSz="914400">
              <a:lnSpc>
                <a:spcPts val="4989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57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Öznitelik Mühendisliği (Random Forest'a Özel): Random Forest modelinin performansını artırmak için ham kapanış fiyatı verisinin ötesine geçilerek çeşitli türetilmiş öznitelikler de eklenmiştir. Bu öznitelikler piyasadaki trendleri ve volatiliteyi yansıtır. SMA, EMA, RSI gibi.</a:t>
            </a:r>
            <a:endParaRPr b="0" lang="en-US" sz="357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989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TextBox 3"/>
          <p:cNvSpPr/>
          <p:nvPr/>
        </p:nvSpPr>
        <p:spPr>
          <a:xfrm>
            <a:off x="1028880" y="905040"/>
            <a:ext cx="172591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8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Open Sauce"/>
                <a:ea typeface="Open Sauce"/>
              </a:rPr>
              <a:t>4. Veri Toplama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Box 2"/>
          <p:cNvSpPr/>
          <p:nvPr/>
        </p:nvSpPr>
        <p:spPr>
          <a:xfrm>
            <a:off x="1028880" y="2055600"/>
            <a:ext cx="16230240" cy="79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lvl="1" marL="744840" indent="-372240" defTabSz="914400">
              <a:lnSpc>
                <a:spcPts val="48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notebooks/: Eğitim ve test için Jupyter Notebook dosyaları.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01_train_LSTM.ipynb: LSTM eğitimi ve hiperparametre ayarı.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02_test_LSTM.ipynb: Eğitilmiş LSTM modelinin performans analizi.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03_train_RF.ipynb: Random Forest eğitimi ve optimizasyonu.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04_test_RF.ipynb: Eğitilmiş Random Forest modelinin performans analizi.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83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44840" indent="-372240" defTabSz="914400">
              <a:lnSpc>
                <a:spcPts val="483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src/: Pure Python kaynak dosyaları.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data_prep_lstm.py: LSTM için veri ön işleme.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data_prep_rf.py: Random Forest için veri ön işleme.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lstm_model.py: LSTM model mimarisi tanımı.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lvl="2" marL="1489680" indent="-496440" defTabSz="914400">
              <a:lnSpc>
                <a:spcPts val="4830"/>
              </a:lnSpc>
              <a:buClr>
                <a:srgbClr val="000000"/>
              </a:buClr>
              <a:buFont typeface="Arial"/>
              <a:buChar char="⚬"/>
            </a:pPr>
            <a:r>
              <a:rPr b="0" lang="en-US" sz="3450" spc="-1" strike="noStrike">
                <a:solidFill>
                  <a:srgbClr val="000000"/>
                </a:solidFill>
                <a:latin typeface="Open Sauce Light"/>
                <a:ea typeface="Open Sauce Light"/>
              </a:rPr>
              <a:t>rf_model.py: Random Forest model tanımı.</a:t>
            </a:r>
            <a:endParaRPr b="0" lang="en-US" sz="345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ts val="4830"/>
              </a:lnSpc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3"/>
          <p:cNvSpPr/>
          <p:nvPr/>
        </p:nvSpPr>
        <p:spPr>
          <a:xfrm>
            <a:off x="1028880" y="570240"/>
            <a:ext cx="17259120" cy="1279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1008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000000"/>
                </a:solidFill>
                <a:latin typeface="Open Sauce"/>
                <a:ea typeface="Open Sauce"/>
              </a:rPr>
              <a:t>5. Proje Yapısı</a:t>
            </a:r>
            <a:endParaRPr b="0" lang="en-US" sz="7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Box 2"/>
          <p:cNvSpPr/>
          <p:nvPr/>
        </p:nvSpPr>
        <p:spPr>
          <a:xfrm>
            <a:off x="4800600" y="3850200"/>
            <a:ext cx="8631000" cy="1636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12881"/>
              </a:lnSpc>
            </a:pPr>
            <a:r>
              <a:rPr b="1" lang="en-US" sz="9200" spc="-1" strike="noStrike">
                <a:solidFill>
                  <a:srgbClr val="000000"/>
                </a:solidFill>
                <a:latin typeface="Arimo Bold"/>
                <a:ea typeface="Arimo Bold"/>
              </a:rPr>
              <a:t>Teşekkürler</a:t>
            </a:r>
            <a:endParaRPr b="0" lang="en-US" sz="9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/>
  <dc:description/>
  <dc:identifier>DAGufCkj_hc</dc:identifier>
  <dc:language>en-US</dc:language>
  <cp:lastModifiedBy/>
  <dcterms:modified xsi:type="dcterms:W3CDTF">2025-07-28T23:35:47Z</dcterms:modified>
  <cp:revision>2</cp:revision>
  <dc:subject/>
  <dc:title>Paragraf metniniz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