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74" r:id="rId5"/>
    <p:sldId id="289" r:id="rId6"/>
    <p:sldId id="278" r:id="rId7"/>
    <p:sldId id="294" r:id="rId8"/>
    <p:sldId id="291" r:id="rId9"/>
    <p:sldId id="292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2728D19-281F-4946-9684-65A557653D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2D4F2-D8CF-48D7-8E93-9342D2AE3950}"/>
              </a:ext>
            </a:extLst>
          </p:cNvPr>
          <p:cNvSpPr/>
          <p:nvPr userDrawn="1"/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1071F9-5F9E-43AF-B1F9-8F94CCA0D1D0}"/>
              </a:ext>
            </a:extLst>
          </p:cNvPr>
          <p:cNvSpPr/>
          <p:nvPr userDrawn="1"/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2000">
                <a:schemeClr val="accent2">
                  <a:alpha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54D1A4-E8FD-4E5A-A528-35498A356680}"/>
              </a:ext>
            </a:extLst>
          </p:cNvPr>
          <p:cNvSpPr/>
          <p:nvPr userDrawn="1"/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3000">
                <a:schemeClr val="accent2">
                  <a:alpha val="61000"/>
                </a:schemeClr>
              </a:gs>
              <a:gs pos="99000">
                <a:schemeClr val="accent4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D6FD0CF-1406-477D-A12B-53DC561BD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918" y="1028700"/>
            <a:ext cx="10614211" cy="115271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30DFABF-2A96-46EC-8C35-1C4A9D0A0739}"/>
              </a:ext>
            </a:extLst>
          </p:cNvPr>
          <p:cNvSpPr/>
          <p:nvPr userDrawn="1"/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bg1">
                  <a:alpha val="16000"/>
                </a:scheme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Subtitle 7">
            <a:extLst>
              <a:ext uri="{FF2B5EF4-FFF2-40B4-BE49-F238E27FC236}">
                <a16:creationId xmlns:a16="http://schemas.microsoft.com/office/drawing/2014/main" id="{A943203E-4446-4D2D-AFEE-C3BCE7522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8518"/>
            <a:ext cx="9144000" cy="609600"/>
          </a:xfrm>
        </p:spPr>
        <p:txBody>
          <a:bodyPr>
            <a:normAutofit/>
          </a:bodyPr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z="1400" b="0">
                <a:solidFill>
                  <a:schemeClr val="bg1"/>
                </a:solidFill>
                <a:latin typeface="+mj-lt"/>
              </a:rPr>
              <a:t>Click to edit Master subtitle style</a:t>
            </a:r>
            <a:endParaRPr lang="en-US" sz="1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D7662E6F-0458-41D6-A36A-37011FA74B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43302" y="3351746"/>
            <a:ext cx="7519558" cy="3506255"/>
          </a:xfrm>
          <a:custGeom>
            <a:avLst/>
            <a:gdLst>
              <a:gd name="connsiteX0" fmla="*/ 3759779 w 7519558"/>
              <a:gd name="connsiteY0" fmla="*/ 0 h 3506255"/>
              <a:gd name="connsiteX1" fmla="*/ 7513560 w 7519558"/>
              <a:gd name="connsiteY1" fmla="*/ 3387468 h 3506255"/>
              <a:gd name="connsiteX2" fmla="*/ 7519558 w 7519558"/>
              <a:gd name="connsiteY2" fmla="*/ 3506255 h 3506255"/>
              <a:gd name="connsiteX3" fmla="*/ 0 w 7519558"/>
              <a:gd name="connsiteY3" fmla="*/ 3506255 h 3506255"/>
              <a:gd name="connsiteX4" fmla="*/ 5998 w 7519558"/>
              <a:gd name="connsiteY4" fmla="*/ 3387468 h 3506255"/>
              <a:gd name="connsiteX5" fmla="*/ 3759779 w 7519558"/>
              <a:gd name="connsiteY5" fmla="*/ 0 h 350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7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3200400" cy="3104856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92040" y="2109976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92040" y="3016183"/>
            <a:ext cx="3200400" cy="3104857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A7CDD05-39F5-4344-992F-995A7F9E82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12480" y="2112263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93C996A2-0E21-4652-A9DD-F74F8BC040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0" y="3018470"/>
            <a:ext cx="3200400" cy="3104857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1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1A8306-2063-4EE3-B249-F2AA08C30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6096000" cy="6867136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4438-1D32-4E70-8582-6A520002B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57200" y="17416"/>
            <a:ext cx="5638800" cy="6840584"/>
          </a:xfrm>
          <a:prstGeom prst="rect">
            <a:avLst/>
          </a:prstGeom>
          <a:gradFill>
            <a:gsLst>
              <a:gs pos="24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954AC3-129F-4075-B216-D22A2C2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-170122" y="389706"/>
            <a:ext cx="6422401" cy="6096002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78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117C9-4AC1-4174-8CED-D839A0508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17670" y="1253114"/>
            <a:ext cx="6840582" cy="4316082"/>
          </a:xfrm>
          <a:prstGeom prst="rect">
            <a:avLst/>
          </a:prstGeom>
          <a:gradFill>
            <a:gsLst>
              <a:gs pos="44000">
                <a:schemeClr val="tx2">
                  <a:lumMod val="75000"/>
                  <a:lumOff val="25000"/>
                  <a:alpha val="11000"/>
                </a:schemeClr>
              </a:gs>
              <a:gs pos="99000">
                <a:schemeClr val="accent2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DBA4B60-FD16-4BB9-99BE-945815DB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58997"/>
            <a:ext cx="3319895" cy="5381177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Click to edit Master title style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648B8AB-3038-447E-A760-83F9D9900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907757">
            <a:off x="-619013" y="1524958"/>
            <a:ext cx="4648282" cy="4433301"/>
          </a:xfrm>
          <a:custGeom>
            <a:avLst/>
            <a:gdLst>
              <a:gd name="connsiteX0" fmla="*/ 4465639 w 4648282"/>
              <a:gd name="connsiteY0" fmla="*/ 3013821 h 4433301"/>
              <a:gd name="connsiteX1" fmla="*/ 2324141 w 4648282"/>
              <a:gd name="connsiteY1" fmla="*/ 4433301 h 4433301"/>
              <a:gd name="connsiteX2" fmla="*/ 0 w 4648282"/>
              <a:gd name="connsiteY2" fmla="*/ 2109160 h 4433301"/>
              <a:gd name="connsiteX3" fmla="*/ 1216317 w 4648282"/>
              <a:gd name="connsiteY3" fmla="*/ 65530 h 4433301"/>
              <a:gd name="connsiteX4" fmla="*/ 1352350 w 4648282"/>
              <a:gd name="connsiteY4" fmla="*/ 0 h 4433301"/>
              <a:gd name="connsiteX5" fmla="*/ 4475994 w 4648282"/>
              <a:gd name="connsiteY5" fmla="*/ 1232791 h 4433301"/>
              <a:gd name="connsiteX6" fmla="*/ 4543793 w 4648282"/>
              <a:gd name="connsiteY6" fmla="*/ 1418031 h 4433301"/>
              <a:gd name="connsiteX7" fmla="*/ 4648282 w 4648282"/>
              <a:gd name="connsiteY7" fmla="*/ 2109160 h 4433301"/>
              <a:gd name="connsiteX8" fmla="*/ 4465639 w 4648282"/>
              <a:gd name="connsiteY8" fmla="*/ 3013821 h 443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48282" h="4433301">
                <a:moveTo>
                  <a:pt x="4465639" y="3013821"/>
                </a:moveTo>
                <a:cubicBezTo>
                  <a:pt x="4112816" y="3847990"/>
                  <a:pt x="3286832" y="4433301"/>
                  <a:pt x="2324141" y="4433301"/>
                </a:cubicBezTo>
                <a:cubicBezTo>
                  <a:pt x="1040553" y="4433301"/>
                  <a:pt x="0" y="3392748"/>
                  <a:pt x="0" y="2109160"/>
                </a:cubicBezTo>
                <a:cubicBezTo>
                  <a:pt x="0" y="1226693"/>
                  <a:pt x="491824" y="459098"/>
                  <a:pt x="1216317" y="65530"/>
                </a:cubicBezTo>
                <a:lnTo>
                  <a:pt x="1352350" y="0"/>
                </a:lnTo>
                <a:lnTo>
                  <a:pt x="4475994" y="1232791"/>
                </a:lnTo>
                <a:lnTo>
                  <a:pt x="4543793" y="1418031"/>
                </a:lnTo>
                <a:cubicBezTo>
                  <a:pt x="4611700" y="1636359"/>
                  <a:pt x="4648282" y="1868487"/>
                  <a:pt x="4648282" y="2109160"/>
                </a:cubicBezTo>
                <a:cubicBezTo>
                  <a:pt x="4648282" y="2430057"/>
                  <a:pt x="4583247" y="2735764"/>
                  <a:pt x="4465639" y="3013821"/>
                </a:cubicBezTo>
                <a:close/>
              </a:path>
            </a:pathLst>
          </a:custGeom>
          <a:gradFill>
            <a:gsLst>
              <a:gs pos="31000">
                <a:schemeClr val="accent6">
                  <a:alpha val="10000"/>
                </a:schemeClr>
              </a:gs>
              <a:gs pos="85000">
                <a:schemeClr val="accent6">
                  <a:lumMod val="60000"/>
                  <a:lumOff val="40000"/>
                  <a:alpha val="21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4B1264E-7B5A-4325-840D-E1994D41E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08576" y="758952"/>
            <a:ext cx="2962656" cy="2514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30B566CA-63FC-43A4-A9E1-7EC3164CB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08576" y="3593592"/>
            <a:ext cx="2962656" cy="2514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DBD15FE-44A7-4CA5-815B-71FF4994DB1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9901" y="693738"/>
            <a:ext cx="3522980" cy="5446712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9C97D6C-07B7-434E-BBAE-19379570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anchor="b">
            <a:normAutofit/>
          </a:bodyPr>
          <a:lstStyle/>
          <a:p>
            <a:r>
              <a:rPr lang="en-US" sz="2800"/>
              <a:t>Click to edit Master title style</a:t>
            </a:r>
            <a:endParaRPr lang="en-US" sz="280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A2D2C88-FFBE-4F25-871F-68A09C5F53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119872" cy="6409944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0529A2-5928-42C4-B397-6AEE7520D2C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643938" y="2530475"/>
            <a:ext cx="3023806" cy="3427413"/>
          </a:xfrm>
        </p:spPr>
        <p:txBody>
          <a:bodyPr/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36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05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51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0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306F3896-19D4-4232-82CE-6C81979F6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91D0E40-FF26-4842-B967-3FA07E78DC55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BE4E0C1-B316-4C88-9FF8-5BA9F1C67DCE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F7B3B56-B1E0-482A-BCB7-F6DFF267F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1184687" y="1185453"/>
            <a:ext cx="6408742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66FDA2-772B-4D2A-AB6A-EE70A258E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43780" y="3413921"/>
            <a:ext cx="1951041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13291B3-B6EE-40A3-8DD7-FA478AD26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0635413">
            <a:off x="-364225" y="1757079"/>
            <a:ext cx="3900087" cy="4178958"/>
          </a:xfrm>
          <a:custGeom>
            <a:avLst/>
            <a:gdLst>
              <a:gd name="connsiteX0" fmla="*/ 2431955 w 3900087"/>
              <a:gd name="connsiteY0" fmla="*/ 93939 h 4178958"/>
              <a:gd name="connsiteX1" fmla="*/ 3900087 w 3900087"/>
              <a:gd name="connsiteY1" fmla="*/ 2089479 h 4178958"/>
              <a:gd name="connsiteX2" fmla="*/ 1810608 w 3900087"/>
              <a:gd name="connsiteY2" fmla="*/ 4178958 h 4178958"/>
              <a:gd name="connsiteX3" fmla="*/ 77979 w 3900087"/>
              <a:gd name="connsiteY3" fmla="*/ 3257727 h 4178958"/>
              <a:gd name="connsiteX4" fmla="*/ 0 w 3900087"/>
              <a:gd name="connsiteY4" fmla="*/ 3129368 h 4178958"/>
              <a:gd name="connsiteX5" fmla="*/ 831517 w 3900087"/>
              <a:gd name="connsiteY5" fmla="*/ 244058 h 4178958"/>
              <a:gd name="connsiteX6" fmla="*/ 997289 w 3900087"/>
              <a:gd name="connsiteY6" fmla="*/ 164202 h 4178958"/>
              <a:gd name="connsiteX7" fmla="*/ 1810608 w 3900087"/>
              <a:gd name="connsiteY7" fmla="*/ 0 h 4178958"/>
              <a:gd name="connsiteX8" fmla="*/ 2431955 w 390008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7" h="4178958">
                <a:moveTo>
                  <a:pt x="2431955" y="93939"/>
                </a:moveTo>
                <a:cubicBezTo>
                  <a:pt x="3282516" y="358491"/>
                  <a:pt x="3900087" y="1151865"/>
                  <a:pt x="3900087" y="2089479"/>
                </a:cubicBezTo>
                <a:cubicBezTo>
                  <a:pt x="3900087" y="3243466"/>
                  <a:pt x="2964595" y="4178958"/>
                  <a:pt x="1810608" y="4178958"/>
                </a:cubicBezTo>
                <a:cubicBezTo>
                  <a:pt x="1089366" y="4178958"/>
                  <a:pt x="453474" y="3813531"/>
                  <a:pt x="77979" y="3257727"/>
                </a:cubicBezTo>
                <a:lnTo>
                  <a:pt x="0" y="3129368"/>
                </a:lnTo>
                <a:lnTo>
                  <a:pt x="831517" y="244058"/>
                </a:lnTo>
                <a:lnTo>
                  <a:pt x="997289" y="164202"/>
                </a:lnTo>
                <a:cubicBezTo>
                  <a:pt x="1247270" y="58468"/>
                  <a:pt x="1522111" y="0"/>
                  <a:pt x="1810608" y="0"/>
                </a:cubicBezTo>
                <a:cubicBezTo>
                  <a:pt x="2026981" y="0"/>
                  <a:pt x="2235672" y="32888"/>
                  <a:pt x="2431955" y="93939"/>
                </a:cubicBezTo>
                <a:close/>
              </a:path>
            </a:pathLst>
          </a:custGeom>
          <a:gradFill>
            <a:gsLst>
              <a:gs pos="34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97F7F-035E-456B-A91D-44910446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47595" y="413658"/>
            <a:ext cx="4400609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0052647-C66D-4244-962F-2AA82F92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16" y="586633"/>
            <a:ext cx="3125336" cy="36115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43D0BC76-B58B-4508-A4FF-DC3D3ADB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1" y="1912217"/>
            <a:ext cx="41148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73B76-2F23-43F4-BD43-914BAEE88CF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778375" y="863600"/>
            <a:ext cx="3441700" cy="5130800"/>
          </a:xfrm>
        </p:spPr>
        <p:txBody>
          <a:bodyPr anchor="ctr">
            <a:normAutofit/>
          </a:bodyPr>
          <a:lstStyle>
            <a:lvl1pPr>
              <a:buNone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25D66CC0-A06E-4254-AAF8-8DA80B0193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87384" y="868680"/>
            <a:ext cx="2505456" cy="1499616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39">
            <a:extLst>
              <a:ext uri="{FF2B5EF4-FFF2-40B4-BE49-F238E27FC236}">
                <a16:creationId xmlns:a16="http://schemas.microsoft.com/office/drawing/2014/main" id="{9E32C36A-291F-44F8-81D5-1899179E0A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87384" y="2688336"/>
            <a:ext cx="2505456" cy="1499616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39">
            <a:extLst>
              <a:ext uri="{FF2B5EF4-FFF2-40B4-BE49-F238E27FC236}">
                <a16:creationId xmlns:a16="http://schemas.microsoft.com/office/drawing/2014/main" id="{E44311D2-BC20-4706-9F00-7D9178FB0A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87384" y="4526280"/>
            <a:ext cx="2505456" cy="1499616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B0C91521-9FA7-4A68-9C94-30DAE875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Monday, February 1, 20XX</a:t>
            </a:r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43143B3C-F960-42CF-BBA0-4990E9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9A857F5-96C8-461D-A78C-38E92FE1C5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2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0A4A873-9306-44F1-9047-F853F008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893" y="457200"/>
            <a:ext cx="6230956" cy="15693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0B5C48D-A262-4537-89A8-437CBFD860E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702E7C4-3925-41D8-8339-6521FE726B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603470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D748BF23-0309-4049-B999-7977CE56B28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3206940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342D563E-638C-4E20-9FB7-739D6E4A9A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810409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CF384C-15B5-46CF-BA28-3C6898C9A97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70438" y="2368550"/>
            <a:ext cx="6230411" cy="33909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6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E2DFFA2-22D4-4919-9C0C-45E51AF578AC}"/>
              </a:ext>
            </a:extLst>
          </p:cNvPr>
          <p:cNvSpPr/>
          <p:nvPr userDrawn="1"/>
        </p:nvSpPr>
        <p:spPr>
          <a:xfrm rot="5400000" flipH="1">
            <a:off x="-152592" y="162118"/>
            <a:ext cx="6400418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FBF45C-4020-4F59-8E88-4006B53BE427}"/>
              </a:ext>
            </a:extLst>
          </p:cNvPr>
          <p:cNvSpPr/>
          <p:nvPr userDrawn="1"/>
        </p:nvSpPr>
        <p:spPr>
          <a:xfrm rot="5400000" flipH="1">
            <a:off x="-161024" y="143687"/>
            <a:ext cx="6400418" cy="6113043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lumMod val="75000"/>
                  <a:alpha val="87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CE23BB-F1B6-4676-BAD7-56273E800FEB}"/>
              </a:ext>
            </a:extLst>
          </p:cNvPr>
          <p:cNvSpPr/>
          <p:nvPr userDrawn="1"/>
        </p:nvSpPr>
        <p:spPr>
          <a:xfrm rot="5400000" flipH="1">
            <a:off x="1932850" y="2249496"/>
            <a:ext cx="2211724" cy="6113042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136A792-3F80-40BE-96DB-0CDC51B9AA89}"/>
              </a:ext>
            </a:extLst>
          </p:cNvPr>
          <p:cNvSpPr/>
          <p:nvPr userDrawn="1"/>
        </p:nvSpPr>
        <p:spPr>
          <a:xfrm rot="6097846">
            <a:off x="767675" y="747345"/>
            <a:ext cx="4808302" cy="4808302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0A3C02BB-F8E9-47C7-AF5B-34F4E0DF2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154" y="987237"/>
            <a:ext cx="4506259" cy="2976491"/>
          </a:xfrm>
        </p:spPr>
        <p:txBody>
          <a:bodyPr anchor="b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85BD763-B468-4FE3-BCE8-C2E276B77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154" y="4393824"/>
            <a:ext cx="4506259" cy="1597145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1400">
                <a:solidFill>
                  <a:schemeClr val="bg1"/>
                </a:solidFill>
              </a:rPr>
              <a:t>Click to edit Master subtitle style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D482A36A-6BEB-495C-8399-9E9EA28C2B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31152" y="627063"/>
            <a:ext cx="4195763" cy="2674937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45">
            <a:extLst>
              <a:ext uri="{FF2B5EF4-FFF2-40B4-BE49-F238E27FC236}">
                <a16:creationId xmlns:a16="http://schemas.microsoft.com/office/drawing/2014/main" id="{23DC67C7-2D14-4866-B487-E6C7EF2D18D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31152" y="3621024"/>
            <a:ext cx="4195763" cy="2674937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EC0C88D-87E5-47C3-AA92-269E45C8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1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603500"/>
            <a:ext cx="10190163" cy="3468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12C7D5-A921-47A9-8619-DD3D6EC8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4822383" y="-1739232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315B16-F859-4692-83E7-34DB86837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60818" y="0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5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EC0C88D-87E5-47C3-AA92-269E45C8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1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3" y="2865438"/>
            <a:ext cx="10240960" cy="2708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12C7D5-A921-47A9-8619-DD3D6EC8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4822383" y="-1739232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315B16-F859-4692-83E7-34DB86837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60818" y="0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4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46EB34-1B8B-4396-BFD2-98D14076D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E69A3D-D17E-4FD6-87AB-82FA30AC0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4038600" y="4463552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AE216A4-83E5-4AF8-83B6-82171757B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43141D-24A2-4BE2-B276-C20C06CB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A35F720A-671B-47F4-88B8-83CD2FE3B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10229073" cy="1171556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3600">
                <a:solidFill>
                  <a:schemeClr val="bg1"/>
                </a:solidFill>
              </a:rPr>
              <a:t>Click to edit Master title style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38168417-C3D6-45B7-898A-D94F37EA6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200">
                <a:solidFill>
                  <a:schemeClr val="bg1"/>
                </a:solidFill>
              </a:rPr>
              <a:t>Click to edit Master subtitle style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0F7C81-3A6B-4709-B144-6A0DFEF3B8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4462272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BBCEB0-C572-483A-88B2-C65A607EC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428"/>
            <a:ext cx="12192001" cy="2386759"/>
          </a:xfrm>
          <a:prstGeom prst="rect">
            <a:avLst/>
          </a:prstGeom>
          <a:gradFill>
            <a:gsLst>
              <a:gs pos="10000">
                <a:schemeClr val="accent5">
                  <a:alpha val="86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DDF8D-E0F6-454C-9BC5-15EF5630F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4817660" y="8011"/>
            <a:ext cx="7374340" cy="2378309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100000">
                <a:schemeClr val="accent2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0">
            <a:extLst>
              <a:ext uri="{FF2B5EF4-FFF2-40B4-BE49-F238E27FC236}">
                <a16:creationId xmlns:a16="http://schemas.microsoft.com/office/drawing/2014/main" id="{382B2655-24B6-4245-8B87-EE7F138879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580030"/>
            <a:ext cx="10240903" cy="1009934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1866142-B2E0-46DB-B8B4-2078CE7804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5013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386A221-28CD-49DF-AF22-78815A6E2F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57600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671C398-D779-4B1A-BD2F-395D1F3F8D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81928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283C6BE-C8D0-4726-B217-58FE337E5E8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97112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35F3E11-74CF-4460-9FF3-DD91B5E570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31368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7D857D03-665D-4D33-B7E8-B85D42470B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45013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5D2C286-1A79-4B52-82F1-D520602693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7663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F0B53ABB-D4AE-4C0B-9902-0C1763EE403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81308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3AE87779-12F2-4327-ADEE-3F31BFB8D35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90307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0DCB8055-0EA2-426F-989D-AC9932A17A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03952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308EC59B-41AE-4F1B-9364-A00C479F76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24408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BC3965F4-D2B3-4353-A638-332A3F4E704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38053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59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8" userDrawn="1">
          <p15:clr>
            <a:srgbClr val="FBAE40"/>
          </p15:clr>
        </p15:guide>
        <p15:guide id="2" pos="3024" userDrawn="1">
          <p15:clr>
            <a:srgbClr val="FBAE40"/>
          </p15:clr>
        </p15:guide>
        <p15:guide id="3" pos="4680" userDrawn="1">
          <p15:clr>
            <a:srgbClr val="FBAE40"/>
          </p15:clr>
        </p15:guide>
        <p15:guide id="4" pos="63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5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5CF8EE9-A776-4052-ABB2-29666265C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F2F3BB-127D-44BC-A8EF-A8BB5F5911CA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0D1F30-F118-4A1F-A48F-7E5706959F64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Monday, February 1,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b="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6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80" r:id="rId3"/>
    <p:sldLayoutId id="2147483661" r:id="rId4"/>
    <p:sldLayoutId id="2147483686" r:id="rId5"/>
    <p:sldLayoutId id="2147483684" r:id="rId6"/>
    <p:sldLayoutId id="2147483681" r:id="rId7"/>
    <p:sldLayoutId id="2147483685" r:id="rId8"/>
    <p:sldLayoutId id="2147483650" r:id="rId9"/>
    <p:sldLayoutId id="2147483653" r:id="rId10"/>
    <p:sldLayoutId id="2147483682" r:id="rId11"/>
    <p:sldLayoutId id="2147483683" r:id="rId12"/>
    <p:sldLayoutId id="2147483679" r:id="rId13"/>
    <p:sldLayoutId id="2147483655" r:id="rId14"/>
    <p:sldLayoutId id="2147483656" r:id="rId15"/>
    <p:sldLayoutId id="2147483657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799020-4ABD-4E8C-8F34-FD42A314F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918" y="1028700"/>
            <a:ext cx="10614211" cy="1152712"/>
          </a:xfrm>
        </p:spPr>
        <p:txBody>
          <a:bodyPr/>
          <a:lstStyle/>
          <a:p>
            <a:r>
              <a:rPr lang="en-US" dirty="0"/>
              <a:t>Music Data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968B250-ACDF-4D57-BD3E-D18F93E45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8518"/>
            <a:ext cx="9144000" cy="609600"/>
          </a:xfrm>
        </p:spPr>
        <p:txBody>
          <a:bodyPr/>
          <a:lstStyle/>
          <a:p>
            <a:r>
              <a:rPr lang="en-US" dirty="0"/>
              <a:t>Aidan Lucero, Amelia Corea, &amp; Everett Waterman</a:t>
            </a:r>
          </a:p>
        </p:txBody>
      </p:sp>
      <p:pic>
        <p:nvPicPr>
          <p:cNvPr id="8" name="Picture Placeholder 7" descr="A close - up of a record player">
            <a:extLst>
              <a:ext uri="{FF2B5EF4-FFF2-40B4-BE49-F238E27FC236}">
                <a16:creationId xmlns:a16="http://schemas.microsoft.com/office/drawing/2014/main" id="{33532A47-3BF0-4F92-A773-5C134A954CB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3302" y="3351746"/>
            <a:ext cx="7519558" cy="3506255"/>
          </a:xfrm>
        </p:spPr>
      </p:pic>
    </p:spTree>
    <p:extLst>
      <p:ext uri="{BB962C8B-B14F-4D97-AF65-F5344CB8AC3E}">
        <p14:creationId xmlns:p14="http://schemas.microsoft.com/office/powerpoint/2010/main" val="30057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7B219A-CCF8-4C46-93CE-833210F7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57F5-96C8-461D-A78C-38E92FE1C52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F535332-188A-4090-95BD-A59777FE0C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49542"/>
            <a:ext cx="6230938" cy="1011238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Overview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2C81722-E1FB-4519-8994-7C0AE977870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997153" y="1161634"/>
            <a:ext cx="4472469" cy="38645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Utilize data sets from multiple sources to provide an interactive dashboard including drop down charts, user input, and semi-static images pulling from a backend music chart data-driven API and Spotify Top 200 &amp; Viral 50 data source.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F0FF5-A1E6-4C06-9CBB-D24BC1074C49}"/>
              </a:ext>
            </a:extLst>
          </p:cNvPr>
          <p:cNvSpPr txBox="1"/>
          <p:nvPr/>
        </p:nvSpPr>
        <p:spPr>
          <a:xfrm>
            <a:off x="2893968" y="3329491"/>
            <a:ext cx="435032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Pull data from the Spotify API to examine how Spotify users tend to use the app and how the user experience could be improved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Examine listening trends to see how listens group around certain artists, certain locations, certain 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Provide fun data based on user inputs such as top hits on your birthday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75133D-09FC-453D-9AB3-FA0F80D5F9E7}"/>
              </a:ext>
            </a:extLst>
          </p:cNvPr>
          <p:cNvSpPr txBox="1"/>
          <p:nvPr/>
        </p:nvSpPr>
        <p:spPr>
          <a:xfrm>
            <a:off x="2302169" y="2775610"/>
            <a:ext cx="3842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364991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CC368-94C3-4438-BABC-31C92047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16" y="586633"/>
            <a:ext cx="3125336" cy="3611584"/>
          </a:xfrm>
        </p:spPr>
        <p:txBody>
          <a:bodyPr>
            <a:normAutofit/>
          </a:bodyPr>
          <a:lstStyle/>
          <a:p>
            <a:r>
              <a:rPr lang="en-US" sz="3200" dirty="0"/>
              <a:t>The Data- Sources &amp; Cleanup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23649-3D75-4D6D-8156-51D7E6B177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778375" y="863600"/>
            <a:ext cx="3441700" cy="5130800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Python Flask API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/>
              <a:t>Spotify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 err="1"/>
              <a:t>LastFM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 err="1"/>
              <a:t>AudioDB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One Database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/>
              <a:t>Spotify Dataset from Kaggle (Top 200 and Viral 50 from 2017 to current)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/>
              <a:t>Reduced data using </a:t>
            </a:r>
            <a:r>
              <a:rPr lang="en-US" dirty="0" err="1"/>
              <a:t>EmEditor</a:t>
            </a:r>
            <a:r>
              <a:rPr lang="en-US" dirty="0"/>
              <a:t> to just </a:t>
            </a:r>
            <a:r>
              <a:rPr lang="en-US" b="1" dirty="0"/>
              <a:t>USA</a:t>
            </a:r>
            <a:r>
              <a:rPr lang="en-US" dirty="0"/>
              <a:t> data and removed </a:t>
            </a:r>
            <a:r>
              <a:rPr lang="en-US" dirty="0" err="1"/>
              <a:t>spotify</a:t>
            </a:r>
            <a:r>
              <a:rPr lang="en-US" dirty="0"/>
              <a:t> URL link.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/>
              <a:t>Created SQL table using Postgres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dirty="0"/>
              <a:t>Impost Dataset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/>
              <a:t>Javascript</a:t>
            </a:r>
            <a:r>
              <a:rPr lang="en-US" dirty="0"/>
              <a:t>/HTML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/>
              <a:t>Dashboard view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/>
              <a:t>Multiple pages</a:t>
            </a:r>
          </a:p>
        </p:txBody>
      </p:sp>
      <p:pic>
        <p:nvPicPr>
          <p:cNvPr id="8" name="Picture Placeholder 7" descr="A close - up of a violin">
            <a:extLst>
              <a:ext uri="{FF2B5EF4-FFF2-40B4-BE49-F238E27FC236}">
                <a16:creationId xmlns:a16="http://schemas.microsoft.com/office/drawing/2014/main" id="{44C36EBD-DB9B-4ACF-A771-1AB4705F95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7384" y="868680"/>
            <a:ext cx="2505456" cy="1499616"/>
          </a:xfrm>
        </p:spPr>
      </p:pic>
      <p:pic>
        <p:nvPicPr>
          <p:cNvPr id="10" name="Picture Placeholder 9" descr="A close - up of a violinist">
            <a:extLst>
              <a:ext uri="{FF2B5EF4-FFF2-40B4-BE49-F238E27FC236}">
                <a16:creationId xmlns:a16="http://schemas.microsoft.com/office/drawing/2014/main" id="{DA5E6B02-8CB9-4AF0-B81A-3B61DEE58E0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7384" y="2688336"/>
            <a:ext cx="2505456" cy="1499616"/>
          </a:xfrm>
        </p:spPr>
      </p:pic>
      <p:pic>
        <p:nvPicPr>
          <p:cNvPr id="12" name="Picture Placeholder 11" descr="A close - up of a trumpet">
            <a:extLst>
              <a:ext uri="{FF2B5EF4-FFF2-40B4-BE49-F238E27FC236}">
                <a16:creationId xmlns:a16="http://schemas.microsoft.com/office/drawing/2014/main" id="{AD486202-2CE9-48FF-813A-B87921B4034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7384" y="4526280"/>
            <a:ext cx="2505456" cy="1499616"/>
          </a:xfr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5E3C6B7-507C-4330-B4B5-6B3975EF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/>
          <a:lstStyle/>
          <a:p>
            <a:fld id="{39A857F5-96C8-461D-A78C-38E92FE1C52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98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DD8F177-5F9E-4965-812B-F6B705C1B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7748" y="795360"/>
            <a:ext cx="3703320" cy="1596858"/>
          </a:xfrm>
        </p:spPr>
        <p:txBody>
          <a:bodyPr>
            <a:normAutofit/>
          </a:bodyPr>
          <a:lstStyle/>
          <a:p>
            <a:r>
              <a:rPr lang="en-US" sz="4800" dirty="0"/>
              <a:t>Data </a:t>
            </a:r>
            <a:r>
              <a:rPr lang="en-US" sz="4800" dirty="0" err="1"/>
              <a:t>PIpeline</a:t>
            </a:r>
            <a:endParaRPr lang="en-US" sz="4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030777-1A94-46FF-9FDC-B04E207F6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D263B8C-F5EA-412C-9DD2-FBB0856DC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Monday, February 1, 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CCFE7-BC93-4512-96B7-6A9CF804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57F5-96C8-461D-A78C-38E92FE1C52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7896EA-89F0-42AB-A117-532F963F6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23" y="0"/>
            <a:ext cx="5095731" cy="629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415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7B81-0B8B-4365-8134-80651A12C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87" y="-118873"/>
            <a:ext cx="10241280" cy="1234440"/>
          </a:xfrm>
        </p:spPr>
        <p:txBody>
          <a:bodyPr>
            <a:normAutofit/>
          </a:bodyPr>
          <a:lstStyle/>
          <a:p>
            <a:r>
              <a:rPr lang="en-US" sz="2400" dirty="0"/>
              <a:t>Visualizations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DF3FA-E37C-4F01-AB1A-E1179A1A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CAED2A9-05DB-4EC4-B1F4-5236DFFAD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086607" y="1331558"/>
            <a:ext cx="4686764" cy="4991100"/>
          </a:xfrm>
        </p:spPr>
      </p:pic>
    </p:spTree>
    <p:extLst>
      <p:ext uri="{BB962C8B-B14F-4D97-AF65-F5344CB8AC3E}">
        <p14:creationId xmlns:p14="http://schemas.microsoft.com/office/powerpoint/2010/main" val="349112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7B81-0B8B-4365-8134-80651A12C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87" y="-118873"/>
            <a:ext cx="10241280" cy="1234440"/>
          </a:xfrm>
        </p:spPr>
        <p:txBody>
          <a:bodyPr>
            <a:normAutofit/>
          </a:bodyPr>
          <a:lstStyle/>
          <a:p>
            <a:r>
              <a:rPr lang="en-US" sz="2400" dirty="0"/>
              <a:t>Visualizations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DF3FA-E37C-4F01-AB1A-E1179A1A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CAED2A9-05DB-4EC4-B1F4-5236DFFAD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657600" y="1371600"/>
            <a:ext cx="8010143" cy="4705350"/>
          </a:xfrm>
        </p:spPr>
      </p:pic>
    </p:spTree>
    <p:extLst>
      <p:ext uri="{BB962C8B-B14F-4D97-AF65-F5344CB8AC3E}">
        <p14:creationId xmlns:p14="http://schemas.microsoft.com/office/powerpoint/2010/main" val="1444719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BAB28E-BAF4-438C-A475-0D041A6A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2514601"/>
            <a:ext cx="3091607" cy="1727643"/>
          </a:xfrm>
        </p:spPr>
        <p:txBody>
          <a:bodyPr>
            <a:normAutofit/>
          </a:bodyPr>
          <a:lstStyle/>
          <a:p>
            <a:r>
              <a:rPr lang="en-US" sz="5400" dirty="0"/>
              <a:t>Thank you</a:t>
            </a:r>
          </a:p>
        </p:txBody>
      </p:sp>
      <p:pic>
        <p:nvPicPr>
          <p:cNvPr id="10" name="Picture Placeholder 9" descr="Close-up of a DJ playing on his Deck">
            <a:extLst>
              <a:ext uri="{FF2B5EF4-FFF2-40B4-BE49-F238E27FC236}">
                <a16:creationId xmlns:a16="http://schemas.microsoft.com/office/drawing/2014/main" id="{05C410A7-E92A-4EFD-A6AE-36748F8E33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8119872" cy="6409944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E49CC8-6A9D-4BEB-8ED2-83DB2D14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C7E1EC9-3F85-4EB7-AF0B-3F8DFE94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00641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51EB17-D597-42E7-995C-18B75FCBF2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9123E8-1B6B-49B5-873D-A8D01C369B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1E43E0E-1DE3-4D32-85EB-739731B9E7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Gradient rise design</Template>
  <TotalTime>172</TotalTime>
  <Words>189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Avenir Next LT Pro Light</vt:lpstr>
      <vt:lpstr>Calibri</vt:lpstr>
      <vt:lpstr>Wingdings</vt:lpstr>
      <vt:lpstr>GradientRiseVTI</vt:lpstr>
      <vt:lpstr>Music Data Analysis</vt:lpstr>
      <vt:lpstr>Overview</vt:lpstr>
      <vt:lpstr>The Data- Sources &amp; Cleanup </vt:lpstr>
      <vt:lpstr>Data PIpeline</vt:lpstr>
      <vt:lpstr>Visualizations</vt:lpstr>
      <vt:lpstr>Visualizations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Data Analysis</dc:title>
  <dc:creator>Amelia Corea</dc:creator>
  <cp:lastModifiedBy>Amelia Corea</cp:lastModifiedBy>
  <cp:revision>8</cp:revision>
  <dcterms:created xsi:type="dcterms:W3CDTF">2021-09-13T23:10:40Z</dcterms:created>
  <dcterms:modified xsi:type="dcterms:W3CDTF">2021-09-14T02:37:59Z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