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3" r:id="rId5"/>
    <p:sldId id="265" r:id="rId6"/>
    <p:sldId id="272" r:id="rId7"/>
    <p:sldId id="267" r:id="rId8"/>
    <p:sldId id="268" r:id="rId9"/>
    <p:sldId id="269" r:id="rId10"/>
    <p:sldId id="271" r:id="rId11"/>
    <p:sldId id="273" r:id="rId12"/>
    <p:sldId id="274" r:id="rId13"/>
    <p:sldId id="275" r:id="rId14"/>
    <p:sldId id="278" r:id="rId15"/>
    <p:sldId id="28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18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E8ACB819-6874-494C-B2F1-5AD45DDC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ACB819-6874-494C-B2F1-5AD45DDC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2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6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6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▷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ACB819-6874-494C-B2F1-5AD45DDC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ACB819-6874-494C-B2F1-5AD45DDC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2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ACB819-6874-494C-B2F1-5AD45DDC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6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62D1-C245-41D4-84C6-E0567734D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ECFA-63A8-4645-B8E3-6272A71C3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A3D3-D479-423F-A649-C59FEEC5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DF9B-B090-45B8-BD8F-AAAB8CC5113C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8063-670D-45EE-8B85-C30B129E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FEA4A-F85F-40A3-AEF1-24BB71C5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B819-6874-494C-B2F1-5AD45DDC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E8ACB819-6874-494C-B2F1-5AD45DDC7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188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71" r:id="rId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42C0-779B-455B-9A8B-3782CD1B0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090190"/>
            <a:ext cx="10363200" cy="1546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Project Grizzly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B831A-8421-478D-AFC5-453BB496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668151"/>
            <a:ext cx="10363200" cy="10464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Elon Musk’s Influence Over Bitcoin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7392F-D4D7-4FB0-B215-5D440D47CDEA}"/>
              </a:ext>
            </a:extLst>
          </p:cNvPr>
          <p:cNvSpPr txBox="1"/>
          <p:nvPr/>
        </p:nvSpPr>
        <p:spPr>
          <a:xfrm>
            <a:off x="3568824" y="5663954"/>
            <a:ext cx="522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Ryan </a:t>
            </a:r>
            <a:r>
              <a:rPr lang="en-US" sz="1800" dirty="0" err="1"/>
              <a:t>Mageno</a:t>
            </a:r>
            <a:r>
              <a:rPr lang="en-US" sz="1800" dirty="0"/>
              <a:t>, Aiden Lucero, and Amelia Corea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8410D07-0D2B-4347-A792-75C542F73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46" y="2984257"/>
            <a:ext cx="2227250" cy="2227250"/>
          </a:xfrm>
          <a:prstGeom prst="rect">
            <a:avLst/>
          </a:prstGeom>
        </p:spPr>
      </p:pic>
      <p:pic>
        <p:nvPicPr>
          <p:cNvPr id="11" name="Picture 10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882DDBD7-2D42-42A5-8986-DE5680D3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1" y="106585"/>
            <a:ext cx="2970291" cy="19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0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7FA5-65E2-42D7-AB18-7AD20365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sz="2000" dirty="0"/>
              <a:t>(Dogecoin Tweets to Dogecoin Value)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F5F7F5B-0C03-4BE1-96E1-46561BFBC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6" y="2205170"/>
            <a:ext cx="5485714" cy="365714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49E3116-F84A-4AD0-8219-F66E35267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00" y="2205169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2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7FA5-65E2-42D7-AB18-7AD20365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sz="2000" dirty="0"/>
              <a:t>(Crypto Tweets to Dogecoin Value)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1CEF2A7-407D-4602-9159-36F357A63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6" y="2205169"/>
            <a:ext cx="5485714" cy="365714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EFDE38A-5104-458E-81B9-0ADB3A044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00" y="2205168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7FA5-65E2-42D7-AB18-7AD20365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sz="2000" dirty="0"/>
              <a:t>(Tesla Tweets to Dogecoin Value)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799FAD9-A8AD-4C09-A7F5-8D7A56D97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6" y="2205167"/>
            <a:ext cx="5485714" cy="3657143"/>
          </a:xfrm>
          <a:prstGeom prst="rect">
            <a:avLst/>
          </a:prstGeom>
        </p:spPr>
      </p:pic>
      <p:pic>
        <p:nvPicPr>
          <p:cNvPr id="8" name="Picture 7" descr="Scatter chart&#10;&#10;Description automatically generated">
            <a:extLst>
              <a:ext uri="{FF2B5EF4-FFF2-40B4-BE49-F238E27FC236}">
                <a16:creationId xmlns:a16="http://schemas.microsoft.com/office/drawing/2014/main" id="{3234FAF8-573C-43DE-B204-F4DF9B26C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00" y="2205166"/>
            <a:ext cx="5485714" cy="3657143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E9096D6-CB37-4DA9-8270-E091A301A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953" y="112180"/>
            <a:ext cx="1342447" cy="17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803C-1B9D-4E6D-BE1F-944B0ECD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sz="2000" dirty="0"/>
              <a:t>(Percent Change Averages)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FC307B-A52E-46C0-9346-BE1B5C7E4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17699"/>
              </p:ext>
            </p:extLst>
          </p:nvPr>
        </p:nvGraphicFramePr>
        <p:xfrm>
          <a:off x="2032000" y="2565111"/>
          <a:ext cx="8127999" cy="113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271313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90628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7440950"/>
                    </a:ext>
                  </a:extLst>
                </a:gridCol>
              </a:tblGrid>
              <a:tr h="308376">
                <a:tc>
                  <a:txBody>
                    <a:bodyPr/>
                    <a:lstStyle/>
                    <a:p>
                      <a:r>
                        <a:rPr lang="en-US" sz="1600" dirty="0"/>
                        <a:t>Direct Tweets vs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Crypto Tweets vs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Tesla Tweets vs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419071"/>
                  </a:ext>
                </a:extLst>
              </a:tr>
              <a:tr h="402072"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-0.0009452762559729741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0.0005139165294424734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-0.0003912220760144001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51143"/>
                  </a:ext>
                </a:extLst>
              </a:tr>
              <a:tr h="402072"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0.0029364871944572257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0.0021213957295413703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0.004343857002728367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64389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92CC91-2565-49B8-9B91-86F3B3047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27497"/>
              </p:ext>
            </p:extLst>
          </p:nvPr>
        </p:nvGraphicFramePr>
        <p:xfrm>
          <a:off x="2032000" y="4641443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32675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86444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2369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Direct Tweets vs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Crypto Tweets vs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Tesla Tweets vs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4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-0.0024564851504824347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-0.00023616057237313222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-0.001919738462626144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0.004985512643982101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0.0025965941145320174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0.0021344164944828783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9048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AF77AF-D14C-4F97-8F4B-4EA5C8A8A413}"/>
              </a:ext>
            </a:extLst>
          </p:cNvPr>
          <p:cNvSpPr txBox="1"/>
          <p:nvPr/>
        </p:nvSpPr>
        <p:spPr>
          <a:xfrm>
            <a:off x="660400" y="3296021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/>
                </a:solidFill>
                <a:latin typeface="Raleway"/>
              </a:rPr>
              <a:t>Dogecoin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C1753-416F-47DF-86CD-C3B21A704216}"/>
              </a:ext>
            </a:extLst>
          </p:cNvPr>
          <p:cNvSpPr txBox="1"/>
          <p:nvPr/>
        </p:nvSpPr>
        <p:spPr>
          <a:xfrm>
            <a:off x="660400" y="2887508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/>
                </a:solidFill>
                <a:latin typeface="Raleway"/>
              </a:rPr>
              <a:t>Bitcoin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50E52-87E9-410F-B04A-6441D16A08DA}"/>
              </a:ext>
            </a:extLst>
          </p:cNvPr>
          <p:cNvSpPr txBox="1"/>
          <p:nvPr/>
        </p:nvSpPr>
        <p:spPr>
          <a:xfrm>
            <a:off x="660400" y="5379253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/>
                </a:solidFill>
                <a:latin typeface="Raleway"/>
              </a:rPr>
              <a:t>Dogecoin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B1A9C-A698-45CA-B509-C1E559958C1D}"/>
              </a:ext>
            </a:extLst>
          </p:cNvPr>
          <p:cNvSpPr txBox="1"/>
          <p:nvPr/>
        </p:nvSpPr>
        <p:spPr>
          <a:xfrm>
            <a:off x="660400" y="497074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/>
                </a:solidFill>
                <a:latin typeface="Raleway"/>
              </a:rPr>
              <a:t>Bitcoin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C8D49-6465-48F2-AC24-AEBE6A9ACEC0}"/>
              </a:ext>
            </a:extLst>
          </p:cNvPr>
          <p:cNvSpPr txBox="1"/>
          <p:nvPr/>
        </p:nvSpPr>
        <p:spPr>
          <a:xfrm>
            <a:off x="4500879" y="2103446"/>
            <a:ext cx="31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Raleway"/>
              </a:rPr>
              <a:t>5 Minute Intervals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D185D-05D4-4CC5-9291-3F1FF310AE50}"/>
              </a:ext>
            </a:extLst>
          </p:cNvPr>
          <p:cNvSpPr txBox="1"/>
          <p:nvPr/>
        </p:nvSpPr>
        <p:spPr>
          <a:xfrm>
            <a:off x="4500879" y="4186930"/>
            <a:ext cx="31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Raleway"/>
              </a:rPr>
              <a:t>30 Minute Intervals</a:t>
            </a:r>
          </a:p>
        </p:txBody>
      </p:sp>
    </p:spTree>
    <p:extLst>
      <p:ext uri="{BB962C8B-B14F-4D97-AF65-F5344CB8AC3E}">
        <p14:creationId xmlns:p14="http://schemas.microsoft.com/office/powerpoint/2010/main" val="327549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C7B0-D5A6-465D-AD47-48933598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Experimental Data </a:t>
            </a:r>
            <a:r>
              <a:rPr lang="en-US" sz="2000" dirty="0"/>
              <a:t>(Tweet Polarity)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C5CE1795-78CA-461C-A36A-48672A4B9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51" y="1621051"/>
            <a:ext cx="7863497" cy="5242332"/>
          </a:xfrm>
          <a:prstGeom prst="rect">
            <a:avLst/>
          </a:prstGeom>
        </p:spPr>
      </p:pic>
      <p:pic>
        <p:nvPicPr>
          <p:cNvPr id="5" name="Picture 4" descr="A person smiling at the camera&#10;&#10;Description automatically generated with medium confidence">
            <a:extLst>
              <a:ext uri="{FF2B5EF4-FFF2-40B4-BE49-F238E27FC236}">
                <a16:creationId xmlns:a16="http://schemas.microsoft.com/office/drawing/2014/main" id="{32A48A60-714B-4EC5-94F1-EA3E5181C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" y="4407182"/>
            <a:ext cx="3785617" cy="21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2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5B1F-7433-46FD-827D-62B08C36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889"/>
            <a:ext cx="9144000" cy="1326056"/>
          </a:xfrm>
        </p:spPr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E86F0-E3AD-41EE-A0EB-F7DB27145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6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Bitcoin and dogecoin rapidly fluctuate in value throughout the day (milliseconds) which makes it challenging to correlate any effect on coin value from an outside influence.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timing and content of Elon Musk’s tweets do not appear to have an effect on the value of bitcoin and dogecoin.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Looking at the experimental code and data it may be possible to conclude that Elon Musk primarily tweets positive messages and there for seems to be a nice guy on twitter.</a:t>
            </a:r>
          </a:p>
        </p:txBody>
      </p:sp>
      <p:pic>
        <p:nvPicPr>
          <p:cNvPr id="5" name="Picture 4" descr="A picture containing text, person, person, holding&#10;&#10;Description automatically generated">
            <a:extLst>
              <a:ext uri="{FF2B5EF4-FFF2-40B4-BE49-F238E27FC236}">
                <a16:creationId xmlns:a16="http://schemas.microsoft.com/office/drawing/2014/main" id="{0C4D7C23-3FB5-4738-862F-8433ABD3D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87" y="461641"/>
            <a:ext cx="3791135" cy="25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E9E5CE1-BFE1-47E2-BF55-0853917A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</p:spPr>
        <p:txBody>
          <a:bodyPr/>
          <a:lstStyle/>
          <a:p>
            <a:r>
              <a:rPr lang="en-US" dirty="0"/>
              <a:t>Questions of Interest: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5F9B82-AA01-4963-8A78-8DEC84700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r>
              <a:rPr lang="en-US" dirty="0"/>
              <a:t>Is there any correlation between Elon Musk’s Twitter activity and the value of bitcoin?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Does mentioning “bitcoin” in a tweet influence the bitcoin value?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Do tweets about “Tesla” influence bitcoin value now that Tesla accepts bitcoin?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Is there any relation between how much Elon tweets and how many trades happen within the day?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Does any of this extend to other currencies, such as Dogecoin?</a:t>
            </a:r>
          </a:p>
        </p:txBody>
      </p:sp>
    </p:spTree>
    <p:extLst>
      <p:ext uri="{BB962C8B-B14F-4D97-AF65-F5344CB8AC3E}">
        <p14:creationId xmlns:p14="http://schemas.microsoft.com/office/powerpoint/2010/main" val="301167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93AD-3147-42B1-A273-8D7A6241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Why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3CC5-928B-4BA6-9FF7-B110406D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 wrap="square" anchor="t">
            <a:normAutofit fontScale="92500" lnSpcReduction="10000"/>
          </a:bodyPr>
          <a:lstStyle/>
          <a:p>
            <a:r>
              <a:rPr lang="en-US" dirty="0"/>
              <a:t>Elon Musk is a wealthy figure that most people have heard of.</a:t>
            </a:r>
          </a:p>
          <a:p>
            <a:endParaRPr lang="en-US" dirty="0"/>
          </a:p>
          <a:p>
            <a:r>
              <a:rPr lang="en-US" dirty="0"/>
              <a:t>Elon Musk supports bitcoin through investments and Tesla’s acceptance of the currency. </a:t>
            </a:r>
          </a:p>
          <a:p>
            <a:endParaRPr lang="en-US" dirty="0"/>
          </a:p>
          <a:p>
            <a:r>
              <a:rPr lang="en-US" dirty="0"/>
              <a:t>Cryptocurrency is a social and financial topic that many are interested in learning  more about.</a:t>
            </a:r>
          </a:p>
          <a:p>
            <a:endParaRPr lang="en-US" dirty="0"/>
          </a:p>
          <a:p>
            <a:r>
              <a:rPr lang="en-US" dirty="0"/>
              <a:t>If there is correlation, this allows for better investments!</a:t>
            </a:r>
          </a:p>
          <a:p>
            <a:endParaRPr lang="en-US" dirty="0"/>
          </a:p>
          <a:p>
            <a:r>
              <a:rPr lang="en-US" dirty="0"/>
              <a:t>Elon Musk is a man who loves memes and Twitter providing a lot of data to look at.</a:t>
            </a:r>
          </a:p>
        </p:txBody>
      </p:sp>
    </p:spTree>
    <p:extLst>
      <p:ext uri="{BB962C8B-B14F-4D97-AF65-F5344CB8AC3E}">
        <p14:creationId xmlns:p14="http://schemas.microsoft.com/office/powerpoint/2010/main" val="181317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E8A1DDE-69E2-45CC-8A38-40215217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</p:spPr>
        <p:txBody>
          <a:bodyPr/>
          <a:lstStyle/>
          <a:p>
            <a:r>
              <a:rPr lang="en-US" dirty="0"/>
              <a:t>The Dataset: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B4784C-610B-43BF-9E92-A5E5698D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600"/>
          </a:xfrm>
        </p:spPr>
        <p:txBody>
          <a:bodyPr/>
          <a:lstStyle/>
          <a:p>
            <a:r>
              <a:rPr lang="en-US" dirty="0"/>
              <a:t>Bitcoin &amp; Dogecoin Databases:</a:t>
            </a:r>
          </a:p>
          <a:p>
            <a:pPr lvl="1"/>
            <a:endParaRPr lang="en-US" dirty="0"/>
          </a:p>
          <a:p>
            <a:pPr lvl="1"/>
            <a:r>
              <a:rPr lang="en-US" sz="2400" dirty="0" err="1"/>
              <a:t>Klines</a:t>
            </a:r>
            <a:r>
              <a:rPr lang="en-US" sz="2400" dirty="0"/>
              <a:t> </a:t>
            </a:r>
            <a:r>
              <a:rPr lang="en-US" sz="2400" dirty="0" err="1"/>
              <a:t>Binance</a:t>
            </a:r>
            <a:r>
              <a:rPr lang="en-US" sz="2400" dirty="0"/>
              <a:t> Data Collection</a:t>
            </a:r>
          </a:p>
          <a:p>
            <a:pPr lvl="2"/>
            <a:endParaRPr lang="en-US" dirty="0"/>
          </a:p>
          <a:p>
            <a:pPr lvl="2"/>
            <a:r>
              <a:rPr lang="en-US" sz="2000" dirty="0"/>
              <a:t>CSV Files from 2019 to 2021.</a:t>
            </a:r>
          </a:p>
          <a:p>
            <a:pPr lvl="2"/>
            <a:r>
              <a:rPr lang="en-US" sz="2000" dirty="0"/>
              <a:t>Coin values per minute.</a:t>
            </a:r>
          </a:p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2522B74-64E4-4845-9F82-16EFAA04EE7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600"/>
          </a:xfrm>
        </p:spPr>
        <p:txBody>
          <a:bodyPr/>
          <a:lstStyle/>
          <a:p>
            <a:r>
              <a:rPr lang="en-US" dirty="0"/>
              <a:t>Elon Musk’s Twitter Activity:</a:t>
            </a:r>
          </a:p>
          <a:p>
            <a:endParaRPr lang="en-US" dirty="0"/>
          </a:p>
          <a:p>
            <a:pPr lvl="1"/>
            <a:r>
              <a:rPr lang="en-US" sz="2400" dirty="0" err="1"/>
              <a:t>Twint</a:t>
            </a:r>
            <a:r>
              <a:rPr lang="en-US" sz="2400" dirty="0"/>
              <a:t> (Twitter Scraper)</a:t>
            </a:r>
          </a:p>
          <a:p>
            <a:pPr lvl="1"/>
            <a:endParaRPr lang="en-US" sz="2400" dirty="0"/>
          </a:p>
          <a:p>
            <a:pPr lvl="2"/>
            <a:r>
              <a:rPr lang="en-US" sz="2000" dirty="0"/>
              <a:t>Bypasses Twitter API restrictions.</a:t>
            </a:r>
          </a:p>
          <a:p>
            <a:pPr lvl="2"/>
            <a:r>
              <a:rPr lang="en-US" sz="2000" dirty="0"/>
              <a:t>Can pull almost everything you want from twitter.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EE6DED-BA1E-4BA4-8644-F33171B6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0" y="4098706"/>
            <a:ext cx="2242079" cy="22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2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B93F34E-8315-4877-A216-5D56A80E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</p:spPr>
        <p:txBody>
          <a:bodyPr/>
          <a:lstStyle/>
          <a:p>
            <a:pPr algn="ctr"/>
            <a:r>
              <a:rPr lang="en-US" dirty="0"/>
              <a:t>Data Exploration &amp; Cleanup </a:t>
            </a:r>
            <a:r>
              <a:rPr lang="en-US" sz="2000" dirty="0"/>
              <a:t>(switching to </a:t>
            </a:r>
            <a:r>
              <a:rPr lang="en-US" sz="2000" dirty="0" err="1"/>
              <a:t>vscode</a:t>
            </a:r>
            <a:r>
              <a:rPr lang="en-US" sz="2000" dirty="0"/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8E72E2-36A5-4909-8F5D-412C13F6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E9A48385-40D6-413D-B62E-0D717C81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10" y="1930979"/>
            <a:ext cx="4652380" cy="46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5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51D9-AE36-4F0D-B76A-7EC5BEB2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sz="2000" dirty="0"/>
              <a:t>(Tweets Per Day vs BTC &amp; DOGE Trades Per Day)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9C4AF53-8892-487C-879F-33134129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3" y="2291308"/>
            <a:ext cx="5485714" cy="365714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7A114CE-AB31-4E9A-A514-6110B7216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97" y="229130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7FA5-65E2-42D7-AB18-7AD20365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sz="2000" dirty="0"/>
              <a:t>(Bitcoin Tweets to Bitcoin Value)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09E6AB7-F096-40BA-BF10-6F5774215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3" y="2179548"/>
            <a:ext cx="5485714" cy="3657143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CDAD4BD-E9FB-4242-A960-07DEEBE70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446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6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7FA5-65E2-42D7-AB18-7AD20365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sz="2000" dirty="0"/>
              <a:t>(Crypto Tweets to Bitcoin Value)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0D21319-4480-4CCE-954D-92748491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6" y="2174467"/>
            <a:ext cx="5485714" cy="365714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8177A75-FF9A-421B-BFD3-0A5C3BA5A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4466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7FA5-65E2-42D7-AB18-7AD20365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  <a:r>
              <a:rPr lang="en-US" sz="2000" dirty="0"/>
              <a:t>(Tesla Tweets to Bitcoin Value)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5AB7767-74C4-4529-862A-0D6D633B5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6" y="2174465"/>
            <a:ext cx="5485714" cy="3657143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810AFA8-EE20-4D5F-A76D-77B64465F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00" y="217446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8736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445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Lato</vt:lpstr>
      <vt:lpstr>Raleway</vt:lpstr>
      <vt:lpstr>Antonio template</vt:lpstr>
      <vt:lpstr>Project Grizzly</vt:lpstr>
      <vt:lpstr>Questions of Interest:</vt:lpstr>
      <vt:lpstr>Why This Data?</vt:lpstr>
      <vt:lpstr>The Dataset:</vt:lpstr>
      <vt:lpstr>Data Exploration &amp; Cleanup (switching to vscode)</vt:lpstr>
      <vt:lpstr>Data Analysis (Tweets Per Day vs BTC &amp; DOGE Trades Per Day)</vt:lpstr>
      <vt:lpstr>Data Analysis (Bitcoin Tweets to Bitcoin Value)</vt:lpstr>
      <vt:lpstr>Data Analysis (Crypto Tweets to Bitcoin Value)</vt:lpstr>
      <vt:lpstr>Data Analysis (Tesla Tweets to Bitcoin Value)</vt:lpstr>
      <vt:lpstr>Data Analysis (Dogecoin Tweets to Dogecoin Value)</vt:lpstr>
      <vt:lpstr>Data Analysis (Crypto Tweets to Dogecoin Value)</vt:lpstr>
      <vt:lpstr>Data Analysis (Tesla Tweets to Dogecoin Value)</vt:lpstr>
      <vt:lpstr>Data Analysis (Percent Change Averages)</vt:lpstr>
      <vt:lpstr>The Experimental Data (Tweet Polarity)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Grizzly</dc:title>
  <dc:creator>rcmangeno@outlook.com</dc:creator>
  <cp:lastModifiedBy>Amelia Corea</cp:lastModifiedBy>
  <cp:revision>24</cp:revision>
  <dcterms:created xsi:type="dcterms:W3CDTF">2021-07-07T04:57:58Z</dcterms:created>
  <dcterms:modified xsi:type="dcterms:W3CDTF">2021-07-08T04:01:05Z</dcterms:modified>
</cp:coreProperties>
</file>