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1474" r:id="rId3"/>
    <p:sldId id="1475" r:id="rId4"/>
    <p:sldId id="1476" r:id="rId5"/>
    <p:sldId id="1477" r:id="rId6"/>
    <p:sldId id="1478" r:id="rId7"/>
    <p:sldId id="1479" r:id="rId8"/>
    <p:sldId id="1480" r:id="rId9"/>
    <p:sldId id="1482" r:id="rId10"/>
    <p:sldId id="1484" r:id="rId11"/>
    <p:sldId id="1483" r:id="rId12"/>
    <p:sldId id="1485" r:id="rId13"/>
    <p:sldId id="1486" r:id="rId14"/>
    <p:sldId id="1487" r:id="rId15"/>
    <p:sldId id="1488" r:id="rId16"/>
    <p:sldId id="1489" r:id="rId17"/>
    <p:sldId id="14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676"/>
    <a:srgbClr val="EA4D83"/>
    <a:srgbClr val="E0BC7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0"/>
    <p:restoredTop sz="94744"/>
  </p:normalViewPr>
  <p:slideViewPr>
    <p:cSldViewPr snapToGrid="0">
      <p:cViewPr varScale="1">
        <p:scale>
          <a:sx n="119" d="100"/>
          <a:sy n="119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08B03-EE5B-06F2-4754-D7AB8457C0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78610-9340-1275-B807-EF681567AD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2770FF-BA1B-6616-2235-23258B6E6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510D4-607A-DC86-5F35-070F481AF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F7ED5-438D-259F-9F0A-677E814135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14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529828-76D5-7BC6-7373-D5D4EA5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915BB0-FB87-C9D0-FAE6-79542106DF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31B1BC-2489-83D3-7100-43B265FD9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624E1-BE05-8F57-1E1B-C9C44A881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B28FD-0132-1AE4-1F23-CC586EB5D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768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004B3C-C042-E0B8-B96A-B75FA093D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AD9DC0-17E4-234D-D48A-A228971AB2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7A72BD-4FBA-CE5B-6EEA-C8A9D943E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4825D-EF35-D00D-DE30-FA78F6A3E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4174-FB2F-3D21-F1B7-8F022022C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257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E08B-E524-6D92-C3F0-BCF9BADD8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06F76-5925-10EB-0BB3-9E2D27F6AF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2EDC0E-8FC0-C20D-C841-72295E654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B11C6A-EF71-4FDC-C603-B7C41DFE0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946B2-DB50-9E27-1E18-2A91F1F1A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7792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FF2651-DC0F-6F9A-AB12-531D731A4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BB0807-10B3-C6DC-F99F-38A70DA4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AC6203-1BA4-1515-BCAF-5287E1DD9D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494EEC-5306-B908-2B63-FD43940EC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7A0E5-28C0-9BA5-4778-06DED15A2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754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FA3D-47AE-CE12-8CF5-75FC12148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BECC6-4663-B4A7-A91F-B3BA28FF78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EA9F62-2CCC-90DC-5068-58E4A2573E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96A300-3EAD-82B3-1234-ABD93ECCE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64127-C385-B575-D0CC-DFF382279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43BACB-80B3-F953-25E1-BC6FE47A7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880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8D555-6B88-063C-6580-63C349E53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316CC8-FF47-C49F-8512-AF43F33CA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05C711-A22A-9446-C720-445F8DD95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9B33F-63B7-77D8-8CE5-4A7943EC0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7F202C-EA9F-92F5-1C0E-97FB9C9FA3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20C0F4-C2C0-7524-1302-B9465F04B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383E68A-EE7A-3C62-9148-156AF0431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A623C-943A-92D3-E32B-4646FD35C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3405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A2E3AB-E5AE-82A5-A3B1-FA25BDEE1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3A2224-2E61-39C7-D87F-98A090A20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0C8BA4A-20FD-C2F2-FE04-1676A8F48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46FF51-4106-421F-C41B-3AAF4DDB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51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D9B9-609C-D555-CA6E-F93BBD72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2C6B33-2782-2A07-57FF-C9E0026B71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A4AAF1-33F6-1581-4ECE-6F2EB6898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409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A4C7FC-F125-B968-CB60-D17181C7C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345CD6-55D8-B239-2294-DEF103FFED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DA9713-586C-8E62-CFF7-C285D68A17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8B233-643D-E5C5-F392-E6034D9E89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8DA956-02A3-F8AE-4A68-976618A5B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17FCA-0C5A-4C01-2493-355FE4D994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98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381BE-AB13-F77E-5031-012DB539C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17B6836-F4AF-9D41-5735-18640EA661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3E92-F3AD-8A1A-D79D-E0F86058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6E03E9-6AFF-B489-B5DC-A5AC0827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57E419-9B21-0B9F-021F-989E2E1B5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B3F350-CC4D-0F83-3263-47BF1A131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340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07FD94-D110-D50A-D2F5-8A992EB29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EC2F61-269A-2C36-D498-9D03137561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D8A47-B0DF-4729-642C-6584E1E6DF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FAEB2-98C5-5947-A6D3-E7D6DCE397AA}" type="datetimeFigureOut">
              <a:rPr lang="en-US" smtClean="0"/>
              <a:t>9/12/25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C9462C-CBEB-BDE9-D0A0-3FF83A73FF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4FA79-0860-E282-FD02-C1E7612488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E274A2-DF2F-3B4A-AFED-A469B96AF6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494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lj38@cam.ac.uk" TargetMode="External"/><Relationship Id="rId2" Type="http://schemas.openxmlformats.org/officeDocument/2006/relationships/hyperlink" Target="mailto:an604@cam.ac.uk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mailto:djs200@cam.ac.uk" TargetMode="External"/><Relationship Id="rId5" Type="http://schemas.openxmlformats.org/officeDocument/2006/relationships/hyperlink" Target="mailto:st757@cam.ac.uk" TargetMode="External"/><Relationship Id="rId4" Type="http://schemas.openxmlformats.org/officeDocument/2006/relationships/hyperlink" Target="mailto:sat65@cam.ac.uk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9398F-6199-FFAB-3718-B9A0CED2A7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Antigenic Cartography Workshop – </a:t>
            </a:r>
            <a:r>
              <a:rPr lang="en-GB" b="1"/>
              <a:t>Map Diagnostics</a:t>
            </a:r>
            <a:endParaRPr lang="en-DE" sz="49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7C1623-F21C-DCE1-7813-BA3A54BAEE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646363"/>
          </a:xfrm>
        </p:spPr>
        <p:txBody>
          <a:bodyPr>
            <a:normAutofit fontScale="77500" lnSpcReduction="20000"/>
          </a:bodyPr>
          <a:lstStyle/>
          <a:p>
            <a:r>
              <a:rPr lang="en-GB" b="1" dirty="0"/>
              <a:t>ESFLU Training School, October 6-8, 2025</a:t>
            </a:r>
          </a:p>
          <a:p>
            <a:endParaRPr lang="en-DE" dirty="0"/>
          </a:p>
          <a:p>
            <a:r>
              <a:rPr lang="en-DE" dirty="0"/>
              <a:t>Antonia Netzl (she/</a:t>
            </a:r>
            <a:r>
              <a:rPr lang="en-DE"/>
              <a:t>her)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an604@cam.ac.uk</a:t>
            </a:r>
            <a:endParaRPr lang="en-US" dirty="0"/>
          </a:p>
          <a:p>
            <a:r>
              <a:rPr lang="en-US" dirty="0"/>
              <a:t>Sarah James (she/her) </a:t>
            </a:r>
            <a:r>
              <a:rPr lang="en-US" dirty="0">
                <a:hlinkClick r:id="rId3"/>
              </a:rPr>
              <a:t>slj38@cam.ac.uk</a:t>
            </a:r>
            <a:r>
              <a:rPr lang="en-US" dirty="0"/>
              <a:t> </a:t>
            </a:r>
          </a:p>
          <a:p>
            <a:r>
              <a:rPr lang="en-US" dirty="0"/>
              <a:t>Sam Turner (he/him) </a:t>
            </a:r>
            <a:r>
              <a:rPr lang="en-GB" dirty="0">
                <a:hlinkClick r:id="rId4"/>
              </a:rPr>
              <a:t>sat65@cam.ac.uk</a:t>
            </a:r>
            <a:r>
              <a:rPr lang="en-GB" dirty="0"/>
              <a:t> </a:t>
            </a:r>
          </a:p>
          <a:p>
            <a:r>
              <a:rPr lang="en-US" dirty="0"/>
              <a:t>Sina Türeli (he/him) </a:t>
            </a:r>
            <a:r>
              <a:rPr lang="en-US" dirty="0">
                <a:hlinkClick r:id="rId5"/>
              </a:rPr>
              <a:t>st757@cam.ac.uk</a:t>
            </a:r>
            <a:endParaRPr lang="en-US" dirty="0"/>
          </a:p>
          <a:p>
            <a:r>
              <a:rPr lang="en-US" dirty="0"/>
              <a:t>Derek Smith (he/him) </a:t>
            </a:r>
            <a:r>
              <a:rPr lang="en-US" dirty="0">
                <a:hlinkClick r:id="rId6"/>
              </a:rPr>
              <a:t>djs200@cam.ac.uk</a:t>
            </a:r>
            <a:r>
              <a:rPr lang="en-US" dirty="0"/>
              <a:t> </a:t>
            </a:r>
            <a:endParaRPr lang="en-DE" dirty="0"/>
          </a:p>
          <a:p>
            <a:r>
              <a:rPr lang="en-DE"/>
              <a:t>Centre </a:t>
            </a:r>
            <a:r>
              <a:rPr lang="en-DE" dirty="0"/>
              <a:t>for Pathogen Evolution, University </a:t>
            </a:r>
            <a:r>
              <a:rPr lang="en-DE"/>
              <a:t>of Cambridge</a:t>
            </a:r>
            <a:r>
              <a:rPr lang="en-US" dirty="0"/>
              <a:t>, UK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841590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F68F0C-D203-AF3A-53C0-0B7CA21504AF}"/>
              </a:ext>
            </a:extLst>
          </p:cNvPr>
          <p:cNvSpPr txBox="1"/>
          <p:nvPr/>
        </p:nvSpPr>
        <p:spPr>
          <a:xfrm>
            <a:off x="535608" y="6162482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</a:t>
            </a:r>
            <a:r>
              <a:rPr lang="en-US" dirty="0">
                <a:solidFill>
                  <a:srgbClr val="FF0000"/>
                </a:solidFill>
              </a:rPr>
              <a:t>X = 80</a:t>
            </a:r>
            <a:r>
              <a:rPr lang="en-US" dirty="0"/>
              <a:t>, so CV error is 80-72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2CE3DF-DBEA-8246-3837-3A692ACE03C6}"/>
              </a:ext>
            </a:extLst>
          </p:cNvPr>
          <p:cNvSpPr txBox="1"/>
          <p:nvPr/>
        </p:nvSpPr>
        <p:spPr>
          <a:xfrm>
            <a:off x="527436" y="6467925"/>
            <a:ext cx="3694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(but really we work in log space, so CV error is 0.15)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A0E66A5-5C98-7705-B809-FC2F0C9BB7E8}"/>
              </a:ext>
            </a:extLst>
          </p:cNvPr>
          <p:cNvSpPr txBox="1"/>
          <p:nvPr/>
        </p:nvSpPr>
        <p:spPr>
          <a:xfrm>
            <a:off x="4720590" y="6135469"/>
            <a:ext cx="416433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lphaLcParenBoth"/>
            </a:pPr>
            <a:r>
              <a:rPr lang="en-US" dirty="0"/>
              <a:t>Test more than 1 value each time</a:t>
            </a:r>
          </a:p>
          <a:p>
            <a:pPr marL="342900" indent="-342900">
              <a:buAutoNum type="alphaLcParenBoth"/>
            </a:pPr>
            <a:r>
              <a:rPr lang="en-US" dirty="0"/>
              <a:t>Repeat many cycles</a:t>
            </a:r>
          </a:p>
        </p:txBody>
      </p:sp>
    </p:spTree>
    <p:extLst>
      <p:ext uri="{BB962C8B-B14F-4D97-AF65-F5344CB8AC3E}">
        <p14:creationId xmlns:p14="http://schemas.microsoft.com/office/powerpoint/2010/main" val="896429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Map uncertainty</a:t>
            </a:r>
            <a:endParaRPr lang="en-US" sz="3600" i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F811FC-90DE-89D8-33AC-CEA62FB6A2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6553200" y="1066800"/>
            <a:ext cx="4840245" cy="54406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6646848" y="114852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/>
              <a:t>Noise in titers</a:t>
            </a:r>
          </a:p>
          <a:p>
            <a:pPr marL="342900" indent="-342900">
              <a:buAutoNum type="arabicPeriod"/>
            </a:pPr>
            <a:r>
              <a:rPr lang="en-US" dirty="0"/>
              <a:t>Choice of antigens and sera to titrate</a:t>
            </a:r>
          </a:p>
        </p:txBody>
      </p:sp>
      <p:pic>
        <p:nvPicPr>
          <p:cNvPr id="17" name="Picture 16" descr="A grid with dots and squares&#10;&#10;Description automatically generated">
            <a:extLst>
              <a:ext uri="{FF2B5EF4-FFF2-40B4-BE49-F238E27FC236}">
                <a16:creationId xmlns:a16="http://schemas.microsoft.com/office/drawing/2014/main" id="{FC5821C5-74D5-BDA6-9A51-CE90E4B12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535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Triangulation</a:t>
            </a:r>
            <a:endParaRPr lang="en-US" sz="3600" i="1" dirty="0"/>
          </a:p>
        </p:txBody>
      </p:sp>
      <p:pic>
        <p:nvPicPr>
          <p:cNvPr id="3" name="Picture 2" descr="A grid with dots and squares&#10;&#10;Description automatically generated">
            <a:extLst>
              <a:ext uri="{FF2B5EF4-FFF2-40B4-BE49-F238E27FC236}">
                <a16:creationId xmlns:a16="http://schemas.microsoft.com/office/drawing/2014/main" id="{C90AD979-0F5D-CB5B-8898-E84F52A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43" y="929640"/>
            <a:ext cx="4465137" cy="556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0D08-D22B-5C0A-5698-B240AA2FBC38}"/>
              </a:ext>
            </a:extLst>
          </p:cNvPr>
          <p:cNvSpPr txBox="1"/>
          <p:nvPr/>
        </p:nvSpPr>
        <p:spPr>
          <a:xfrm>
            <a:off x="6991350" y="6050280"/>
            <a:ext cx="142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= </a:t>
            </a:r>
            <a:r>
              <a:rPr lang="en-US" dirty="0">
                <a:solidFill>
                  <a:srgbClr val="FF0000"/>
                </a:solidFill>
              </a:rPr>
              <a:t>100</a:t>
            </a:r>
          </a:p>
        </p:txBody>
      </p:sp>
      <p:pic>
        <p:nvPicPr>
          <p:cNvPr id="7" name="Picture 6" descr="A grid with dots and squares&#10;&#10;Description automatically generated">
            <a:extLst>
              <a:ext uri="{FF2B5EF4-FFF2-40B4-BE49-F238E27FC236}">
                <a16:creationId xmlns:a16="http://schemas.microsoft.com/office/drawing/2014/main" id="{704EE52F-C505-24C9-993F-333B65346E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6A5CF1-2882-FEC0-E649-F0CDF14F5927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</p:spTree>
    <p:extLst>
      <p:ext uri="{BB962C8B-B14F-4D97-AF65-F5344CB8AC3E}">
        <p14:creationId xmlns:p14="http://schemas.microsoft.com/office/powerpoint/2010/main" val="31482056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id with dots and squares&#10;&#10;Description automatically generated">
            <a:extLst>
              <a:ext uri="{FF2B5EF4-FFF2-40B4-BE49-F238E27FC236}">
                <a16:creationId xmlns:a16="http://schemas.microsoft.com/office/drawing/2014/main" id="{67568970-D410-E8F6-63B1-19F23459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  <p:pic>
        <p:nvPicPr>
          <p:cNvPr id="3" name="Picture 2" descr="A grid with dots and squares&#10;&#10;Description automatically generated">
            <a:extLst>
              <a:ext uri="{FF2B5EF4-FFF2-40B4-BE49-F238E27FC236}">
                <a16:creationId xmlns:a16="http://schemas.microsoft.com/office/drawing/2014/main" id="{C90AD979-0F5D-CB5B-8898-E84F52ADD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9143" y="929640"/>
            <a:ext cx="4465137" cy="556394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1850D08-D22B-5C0A-5698-B240AA2FBC38}"/>
              </a:ext>
            </a:extLst>
          </p:cNvPr>
          <p:cNvSpPr txBox="1"/>
          <p:nvPr/>
        </p:nvSpPr>
        <p:spPr>
          <a:xfrm>
            <a:off x="6991350" y="6050280"/>
            <a:ext cx="14211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stress &lt; </a:t>
            </a:r>
            <a:r>
              <a:rPr lang="en-US" dirty="0">
                <a:solidFill>
                  <a:srgbClr val="FF0000"/>
                </a:solidFill>
              </a:rPr>
              <a:t>101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D50E3CE-3FB6-28D2-D1D8-D86A6426742B}"/>
              </a:ext>
            </a:extLst>
          </p:cNvPr>
          <p:cNvSpPr/>
          <p:nvPr/>
        </p:nvSpPr>
        <p:spPr>
          <a:xfrm rot="1541563">
            <a:off x="10311733" y="3768400"/>
            <a:ext cx="585620" cy="1514764"/>
          </a:xfrm>
          <a:prstGeom prst="ellipse">
            <a:avLst/>
          </a:prstGeom>
          <a:solidFill>
            <a:srgbClr val="FF9676">
              <a:alpha val="90230"/>
            </a:srgbClr>
          </a:solid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DD56E1-AC2F-F942-6AFF-994E9EFC3D5E}"/>
              </a:ext>
            </a:extLst>
          </p:cNvPr>
          <p:cNvSpPr txBox="1"/>
          <p:nvPr/>
        </p:nvSpPr>
        <p:spPr>
          <a:xfrm>
            <a:off x="6991350" y="5835134"/>
            <a:ext cx="6118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75000"/>
                  </a:schemeClr>
                </a:solidFill>
              </a:rPr>
              <a:t>stress = 100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05C0CCD-A5BE-EC4A-AD93-C792FFEF7A57}"/>
              </a:ext>
            </a:extLst>
          </p:cNvPr>
          <p:cNvSpPr txBox="1">
            <a:spLocks/>
          </p:cNvSpPr>
          <p:nvPr/>
        </p:nvSpPr>
        <p:spPr>
          <a:xfrm>
            <a:off x="137160" y="161925"/>
            <a:ext cx="1189228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Triangulation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1729071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id with dots and squares&#10;&#10;Description automatically generated">
            <a:extLst>
              <a:ext uri="{FF2B5EF4-FFF2-40B4-BE49-F238E27FC236}">
                <a16:creationId xmlns:a16="http://schemas.microsoft.com/office/drawing/2014/main" id="{5BEBA300-2B35-2C85-69AB-4D146F5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Titer uncertainty</a:t>
            </a:r>
            <a:endParaRPr lang="en-US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Triangulation</a:t>
            </a:r>
          </a:p>
          <a:p>
            <a:pPr marL="342900" indent="-342900">
              <a:buAutoNum type="arabicPeriod"/>
            </a:pPr>
            <a:r>
              <a:rPr lang="en-US" dirty="0"/>
              <a:t>Noise in titers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Choice of antigens and sera to titrate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C33D88E-0450-FA66-CE9A-9DA02861467C}"/>
              </a:ext>
            </a:extLst>
          </p:cNvPr>
          <p:cNvGrpSpPr/>
          <p:nvPr/>
        </p:nvGrpSpPr>
        <p:grpSpPr>
          <a:xfrm>
            <a:off x="7708900" y="1457960"/>
            <a:ext cx="1538298" cy="4711699"/>
            <a:chOff x="6751884" y="2066795"/>
            <a:chExt cx="984014" cy="3063346"/>
          </a:xfrm>
        </p:grpSpPr>
        <p:pic>
          <p:nvPicPr>
            <p:cNvPr id="7" name="Picture 6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32D39E6-CD5E-CFF3-559B-19404F99C3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8000"/>
            </a:blip>
            <a:srcRect l="61589" t="22809" r="32907" b="18852"/>
            <a:stretch/>
          </p:blipFill>
          <p:spPr>
            <a:xfrm>
              <a:off x="7138948" y="2166025"/>
              <a:ext cx="447472" cy="2928489"/>
            </a:xfrm>
            <a:prstGeom prst="rect">
              <a:avLst/>
            </a:prstGeom>
          </p:spPr>
        </p:pic>
        <p:pic>
          <p:nvPicPr>
            <p:cNvPr id="4" name="Picture 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D5A3BD5-2677-86A6-BFA2-C5909CD96E1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7" t="20833" r="92643" b="18141"/>
            <a:stretch/>
          </p:blipFill>
          <p:spPr>
            <a:xfrm>
              <a:off x="6751884" y="2066795"/>
              <a:ext cx="390322" cy="3063346"/>
            </a:xfrm>
            <a:prstGeom prst="rect">
              <a:avLst/>
            </a:prstGeom>
          </p:spPr>
        </p:pic>
        <p:pic>
          <p:nvPicPr>
            <p:cNvPr id="9" name="Picture 8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C6853A5-C4DE-2E50-3ABB-E598A9A55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6458" y="3128024"/>
              <a:ext cx="105914" cy="90197"/>
            </a:xfrm>
            <a:prstGeom prst="rect">
              <a:avLst/>
            </a:prstGeom>
          </p:spPr>
        </p:pic>
        <p:pic>
          <p:nvPicPr>
            <p:cNvPr id="10" name="Picture 9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91A1D2C-5434-5A52-9282-D4B469FCF8C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3516" y="2806749"/>
              <a:ext cx="107448" cy="70610"/>
            </a:xfrm>
            <a:prstGeom prst="rect">
              <a:avLst/>
            </a:prstGeom>
          </p:spPr>
        </p:pic>
        <p:pic>
          <p:nvPicPr>
            <p:cNvPr id="12" name="Picture 11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326F9E2-E955-578A-98E4-9CE0E85F9FF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19467298">
              <a:off x="7542329" y="2715544"/>
              <a:ext cx="107448" cy="70610"/>
            </a:xfrm>
            <a:prstGeom prst="rect">
              <a:avLst/>
            </a:prstGeom>
          </p:spPr>
        </p:pic>
        <p:pic>
          <p:nvPicPr>
            <p:cNvPr id="13" name="Picture 12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18696771-81F0-DE05-F0E3-CF33904CD5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427087">
              <a:off x="7557039" y="2641991"/>
              <a:ext cx="107448" cy="70610"/>
            </a:xfrm>
            <a:prstGeom prst="rect">
              <a:avLst/>
            </a:prstGeom>
          </p:spPr>
        </p:pic>
        <p:pic>
          <p:nvPicPr>
            <p:cNvPr id="14" name="Picture 1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48CBCB85-EC6B-4042-B1CF-CA3F22A8EA8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2854773">
              <a:off x="7557626" y="2953264"/>
              <a:ext cx="107448" cy="70610"/>
            </a:xfrm>
            <a:prstGeom prst="rect">
              <a:avLst/>
            </a:prstGeom>
          </p:spPr>
        </p:pic>
        <p:pic>
          <p:nvPicPr>
            <p:cNvPr id="15" name="Picture 1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D8342B1D-0DBE-3ADB-CB9E-D3FD1FCD45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385563" y="2995785"/>
              <a:ext cx="45719" cy="252186"/>
            </a:xfrm>
            <a:prstGeom prst="rect">
              <a:avLst/>
            </a:prstGeom>
          </p:spPr>
        </p:pic>
        <p:pic>
          <p:nvPicPr>
            <p:cNvPr id="16" name="Picture 15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D59FAAE-9B08-C95E-DB5D-9763C54886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04416" y="2965540"/>
              <a:ext cx="45719" cy="83267"/>
            </a:xfrm>
            <a:prstGeom prst="rect">
              <a:avLst/>
            </a:prstGeom>
          </p:spPr>
        </p:pic>
        <p:pic>
          <p:nvPicPr>
            <p:cNvPr id="18" name="Picture 17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84AD1BDF-ADA8-C303-A7DE-B26661C859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79662" y="2888671"/>
              <a:ext cx="86655" cy="225817"/>
            </a:xfrm>
            <a:prstGeom prst="rect">
              <a:avLst/>
            </a:prstGeom>
          </p:spPr>
        </p:pic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5A8DC4C-C007-4ACA-B8C4-6D6CE760E55C}"/>
              </a:ext>
            </a:extLst>
          </p:cNvPr>
          <p:cNvGrpSpPr/>
          <p:nvPr/>
        </p:nvGrpSpPr>
        <p:grpSpPr>
          <a:xfrm>
            <a:off x="8586855" y="2677024"/>
            <a:ext cx="183602" cy="541926"/>
            <a:chOff x="8397380" y="2986481"/>
            <a:chExt cx="117446" cy="352337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A8A04B63-A314-83B8-6193-10995EF8DE21}"/>
                </a:ext>
              </a:extLst>
            </p:cNvPr>
            <p:cNvSpPr/>
            <p:nvPr/>
          </p:nvSpPr>
          <p:spPr>
            <a:xfrm>
              <a:off x="8397380" y="3095538"/>
              <a:ext cx="117446" cy="117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0BB20FE-F83D-445A-2A26-4DB402BFCCCB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03" y="2986481"/>
              <a:ext cx="0" cy="352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B9A4B936-B9AC-34E0-EDF2-8A4A4DC9C8A4}"/>
              </a:ext>
            </a:extLst>
          </p:cNvPr>
          <p:cNvSpPr txBox="1"/>
          <p:nvPr/>
        </p:nvSpPr>
        <p:spPr>
          <a:xfrm>
            <a:off x="5669280" y="775454"/>
            <a:ext cx="61264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Titers are noisy / uncertain, so antigenic positions are too!</a:t>
            </a:r>
          </a:p>
        </p:txBody>
      </p:sp>
    </p:spTree>
    <p:extLst>
      <p:ext uri="{BB962C8B-B14F-4D97-AF65-F5344CB8AC3E}">
        <p14:creationId xmlns:p14="http://schemas.microsoft.com/office/powerpoint/2010/main" val="2294676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299383D-AB04-0A3F-1C3F-C5F7D66A25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89647"/>
              </p:ext>
            </p:extLst>
          </p:nvPr>
        </p:nvGraphicFramePr>
        <p:xfrm>
          <a:off x="319996" y="1653336"/>
          <a:ext cx="1826438" cy="14311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449747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40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5" name="Picture 4" descr="A grid with dots and squares&#10;&#10;Description automatically generated">
            <a:extLst>
              <a:ext uri="{FF2B5EF4-FFF2-40B4-BE49-F238E27FC236}">
                <a16:creationId xmlns:a16="http://schemas.microsoft.com/office/drawing/2014/main" id="{F1759F3E-8364-D449-D8D0-44DEBE4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41" y="341404"/>
            <a:ext cx="1535624" cy="19135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2C4EB-4FED-9DDB-53C6-2B3BBBF54E42}"/>
              </a:ext>
            </a:extLst>
          </p:cNvPr>
          <p:cNvCxnSpPr>
            <a:cxnSpLocks/>
          </p:cNvCxnSpPr>
          <p:nvPr/>
        </p:nvCxnSpPr>
        <p:spPr>
          <a:xfrm flipV="1">
            <a:off x="2275367" y="1384300"/>
            <a:ext cx="1306033" cy="1132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2B31148B-0C0D-38C4-E84F-1197CD4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6861864"/>
              </p:ext>
            </p:extLst>
          </p:nvPr>
        </p:nvGraphicFramePr>
        <p:xfrm>
          <a:off x="3672009" y="700914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1</a:t>
                      </a:r>
                      <a:r>
                        <a:rPr lang="en-GB" sz="1000" dirty="0"/>
                        <a:t>57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109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363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B4394-1F95-BCAC-C0E0-57F247A14C75}"/>
              </a:ext>
            </a:extLst>
          </p:cNvPr>
          <p:cNvCxnSpPr>
            <a:cxnSpLocks/>
          </p:cNvCxnSpPr>
          <p:nvPr/>
        </p:nvCxnSpPr>
        <p:spPr>
          <a:xfrm>
            <a:off x="2268279" y="2502195"/>
            <a:ext cx="1167940" cy="90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FDE55-0E7F-ADEF-4561-7BA5B3D4231B}"/>
              </a:ext>
            </a:extLst>
          </p:cNvPr>
          <p:cNvCxnSpPr>
            <a:cxnSpLocks/>
          </p:cNvCxnSpPr>
          <p:nvPr/>
        </p:nvCxnSpPr>
        <p:spPr>
          <a:xfrm>
            <a:off x="2282456" y="2509284"/>
            <a:ext cx="1197344" cy="3231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grid with dots and squares&#10;&#10;Description automatically generated">
            <a:extLst>
              <a:ext uri="{FF2B5EF4-FFF2-40B4-BE49-F238E27FC236}">
                <a16:creationId xmlns:a16="http://schemas.microsoft.com/office/drawing/2014/main" id="{D0572EFD-3D96-5B63-6FA0-70A67578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35" y="2607981"/>
            <a:ext cx="1535624" cy="1913517"/>
          </a:xfrm>
          <a:prstGeom prst="rect">
            <a:avLst/>
          </a:prstGeom>
        </p:spPr>
      </p:pic>
      <p:pic>
        <p:nvPicPr>
          <p:cNvPr id="38" name="Picture 37" descr="A grid with dots and squares&#10;&#10;Description automatically generated">
            <a:extLst>
              <a:ext uri="{FF2B5EF4-FFF2-40B4-BE49-F238E27FC236}">
                <a16:creationId xmlns:a16="http://schemas.microsoft.com/office/drawing/2014/main" id="{548A1956-78A2-1241-321F-CB0A75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0" y="4731122"/>
            <a:ext cx="1535624" cy="1913517"/>
          </a:xfrm>
          <a:prstGeom prst="rect">
            <a:avLst/>
          </a:prstGeom>
        </p:spPr>
      </p:pic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5BB4C528-06E3-79E6-7B46-0A400841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484023"/>
              </p:ext>
            </p:extLst>
          </p:nvPr>
        </p:nvGraphicFramePr>
        <p:xfrm>
          <a:off x="3569569" y="2729345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</a:t>
                      </a:r>
                      <a:r>
                        <a:rPr lang="en-GB" sz="1000" dirty="0"/>
                        <a:t>9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97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298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C91454F-293E-1E71-AFD8-FE45CAA0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2687245"/>
              </p:ext>
            </p:extLst>
          </p:nvPr>
        </p:nvGraphicFramePr>
        <p:xfrm>
          <a:off x="3622468" y="5146858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150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33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86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270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A71E23-AF69-47E2-D019-F1279ED03AB4}"/>
              </a:ext>
            </a:extLst>
          </p:cNvPr>
          <p:cNvCxnSpPr>
            <a:cxnSpLocks/>
          </p:cNvCxnSpPr>
          <p:nvPr/>
        </p:nvCxnSpPr>
        <p:spPr>
          <a:xfrm>
            <a:off x="5626100" y="13589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45B3-2178-13C2-4AC2-FFAD12EDDFAA}"/>
              </a:ext>
            </a:extLst>
          </p:cNvPr>
          <p:cNvCxnSpPr>
            <a:cxnSpLocks/>
          </p:cNvCxnSpPr>
          <p:nvPr/>
        </p:nvCxnSpPr>
        <p:spPr>
          <a:xfrm>
            <a:off x="5562600" y="34671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40FAD9-A4BB-60AE-FD28-9CE21A511690}"/>
              </a:ext>
            </a:extLst>
          </p:cNvPr>
          <p:cNvCxnSpPr>
            <a:cxnSpLocks/>
          </p:cNvCxnSpPr>
          <p:nvPr/>
        </p:nvCxnSpPr>
        <p:spPr>
          <a:xfrm>
            <a:off x="5575300" y="58547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F89DBA2-53B2-FDEE-0086-085401E8BDDE}"/>
              </a:ext>
            </a:extLst>
          </p:cNvPr>
          <p:cNvGrpSpPr/>
          <p:nvPr/>
        </p:nvGrpSpPr>
        <p:grpSpPr>
          <a:xfrm>
            <a:off x="561563" y="3564833"/>
            <a:ext cx="1028700" cy="3128119"/>
            <a:chOff x="6751884" y="2066795"/>
            <a:chExt cx="984014" cy="3063346"/>
          </a:xfrm>
        </p:grpSpPr>
        <p:pic>
          <p:nvPicPr>
            <p:cNvPr id="50" name="Picture 49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6017C96A-FA59-BF05-9959-2192F14359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alphaModFix amt="58000"/>
            </a:blip>
            <a:srcRect l="61589" t="22809" r="32907" b="18852"/>
            <a:stretch/>
          </p:blipFill>
          <p:spPr>
            <a:xfrm>
              <a:off x="7138948" y="2166025"/>
              <a:ext cx="447472" cy="2928489"/>
            </a:xfrm>
            <a:prstGeom prst="rect">
              <a:avLst/>
            </a:prstGeom>
          </p:spPr>
        </p:pic>
        <p:pic>
          <p:nvPicPr>
            <p:cNvPr id="51" name="Picture 50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D42DCB73-49C8-DF4D-3C1E-14FA52EFC2B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557" t="20833" r="92643" b="18141"/>
            <a:stretch/>
          </p:blipFill>
          <p:spPr>
            <a:xfrm>
              <a:off x="6751884" y="2066795"/>
              <a:ext cx="390322" cy="3063346"/>
            </a:xfrm>
            <a:prstGeom prst="rect">
              <a:avLst/>
            </a:prstGeom>
          </p:spPr>
        </p:pic>
        <p:pic>
          <p:nvPicPr>
            <p:cNvPr id="52" name="Picture 51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24CA1E78-6F4B-5A35-BEF4-B34715BAAA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6458" y="3128024"/>
              <a:ext cx="105914" cy="90197"/>
            </a:xfrm>
            <a:prstGeom prst="rect">
              <a:avLst/>
            </a:prstGeom>
          </p:spPr>
        </p:pic>
        <p:pic>
          <p:nvPicPr>
            <p:cNvPr id="53" name="Picture 52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F664FB3E-7BA1-31E1-EB7D-8B29B8CC2C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>
              <a:off x="7573516" y="2806749"/>
              <a:ext cx="107448" cy="70610"/>
            </a:xfrm>
            <a:prstGeom prst="rect">
              <a:avLst/>
            </a:prstGeom>
          </p:spPr>
        </p:pic>
        <p:pic>
          <p:nvPicPr>
            <p:cNvPr id="54" name="Picture 53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0069A159-6776-C697-5668-ABCC8D2385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19467298">
              <a:off x="7542329" y="2715544"/>
              <a:ext cx="107448" cy="70610"/>
            </a:xfrm>
            <a:prstGeom prst="rect">
              <a:avLst/>
            </a:prstGeom>
          </p:spPr>
        </p:pic>
        <p:pic>
          <p:nvPicPr>
            <p:cNvPr id="55" name="Picture 54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9219E14-A777-AE49-307C-39F739B9EA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427087">
              <a:off x="7557039" y="2641991"/>
              <a:ext cx="107448" cy="70610"/>
            </a:xfrm>
            <a:prstGeom prst="rect">
              <a:avLst/>
            </a:prstGeom>
          </p:spPr>
        </p:pic>
        <p:pic>
          <p:nvPicPr>
            <p:cNvPr id="56" name="Picture 55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E15A7F3B-1C75-917E-93F3-636C2E61F1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2854773">
              <a:off x="7557626" y="2953264"/>
              <a:ext cx="107448" cy="70610"/>
            </a:xfrm>
            <a:prstGeom prst="rect">
              <a:avLst/>
            </a:prstGeom>
          </p:spPr>
        </p:pic>
        <p:pic>
          <p:nvPicPr>
            <p:cNvPr id="57" name="Picture 56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2D7FF152-F824-64F0-FFB0-F10959A58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385563" y="2995785"/>
              <a:ext cx="45719" cy="252186"/>
            </a:xfrm>
            <a:prstGeom prst="rect">
              <a:avLst/>
            </a:prstGeom>
          </p:spPr>
        </p:pic>
        <p:pic>
          <p:nvPicPr>
            <p:cNvPr id="58" name="Picture 57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C7CF7641-F47E-44E9-6E59-F49DEF76A0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04416" y="2965540"/>
              <a:ext cx="45719" cy="83267"/>
            </a:xfrm>
            <a:prstGeom prst="rect">
              <a:avLst/>
            </a:prstGeom>
          </p:spPr>
        </p:pic>
        <p:pic>
          <p:nvPicPr>
            <p:cNvPr id="59" name="Picture 58" descr="A graph with a line graph&#10;&#10;Description automatically generated with medium confidence">
              <a:extLst>
                <a:ext uri="{FF2B5EF4-FFF2-40B4-BE49-F238E27FC236}">
                  <a16:creationId xmlns:a16="http://schemas.microsoft.com/office/drawing/2014/main" id="{AAC5B304-55CA-2399-838B-28E82868F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4705" t="82824" r="33948" b="14081"/>
            <a:stretch/>
          </p:blipFill>
          <p:spPr>
            <a:xfrm rot="3037980">
              <a:off x="7579662" y="2888671"/>
              <a:ext cx="86655" cy="225817"/>
            </a:xfrm>
            <a:prstGeom prst="rect">
              <a:avLst/>
            </a:prstGeom>
          </p:spPr>
        </p:pic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64917901-AB98-9E59-295D-47F33050CAFA}"/>
              </a:ext>
            </a:extLst>
          </p:cNvPr>
          <p:cNvGrpSpPr/>
          <p:nvPr/>
        </p:nvGrpSpPr>
        <p:grpSpPr>
          <a:xfrm>
            <a:off x="1110864" y="4293702"/>
            <a:ext cx="174599" cy="550238"/>
            <a:chOff x="8397380" y="2986481"/>
            <a:chExt cx="117446" cy="352337"/>
          </a:xfrm>
        </p:grpSpPr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B787F4BA-F284-E1EF-0C4C-D358305D24EA}"/>
                </a:ext>
              </a:extLst>
            </p:cNvPr>
            <p:cNvSpPr/>
            <p:nvPr/>
          </p:nvSpPr>
          <p:spPr>
            <a:xfrm>
              <a:off x="8397380" y="3095538"/>
              <a:ext cx="117446" cy="117445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FCEA56A-EDA1-BCFB-535F-5388D5E4DF07}"/>
                </a:ext>
              </a:extLst>
            </p:cNvPr>
            <p:cNvCxnSpPr>
              <a:cxnSpLocks/>
            </p:cNvCxnSpPr>
            <p:nvPr/>
          </p:nvCxnSpPr>
          <p:spPr>
            <a:xfrm>
              <a:off x="8456103" y="2986481"/>
              <a:ext cx="0" cy="3523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C80BB77B-ED05-A761-18B5-3461882919A2}"/>
              </a:ext>
            </a:extLst>
          </p:cNvPr>
          <p:cNvSpPr/>
          <p:nvPr/>
        </p:nvSpPr>
        <p:spPr>
          <a:xfrm rot="11619434" flipH="1">
            <a:off x="933327" y="2954162"/>
            <a:ext cx="1675414" cy="1600421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2B2C758-6926-88F2-04D0-898A4A8AC05F}"/>
              </a:ext>
            </a:extLst>
          </p:cNvPr>
          <p:cNvSpPr txBox="1"/>
          <p:nvPr/>
        </p:nvSpPr>
        <p:spPr>
          <a:xfrm>
            <a:off x="1567069" y="4572648"/>
            <a:ext cx="13351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Estimate of per-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titer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variation from repeat data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FE86D09-A73C-C9B1-BBB3-D117A29710FF}"/>
              </a:ext>
            </a:extLst>
          </p:cNvPr>
          <p:cNvSpPr txBox="1"/>
          <p:nvPr/>
        </p:nvSpPr>
        <p:spPr>
          <a:xfrm>
            <a:off x="2101444" y="976826"/>
            <a:ext cx="133515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(1) Add normally-distributed noise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4544E-541F-41EB-8A4F-4F37F9138DF1}"/>
              </a:ext>
            </a:extLst>
          </p:cNvPr>
          <p:cNvSpPr txBox="1"/>
          <p:nvPr/>
        </p:nvSpPr>
        <p:spPr>
          <a:xfrm>
            <a:off x="5327568" y="358261"/>
            <a:ext cx="133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(2) Make maps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1E58F-D4FB-62BA-5253-9DF36511CFC3}"/>
              </a:ext>
            </a:extLst>
          </p:cNvPr>
          <p:cNvSpPr txBox="1"/>
          <p:nvPr/>
        </p:nvSpPr>
        <p:spPr>
          <a:xfrm>
            <a:off x="8448846" y="1480800"/>
            <a:ext cx="307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(3) Summarise distribution of positions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9CD0DD2B-14FF-4848-3AB5-E03683C02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8978348" y="2054087"/>
            <a:ext cx="2794739" cy="3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77FE6B-FE3C-2001-B152-047AFC15FE9D}"/>
              </a:ext>
            </a:extLst>
          </p:cNvPr>
          <p:cNvCxnSpPr>
            <a:cxnSpLocks/>
          </p:cNvCxnSpPr>
          <p:nvPr/>
        </p:nvCxnSpPr>
        <p:spPr>
          <a:xfrm>
            <a:off x="8099698" y="1303798"/>
            <a:ext cx="819015" cy="214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3EB9C6-7A91-F586-DD5E-1669E2F1114A}"/>
              </a:ext>
            </a:extLst>
          </p:cNvPr>
          <p:cNvCxnSpPr>
            <a:cxnSpLocks/>
          </p:cNvCxnSpPr>
          <p:nvPr/>
        </p:nvCxnSpPr>
        <p:spPr>
          <a:xfrm>
            <a:off x="8040064" y="3457276"/>
            <a:ext cx="865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5AF606-DC09-AEC1-96D6-78F14B6522E3}"/>
              </a:ext>
            </a:extLst>
          </p:cNvPr>
          <p:cNvCxnSpPr>
            <a:cxnSpLocks/>
          </p:cNvCxnSpPr>
          <p:nvPr/>
        </p:nvCxnSpPr>
        <p:spPr>
          <a:xfrm flipV="1">
            <a:off x="8033438" y="3485322"/>
            <a:ext cx="885275" cy="217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Title 1">
            <a:extLst>
              <a:ext uri="{FF2B5EF4-FFF2-40B4-BE49-F238E27FC236}">
                <a16:creationId xmlns:a16="http://schemas.microsoft.com/office/drawing/2014/main" id="{AF843846-C66A-A9FF-AA22-95D4F64E712F}"/>
              </a:ext>
            </a:extLst>
          </p:cNvPr>
          <p:cNvSpPr txBox="1">
            <a:spLocks/>
          </p:cNvSpPr>
          <p:nvPr/>
        </p:nvSpPr>
        <p:spPr>
          <a:xfrm>
            <a:off x="137160" y="161925"/>
            <a:ext cx="11892280" cy="6711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/>
              <a:t>Titer uncertainty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667747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 descr="A grid with dots and squares&#10;&#10;Description automatically generated">
            <a:extLst>
              <a:ext uri="{FF2B5EF4-FFF2-40B4-BE49-F238E27FC236}">
                <a16:creationId xmlns:a16="http://schemas.microsoft.com/office/drawing/2014/main" id="{5BEBA300-2B35-2C85-69AB-4D146F51C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103" y="1005840"/>
            <a:ext cx="4353989" cy="54254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Choice of titrations</a:t>
            </a:r>
            <a:endParaRPr lang="en-US" sz="3600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37A8A3-911B-F797-74FC-82C6C0419B7B}"/>
              </a:ext>
            </a:extLst>
          </p:cNvPr>
          <p:cNvSpPr txBox="1"/>
          <p:nvPr/>
        </p:nvSpPr>
        <p:spPr>
          <a:xfrm>
            <a:off x="581328" y="1102802"/>
            <a:ext cx="416921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Triangulation</a:t>
            </a:r>
          </a:p>
          <a:p>
            <a:pPr marL="342900" indent="-342900">
              <a:buAutoNum type="arabicPeriod"/>
            </a:pPr>
            <a:r>
              <a:rPr lang="en-US" dirty="0">
                <a:solidFill>
                  <a:schemeClr val="bg2">
                    <a:lumMod val="90000"/>
                  </a:schemeClr>
                </a:solidFill>
              </a:rPr>
              <a:t>Noise in titers</a:t>
            </a:r>
          </a:p>
          <a:p>
            <a:pPr marL="342900" indent="-342900">
              <a:buAutoNum type="arabicPeriod"/>
            </a:pPr>
            <a:r>
              <a:rPr lang="en-US" dirty="0"/>
              <a:t>Choice of antigens and sera to titrate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9A4B936-B9AC-34E0-EDF2-8A4A4DC9C8A4}"/>
              </a:ext>
            </a:extLst>
          </p:cNvPr>
          <p:cNvSpPr txBox="1"/>
          <p:nvPr/>
        </p:nvSpPr>
        <p:spPr>
          <a:xfrm>
            <a:off x="5655832" y="331702"/>
            <a:ext cx="61264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Titrating a different subset of the antigens and sera against each other would result in a different map</a:t>
            </a:r>
          </a:p>
        </p:txBody>
      </p:sp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28913AC7-FECC-E7F8-7CD7-0A566ACD8C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8081988"/>
              </p:ext>
            </p:extLst>
          </p:nvPr>
        </p:nvGraphicFramePr>
        <p:xfrm>
          <a:off x="5944334" y="1490303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BA.2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SR: BA.5</a:t>
                      </a:r>
                      <a:endParaRPr lang="en-DE" b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320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320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…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6" name="Table 4">
            <a:extLst>
              <a:ext uri="{FF2B5EF4-FFF2-40B4-BE49-F238E27FC236}">
                <a16:creationId xmlns:a16="http://schemas.microsoft.com/office/drawing/2014/main" id="{4D1845C4-4BF6-E9CF-9213-B8F26837CB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072577"/>
              </p:ext>
            </p:extLst>
          </p:nvPr>
        </p:nvGraphicFramePr>
        <p:xfrm>
          <a:off x="5935370" y="4197645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SR: BA.2</a:t>
                      </a:r>
                      <a:endParaRPr lang="en-DE" b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BA.5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320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320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…</a:t>
                      </a:r>
                      <a:endParaRPr lang="en-DE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9454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8299383D-AB04-0A3F-1C3F-C5F7D66A2528}"/>
              </a:ext>
            </a:extLst>
          </p:cNvPr>
          <p:cNvGraphicFramePr>
            <a:graphicFrameLocks noGrp="1"/>
          </p:cNvGraphicFramePr>
          <p:nvPr/>
        </p:nvGraphicFramePr>
        <p:xfrm>
          <a:off x="319996" y="1653336"/>
          <a:ext cx="1826438" cy="143112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449747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40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sz="1000" dirty="0"/>
                        <a:t>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5" name="Picture 4" descr="A grid with dots and squares&#10;&#10;Description automatically generated">
            <a:extLst>
              <a:ext uri="{FF2B5EF4-FFF2-40B4-BE49-F238E27FC236}">
                <a16:creationId xmlns:a16="http://schemas.microsoft.com/office/drawing/2014/main" id="{F1759F3E-8364-D449-D8D0-44DEBE4A68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7641" y="341404"/>
            <a:ext cx="1535624" cy="1913517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F12C4EB-4FED-9DDB-53C6-2B3BBBF54E42}"/>
              </a:ext>
            </a:extLst>
          </p:cNvPr>
          <p:cNvCxnSpPr>
            <a:cxnSpLocks/>
          </p:cNvCxnSpPr>
          <p:nvPr/>
        </p:nvCxnSpPr>
        <p:spPr>
          <a:xfrm flipV="1">
            <a:off x="2275367" y="1384300"/>
            <a:ext cx="1306033" cy="11320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2B31148B-0C0D-38C4-E84F-1197CD4254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9228141"/>
              </p:ext>
            </p:extLst>
          </p:nvPr>
        </p:nvGraphicFramePr>
        <p:xfrm>
          <a:off x="3672009" y="700914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sz="1000"/>
                        <a:t>1</a:t>
                      </a:r>
                      <a:r>
                        <a:rPr lang="en-GB" sz="1000" dirty="0"/>
                        <a:t>57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22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109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77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363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B25B4394-1F95-BCAC-C0E0-57F247A14C75}"/>
              </a:ext>
            </a:extLst>
          </p:cNvPr>
          <p:cNvCxnSpPr>
            <a:cxnSpLocks/>
          </p:cNvCxnSpPr>
          <p:nvPr/>
        </p:nvCxnSpPr>
        <p:spPr>
          <a:xfrm>
            <a:off x="2268279" y="2502195"/>
            <a:ext cx="1167940" cy="90728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57FDE55-0E7F-ADEF-4561-7BA5B3D4231B}"/>
              </a:ext>
            </a:extLst>
          </p:cNvPr>
          <p:cNvCxnSpPr>
            <a:cxnSpLocks/>
          </p:cNvCxnSpPr>
          <p:nvPr/>
        </p:nvCxnSpPr>
        <p:spPr>
          <a:xfrm>
            <a:off x="2282456" y="2509284"/>
            <a:ext cx="1197344" cy="323111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7" name="Picture 36" descr="A grid with dots and squares&#10;&#10;Description automatically generated">
            <a:extLst>
              <a:ext uri="{FF2B5EF4-FFF2-40B4-BE49-F238E27FC236}">
                <a16:creationId xmlns:a16="http://schemas.microsoft.com/office/drawing/2014/main" id="{D0572EFD-3D96-5B63-6FA0-70A675786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235" y="2607981"/>
            <a:ext cx="1535624" cy="1913517"/>
          </a:xfrm>
          <a:prstGeom prst="rect">
            <a:avLst/>
          </a:prstGeom>
        </p:spPr>
      </p:pic>
      <p:pic>
        <p:nvPicPr>
          <p:cNvPr id="38" name="Picture 37" descr="A grid with dots and squares&#10;&#10;Description automatically generated">
            <a:extLst>
              <a:ext uri="{FF2B5EF4-FFF2-40B4-BE49-F238E27FC236}">
                <a16:creationId xmlns:a16="http://schemas.microsoft.com/office/drawing/2014/main" id="{548A1956-78A2-1241-321F-CB0A75BE87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0170" y="4731122"/>
            <a:ext cx="1535624" cy="1913517"/>
          </a:xfrm>
          <a:prstGeom prst="rect">
            <a:avLst/>
          </a:prstGeom>
        </p:spPr>
      </p:pic>
      <p:graphicFrame>
        <p:nvGraphicFramePr>
          <p:cNvPr id="40" name="Table 4">
            <a:extLst>
              <a:ext uri="{FF2B5EF4-FFF2-40B4-BE49-F238E27FC236}">
                <a16:creationId xmlns:a16="http://schemas.microsoft.com/office/drawing/2014/main" id="{5BB4C528-06E3-79E6-7B46-0A40084161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239470"/>
              </p:ext>
            </p:extLst>
          </p:nvPr>
        </p:nvGraphicFramePr>
        <p:xfrm>
          <a:off x="3569569" y="2729345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167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 sz="100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4</a:t>
                      </a:r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9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97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67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298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1C91454F-293E-1E71-AFD8-FE45CAA085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200345"/>
              </p:ext>
            </p:extLst>
          </p:nvPr>
        </p:nvGraphicFramePr>
        <p:xfrm>
          <a:off x="3622468" y="5146858"/>
          <a:ext cx="1826438" cy="122522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478901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673768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673769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</a:tblGrid>
              <a:tr h="222149">
                <a:tc>
                  <a:txBody>
                    <a:bodyPr/>
                    <a:lstStyle/>
                    <a:p>
                      <a:endParaRPr lang="en-DE" sz="1000"/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sz="1000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sz="1000" b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24986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sz="1000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150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155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33</a:t>
                      </a:r>
                      <a:endParaRPr lang="en-DE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86</a:t>
                      </a:r>
                      <a:endParaRPr lang="en-DE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sz="1000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65</a:t>
                      </a:r>
                      <a:endParaRPr lang="en-DE" sz="1000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chemeClr val="bg2">
                              <a:lumMod val="90000"/>
                            </a:schemeClr>
                          </a:solidFill>
                        </a:rPr>
                        <a:t>270</a:t>
                      </a:r>
                      <a:endParaRPr lang="en-DE" sz="1000" dirty="0">
                        <a:solidFill>
                          <a:schemeClr val="bg2">
                            <a:lumMod val="90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149916">
                <a:tc>
                  <a:txBody>
                    <a:bodyPr/>
                    <a:lstStyle/>
                    <a:p>
                      <a:r>
                        <a:rPr lang="en-GB" sz="1000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sz="1000" dirty="0">
                        <a:solidFill>
                          <a:srgbClr val="7030A0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dirty="0"/>
                        <a:t>…</a:t>
                      </a:r>
                      <a:endParaRPr lang="en-DE" sz="1000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BA71E23-AF69-47E2-D019-F1279ED03AB4}"/>
              </a:ext>
            </a:extLst>
          </p:cNvPr>
          <p:cNvCxnSpPr>
            <a:cxnSpLocks/>
          </p:cNvCxnSpPr>
          <p:nvPr/>
        </p:nvCxnSpPr>
        <p:spPr>
          <a:xfrm>
            <a:off x="5626100" y="13589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C70145B3-2178-13C2-4AC2-FFAD12EDDFAA}"/>
              </a:ext>
            </a:extLst>
          </p:cNvPr>
          <p:cNvCxnSpPr>
            <a:cxnSpLocks/>
          </p:cNvCxnSpPr>
          <p:nvPr/>
        </p:nvCxnSpPr>
        <p:spPr>
          <a:xfrm>
            <a:off x="5562600" y="34671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5140FAD9-A4BB-60AE-FD28-9CE21A511690}"/>
              </a:ext>
            </a:extLst>
          </p:cNvPr>
          <p:cNvCxnSpPr>
            <a:cxnSpLocks/>
          </p:cNvCxnSpPr>
          <p:nvPr/>
        </p:nvCxnSpPr>
        <p:spPr>
          <a:xfrm>
            <a:off x="5575300" y="5854700"/>
            <a:ext cx="711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9FE86D09-A73C-C9B1-BBB3-D117A29710FF}"/>
              </a:ext>
            </a:extLst>
          </p:cNvPr>
          <p:cNvSpPr txBox="1"/>
          <p:nvPr/>
        </p:nvSpPr>
        <p:spPr>
          <a:xfrm>
            <a:off x="2155231" y="828908"/>
            <a:ext cx="15023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(1) Randomly 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censor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en-GB" sz="1200" dirty="0" err="1">
                <a:solidFill>
                  <a:schemeClr val="bg2">
                    <a:lumMod val="50000"/>
                  </a:schemeClr>
                </a:solidFill>
              </a:rPr>
              <a:t>titers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, and </a:t>
            </a:r>
            <a:r>
              <a:rPr lang="en-GB" sz="1200" b="1" dirty="0">
                <a:solidFill>
                  <a:schemeClr val="bg2">
                    <a:lumMod val="50000"/>
                  </a:schemeClr>
                </a:solidFill>
              </a:rPr>
              <a:t>resample</a:t>
            </a:r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 antigens and sera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9B4544E-541F-41EB-8A4F-4F37F9138DF1}"/>
              </a:ext>
            </a:extLst>
          </p:cNvPr>
          <p:cNvSpPr txBox="1"/>
          <p:nvPr/>
        </p:nvSpPr>
        <p:spPr>
          <a:xfrm>
            <a:off x="5367909" y="358262"/>
            <a:ext cx="13351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(2) Make maps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11C1E58F-D4FB-62BA-5253-9DF36511CFC3}"/>
              </a:ext>
            </a:extLst>
          </p:cNvPr>
          <p:cNvSpPr txBox="1"/>
          <p:nvPr/>
        </p:nvSpPr>
        <p:spPr>
          <a:xfrm>
            <a:off x="8395057" y="1427011"/>
            <a:ext cx="307781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(3) Summarise distribution of positions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75" name="Picture 2">
            <a:extLst>
              <a:ext uri="{FF2B5EF4-FFF2-40B4-BE49-F238E27FC236}">
                <a16:creationId xmlns:a16="http://schemas.microsoft.com/office/drawing/2014/main" id="{9CD0DD2B-14FF-4848-3AB5-E03683C0228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047" t="1334" r="18255"/>
          <a:stretch/>
        </p:blipFill>
        <p:spPr bwMode="auto">
          <a:xfrm>
            <a:off x="8978348" y="2054087"/>
            <a:ext cx="2794739" cy="31414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EF77FE6B-FE3C-2001-B152-047AFC15FE9D}"/>
              </a:ext>
            </a:extLst>
          </p:cNvPr>
          <p:cNvCxnSpPr>
            <a:cxnSpLocks/>
          </p:cNvCxnSpPr>
          <p:nvPr/>
        </p:nvCxnSpPr>
        <p:spPr>
          <a:xfrm>
            <a:off x="8099698" y="1303798"/>
            <a:ext cx="819015" cy="214176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A63EB9C6-7A91-F586-DD5E-1669E2F1114A}"/>
              </a:ext>
            </a:extLst>
          </p:cNvPr>
          <p:cNvCxnSpPr>
            <a:cxnSpLocks/>
          </p:cNvCxnSpPr>
          <p:nvPr/>
        </p:nvCxnSpPr>
        <p:spPr>
          <a:xfrm>
            <a:off x="8040064" y="3457276"/>
            <a:ext cx="865397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005AF606-DC09-AEC1-96D6-78F14B6522E3}"/>
              </a:ext>
            </a:extLst>
          </p:cNvPr>
          <p:cNvCxnSpPr>
            <a:cxnSpLocks/>
          </p:cNvCxnSpPr>
          <p:nvPr/>
        </p:nvCxnSpPr>
        <p:spPr>
          <a:xfrm flipV="1">
            <a:off x="8033438" y="3485322"/>
            <a:ext cx="885275" cy="21784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C834BEE8-BF14-1692-34FD-BCFFEB12D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Choice of titrations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33571666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5622799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5AAC277-7864-DFEA-F5F2-CBA6BFA977E3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3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0528077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</p:spTree>
    <p:extLst>
      <p:ext uri="{BB962C8B-B14F-4D97-AF65-F5344CB8AC3E}">
        <p14:creationId xmlns:p14="http://schemas.microsoft.com/office/powerpoint/2010/main" val="23079720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803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9901378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80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425109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24F7BCDB-3636-8C9B-B4B1-D3D60B811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b="4669"/>
          <a:stretch/>
        </p:blipFill>
        <p:spPr>
          <a:xfrm>
            <a:off x="6873240" y="2037249"/>
            <a:ext cx="5181600" cy="3129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DBFF3-7DCB-789C-CEDF-73E3FC92E4D6}"/>
              </a:ext>
            </a:extLst>
          </p:cNvPr>
          <p:cNvSpPr txBox="1"/>
          <p:nvPr/>
        </p:nvSpPr>
        <p:spPr>
          <a:xfrm>
            <a:off x="8331200" y="5161280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(reconstructed) titers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3D7BA-18B8-9903-60C6-55CF807FCE9C}"/>
              </a:ext>
            </a:extLst>
          </p:cNvPr>
          <p:cNvSpPr txBox="1"/>
          <p:nvPr/>
        </p:nvSpPr>
        <p:spPr>
          <a:xfrm rot="16200000">
            <a:off x="5877560" y="3256280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titers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64CBFD5-2D4F-1491-CDCE-DABA4D4BF240}"/>
              </a:ext>
            </a:extLst>
          </p:cNvPr>
          <p:cNvCxnSpPr>
            <a:cxnSpLocks/>
          </p:cNvCxnSpPr>
          <p:nvPr/>
        </p:nvCxnSpPr>
        <p:spPr>
          <a:xfrm>
            <a:off x="6080760" y="2270760"/>
            <a:ext cx="441960" cy="25908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0660D27-F962-4761-B6E2-9651D92DDF93}"/>
              </a:ext>
            </a:extLst>
          </p:cNvPr>
          <p:cNvCxnSpPr>
            <a:cxnSpLocks/>
          </p:cNvCxnSpPr>
          <p:nvPr/>
        </p:nvCxnSpPr>
        <p:spPr>
          <a:xfrm flipV="1">
            <a:off x="6116320" y="4419600"/>
            <a:ext cx="436880" cy="1625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83A2D2C-AAD3-3E71-D307-51E99A7EA100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</p:spTree>
    <p:extLst>
      <p:ext uri="{BB962C8B-B14F-4D97-AF65-F5344CB8AC3E}">
        <p14:creationId xmlns:p14="http://schemas.microsoft.com/office/powerpoint/2010/main" val="441241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Visualizing model fit</a:t>
            </a:r>
            <a:endParaRPr lang="en-US" sz="3600" i="1" dirty="0"/>
          </a:p>
        </p:txBody>
      </p:sp>
      <p:pic>
        <p:nvPicPr>
          <p:cNvPr id="7" name="Picture 6" descr="A graph with a line graph&#10;&#10;Description automatically generated with medium confidence">
            <a:extLst>
              <a:ext uri="{FF2B5EF4-FFF2-40B4-BE49-F238E27FC236}">
                <a16:creationId xmlns:a16="http://schemas.microsoft.com/office/drawing/2014/main" id="{24F7BCDB-3636-8C9B-B4B1-D3D60B8112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57" b="4669"/>
          <a:stretch/>
        </p:blipFill>
        <p:spPr>
          <a:xfrm>
            <a:off x="563879" y="1249680"/>
            <a:ext cx="7924237" cy="478536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8DBFF3-7DCB-789C-CEDF-73E3FC92E4D6}"/>
              </a:ext>
            </a:extLst>
          </p:cNvPr>
          <p:cNvSpPr txBox="1"/>
          <p:nvPr/>
        </p:nvSpPr>
        <p:spPr>
          <a:xfrm>
            <a:off x="3393440" y="5984240"/>
            <a:ext cx="2908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Fitted (reconstructed) titers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D3D7BA-18B8-9903-60C6-55CF807FCE9C}"/>
              </a:ext>
            </a:extLst>
          </p:cNvPr>
          <p:cNvSpPr txBox="1"/>
          <p:nvPr/>
        </p:nvSpPr>
        <p:spPr>
          <a:xfrm rot="16200000">
            <a:off x="-431800" y="3317240"/>
            <a:ext cx="1737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 titers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17E3CD0-A1F2-E33C-BFC2-CCCA34855471}"/>
              </a:ext>
            </a:extLst>
          </p:cNvPr>
          <p:cNvCxnSpPr>
            <a:cxnSpLocks/>
          </p:cNvCxnSpPr>
          <p:nvPr/>
        </p:nvCxnSpPr>
        <p:spPr>
          <a:xfrm>
            <a:off x="7208520" y="2148840"/>
            <a:ext cx="0" cy="472440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696EFA4-8D79-D793-A776-4C1E095B7F0F}"/>
              </a:ext>
            </a:extLst>
          </p:cNvPr>
          <p:cNvSpPr txBox="1"/>
          <p:nvPr/>
        </p:nvSpPr>
        <p:spPr>
          <a:xfrm>
            <a:off x="8544560" y="2235200"/>
            <a:ext cx="3533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stress ~ sum of squared residuals</a:t>
            </a:r>
          </a:p>
        </p:txBody>
      </p:sp>
    </p:spTree>
    <p:extLst>
      <p:ext uri="{BB962C8B-B14F-4D97-AF65-F5344CB8AC3E}">
        <p14:creationId xmlns:p14="http://schemas.microsoft.com/office/powerpoint/2010/main" val="1241960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 dirty="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4594070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/>
                        <a:t>80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79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635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7248258"/>
              </p:ext>
            </p:extLst>
          </p:nvPr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6483977"/>
              </p:ext>
            </p:extLst>
          </p:nvPr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885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E06CD-340E-A294-A6C1-F5142DA0F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" y="161925"/>
            <a:ext cx="11892280" cy="671195"/>
          </a:xfrm>
        </p:spPr>
        <p:txBody>
          <a:bodyPr>
            <a:normAutofit/>
          </a:bodyPr>
          <a:lstStyle/>
          <a:p>
            <a:r>
              <a:rPr lang="en-US" sz="3600"/>
              <a:t>Cross validation error</a:t>
            </a:r>
            <a:endParaRPr lang="en-US" sz="3600" i="1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1EEA2CF-55AF-C5FD-AF4A-D403AD31F49A}"/>
              </a:ext>
            </a:extLst>
          </p:cNvPr>
          <p:cNvGraphicFramePr>
            <a:graphicFrameLocks noGrp="1"/>
          </p:cNvGraphicFramePr>
          <p:nvPr/>
        </p:nvGraphicFramePr>
        <p:xfrm>
          <a:off x="484828" y="111378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DE" dirty="0"/>
                        <a:t>160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DE"/>
                        <a:t>40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X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80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 dirty="0"/>
                        <a:t>320</a:t>
                      </a: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pic>
        <p:nvPicPr>
          <p:cNvPr id="6" name="Picture 5" descr="A grid with dots and squares&#10;&#10;Description automatically generated">
            <a:extLst>
              <a:ext uri="{FF2B5EF4-FFF2-40B4-BE49-F238E27FC236}">
                <a16:creationId xmlns:a16="http://schemas.microsoft.com/office/drawing/2014/main" id="{8890A10E-F16C-3A92-E30B-58BEF840C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423" y="792480"/>
            <a:ext cx="4353989" cy="5425440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DA0EFDC-E869-266C-F95D-587878E645E7}"/>
              </a:ext>
            </a:extLst>
          </p:cNvPr>
          <p:cNvCxnSpPr/>
          <p:nvPr/>
        </p:nvCxnSpPr>
        <p:spPr>
          <a:xfrm>
            <a:off x="6146800" y="2082800"/>
            <a:ext cx="135128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83602A5-8753-2DDC-BC69-BD225545C5D2}"/>
              </a:ext>
            </a:extLst>
          </p:cNvPr>
          <p:cNvSpPr txBox="1"/>
          <p:nvPr/>
        </p:nvSpPr>
        <p:spPr>
          <a:xfrm>
            <a:off x="8092440" y="2827774"/>
            <a:ext cx="6959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Wu1</a:t>
            </a:r>
            <a:endParaRPr lang="en-US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9463118-A6B8-5B09-D8B0-180E12D87857}"/>
              </a:ext>
            </a:extLst>
          </p:cNvPr>
          <p:cNvSpPr txBox="1"/>
          <p:nvPr/>
        </p:nvSpPr>
        <p:spPr>
          <a:xfrm>
            <a:off x="9044940" y="3691374"/>
            <a:ext cx="6578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BA.2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ED2004-6ADD-B056-F6DB-830EF0BD82A4}"/>
              </a:ext>
            </a:extLst>
          </p:cNvPr>
          <p:cNvSpPr txBox="1"/>
          <p:nvPr/>
        </p:nvSpPr>
        <p:spPr>
          <a:xfrm>
            <a:off x="9278620" y="3088640"/>
            <a:ext cx="7188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EA4D83"/>
                </a:solidFill>
              </a:rPr>
              <a:t>BA.5</a:t>
            </a:r>
            <a:endParaRPr lang="en-DE" dirty="0">
              <a:solidFill>
                <a:srgbClr val="EA4D83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32C92F-5A68-3A5A-CD4A-B0C235AF62E3}"/>
              </a:ext>
            </a:extLst>
          </p:cNvPr>
          <p:cNvSpPr txBox="1"/>
          <p:nvPr/>
        </p:nvSpPr>
        <p:spPr>
          <a:xfrm>
            <a:off x="436880" y="1107440"/>
            <a:ext cx="1178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Measured</a:t>
            </a:r>
          </a:p>
        </p:txBody>
      </p:sp>
      <p:graphicFrame>
        <p:nvGraphicFramePr>
          <p:cNvPr id="18" name="Table 4">
            <a:extLst>
              <a:ext uri="{FF2B5EF4-FFF2-40B4-BE49-F238E27FC236}">
                <a16:creationId xmlns:a16="http://schemas.microsoft.com/office/drawing/2014/main" id="{E63632B7-A105-D8E8-88E8-8547641B6635}"/>
              </a:ext>
            </a:extLst>
          </p:cNvPr>
          <p:cNvGraphicFramePr>
            <a:graphicFrameLocks noGrp="1"/>
          </p:cNvGraphicFramePr>
          <p:nvPr/>
        </p:nvGraphicFramePr>
        <p:xfrm>
          <a:off x="566108" y="3978906"/>
          <a:ext cx="5468932" cy="18542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800439">
                  <a:extLst>
                    <a:ext uri="{9D8B030D-6E8A-4147-A177-3AD203B41FA5}">
                      <a16:colId xmlns:a16="http://schemas.microsoft.com/office/drawing/2014/main" val="2351268341"/>
                    </a:ext>
                  </a:extLst>
                </a:gridCol>
                <a:gridCol w="1073349">
                  <a:extLst>
                    <a:ext uri="{9D8B030D-6E8A-4147-A177-3AD203B41FA5}">
                      <a16:colId xmlns:a16="http://schemas.microsoft.com/office/drawing/2014/main" val="3051075737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2719525100"/>
                    </a:ext>
                  </a:extLst>
                </a:gridCol>
                <a:gridCol w="1297572">
                  <a:extLst>
                    <a:ext uri="{9D8B030D-6E8A-4147-A177-3AD203B41FA5}">
                      <a16:colId xmlns:a16="http://schemas.microsoft.com/office/drawing/2014/main" val="13127880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D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Wu1</a:t>
                      </a:r>
                      <a:endParaRPr lang="en-DE" b="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SR: BA.1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b="0" dirty="0">
                          <a:solidFill>
                            <a:sysClr val="windowText" lastClr="000000"/>
                          </a:solidFill>
                        </a:rPr>
                        <a:t>…</a:t>
                      </a:r>
                      <a:endParaRPr lang="en-DE" b="0">
                        <a:solidFill>
                          <a:sysClr val="windowText" lastClr="0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15340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</a:rPr>
                        <a:t>Wu1</a:t>
                      </a:r>
                      <a:endParaRPr lang="en-DE" dirty="0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DE"/>
                        <a:t>1</a:t>
                      </a:r>
                      <a:r>
                        <a:rPr lang="en-GB" dirty="0"/>
                        <a:t>58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134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0994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BA.2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54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72</a:t>
                      </a:r>
                      <a:endParaRPr lang="en-DE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19365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EA4D83"/>
                          </a:solidFill>
                        </a:rPr>
                        <a:t>BA.5</a:t>
                      </a:r>
                      <a:endParaRPr lang="en-DE" dirty="0">
                        <a:solidFill>
                          <a:srgbClr val="EA4D83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98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345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>
                    <a:solidFill>
                      <a:schemeClr val="bg1">
                        <a:lumMod val="75000"/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417703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rgbClr val="7030A0"/>
                          </a:solidFill>
                        </a:rPr>
                        <a:t>…</a:t>
                      </a:r>
                      <a:endParaRPr lang="en-DE" dirty="0">
                        <a:solidFill>
                          <a:srgbClr val="7030A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…</a:t>
                      </a:r>
                      <a:endParaRPr lang="en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8985870"/>
                  </a:ext>
                </a:extLst>
              </a:tr>
            </a:tbl>
          </a:graphicData>
        </a:graphic>
      </p:graphicFrame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78AA739-B2CB-8CD9-DD7E-597AE1D915EF}"/>
              </a:ext>
            </a:extLst>
          </p:cNvPr>
          <p:cNvCxnSpPr>
            <a:cxnSpLocks/>
          </p:cNvCxnSpPr>
          <p:nvPr/>
        </p:nvCxnSpPr>
        <p:spPr>
          <a:xfrm flipH="1">
            <a:off x="6177280" y="4897120"/>
            <a:ext cx="136144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B564DAC9-501D-AC3A-A054-46ADFE2EB78D}"/>
              </a:ext>
            </a:extLst>
          </p:cNvPr>
          <p:cNvCxnSpPr>
            <a:cxnSpLocks/>
          </p:cNvCxnSpPr>
          <p:nvPr/>
        </p:nvCxnSpPr>
        <p:spPr>
          <a:xfrm flipH="1">
            <a:off x="8778240" y="3083859"/>
            <a:ext cx="953845" cy="45421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CFB3DB4-83DB-B8F6-68B3-592E3FC6C59C}"/>
              </a:ext>
            </a:extLst>
          </p:cNvPr>
          <p:cNvSpPr txBox="1"/>
          <p:nvPr/>
        </p:nvSpPr>
        <p:spPr>
          <a:xfrm>
            <a:off x="489888" y="3983162"/>
            <a:ext cx="1660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Reconstructed</a:t>
            </a:r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6FF67C21-B99C-E770-DC75-046879E17B96}"/>
              </a:ext>
            </a:extLst>
          </p:cNvPr>
          <p:cNvSpPr/>
          <p:nvPr/>
        </p:nvSpPr>
        <p:spPr>
          <a:xfrm rot="2313109">
            <a:off x="3796750" y="2981739"/>
            <a:ext cx="1023730" cy="1192695"/>
          </a:xfrm>
          <a:prstGeom prst="arc">
            <a:avLst/>
          </a:prstGeom>
          <a:ln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104AB98-08B4-33E2-837D-512ED0622472}"/>
              </a:ext>
            </a:extLst>
          </p:cNvPr>
          <p:cNvSpPr txBox="1"/>
          <p:nvPr/>
        </p:nvSpPr>
        <p:spPr>
          <a:xfrm>
            <a:off x="4840356" y="3343725"/>
            <a:ext cx="27531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(steal max in column data values)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D9CFB1-371F-BEE0-F6BC-0E52A34D55D6}"/>
              </a:ext>
            </a:extLst>
          </p:cNvPr>
          <p:cNvSpPr txBox="1"/>
          <p:nvPr/>
        </p:nvSpPr>
        <p:spPr>
          <a:xfrm>
            <a:off x="535608" y="6162482"/>
            <a:ext cx="4096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know </a:t>
            </a:r>
            <a:r>
              <a:rPr lang="en-US" dirty="0">
                <a:solidFill>
                  <a:srgbClr val="FF0000"/>
                </a:solidFill>
              </a:rPr>
              <a:t>X = 80</a:t>
            </a:r>
            <a:r>
              <a:rPr lang="en-US" dirty="0"/>
              <a:t>, so CV error is 80-72 = </a:t>
            </a:r>
            <a:r>
              <a:rPr lang="en-US" dirty="0">
                <a:solidFill>
                  <a:srgbClr val="FF0000"/>
                </a:solidFill>
              </a:rPr>
              <a:t>8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D0F2FE-3EEB-6B46-BC15-ED7C4C99BD85}"/>
              </a:ext>
            </a:extLst>
          </p:cNvPr>
          <p:cNvSpPr txBox="1"/>
          <p:nvPr/>
        </p:nvSpPr>
        <p:spPr>
          <a:xfrm>
            <a:off x="527436" y="6467925"/>
            <a:ext cx="369404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200" dirty="0">
                <a:solidFill>
                  <a:schemeClr val="bg2">
                    <a:lumMod val="50000"/>
                  </a:schemeClr>
                </a:solidFill>
              </a:rPr>
              <a:t>(but really we work in log space, so CV error is 0.15)</a:t>
            </a:r>
            <a:endParaRPr lang="en-US" sz="1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99493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106</TotalTime>
  <Words>1157</Words>
  <Application>Microsoft Macintosh PowerPoint</Application>
  <PresentationFormat>Widescreen</PresentationFormat>
  <Paragraphs>524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Antigenic Cartography Workshop – Map Diagnostics</vt:lpstr>
      <vt:lpstr>Visualizing model fit</vt:lpstr>
      <vt:lpstr>Visualizing model fit</vt:lpstr>
      <vt:lpstr>Visualizing model fit</vt:lpstr>
      <vt:lpstr>Visualizing model fit</vt:lpstr>
      <vt:lpstr>Visualizing model fit</vt:lpstr>
      <vt:lpstr>Cross validation error</vt:lpstr>
      <vt:lpstr>Cross validation error</vt:lpstr>
      <vt:lpstr>Cross validation error</vt:lpstr>
      <vt:lpstr>Cross validation error</vt:lpstr>
      <vt:lpstr>Map uncertainty</vt:lpstr>
      <vt:lpstr>Triangulation</vt:lpstr>
      <vt:lpstr>PowerPoint Presentation</vt:lpstr>
      <vt:lpstr>Titer uncertainty</vt:lpstr>
      <vt:lpstr>PowerPoint Presentation</vt:lpstr>
      <vt:lpstr>Choice of titrations</vt:lpstr>
      <vt:lpstr>Choice of titrations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Map Diagnostics</dc:title>
  <dc:creator>Sam Turner</dc:creator>
  <cp:lastModifiedBy>Antonia Netzl</cp:lastModifiedBy>
  <cp:revision>4</cp:revision>
  <dcterms:created xsi:type="dcterms:W3CDTF">2025-07-07T15:59:52Z</dcterms:created>
  <dcterms:modified xsi:type="dcterms:W3CDTF">2025-09-12T14:43:46Z</dcterms:modified>
</cp:coreProperties>
</file>