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473" r:id="rId3"/>
    <p:sldId id="1472" r:id="rId4"/>
    <p:sldId id="1474" r:id="rId5"/>
    <p:sldId id="1471" r:id="rId6"/>
    <p:sldId id="1475" r:id="rId7"/>
    <p:sldId id="1476" r:id="rId8"/>
    <p:sldId id="1477" r:id="rId9"/>
    <p:sldId id="257" r:id="rId10"/>
    <p:sldId id="1487" r:id="rId11"/>
    <p:sldId id="1478" r:id="rId12"/>
    <p:sldId id="1481" r:id="rId13"/>
    <p:sldId id="1486" r:id="rId14"/>
    <p:sldId id="1483" r:id="rId15"/>
    <p:sldId id="1484" r:id="rId16"/>
    <p:sldId id="14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F8A-C520-0738-BC05-7F45EA2E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FA6DB-6C1C-B410-5280-2A0D8CA6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AE1E-CE4E-3644-BD72-E3A1CCF6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D7F1-9464-02FF-9693-A249585D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9AFE-4196-07AC-F921-93F2112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F9F0-F6C8-3F3F-6539-A960FC38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73CD3-D1BC-DDBC-AFCB-4298D93FC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6B32-0638-D7A2-8DF0-0BD9F5B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A9F-8720-5A7C-62C7-2EA9B592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C04B-DADF-DD48-9338-E6F34CE7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539DE-8801-7553-BE8B-9A2AAAB0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2FF57-44A2-1A03-0C53-710813B5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6EA4-A0AD-957D-CA3D-8BE5435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AC7C-815B-CE8E-3543-5B8B468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B95E-F85A-1A00-70F5-A59DC384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E7D-8F23-4A01-4476-E29653E3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6F01-A55B-1955-3A24-D4B280C1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6808-8642-3753-FD2F-29018319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80A-2070-57C9-7F74-988B847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D678-2643-E526-C87B-3B6F1863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DFAA-59CE-4D41-EC85-ADEED555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9666-32E6-8591-DAAA-B31A66A2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1A58-0FBA-B88E-F44E-D2BF0459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514E-B54D-C3B5-3256-3DFFB5E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1B07-69A5-93E8-07FE-E2A8ED3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3F59-A021-CDDF-BD69-E9596D57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621D-11C5-50B1-4463-3AD0DAA2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BD9E6-9A1F-663B-61E4-525996C3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E760-B5DD-87B3-587B-62043599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89FD-7110-045C-F16F-3A7DD269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89513-15A4-5880-6D25-389CDBF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34A-DBC2-9035-EC64-F0E2478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351D-DF4F-B302-AE02-EFC9908C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5E6-ECC4-8D4C-E965-68553C2E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2E8E3-8EDD-521E-8197-442BB0B2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C649E-33DB-108E-F03B-157A8C0F9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319CA-EDA3-66C8-3CDE-8FDCB754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0F418-A5DA-F4E2-73C2-371A9C3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AD9E-530A-5AF2-579A-9F21085E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FAF-2573-36A0-4539-D6FA99CA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D74D6-338E-8029-2175-71F6B5A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4C380-E3CD-CDB9-CCBD-3D11B2F1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2DEE-C934-485A-5F73-FDC75CD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8EC6F-8D43-B1B6-0511-7C93074D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63530-14B6-4FF0-2A09-DCC86A09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102C-E1A8-76D0-2223-883E2F15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3B4B-E77A-6043-99BA-3CE03361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5B50-CCBD-D7E6-9C3D-9787E322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3821-76DF-C346-5365-3715ED75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0A8F-5FCD-9331-CEE4-7DD7DA14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7B7-5D68-8165-8437-CD32D892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5933C-2D5F-FE0E-435C-9B033E7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CFD-BF61-F88E-5721-A49013E1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767DC-CE91-5E79-90BC-DE284F7B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32F18-470B-3AC6-EF19-A8B1F67F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76CC-D5C8-6D9F-E1A7-BAD2296E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D5AD-8C6D-340A-38A8-381EDDCC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40FA-870F-76F3-56A9-0C47FF8D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003A-A35C-BCBC-EA56-61BF7059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3AF0-9FF9-EB22-7DAA-4CD2AB3C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AB90-C94E-4D35-319A-6D3D2361C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0D7A9-3531-0F47-B241-50A1CAE6C0E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470F-168C-885D-8E39-5C116555F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6D74-E138-5598-17FF-382C833D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org.github.io/Racma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62D-6033-49E6-0AA1-6C4A36A74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Antigenic Map Construction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27C12C-2FCE-777C-3B3C-C93DE8F5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NIAID CEIRR Training Program</a:t>
            </a:r>
            <a:endParaRPr lang="en-GB" dirty="0"/>
          </a:p>
          <a:p>
            <a:r>
              <a:rPr lang="en-GB" b="1" dirty="0"/>
              <a:t>Antigenic Cartography Workshop July 9-10, 2025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08E4-2426-2859-64A5-0CEA5A1F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E71830-EEFE-EEB9-0C67-16DFBD7E3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1"/>
          <a:stretch>
            <a:fillRect/>
          </a:stretch>
        </p:blipFill>
        <p:spPr bwMode="auto">
          <a:xfrm>
            <a:off x="265044" y="1617283"/>
            <a:ext cx="5490297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097D6B-9F2D-13C5-2C55-62F57CDC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61" y="1543876"/>
            <a:ext cx="5757333" cy="470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43206-BCFD-FF45-A592-B80C1A0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82BBD-B259-EBB3-7DEC-A78B0F6116E5}"/>
              </a:ext>
            </a:extLst>
          </p:cNvPr>
          <p:cNvSpPr/>
          <p:nvPr/>
        </p:nvSpPr>
        <p:spPr>
          <a:xfrm>
            <a:off x="5999061" y="5797123"/>
            <a:ext cx="1090228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73DE4-1399-4F59-6648-6760D180B579}"/>
              </a:ext>
            </a:extLst>
          </p:cNvPr>
          <p:cNvSpPr txBox="1"/>
          <p:nvPr/>
        </p:nvSpPr>
        <p:spPr>
          <a:xfrm>
            <a:off x="5873675" y="6318492"/>
            <a:ext cx="56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stress | Stress per titer [stress per detectable titer]</a:t>
            </a:r>
          </a:p>
        </p:txBody>
      </p:sp>
    </p:spTree>
    <p:extLst>
      <p:ext uri="{BB962C8B-B14F-4D97-AF65-F5344CB8AC3E}">
        <p14:creationId xmlns:p14="http://schemas.microsoft.com/office/powerpoint/2010/main" val="388711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075FF-BFBD-1150-3FBC-EA336985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9B9-9441-C7EA-ACDE-BA56DB9E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 Point triangulation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6D36E6-30AD-1BE9-2A6B-8EFCBFE86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6" y="1666460"/>
            <a:ext cx="6104834" cy="45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9CF1FFA-7968-2152-834A-FB29FB62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6" y="1666459"/>
            <a:ext cx="6104836" cy="45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A4382-BECC-3BA2-F24B-89E9563FD3FA}"/>
              </a:ext>
            </a:extLst>
          </p:cNvPr>
          <p:cNvSpPr txBox="1"/>
          <p:nvPr/>
        </p:nvSpPr>
        <p:spPr>
          <a:xfrm>
            <a:off x="591671" y="1666459"/>
            <a:ext cx="4310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Triangulation blobs:</a:t>
            </a:r>
          </a:p>
          <a:p>
            <a:endParaRPr lang="en-US" dirty="0"/>
          </a:p>
          <a:p>
            <a:r>
              <a:rPr lang="en-US" dirty="0"/>
              <a:t>Map area that an item can cover without </a:t>
            </a:r>
          </a:p>
          <a:p>
            <a:r>
              <a:rPr lang="en-US" dirty="0"/>
              <a:t>Increasing map stress by more than 1 unit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BF7C83-8119-DEAB-48B4-4AA11868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0" y="2866788"/>
            <a:ext cx="4531215" cy="339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9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1FF5-7792-A0C5-724E-1B6D294C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27A4-29B3-3D40-EDD0-C3C9C68E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3231-68A5-9C37-BA76-A5EDE01C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5C62A-0275-A2E2-E9CE-6EB4B641ABF7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2C3696-497F-EC30-CF5B-EF8B2180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5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053C-97E0-E5EC-BF48-5E529FA6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3084-F8CB-8706-1D83-A76F7EA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1F12-416A-1D38-417B-4642BA1D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EC663-EBCE-0E1C-08D8-AB85E62026F0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DC6A3E-60E2-BAB8-CA5A-BA98DE83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D1C5D36-4D11-76DE-0763-89B70C38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9" y="2631599"/>
            <a:ext cx="5635214" cy="4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5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D50F-4F9C-CF0C-1333-88DA2A37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2CAA-0134-5F35-470B-0CB1320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100C-FFEA-89BA-0A26-EE2DBBBF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814-D650-4835-22FE-3E432BF4161B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7E889D-DCFE-5C97-5D62-29966091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E0572D7-7FFA-84AE-3686-CF9C27C1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9" y="2631599"/>
            <a:ext cx="5635214" cy="4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466DBE-E41E-414B-C660-08627848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403" y="3172647"/>
            <a:ext cx="6099586" cy="22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D824-E7BC-DED3-4918-909E8962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B886-F59E-4E76-6985-BA42F788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6BE-2C0C-6704-F73D-999C8DAD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51567-32E2-66F6-B7A5-B57FB32C1B83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EE9EA7-B5C0-31FD-1D0F-E6A5BF49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1E75C46-4ACF-F67F-EF9C-749A90DA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9" y="2631599"/>
            <a:ext cx="5635214" cy="4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624697-4DCA-1582-5E4B-0E199895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8" y="2772804"/>
            <a:ext cx="5127812" cy="3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21D2A-D0CC-BE9F-6D6D-12217BD1F6DD}"/>
              </a:ext>
            </a:extLst>
          </p:cNvPr>
          <p:cNvSpPr txBox="1"/>
          <p:nvPr/>
        </p:nvSpPr>
        <p:spPr>
          <a:xfrm>
            <a:off x="6642847" y="6581001"/>
            <a:ext cx="500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Procrustes (arrows) point to position in map without added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B5150-7557-E10B-C74F-453C5442AA80}"/>
              </a:ext>
            </a:extLst>
          </p:cNvPr>
          <p:cNvSpPr txBox="1"/>
          <p:nvPr/>
        </p:nvSpPr>
        <p:spPr>
          <a:xfrm>
            <a:off x="6838365" y="62116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 sz="900" dirty="0"/>
            </a:br>
            <a:r>
              <a:rPr lang="en-GB" sz="900" dirty="0"/>
              <a:t>18.64|0.21[0.45]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3114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4043535-A269-A628-AD67-96580206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14300"/>
            <a:ext cx="8839201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4247A-5989-7C49-DE9C-A528CEF1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1306029"/>
            <a:ext cx="4277139" cy="1914249"/>
          </a:xfrm>
        </p:spPr>
        <p:txBody>
          <a:bodyPr>
            <a:normAutofit/>
          </a:bodyPr>
          <a:lstStyle/>
          <a:p>
            <a:r>
              <a:rPr lang="en-US" dirty="0"/>
              <a:t>SARS-CoV-2 map from simulated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B023E-D2D8-BFDC-889A-2B81064883AD}"/>
              </a:ext>
            </a:extLst>
          </p:cNvPr>
          <p:cNvSpPr txBox="1"/>
          <p:nvPr/>
        </p:nvSpPr>
        <p:spPr>
          <a:xfrm>
            <a:off x="1104878" y="3637723"/>
            <a:ext cx="254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Exercise: </a:t>
            </a:r>
            <a:r>
              <a:rPr lang="en-US" dirty="0" err="1"/>
              <a:t>colouring</a:t>
            </a:r>
            <a:r>
              <a:rPr lang="en-US" dirty="0"/>
              <a:t> by amino acid sequence </a:t>
            </a:r>
          </a:p>
        </p:txBody>
      </p:sp>
    </p:spTree>
    <p:extLst>
      <p:ext uri="{BB962C8B-B14F-4D97-AF65-F5344CB8AC3E}">
        <p14:creationId xmlns:p14="http://schemas.microsoft.com/office/powerpoint/2010/main" val="25517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916-D901-8AF6-C52F-DEDED89B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A9C3-968A-0BCC-6E6B-EFAEE932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973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for constructing an antigenic map</a:t>
            </a:r>
          </a:p>
          <a:p>
            <a:pPr lvl="1"/>
            <a:r>
              <a:rPr lang="en-US" dirty="0"/>
              <a:t>Titer data and map distances</a:t>
            </a:r>
          </a:p>
          <a:p>
            <a:pPr lvl="1"/>
            <a:r>
              <a:rPr lang="en-US" dirty="0"/>
              <a:t>Map optimization</a:t>
            </a:r>
          </a:p>
          <a:p>
            <a:pPr lvl="1"/>
            <a:r>
              <a:rPr lang="en-US" dirty="0"/>
              <a:t>Map styling</a:t>
            </a:r>
          </a:p>
          <a:p>
            <a:pPr lvl="1"/>
            <a:r>
              <a:rPr lang="en-US" dirty="0"/>
              <a:t>Map stress</a:t>
            </a:r>
          </a:p>
          <a:p>
            <a:pPr lvl="1"/>
            <a:r>
              <a:rPr lang="en-US" dirty="0"/>
              <a:t>Positional resolution</a:t>
            </a:r>
          </a:p>
          <a:p>
            <a:r>
              <a:rPr lang="en-US" dirty="0"/>
              <a:t>The interactive </a:t>
            </a:r>
            <a:r>
              <a:rPr lang="en-US" dirty="0" err="1"/>
              <a:t>Racmacs</a:t>
            </a:r>
            <a:r>
              <a:rPr lang="en-US" dirty="0"/>
              <a:t> viewer tool</a:t>
            </a:r>
          </a:p>
          <a:p>
            <a:r>
              <a:rPr lang="en-US" dirty="0"/>
              <a:t>Impact of noise on an antigenic map</a:t>
            </a:r>
          </a:p>
          <a:p>
            <a:pPr lvl="1"/>
            <a:r>
              <a:rPr lang="en-US" dirty="0"/>
              <a:t>Undetectable titers and map positioning</a:t>
            </a:r>
          </a:p>
          <a:p>
            <a:pPr lvl="1"/>
            <a:r>
              <a:rPr lang="en-US" dirty="0"/>
              <a:t>Comparing maps</a:t>
            </a:r>
          </a:p>
          <a:p>
            <a:r>
              <a:rPr lang="en-US" dirty="0"/>
              <a:t>Simulated SARS-CoV-2 map</a:t>
            </a:r>
          </a:p>
          <a:p>
            <a:pPr lvl="1"/>
            <a:r>
              <a:rPr lang="en-US" dirty="0" err="1"/>
              <a:t>Colouring</a:t>
            </a:r>
            <a:r>
              <a:rPr lang="en-US" dirty="0"/>
              <a:t> by sequence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Link to </a:t>
            </a:r>
            <a:r>
              <a:rPr lang="en-US" dirty="0" err="1"/>
              <a:t>Racmacs</a:t>
            </a:r>
            <a:r>
              <a:rPr lang="en-US" dirty="0"/>
              <a:t> package: </a:t>
            </a:r>
            <a:r>
              <a:rPr lang="en-US" dirty="0">
                <a:hlinkClick r:id="rId2"/>
              </a:rPr>
              <a:t>https://acorg.github.io/Racmacs/index.html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81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DA5E-2299-4430-095E-CFD1F5BB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</a:t>
            </a:r>
            <a:r>
              <a:rPr lang="en-DE">
                <a:solidFill>
                  <a:schemeClr val="tx2">
                    <a:lumMod val="75000"/>
                    <a:lumOff val="25000"/>
                  </a:schemeClr>
                </a:solidFill>
              </a:rPr>
              <a:t>to a map</a:t>
            </a:r>
            <a:endParaRPr lang="en-D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094CAD-52C5-BB4C-CB82-E137E1D8E5F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19208"/>
          <a:ext cx="1030877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21447764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8244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Antigen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4187B1-9DA3-9753-D010-8516394035AF}"/>
              </a:ext>
            </a:extLst>
          </p:cNvPr>
          <p:cNvSpPr txBox="1"/>
          <p:nvPr/>
        </p:nvSpPr>
        <p:spPr>
          <a:xfrm>
            <a:off x="5840166" y="63082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6A2B553-E956-1E5B-FBA3-EE5D0D7207EE}"/>
              </a:ext>
            </a:extLst>
          </p:cNvPr>
          <p:cNvSpPr/>
          <p:nvPr/>
        </p:nvSpPr>
        <p:spPr>
          <a:xfrm>
            <a:off x="5899716" y="3429000"/>
            <a:ext cx="185738" cy="65722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3464F-0468-9226-279D-4BFBE890A376}"/>
              </a:ext>
            </a:extLst>
          </p:cNvPr>
          <p:cNvSpPr txBox="1"/>
          <p:nvPr/>
        </p:nvSpPr>
        <p:spPr>
          <a:xfrm>
            <a:off x="4060870" y="4110984"/>
            <a:ext cx="386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Table with target distances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51BA3-CAAD-8D7F-A093-372A48D4C002}"/>
              </a:ext>
            </a:extLst>
          </p:cNvPr>
          <p:cNvSpPr txBox="1"/>
          <p:nvPr/>
        </p:nvSpPr>
        <p:spPr>
          <a:xfrm>
            <a:off x="6154494" y="3429000"/>
            <a:ext cx="587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Log2 transform</a:t>
            </a:r>
          </a:p>
          <a:p>
            <a:r>
              <a:rPr lang="en-DE" sz="1600"/>
              <a:t>calculate </a:t>
            </a:r>
            <a:r>
              <a:rPr lang="en-US" sz="1600" dirty="0"/>
              <a:t>target </a:t>
            </a:r>
            <a:r>
              <a:rPr lang="en-DE" sz="1600"/>
              <a:t>distances</a:t>
            </a:r>
            <a:r>
              <a:rPr lang="en-US" sz="1600" dirty="0"/>
              <a:t> (fold change from max titer per serum)</a:t>
            </a:r>
            <a:endParaRPr lang="en-DE" sz="16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5493875-B89A-4BEA-D0CD-C42E7A9CE766}"/>
              </a:ext>
            </a:extLst>
          </p:cNvPr>
          <p:cNvSpPr/>
          <p:nvPr/>
        </p:nvSpPr>
        <p:spPr>
          <a:xfrm>
            <a:off x="5899716" y="4581527"/>
            <a:ext cx="185738" cy="125623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5953D-700B-9188-748A-DBFCFD680B39}"/>
              </a:ext>
            </a:extLst>
          </p:cNvPr>
          <p:cNvSpPr txBox="1"/>
          <p:nvPr/>
        </p:nvSpPr>
        <p:spPr>
          <a:xfrm>
            <a:off x="6154494" y="4500088"/>
            <a:ext cx="571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Optimize map distances </a:t>
            </a:r>
            <a:r>
              <a:rPr lang="en-DE" sz="1600" i="1" dirty="0"/>
              <a:t>d</a:t>
            </a:r>
            <a:r>
              <a:rPr lang="en-DE" sz="1600" dirty="0"/>
              <a:t> for each serum, antigen pair</a:t>
            </a:r>
          </a:p>
          <a:p>
            <a:br>
              <a:rPr lang="en-US" sz="1600" dirty="0"/>
            </a:br>
            <a:r>
              <a:rPr lang="en-DE" sz="1600"/>
              <a:t>Minimize map stress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i="1" dirty="0"/>
              <a:t>D = log2(</a:t>
            </a:r>
            <a:r>
              <a:rPr lang="en-US" sz="1600" i="1" dirty="0" err="1"/>
              <a:t>maxTiter</a:t>
            </a:r>
            <a:r>
              <a:rPr lang="en-US" sz="1600" i="1" dirty="0"/>
              <a:t>/LOD)</a:t>
            </a:r>
            <a:r>
              <a:rPr lang="en-US" sz="1600" dirty="0"/>
              <a:t> for titers below the limit of detection (LOD) and </a:t>
            </a:r>
            <a:r>
              <a:rPr lang="en-US" sz="1600" i="1" dirty="0"/>
              <a:t>d&gt;D</a:t>
            </a:r>
            <a:r>
              <a:rPr lang="en-US" sz="1600" dirty="0"/>
              <a:t> without penalty</a:t>
            </a:r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9A50B-045A-BA3A-8BA0-C7570431F3DF}"/>
              </a:ext>
            </a:extLst>
          </p:cNvPr>
          <p:cNvSpPr txBox="1"/>
          <p:nvPr/>
        </p:nvSpPr>
        <p:spPr>
          <a:xfrm>
            <a:off x="4983238" y="5837761"/>
            <a:ext cx="201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Antigenic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CE892-0B38-E882-5018-BD646EA9B67E}"/>
                  </a:ext>
                </a:extLst>
              </p:cNvPr>
              <p:cNvSpPr txBox="1"/>
              <p:nvPr/>
            </p:nvSpPr>
            <p:spPr>
              <a:xfrm>
                <a:off x="7924300" y="4815188"/>
                <a:ext cx="2325196" cy="40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DE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D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i="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CE892-0B38-E882-5018-BD646EA9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0" y="4815188"/>
                <a:ext cx="2325196" cy="406458"/>
              </a:xfrm>
              <a:prstGeom prst="rect">
                <a:avLst/>
              </a:prstGeom>
              <a:blipFill>
                <a:blip r:embed="rId2"/>
                <a:stretch>
                  <a:fillRect t="-100000" b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7B3605B2-188F-4A02-69F4-8E3E5CE2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4" y="4572649"/>
            <a:ext cx="3896748" cy="20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95454-27C1-14F2-D0BA-325AE644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26F9-B933-A3C5-27A6-CCD700D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</a:t>
            </a:r>
            <a:r>
              <a:rPr lang="en-DE">
                <a:solidFill>
                  <a:schemeClr val="tx2">
                    <a:lumMod val="75000"/>
                    <a:lumOff val="25000"/>
                  </a:schemeClr>
                </a:solidFill>
              </a:rPr>
              <a:t>to a map</a:t>
            </a:r>
            <a:endParaRPr lang="en-D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83E37-CD9D-A04F-0CEC-3C8F6E81260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19208"/>
          <a:ext cx="1030877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21447764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8244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Antigen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A62457F-CCA4-F733-662A-8FCB8A1653D3}"/>
              </a:ext>
            </a:extLst>
          </p:cNvPr>
          <p:cNvSpPr txBox="1"/>
          <p:nvPr/>
        </p:nvSpPr>
        <p:spPr>
          <a:xfrm>
            <a:off x="5840166" y="63082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14745155-173F-16D0-81C0-8598CEF68112}"/>
              </a:ext>
            </a:extLst>
          </p:cNvPr>
          <p:cNvSpPr/>
          <p:nvPr/>
        </p:nvSpPr>
        <p:spPr>
          <a:xfrm>
            <a:off x="5899716" y="3429000"/>
            <a:ext cx="185738" cy="65722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EA83F-EA63-166F-AD40-084CD8B20BA6}"/>
              </a:ext>
            </a:extLst>
          </p:cNvPr>
          <p:cNvSpPr txBox="1"/>
          <p:nvPr/>
        </p:nvSpPr>
        <p:spPr>
          <a:xfrm>
            <a:off x="4060870" y="4110984"/>
            <a:ext cx="386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Table with target distances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741C4-5145-F71C-5610-F009B58529A3}"/>
              </a:ext>
            </a:extLst>
          </p:cNvPr>
          <p:cNvSpPr txBox="1"/>
          <p:nvPr/>
        </p:nvSpPr>
        <p:spPr>
          <a:xfrm>
            <a:off x="6154494" y="3429000"/>
            <a:ext cx="587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Log2 transform</a:t>
            </a:r>
          </a:p>
          <a:p>
            <a:r>
              <a:rPr lang="en-DE" sz="1600"/>
              <a:t>calculate </a:t>
            </a:r>
            <a:r>
              <a:rPr lang="en-US" sz="1600" dirty="0"/>
              <a:t>target </a:t>
            </a:r>
            <a:r>
              <a:rPr lang="en-DE" sz="1600"/>
              <a:t>distances</a:t>
            </a:r>
            <a:r>
              <a:rPr lang="en-US" sz="1600" dirty="0"/>
              <a:t> (fold change from max titer per serum)</a:t>
            </a:r>
            <a:endParaRPr lang="en-DE" sz="16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7E655D5-CBBC-2640-1D90-BA50B6D3C335}"/>
              </a:ext>
            </a:extLst>
          </p:cNvPr>
          <p:cNvSpPr/>
          <p:nvPr/>
        </p:nvSpPr>
        <p:spPr>
          <a:xfrm>
            <a:off x="5899716" y="4581527"/>
            <a:ext cx="185738" cy="125623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594EE-F9BE-2FDF-885D-0AABF06D3350}"/>
              </a:ext>
            </a:extLst>
          </p:cNvPr>
          <p:cNvSpPr txBox="1"/>
          <p:nvPr/>
        </p:nvSpPr>
        <p:spPr>
          <a:xfrm>
            <a:off x="6154494" y="4500088"/>
            <a:ext cx="571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Optimize map distances </a:t>
            </a:r>
            <a:r>
              <a:rPr lang="en-DE" sz="1600" i="1" dirty="0"/>
              <a:t>d</a:t>
            </a:r>
            <a:r>
              <a:rPr lang="en-DE" sz="1600" dirty="0"/>
              <a:t> for each serum, antigen pair</a:t>
            </a:r>
          </a:p>
          <a:p>
            <a:br>
              <a:rPr lang="en-US" sz="1600" dirty="0"/>
            </a:br>
            <a:r>
              <a:rPr lang="en-DE" sz="1600"/>
              <a:t>Minimize map stress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i="1" dirty="0"/>
              <a:t>D = log2(</a:t>
            </a:r>
            <a:r>
              <a:rPr lang="en-US" sz="1600" i="1" dirty="0" err="1"/>
              <a:t>maxTiter</a:t>
            </a:r>
            <a:r>
              <a:rPr lang="en-US" sz="1600" i="1" dirty="0"/>
              <a:t>/LOD)</a:t>
            </a:r>
            <a:r>
              <a:rPr lang="en-US" sz="1600" dirty="0"/>
              <a:t> for titers below the limit of detection (LOD) and </a:t>
            </a:r>
            <a:r>
              <a:rPr lang="en-US" sz="1600" i="1" dirty="0"/>
              <a:t>d&gt;D</a:t>
            </a:r>
            <a:r>
              <a:rPr lang="en-US" sz="1600" dirty="0"/>
              <a:t> without penalty</a:t>
            </a:r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2E7E3-976D-3081-EFAE-57B632F74760}"/>
              </a:ext>
            </a:extLst>
          </p:cNvPr>
          <p:cNvSpPr txBox="1"/>
          <p:nvPr/>
        </p:nvSpPr>
        <p:spPr>
          <a:xfrm>
            <a:off x="4983238" y="5837761"/>
            <a:ext cx="201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Antigenic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60120-05B4-BD37-E05E-FCC2C03D3B6A}"/>
                  </a:ext>
                </a:extLst>
              </p:cNvPr>
              <p:cNvSpPr txBox="1"/>
              <p:nvPr/>
            </p:nvSpPr>
            <p:spPr>
              <a:xfrm>
                <a:off x="7924300" y="4815188"/>
                <a:ext cx="2325196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DE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D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/>
                    </m:nary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i,n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i,n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i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60120-05B4-BD37-E05E-FCC2C03D3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0" y="4815188"/>
                <a:ext cx="2325196" cy="442429"/>
              </a:xfrm>
              <a:prstGeom prst="rect">
                <a:avLst/>
              </a:prstGeom>
              <a:blipFill>
                <a:blip r:embed="rId2"/>
                <a:stretch>
                  <a:fillRect t="-85714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E16FF52C-92B1-42F1-3EFE-498CB7B5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4" y="4572649"/>
            <a:ext cx="3896748" cy="20238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54A6DA-2DBB-C2AB-BB53-D1089F8B59CD}"/>
              </a:ext>
            </a:extLst>
          </p:cNvPr>
          <p:cNvSpPr/>
          <p:nvPr/>
        </p:nvSpPr>
        <p:spPr>
          <a:xfrm>
            <a:off x="6239435" y="5257617"/>
            <a:ext cx="5034579" cy="58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19DF7E-8542-C06E-1FD3-FC862E9EE7F6}"/>
              </a:ext>
            </a:extLst>
          </p:cNvPr>
          <p:cNvCxnSpPr>
            <a:cxnSpLocks/>
          </p:cNvCxnSpPr>
          <p:nvPr/>
        </p:nvCxnSpPr>
        <p:spPr>
          <a:xfrm>
            <a:off x="4166755" y="3654709"/>
            <a:ext cx="1068778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62F51C-D584-7FF2-C94C-CE327649F957}"/>
              </a:ext>
            </a:extLst>
          </p:cNvPr>
          <p:cNvCxnSpPr>
            <a:cxnSpLocks/>
          </p:cNvCxnSpPr>
          <p:nvPr/>
        </p:nvCxnSpPr>
        <p:spPr>
          <a:xfrm flipH="1">
            <a:off x="5247408" y="3678462"/>
            <a:ext cx="1056903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31DA5E-2299-4430-095E-CFD1F5BB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to a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094CAD-52C5-BB4C-CB82-E137E1D8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42982"/>
              </p:ext>
            </p:extLst>
          </p:nvPr>
        </p:nvGraphicFramePr>
        <p:xfrm>
          <a:off x="881068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237CF5FB-D8CD-A301-550A-DEC1B2A4A1C1}"/>
              </a:ext>
            </a:extLst>
          </p:cNvPr>
          <p:cNvGraphicFramePr>
            <a:graphicFrameLocks noGrp="1"/>
          </p:cNvGraphicFramePr>
          <p:nvPr/>
        </p:nvGraphicFramePr>
        <p:xfrm>
          <a:off x="6577012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7CB63-F401-969A-3CE2-454B99F774EF}"/>
              </a:ext>
            </a:extLst>
          </p:cNvPr>
          <p:cNvCxnSpPr>
            <a:cxnSpLocks/>
          </p:cNvCxnSpPr>
          <p:nvPr/>
        </p:nvCxnSpPr>
        <p:spPr>
          <a:xfrm>
            <a:off x="4491347" y="3654710"/>
            <a:ext cx="1266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448B846-1804-EC88-70DD-EAE48E1588E8}"/>
              </a:ext>
            </a:extLst>
          </p:cNvPr>
          <p:cNvSpPr/>
          <p:nvPr/>
        </p:nvSpPr>
        <p:spPr>
          <a:xfrm>
            <a:off x="3644241" y="3108443"/>
            <a:ext cx="1045029" cy="10450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7E2C0B-1A24-3B33-D9BC-D45EDE5277F3}"/>
              </a:ext>
            </a:extLst>
          </p:cNvPr>
          <p:cNvCxnSpPr>
            <a:cxnSpLocks/>
          </p:cNvCxnSpPr>
          <p:nvPr/>
        </p:nvCxnSpPr>
        <p:spPr>
          <a:xfrm>
            <a:off x="6605154" y="3678462"/>
            <a:ext cx="1452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58C4C77-B982-C5CA-9FAD-613C53F6278A}"/>
              </a:ext>
            </a:extLst>
          </p:cNvPr>
          <p:cNvSpPr/>
          <p:nvPr/>
        </p:nvSpPr>
        <p:spPr>
          <a:xfrm>
            <a:off x="5758048" y="3132195"/>
            <a:ext cx="1045029" cy="1045029"/>
          </a:xfrm>
          <a:prstGeom prst="ellipse">
            <a:avLst/>
          </a:prstGeom>
          <a:solidFill>
            <a:srgbClr val="DB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8B3635-56A6-1504-B0BF-28B1578B4533}"/>
              </a:ext>
            </a:extLst>
          </p:cNvPr>
          <p:cNvSpPr/>
          <p:nvPr/>
        </p:nvSpPr>
        <p:spPr>
          <a:xfrm>
            <a:off x="7871855" y="3115013"/>
            <a:ext cx="1045029" cy="1045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986739-0EAD-AEC9-0E40-2B28D4CC1406}"/>
              </a:ext>
            </a:extLst>
          </p:cNvPr>
          <p:cNvSpPr/>
          <p:nvPr/>
        </p:nvSpPr>
        <p:spPr>
          <a:xfrm>
            <a:off x="4713019" y="5787811"/>
            <a:ext cx="1045029" cy="10450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F81C95-66BE-9362-0495-4B6D66CA4FE7}"/>
              </a:ext>
            </a:extLst>
          </p:cNvPr>
          <p:cNvSpPr txBox="1"/>
          <p:nvPr/>
        </p:nvSpPr>
        <p:spPr>
          <a:xfrm>
            <a:off x="5066404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072F3-3874-DE3B-E545-78B692FAE86D}"/>
              </a:ext>
            </a:extLst>
          </p:cNvPr>
          <p:cNvSpPr txBox="1"/>
          <p:nvPr/>
        </p:nvSpPr>
        <p:spPr>
          <a:xfrm>
            <a:off x="7180211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691EB-A10B-C1FD-2A46-698A30DF8123}"/>
              </a:ext>
            </a:extLst>
          </p:cNvPr>
          <p:cNvSpPr txBox="1"/>
          <p:nvPr/>
        </p:nvSpPr>
        <p:spPr>
          <a:xfrm>
            <a:off x="5789561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35525-76AB-A07E-07D1-E1A76A2082FB}"/>
              </a:ext>
            </a:extLst>
          </p:cNvPr>
          <p:cNvSpPr txBox="1"/>
          <p:nvPr/>
        </p:nvSpPr>
        <p:spPr>
          <a:xfrm>
            <a:off x="4334092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B35749-8AB4-20E9-D3F8-87A78E922779}"/>
              </a:ext>
            </a:extLst>
          </p:cNvPr>
          <p:cNvSpPr/>
          <p:nvPr/>
        </p:nvSpPr>
        <p:spPr>
          <a:xfrm>
            <a:off x="216272" y="6400800"/>
            <a:ext cx="339783" cy="3402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91741-2FAE-169F-477D-6EEA881980C3}"/>
              </a:ext>
            </a:extLst>
          </p:cNvPr>
          <p:cNvSpPr txBox="1"/>
          <p:nvPr/>
        </p:nvSpPr>
        <p:spPr>
          <a:xfrm>
            <a:off x="556055" y="640080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5F353-4D6C-0485-0628-D5D24D71E7A4}"/>
              </a:ext>
            </a:extLst>
          </p:cNvPr>
          <p:cNvSpPr/>
          <p:nvPr/>
        </p:nvSpPr>
        <p:spPr>
          <a:xfrm>
            <a:off x="216272" y="5989983"/>
            <a:ext cx="308919" cy="340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93A8F-B26A-1CC0-0C84-A56A617A84F5}"/>
              </a:ext>
            </a:extLst>
          </p:cNvPr>
          <p:cNvSpPr txBox="1"/>
          <p:nvPr/>
        </p:nvSpPr>
        <p:spPr>
          <a:xfrm>
            <a:off x="525191" y="598998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F6588-EAAC-4F11-E66E-30A28ACF3EF5}"/>
              </a:ext>
            </a:extLst>
          </p:cNvPr>
          <p:cNvSpPr/>
          <p:nvPr/>
        </p:nvSpPr>
        <p:spPr>
          <a:xfrm>
            <a:off x="3956690" y="3414714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B81AC-C821-D767-F477-07BC338D4121}"/>
              </a:ext>
            </a:extLst>
          </p:cNvPr>
          <p:cNvSpPr/>
          <p:nvPr/>
        </p:nvSpPr>
        <p:spPr>
          <a:xfrm>
            <a:off x="6070497" y="3438466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9F530-769F-A1F4-A636-998758E07AE2}"/>
              </a:ext>
            </a:extLst>
          </p:cNvPr>
          <p:cNvSpPr/>
          <p:nvPr/>
        </p:nvSpPr>
        <p:spPr>
          <a:xfrm>
            <a:off x="2863624" y="2783669"/>
            <a:ext cx="7474475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0EE9B-3AD8-0CBE-FE9F-954589236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2098CE-3B52-B083-90BE-E3DB707A7EF7}"/>
              </a:ext>
            </a:extLst>
          </p:cNvPr>
          <p:cNvCxnSpPr>
            <a:cxnSpLocks/>
          </p:cNvCxnSpPr>
          <p:nvPr/>
        </p:nvCxnSpPr>
        <p:spPr>
          <a:xfrm>
            <a:off x="4166755" y="3654709"/>
            <a:ext cx="1068778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0F002-8924-03AB-3D38-9EB3CC8E042B}"/>
              </a:ext>
            </a:extLst>
          </p:cNvPr>
          <p:cNvCxnSpPr>
            <a:cxnSpLocks/>
          </p:cNvCxnSpPr>
          <p:nvPr/>
        </p:nvCxnSpPr>
        <p:spPr>
          <a:xfrm flipH="1">
            <a:off x="5247408" y="3678462"/>
            <a:ext cx="1056903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EF830D-FA26-EA4C-39B2-E095241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to a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BE0A97-CE05-3810-D94F-F09CDCED1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11190"/>
              </p:ext>
            </p:extLst>
          </p:nvPr>
        </p:nvGraphicFramePr>
        <p:xfrm>
          <a:off x="881068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&lt;40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DE"/>
                        <a:t>40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160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89BC465-6774-7901-DB73-C47D4229C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83092"/>
              </p:ext>
            </p:extLst>
          </p:nvPr>
        </p:nvGraphicFramePr>
        <p:xfrm>
          <a:off x="6577012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DE"/>
                        <a:t>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6748B8-2A5C-C7AD-7EC8-8C67FB0629AB}"/>
              </a:ext>
            </a:extLst>
          </p:cNvPr>
          <p:cNvCxnSpPr>
            <a:cxnSpLocks/>
          </p:cNvCxnSpPr>
          <p:nvPr/>
        </p:nvCxnSpPr>
        <p:spPr>
          <a:xfrm>
            <a:off x="4491347" y="3654710"/>
            <a:ext cx="1266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1CBF86C-3394-78B8-C541-6631CDDF1B55}"/>
              </a:ext>
            </a:extLst>
          </p:cNvPr>
          <p:cNvSpPr/>
          <p:nvPr/>
        </p:nvSpPr>
        <p:spPr>
          <a:xfrm>
            <a:off x="3644241" y="3108443"/>
            <a:ext cx="1045029" cy="10450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8A1FB3-1B80-B962-1B46-0840337397F1}"/>
              </a:ext>
            </a:extLst>
          </p:cNvPr>
          <p:cNvCxnSpPr>
            <a:cxnSpLocks/>
          </p:cNvCxnSpPr>
          <p:nvPr/>
        </p:nvCxnSpPr>
        <p:spPr>
          <a:xfrm>
            <a:off x="6605154" y="3678462"/>
            <a:ext cx="1452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6B388A0-032A-5BE9-1AAA-E90E50F3BA67}"/>
              </a:ext>
            </a:extLst>
          </p:cNvPr>
          <p:cNvSpPr/>
          <p:nvPr/>
        </p:nvSpPr>
        <p:spPr>
          <a:xfrm>
            <a:off x="5758048" y="3132195"/>
            <a:ext cx="1045029" cy="1045029"/>
          </a:xfrm>
          <a:prstGeom prst="ellipse">
            <a:avLst/>
          </a:prstGeom>
          <a:solidFill>
            <a:srgbClr val="DB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2994D8-4557-6A61-9D5D-FFF2E8DD341B}"/>
              </a:ext>
            </a:extLst>
          </p:cNvPr>
          <p:cNvSpPr/>
          <p:nvPr/>
        </p:nvSpPr>
        <p:spPr>
          <a:xfrm>
            <a:off x="7871855" y="3115013"/>
            <a:ext cx="1045029" cy="1045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D12C73-E895-C35B-BD1D-15320C0C9E97}"/>
              </a:ext>
            </a:extLst>
          </p:cNvPr>
          <p:cNvSpPr/>
          <p:nvPr/>
        </p:nvSpPr>
        <p:spPr>
          <a:xfrm>
            <a:off x="4713019" y="5787811"/>
            <a:ext cx="1045029" cy="10450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9A0D2E-020F-133F-7280-E5A1B1847BF7}"/>
              </a:ext>
            </a:extLst>
          </p:cNvPr>
          <p:cNvSpPr txBox="1"/>
          <p:nvPr/>
        </p:nvSpPr>
        <p:spPr>
          <a:xfrm>
            <a:off x="5066404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75B402-4421-A7D0-97FE-C514860287C0}"/>
              </a:ext>
            </a:extLst>
          </p:cNvPr>
          <p:cNvSpPr txBox="1"/>
          <p:nvPr/>
        </p:nvSpPr>
        <p:spPr>
          <a:xfrm>
            <a:off x="7180211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A74665-4F78-89DF-5198-9C6A607E291B}"/>
              </a:ext>
            </a:extLst>
          </p:cNvPr>
          <p:cNvSpPr txBox="1"/>
          <p:nvPr/>
        </p:nvSpPr>
        <p:spPr>
          <a:xfrm>
            <a:off x="5789561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43628F-F43B-83E3-BD15-65E691238D8E}"/>
              </a:ext>
            </a:extLst>
          </p:cNvPr>
          <p:cNvSpPr txBox="1"/>
          <p:nvPr/>
        </p:nvSpPr>
        <p:spPr>
          <a:xfrm>
            <a:off x="4334092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694FA6-EE45-AE6F-7A05-5DF7BA60091E}"/>
              </a:ext>
            </a:extLst>
          </p:cNvPr>
          <p:cNvSpPr/>
          <p:nvPr/>
        </p:nvSpPr>
        <p:spPr>
          <a:xfrm>
            <a:off x="216272" y="6400800"/>
            <a:ext cx="339783" cy="3402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B368B-14CE-3966-21C6-9FD563A82071}"/>
              </a:ext>
            </a:extLst>
          </p:cNvPr>
          <p:cNvSpPr txBox="1"/>
          <p:nvPr/>
        </p:nvSpPr>
        <p:spPr>
          <a:xfrm>
            <a:off x="556055" y="640080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7312A-2D85-7F58-C6EB-7CD946EC0521}"/>
              </a:ext>
            </a:extLst>
          </p:cNvPr>
          <p:cNvSpPr/>
          <p:nvPr/>
        </p:nvSpPr>
        <p:spPr>
          <a:xfrm>
            <a:off x="216272" y="5989983"/>
            <a:ext cx="308919" cy="340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419C2-AE40-DAE9-CC50-1D3E5E0AAF88}"/>
              </a:ext>
            </a:extLst>
          </p:cNvPr>
          <p:cNvSpPr txBox="1"/>
          <p:nvPr/>
        </p:nvSpPr>
        <p:spPr>
          <a:xfrm>
            <a:off x="525191" y="598998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61002-A47F-65EA-E014-917B1D391D72}"/>
              </a:ext>
            </a:extLst>
          </p:cNvPr>
          <p:cNvSpPr/>
          <p:nvPr/>
        </p:nvSpPr>
        <p:spPr>
          <a:xfrm>
            <a:off x="3956690" y="3414714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8525-DAFB-A5DE-5DE9-754D850F1E45}"/>
              </a:ext>
            </a:extLst>
          </p:cNvPr>
          <p:cNvSpPr/>
          <p:nvPr/>
        </p:nvSpPr>
        <p:spPr>
          <a:xfrm>
            <a:off x="6070497" y="3438466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17411-B6E3-0207-6A67-95F07331DEBF}"/>
              </a:ext>
            </a:extLst>
          </p:cNvPr>
          <p:cNvSpPr/>
          <p:nvPr/>
        </p:nvSpPr>
        <p:spPr>
          <a:xfrm>
            <a:off x="2863624" y="2783669"/>
            <a:ext cx="7474475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0329C-0BAE-0EA6-C176-0B6A642E6566}"/>
              </a:ext>
            </a:extLst>
          </p:cNvPr>
          <p:cNvSpPr/>
          <p:nvPr/>
        </p:nvSpPr>
        <p:spPr>
          <a:xfrm>
            <a:off x="6928362" y="4574617"/>
            <a:ext cx="5034579" cy="681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Black map conformation gives stress for serum 2, antigen 4</a:t>
            </a:r>
          </a:p>
        </p:txBody>
      </p:sp>
    </p:spTree>
    <p:extLst>
      <p:ext uri="{BB962C8B-B14F-4D97-AF65-F5344CB8AC3E}">
        <p14:creationId xmlns:p14="http://schemas.microsoft.com/office/powerpoint/2010/main" val="196746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74FF-793B-E22B-4274-75F044AA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563639-AC71-34DE-13E2-55F92F7662C7}"/>
              </a:ext>
            </a:extLst>
          </p:cNvPr>
          <p:cNvCxnSpPr>
            <a:cxnSpLocks/>
          </p:cNvCxnSpPr>
          <p:nvPr/>
        </p:nvCxnSpPr>
        <p:spPr>
          <a:xfrm>
            <a:off x="4166755" y="3654709"/>
            <a:ext cx="1068778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093832-B5B6-C15E-8021-747AA78A9B38}"/>
              </a:ext>
            </a:extLst>
          </p:cNvPr>
          <p:cNvCxnSpPr>
            <a:cxnSpLocks/>
          </p:cNvCxnSpPr>
          <p:nvPr/>
        </p:nvCxnSpPr>
        <p:spPr>
          <a:xfrm flipH="1">
            <a:off x="5247408" y="3678462"/>
            <a:ext cx="1056903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D837D2-6C42-8BBD-BC8D-71C19038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to a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729BF-5100-FE64-979F-8C6F2B82315E}"/>
              </a:ext>
            </a:extLst>
          </p:cNvPr>
          <p:cNvGraphicFramePr>
            <a:graphicFrameLocks noGrp="1"/>
          </p:cNvGraphicFramePr>
          <p:nvPr/>
        </p:nvGraphicFramePr>
        <p:xfrm>
          <a:off x="881068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&lt;40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DE"/>
                        <a:t>40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160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348BDB3D-08F6-EE29-6135-7DAF1A63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9490"/>
              </p:ext>
            </p:extLst>
          </p:nvPr>
        </p:nvGraphicFramePr>
        <p:xfrm>
          <a:off x="6577012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DE"/>
                        <a:t>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3D30EB-D008-FD05-4AA1-B6369AAA36D1}"/>
              </a:ext>
            </a:extLst>
          </p:cNvPr>
          <p:cNvCxnSpPr>
            <a:cxnSpLocks/>
          </p:cNvCxnSpPr>
          <p:nvPr/>
        </p:nvCxnSpPr>
        <p:spPr>
          <a:xfrm>
            <a:off x="4491347" y="3654710"/>
            <a:ext cx="1266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733A3AE-AB97-C7A9-0F3F-E6D856DE7FEB}"/>
              </a:ext>
            </a:extLst>
          </p:cNvPr>
          <p:cNvSpPr/>
          <p:nvPr/>
        </p:nvSpPr>
        <p:spPr>
          <a:xfrm>
            <a:off x="3644241" y="3108443"/>
            <a:ext cx="1045029" cy="10450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7D937B-B071-EA68-6AE9-14FCAA2F19BA}"/>
              </a:ext>
            </a:extLst>
          </p:cNvPr>
          <p:cNvCxnSpPr>
            <a:cxnSpLocks/>
          </p:cNvCxnSpPr>
          <p:nvPr/>
        </p:nvCxnSpPr>
        <p:spPr>
          <a:xfrm>
            <a:off x="6605154" y="3678462"/>
            <a:ext cx="126670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6212F30-210E-43A6-B7DF-23CFA3C52091}"/>
              </a:ext>
            </a:extLst>
          </p:cNvPr>
          <p:cNvSpPr/>
          <p:nvPr/>
        </p:nvSpPr>
        <p:spPr>
          <a:xfrm>
            <a:off x="5758048" y="3132195"/>
            <a:ext cx="1045029" cy="1045029"/>
          </a:xfrm>
          <a:prstGeom prst="ellipse">
            <a:avLst/>
          </a:prstGeom>
          <a:solidFill>
            <a:srgbClr val="DB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EE9D36-2F0D-EEEF-19C4-0ECD7A212517}"/>
              </a:ext>
            </a:extLst>
          </p:cNvPr>
          <p:cNvSpPr/>
          <p:nvPr/>
        </p:nvSpPr>
        <p:spPr>
          <a:xfrm>
            <a:off x="4713019" y="5787811"/>
            <a:ext cx="1045029" cy="10450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6B45F8-0290-5CD7-D054-0BD29E80E908}"/>
              </a:ext>
            </a:extLst>
          </p:cNvPr>
          <p:cNvSpPr txBox="1"/>
          <p:nvPr/>
        </p:nvSpPr>
        <p:spPr>
          <a:xfrm>
            <a:off x="5066404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F88D3-B39C-7745-C695-4BC9455A951B}"/>
              </a:ext>
            </a:extLst>
          </p:cNvPr>
          <p:cNvSpPr txBox="1"/>
          <p:nvPr/>
        </p:nvSpPr>
        <p:spPr>
          <a:xfrm>
            <a:off x="7180211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BA696-7542-54E7-4D27-2C9BEC436C60}"/>
              </a:ext>
            </a:extLst>
          </p:cNvPr>
          <p:cNvSpPr txBox="1"/>
          <p:nvPr/>
        </p:nvSpPr>
        <p:spPr>
          <a:xfrm>
            <a:off x="5789561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7753A-B43D-2C8A-BBDC-AAB6A7A483AE}"/>
              </a:ext>
            </a:extLst>
          </p:cNvPr>
          <p:cNvSpPr txBox="1"/>
          <p:nvPr/>
        </p:nvSpPr>
        <p:spPr>
          <a:xfrm>
            <a:off x="4334092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23FE0D-BB74-7D01-3B72-8659EDDC7711}"/>
              </a:ext>
            </a:extLst>
          </p:cNvPr>
          <p:cNvSpPr/>
          <p:nvPr/>
        </p:nvSpPr>
        <p:spPr>
          <a:xfrm>
            <a:off x="216272" y="6400800"/>
            <a:ext cx="339783" cy="3402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20F34-27BC-64F7-02FA-E734CABC302F}"/>
              </a:ext>
            </a:extLst>
          </p:cNvPr>
          <p:cNvSpPr txBox="1"/>
          <p:nvPr/>
        </p:nvSpPr>
        <p:spPr>
          <a:xfrm>
            <a:off x="556055" y="640080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18249-981D-D45D-DE57-F9125008C9D5}"/>
              </a:ext>
            </a:extLst>
          </p:cNvPr>
          <p:cNvSpPr/>
          <p:nvPr/>
        </p:nvSpPr>
        <p:spPr>
          <a:xfrm>
            <a:off x="216272" y="5989983"/>
            <a:ext cx="308919" cy="340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20D20-B9EE-60EC-B9C2-A124B21D9EA2}"/>
              </a:ext>
            </a:extLst>
          </p:cNvPr>
          <p:cNvSpPr txBox="1"/>
          <p:nvPr/>
        </p:nvSpPr>
        <p:spPr>
          <a:xfrm>
            <a:off x="525191" y="598998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54F57-74C6-709E-8BF5-7DF435816B92}"/>
              </a:ext>
            </a:extLst>
          </p:cNvPr>
          <p:cNvSpPr/>
          <p:nvPr/>
        </p:nvSpPr>
        <p:spPr>
          <a:xfrm>
            <a:off x="3956690" y="3414714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A574E-133A-55C0-8C39-7C64FEC4E87E}"/>
              </a:ext>
            </a:extLst>
          </p:cNvPr>
          <p:cNvSpPr/>
          <p:nvPr/>
        </p:nvSpPr>
        <p:spPr>
          <a:xfrm>
            <a:off x="6070497" y="3438466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6AC40-3520-7822-275C-52F921A5AA35}"/>
              </a:ext>
            </a:extLst>
          </p:cNvPr>
          <p:cNvSpPr/>
          <p:nvPr/>
        </p:nvSpPr>
        <p:spPr>
          <a:xfrm>
            <a:off x="2863624" y="2783669"/>
            <a:ext cx="7474475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E737DA-779B-99A2-9201-628BE032313F}"/>
              </a:ext>
            </a:extLst>
          </p:cNvPr>
          <p:cNvCxnSpPr>
            <a:cxnSpLocks/>
          </p:cNvCxnSpPr>
          <p:nvPr/>
        </p:nvCxnSpPr>
        <p:spPr>
          <a:xfrm>
            <a:off x="7871855" y="3678462"/>
            <a:ext cx="1452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5E0566B-37CC-A6FD-E1FC-98AC1667BCCD}"/>
              </a:ext>
            </a:extLst>
          </p:cNvPr>
          <p:cNvSpPr/>
          <p:nvPr/>
        </p:nvSpPr>
        <p:spPr>
          <a:xfrm>
            <a:off x="8877097" y="3139618"/>
            <a:ext cx="1045029" cy="1045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1F418-11E5-FE65-1AD4-AD1DFE96FE79}"/>
              </a:ext>
            </a:extLst>
          </p:cNvPr>
          <p:cNvSpPr txBox="1"/>
          <p:nvPr/>
        </p:nvSpPr>
        <p:spPr>
          <a:xfrm>
            <a:off x="8216765" y="3662132"/>
            <a:ext cx="3209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3B4B-CF6F-F858-A1E8-65145969A203}"/>
              </a:ext>
            </a:extLst>
          </p:cNvPr>
          <p:cNvSpPr/>
          <p:nvPr/>
        </p:nvSpPr>
        <p:spPr>
          <a:xfrm>
            <a:off x="6928362" y="4574616"/>
            <a:ext cx="5034579" cy="2211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from &lt;LOD (limit of detection) titers captured by allowing map distance to be larger or equal to the distance from maximum titer to LOD without additional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Distances shorter than max titer to LOD increase map stress</a:t>
            </a:r>
          </a:p>
        </p:txBody>
      </p:sp>
    </p:spTree>
    <p:extLst>
      <p:ext uri="{BB962C8B-B14F-4D97-AF65-F5344CB8AC3E}">
        <p14:creationId xmlns:p14="http://schemas.microsoft.com/office/powerpoint/2010/main" val="36896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4A6F1-4BD8-3677-7A00-53F64E5D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F96-80F5-5C2E-5C59-DA3193E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36B0-23CE-816A-99D7-1F90970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4" y="1617283"/>
            <a:ext cx="6268278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3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036-A054-D0FB-CD3A-EED333F9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12E8A-5141-81A7-D804-C136C05A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4" y="1617283"/>
            <a:ext cx="6268278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D918A3-0DC9-6EEB-665F-1975CC2AD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6" y="1666460"/>
            <a:ext cx="6104834" cy="45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4BD4F0-938B-0F20-E22F-BD424F5F3BE7}"/>
              </a:ext>
            </a:extLst>
          </p:cNvPr>
          <p:cNvSpPr/>
          <p:nvPr/>
        </p:nvSpPr>
        <p:spPr>
          <a:xfrm>
            <a:off x="6411558" y="5921975"/>
            <a:ext cx="419548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73E98-9A0A-2113-D87C-CF9ECB4EB700}"/>
              </a:ext>
            </a:extLst>
          </p:cNvPr>
          <p:cNvSpPr txBox="1"/>
          <p:nvPr/>
        </p:nvSpPr>
        <p:spPr>
          <a:xfrm>
            <a:off x="6303981" y="6318492"/>
            <a:ext cx="538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stress = Error between table and map distances</a:t>
            </a:r>
          </a:p>
        </p:txBody>
      </p:sp>
    </p:spTree>
    <p:extLst>
      <p:ext uri="{BB962C8B-B14F-4D97-AF65-F5344CB8AC3E}">
        <p14:creationId xmlns:p14="http://schemas.microsoft.com/office/powerpoint/2010/main" val="65871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809</Words>
  <Application>Microsoft Macintosh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STIXGeneral-Italic</vt:lpstr>
      <vt:lpstr>STIXGeneral-Regular</vt:lpstr>
      <vt:lpstr>Office Theme</vt:lpstr>
      <vt:lpstr>Antigenic Map Construction</vt:lpstr>
      <vt:lpstr>Overview</vt:lpstr>
      <vt:lpstr>From titers to a map</vt:lpstr>
      <vt:lpstr>From titers to a map</vt:lpstr>
      <vt:lpstr>From titers to a map</vt:lpstr>
      <vt:lpstr>From titers to a map</vt:lpstr>
      <vt:lpstr>From titers to a map</vt:lpstr>
      <vt:lpstr>Map construction example:</vt:lpstr>
      <vt:lpstr>Map construction example:</vt:lpstr>
      <vt:lpstr>Map construction example:</vt:lpstr>
      <vt:lpstr>Map construction example: Point triangulation</vt:lpstr>
      <vt:lpstr>Maps from noisy data</vt:lpstr>
      <vt:lpstr>Maps from noisy data</vt:lpstr>
      <vt:lpstr>Maps from noisy data</vt:lpstr>
      <vt:lpstr>Maps from noisy data</vt:lpstr>
      <vt:lpstr>SARS-CoV-2 map from simulated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Antigenic Map Construction</dc:title>
  <dc:creator>Antonia Netzl</dc:creator>
  <cp:lastModifiedBy>Sam Turner</cp:lastModifiedBy>
  <cp:revision>7</cp:revision>
  <dcterms:created xsi:type="dcterms:W3CDTF">2025-06-30T11:04:19Z</dcterms:created>
  <dcterms:modified xsi:type="dcterms:W3CDTF">2025-07-09T03:02:53Z</dcterms:modified>
</cp:coreProperties>
</file>