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1474" r:id="rId3"/>
    <p:sldId id="1475" r:id="rId4"/>
    <p:sldId id="1476" r:id="rId5"/>
    <p:sldId id="1477" r:id="rId6"/>
    <p:sldId id="1478" r:id="rId7"/>
    <p:sldId id="1479" r:id="rId8"/>
    <p:sldId id="1480" r:id="rId9"/>
    <p:sldId id="1482" r:id="rId10"/>
    <p:sldId id="1484" r:id="rId11"/>
    <p:sldId id="1483" r:id="rId12"/>
    <p:sldId id="1485" r:id="rId13"/>
    <p:sldId id="1486" r:id="rId14"/>
    <p:sldId id="1487" r:id="rId15"/>
    <p:sldId id="1488" r:id="rId16"/>
    <p:sldId id="1489" r:id="rId17"/>
    <p:sldId id="14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76"/>
    <a:srgbClr val="EA4D83"/>
    <a:srgbClr val="E0B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94"/>
  </p:normalViewPr>
  <p:slideViewPr>
    <p:cSldViewPr snapToGrid="0">
      <p:cViewPr varScale="1">
        <p:scale>
          <a:sx n="121" d="100"/>
          <a:sy n="121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8B03-EE5B-06F2-4754-D7AB8457C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78610-9340-1275-B807-EF681567A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770FF-BA1B-6616-2235-23258B6E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10D4-607A-DC86-5F35-070F481A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7ED5-438D-259F-9F0A-677E8141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9828-76D5-7BC6-7373-D5D4EA5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15BB0-FB87-C9D0-FAE6-79542106D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B1BC-2489-83D3-7100-43B265FD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24E1-BE05-8F57-1E1B-C9C44A88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28FD-0132-1AE4-1F23-CC586EB5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04B3C-C042-E0B8-B96A-B75FA093D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D9DC0-17E4-234D-D48A-A228971AB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72BD-4FBA-CE5B-6EEA-C8A9D943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4825D-EF35-D00D-DE30-FA78F6A3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4174-FB2F-3D21-F1B7-8F022022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E08B-E524-6D92-C3F0-BCF9BADD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6F76-5925-10EB-0BB3-9E2D27F6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DC0E-8FC0-C20D-C841-72295E65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1C6A-EF71-4FDC-C603-B7C41DFE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46B2-DB50-9E27-1E18-2A91F1F1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2651-DC0F-6F9A-AB12-531D731A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0807-10B3-C6DC-F99F-38A70DA4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6203-1BA4-1515-BCAF-5287E1DD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94EEC-5306-B908-2B63-FD43940E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A0E5-28C0-9BA5-4778-06DED15A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5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FA3D-47AE-CE12-8CF5-75FC121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ECC6-4663-B4A7-A91F-B3BA28FF7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A9F62-2CCC-90DC-5068-58E4A257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6A300-3EAD-82B3-1234-ABD93ECC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4127-C385-B575-D0CC-DFF38227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3BACB-80B3-F953-25E1-BC6FE47A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D555-6B88-063C-6580-63C349E5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16CC8-FF47-C49F-8512-AF43F33C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C711-A22A-9446-C720-445F8DD95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9B33F-63B7-77D8-8CE5-4A7943EC0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F202C-EA9F-92F5-1C0E-97FB9C9FA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0C0F4-C2C0-7524-1302-B9465F04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3E68A-EE7A-3C62-9148-156AF043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A623C-943A-92D3-E32B-4646FD35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E3AB-E5AE-82A5-A3B1-FA25BDEE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A2224-2E61-39C7-D87F-98A090A2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8BA4A-20FD-C2F2-FE04-1676A8F4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FF51-4106-421F-C41B-3AAF4DDB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7D9B9-609C-D555-CA6E-F93BBD72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C6B33-2782-2A07-57FF-C9E0026B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4AAF1-33F6-1581-4ECE-6F2EB689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C7FC-F125-B968-CB60-D17181C7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5CD6-55D8-B239-2294-DEF103FF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A9713-586C-8E62-CFF7-C285D68A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8B233-643D-E5C5-F392-E6034D9E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DA956-02A3-F8AE-4A68-976618A5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7FCA-0C5A-4C01-2493-355FE4D9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81BE-AB13-F77E-5031-012DB539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B6836-F4AF-9D41-5735-18640EA6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33E92-F3AD-8A1A-D79D-E0F86058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03E9-6AFF-B489-B5DC-A5AC0827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7E419-9B21-0B9F-021F-989E2E1B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3F350-CC4D-0F83-3263-47BF1A13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7FD94-D110-D50A-D2F5-8A992EB2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2F61-269A-2C36-D498-9D031375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8A47-B0DF-4729-642C-6584E1E6D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FAEB2-98C5-5947-A6D3-E7D6DCE397AA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462C-CBEB-BDE9-D0A0-3FF83A73F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FA79-0860-E282-FD02-C1E761248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962D-6033-49E6-0AA1-6C4A36A74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Map Diagnostics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F27C12C-2FCE-777C-3B3C-C93DE8F52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GB" b="1" dirty="0"/>
              <a:t>NIAID CEIRR Training Program</a:t>
            </a:r>
            <a:endParaRPr lang="en-GB" dirty="0"/>
          </a:p>
          <a:p>
            <a:r>
              <a:rPr lang="en-GB" b="1" dirty="0"/>
              <a:t>Antigenic Cartography Workshop July 9-10, 2025</a:t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79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/>
              <a:t>Cross validation error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/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/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F67C21-B99C-E770-DC75-046879E17B96}"/>
              </a:ext>
            </a:extLst>
          </p:cNvPr>
          <p:cNvSpPr/>
          <p:nvPr/>
        </p:nvSpPr>
        <p:spPr>
          <a:xfrm rot="2313109">
            <a:off x="3796750" y="2981739"/>
            <a:ext cx="1023730" cy="1192695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4AB98-08B4-33E2-837D-512ED0622472}"/>
              </a:ext>
            </a:extLst>
          </p:cNvPr>
          <p:cNvSpPr txBox="1"/>
          <p:nvPr/>
        </p:nvSpPr>
        <p:spPr>
          <a:xfrm>
            <a:off x="4840356" y="3343725"/>
            <a:ext cx="275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(steal max in column data values)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68F0C-D203-AF3A-53C0-0B7CA21504AF}"/>
              </a:ext>
            </a:extLst>
          </p:cNvPr>
          <p:cNvSpPr txBox="1"/>
          <p:nvPr/>
        </p:nvSpPr>
        <p:spPr>
          <a:xfrm>
            <a:off x="535608" y="6162482"/>
            <a:ext cx="409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</a:t>
            </a:r>
            <a:r>
              <a:rPr lang="en-US" dirty="0">
                <a:solidFill>
                  <a:srgbClr val="FF0000"/>
                </a:solidFill>
              </a:rPr>
              <a:t>X = 80</a:t>
            </a:r>
            <a:r>
              <a:rPr lang="en-US" dirty="0"/>
              <a:t>, so CV error is 80-72 =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CE3DF-DBEA-8246-3837-3A692ACE03C6}"/>
              </a:ext>
            </a:extLst>
          </p:cNvPr>
          <p:cNvSpPr txBox="1"/>
          <p:nvPr/>
        </p:nvSpPr>
        <p:spPr>
          <a:xfrm>
            <a:off x="527436" y="6467925"/>
            <a:ext cx="3694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(but really we work in log space, so CV error is 0.15)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E66A5-5C98-7705-B809-FC2F0C9BB7E8}"/>
              </a:ext>
            </a:extLst>
          </p:cNvPr>
          <p:cNvSpPr txBox="1"/>
          <p:nvPr/>
        </p:nvSpPr>
        <p:spPr>
          <a:xfrm>
            <a:off x="4720590" y="6135469"/>
            <a:ext cx="416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Test more than 1 value each time</a:t>
            </a:r>
          </a:p>
          <a:p>
            <a:pPr marL="342900" indent="-342900">
              <a:buAutoNum type="alphaLcParenBoth"/>
            </a:pPr>
            <a:r>
              <a:rPr lang="en-US" dirty="0"/>
              <a:t>Repeat many cycles</a:t>
            </a:r>
          </a:p>
        </p:txBody>
      </p:sp>
    </p:spTree>
    <p:extLst>
      <p:ext uri="{BB962C8B-B14F-4D97-AF65-F5344CB8AC3E}">
        <p14:creationId xmlns:p14="http://schemas.microsoft.com/office/powerpoint/2010/main" val="89642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Map uncertainty</a:t>
            </a:r>
            <a:endParaRPr lang="en-US" sz="36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811FC-90DE-89D8-33AC-CEA62FB6A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7" t="1334" r="18255"/>
          <a:stretch/>
        </p:blipFill>
        <p:spPr bwMode="auto">
          <a:xfrm>
            <a:off x="6553200" y="1066800"/>
            <a:ext cx="4840245" cy="54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37A8A3-911B-F797-74FC-82C6C0419B7B}"/>
              </a:ext>
            </a:extLst>
          </p:cNvPr>
          <p:cNvSpPr txBox="1"/>
          <p:nvPr/>
        </p:nvSpPr>
        <p:spPr>
          <a:xfrm>
            <a:off x="6646848" y="1148522"/>
            <a:ext cx="416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Triangulation</a:t>
            </a:r>
          </a:p>
          <a:p>
            <a:pPr marL="342900" indent="-342900">
              <a:buAutoNum type="arabicPeriod"/>
            </a:pPr>
            <a:r>
              <a:rPr lang="en-US" dirty="0"/>
              <a:t>Noise in titers</a:t>
            </a:r>
          </a:p>
          <a:p>
            <a:pPr marL="342900" indent="-342900">
              <a:buAutoNum type="arabicPeriod"/>
            </a:pPr>
            <a:r>
              <a:rPr lang="en-US" dirty="0"/>
              <a:t>Choice of antigens and sera to titrate</a:t>
            </a:r>
          </a:p>
        </p:txBody>
      </p:sp>
      <p:pic>
        <p:nvPicPr>
          <p:cNvPr id="17" name="Picture 16" descr="A grid with dots and squares&#10;&#10;Description automatically generated">
            <a:extLst>
              <a:ext uri="{FF2B5EF4-FFF2-40B4-BE49-F238E27FC236}">
                <a16:creationId xmlns:a16="http://schemas.microsoft.com/office/drawing/2014/main" id="{FC5821C5-74D5-BDA6-9A51-CE90E4B1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03" y="1005840"/>
            <a:ext cx="4353989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3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Triangulation</a:t>
            </a:r>
            <a:endParaRPr lang="en-US" sz="3600" i="1" dirty="0"/>
          </a:p>
        </p:txBody>
      </p:sp>
      <p:pic>
        <p:nvPicPr>
          <p:cNvPr id="3" name="Picture 2" descr="A grid with dots and squares&#10;&#10;Description automatically generated">
            <a:extLst>
              <a:ext uri="{FF2B5EF4-FFF2-40B4-BE49-F238E27FC236}">
                <a16:creationId xmlns:a16="http://schemas.microsoft.com/office/drawing/2014/main" id="{C90AD979-0F5D-CB5B-8898-E84F52AD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143" y="929640"/>
            <a:ext cx="4465137" cy="5563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0D08-D22B-5C0A-5698-B240AA2FBC38}"/>
              </a:ext>
            </a:extLst>
          </p:cNvPr>
          <p:cNvSpPr txBox="1"/>
          <p:nvPr/>
        </p:nvSpPr>
        <p:spPr>
          <a:xfrm>
            <a:off x="6991350" y="6050280"/>
            <a:ext cx="142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= </a:t>
            </a: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pic>
        <p:nvPicPr>
          <p:cNvPr id="7" name="Picture 6" descr="A grid with dots and squares&#10;&#10;Description automatically generated">
            <a:extLst>
              <a:ext uri="{FF2B5EF4-FFF2-40B4-BE49-F238E27FC236}">
                <a16:creationId xmlns:a16="http://schemas.microsoft.com/office/drawing/2014/main" id="{704EE52F-C505-24C9-993F-333B6534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3" y="1005840"/>
            <a:ext cx="4353989" cy="5425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A5CF1-2882-FEC0-E649-F0CDF14F5927}"/>
              </a:ext>
            </a:extLst>
          </p:cNvPr>
          <p:cNvSpPr txBox="1"/>
          <p:nvPr/>
        </p:nvSpPr>
        <p:spPr>
          <a:xfrm>
            <a:off x="581328" y="1102802"/>
            <a:ext cx="416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Triangulation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Noise in titers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Choice of antigens and sera to titrate</a:t>
            </a:r>
          </a:p>
        </p:txBody>
      </p:sp>
    </p:spTree>
    <p:extLst>
      <p:ext uri="{BB962C8B-B14F-4D97-AF65-F5344CB8AC3E}">
        <p14:creationId xmlns:p14="http://schemas.microsoft.com/office/powerpoint/2010/main" val="314820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id with dots and squares&#10;&#10;Description automatically generated">
            <a:extLst>
              <a:ext uri="{FF2B5EF4-FFF2-40B4-BE49-F238E27FC236}">
                <a16:creationId xmlns:a16="http://schemas.microsoft.com/office/drawing/2014/main" id="{67568970-D410-E8F6-63B1-19F23459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3" y="1005840"/>
            <a:ext cx="4353989" cy="5425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37A8A3-911B-F797-74FC-82C6C0419B7B}"/>
              </a:ext>
            </a:extLst>
          </p:cNvPr>
          <p:cNvSpPr txBox="1"/>
          <p:nvPr/>
        </p:nvSpPr>
        <p:spPr>
          <a:xfrm>
            <a:off x="581328" y="1102802"/>
            <a:ext cx="416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Triangulation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Noise in titers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Choice of antigens and sera to titrate</a:t>
            </a:r>
          </a:p>
        </p:txBody>
      </p:sp>
      <p:pic>
        <p:nvPicPr>
          <p:cNvPr id="3" name="Picture 2" descr="A grid with dots and squares&#10;&#10;Description automatically generated">
            <a:extLst>
              <a:ext uri="{FF2B5EF4-FFF2-40B4-BE49-F238E27FC236}">
                <a16:creationId xmlns:a16="http://schemas.microsoft.com/office/drawing/2014/main" id="{C90AD979-0F5D-CB5B-8898-E84F52AD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143" y="929640"/>
            <a:ext cx="4465137" cy="5563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0D08-D22B-5C0A-5698-B240AA2FBC38}"/>
              </a:ext>
            </a:extLst>
          </p:cNvPr>
          <p:cNvSpPr txBox="1"/>
          <p:nvPr/>
        </p:nvSpPr>
        <p:spPr>
          <a:xfrm>
            <a:off x="6991350" y="6050280"/>
            <a:ext cx="142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&lt; </a:t>
            </a: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50E3CE-3FB6-28D2-D1D8-D86A6426742B}"/>
              </a:ext>
            </a:extLst>
          </p:cNvPr>
          <p:cNvSpPr/>
          <p:nvPr/>
        </p:nvSpPr>
        <p:spPr>
          <a:xfrm rot="1541563">
            <a:off x="10311733" y="3768400"/>
            <a:ext cx="585620" cy="1514764"/>
          </a:xfrm>
          <a:prstGeom prst="ellipse">
            <a:avLst/>
          </a:prstGeom>
          <a:solidFill>
            <a:srgbClr val="FF9676">
              <a:alpha val="90230"/>
            </a:srgbClr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D56E1-AC2F-F942-6AFF-994E9EFC3D5E}"/>
              </a:ext>
            </a:extLst>
          </p:cNvPr>
          <p:cNvSpPr txBox="1"/>
          <p:nvPr/>
        </p:nvSpPr>
        <p:spPr>
          <a:xfrm>
            <a:off x="6991350" y="5835134"/>
            <a:ext cx="6118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stress = 100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5C0CCD-A5BE-EC4A-AD93-C792FFEF7A57}"/>
              </a:ext>
            </a:extLst>
          </p:cNvPr>
          <p:cNvSpPr txBox="1">
            <a:spLocks/>
          </p:cNvSpPr>
          <p:nvPr/>
        </p:nvSpPr>
        <p:spPr>
          <a:xfrm>
            <a:off x="137160" y="161925"/>
            <a:ext cx="1189228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Triangulation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7290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grid with dots and squares&#10;&#10;Description automatically generated">
            <a:extLst>
              <a:ext uri="{FF2B5EF4-FFF2-40B4-BE49-F238E27FC236}">
                <a16:creationId xmlns:a16="http://schemas.microsoft.com/office/drawing/2014/main" id="{5BEBA300-2B35-2C85-69AB-4D146F51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3" y="1005840"/>
            <a:ext cx="4353989" cy="5425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Titer uncertainty</a:t>
            </a:r>
            <a:endParaRPr lang="en-US" sz="3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7A8A3-911B-F797-74FC-82C6C0419B7B}"/>
              </a:ext>
            </a:extLst>
          </p:cNvPr>
          <p:cNvSpPr txBox="1"/>
          <p:nvPr/>
        </p:nvSpPr>
        <p:spPr>
          <a:xfrm>
            <a:off x="581328" y="1102802"/>
            <a:ext cx="416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Triangulation</a:t>
            </a:r>
          </a:p>
          <a:p>
            <a:pPr marL="342900" indent="-342900">
              <a:buAutoNum type="arabicPeriod"/>
            </a:pPr>
            <a:r>
              <a:rPr lang="en-US" dirty="0"/>
              <a:t>Noise in titers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Choice of antigens and sera to titrate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33D88E-0450-FA66-CE9A-9DA02861467C}"/>
              </a:ext>
            </a:extLst>
          </p:cNvPr>
          <p:cNvGrpSpPr/>
          <p:nvPr/>
        </p:nvGrpSpPr>
        <p:grpSpPr>
          <a:xfrm>
            <a:off x="7708900" y="1457960"/>
            <a:ext cx="1538298" cy="4711699"/>
            <a:chOff x="6751884" y="2066795"/>
            <a:chExt cx="984014" cy="3063346"/>
          </a:xfrm>
        </p:grpSpPr>
        <p:pic>
          <p:nvPicPr>
            <p:cNvPr id="7" name="Picture 6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132D39E6-CD5E-CFF3-559B-19404F99C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8000"/>
            </a:blip>
            <a:srcRect l="61589" t="22809" r="32907" b="18852"/>
            <a:stretch/>
          </p:blipFill>
          <p:spPr>
            <a:xfrm>
              <a:off x="7138948" y="2166025"/>
              <a:ext cx="447472" cy="2928489"/>
            </a:xfrm>
            <a:prstGeom prst="rect">
              <a:avLst/>
            </a:prstGeom>
          </p:spPr>
        </p:pic>
        <p:pic>
          <p:nvPicPr>
            <p:cNvPr id="4" name="Picture 3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FD5A3BD5-2677-86A6-BFA2-C5909CD96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7" t="20833" r="92643" b="18141"/>
            <a:stretch/>
          </p:blipFill>
          <p:spPr>
            <a:xfrm>
              <a:off x="6751884" y="2066795"/>
              <a:ext cx="390322" cy="3063346"/>
            </a:xfrm>
            <a:prstGeom prst="rect">
              <a:avLst/>
            </a:prstGeom>
          </p:spPr>
        </p:pic>
        <p:pic>
          <p:nvPicPr>
            <p:cNvPr id="9" name="Picture 8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CC6853A5-C4DE-2E50-3ABB-E598A9A55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>
              <a:off x="7576458" y="3128024"/>
              <a:ext cx="105914" cy="90197"/>
            </a:xfrm>
            <a:prstGeom prst="rect">
              <a:avLst/>
            </a:prstGeom>
          </p:spPr>
        </p:pic>
        <p:pic>
          <p:nvPicPr>
            <p:cNvPr id="10" name="Picture 9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A91A1D2C-5434-5A52-9282-D4B469FCF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>
              <a:off x="7573516" y="2806749"/>
              <a:ext cx="107448" cy="70610"/>
            </a:xfrm>
            <a:prstGeom prst="rect">
              <a:avLst/>
            </a:prstGeom>
          </p:spPr>
        </p:pic>
        <p:pic>
          <p:nvPicPr>
            <p:cNvPr id="12" name="Picture 11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F326F9E2-E955-578A-98E4-9CE0E85F9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19467298">
              <a:off x="7542329" y="2715544"/>
              <a:ext cx="107448" cy="70610"/>
            </a:xfrm>
            <a:prstGeom prst="rect">
              <a:avLst/>
            </a:prstGeom>
          </p:spPr>
        </p:pic>
        <p:pic>
          <p:nvPicPr>
            <p:cNvPr id="13" name="Picture 12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18696771-81F0-DE05-F0E3-CF33904CD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427087">
              <a:off x="7557039" y="2641991"/>
              <a:ext cx="107448" cy="70610"/>
            </a:xfrm>
            <a:prstGeom prst="rect">
              <a:avLst/>
            </a:prstGeom>
          </p:spPr>
        </p:pic>
        <p:pic>
          <p:nvPicPr>
            <p:cNvPr id="14" name="Picture 13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48CBCB85-EC6B-4042-B1CF-CA3F22A8E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2854773">
              <a:off x="7557626" y="2953264"/>
              <a:ext cx="107448" cy="70610"/>
            </a:xfrm>
            <a:prstGeom prst="rect">
              <a:avLst/>
            </a:prstGeom>
          </p:spPr>
        </p:pic>
        <p:pic>
          <p:nvPicPr>
            <p:cNvPr id="15" name="Picture 14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D8342B1D-0DBE-3ADB-CB9E-D3FD1FCD4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385563" y="2995785"/>
              <a:ext cx="45719" cy="252186"/>
            </a:xfrm>
            <a:prstGeom prst="rect">
              <a:avLst/>
            </a:prstGeom>
          </p:spPr>
        </p:pic>
        <p:pic>
          <p:nvPicPr>
            <p:cNvPr id="16" name="Picture 15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AD59FAAE-9B08-C95E-DB5D-9763C5488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504416" y="2965540"/>
              <a:ext cx="45719" cy="83267"/>
            </a:xfrm>
            <a:prstGeom prst="rect">
              <a:avLst/>
            </a:prstGeom>
          </p:spPr>
        </p:pic>
        <p:pic>
          <p:nvPicPr>
            <p:cNvPr id="18" name="Picture 17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84AD1BDF-ADA8-C303-A7DE-B26661C85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579662" y="2888671"/>
              <a:ext cx="86655" cy="22581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A8DC4C-C007-4ACA-B8C4-6D6CE760E55C}"/>
              </a:ext>
            </a:extLst>
          </p:cNvPr>
          <p:cNvGrpSpPr/>
          <p:nvPr/>
        </p:nvGrpSpPr>
        <p:grpSpPr>
          <a:xfrm>
            <a:off x="8586855" y="2677024"/>
            <a:ext cx="183602" cy="541926"/>
            <a:chOff x="8397380" y="2986481"/>
            <a:chExt cx="117446" cy="35233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A04B63-A314-83B8-6193-10995EF8DE21}"/>
                </a:ext>
              </a:extLst>
            </p:cNvPr>
            <p:cNvSpPr/>
            <p:nvPr/>
          </p:nvSpPr>
          <p:spPr>
            <a:xfrm>
              <a:off x="8397380" y="3095538"/>
              <a:ext cx="117446" cy="1174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B20FE-F83D-445A-2A26-4DB402BFCC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6103" y="2986481"/>
              <a:ext cx="0" cy="352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A4B936-B9AC-34E0-EDF2-8A4A4DC9C8A4}"/>
              </a:ext>
            </a:extLst>
          </p:cNvPr>
          <p:cNvSpPr txBox="1"/>
          <p:nvPr/>
        </p:nvSpPr>
        <p:spPr>
          <a:xfrm>
            <a:off x="5669280" y="775454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Titers are noisy / uncertain, so antigenic positions are too!</a:t>
            </a:r>
          </a:p>
        </p:txBody>
      </p:sp>
    </p:spTree>
    <p:extLst>
      <p:ext uri="{BB962C8B-B14F-4D97-AF65-F5344CB8AC3E}">
        <p14:creationId xmlns:p14="http://schemas.microsoft.com/office/powerpoint/2010/main" val="229467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299383D-AB04-0A3F-1C3F-C5F7D66A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89647"/>
              </p:ext>
            </p:extLst>
          </p:nvPr>
        </p:nvGraphicFramePr>
        <p:xfrm>
          <a:off x="319996" y="1653336"/>
          <a:ext cx="1826438" cy="14311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449747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000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/>
                        <a:t>40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0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5" name="Picture 4" descr="A grid with dots and squares&#10;&#10;Description automatically generated">
            <a:extLst>
              <a:ext uri="{FF2B5EF4-FFF2-40B4-BE49-F238E27FC236}">
                <a16:creationId xmlns:a16="http://schemas.microsoft.com/office/drawing/2014/main" id="{F1759F3E-8364-D449-D8D0-44DEBE4A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41" y="341404"/>
            <a:ext cx="1535624" cy="191351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12C4EB-4FED-9DDB-53C6-2B3BBBF54E42}"/>
              </a:ext>
            </a:extLst>
          </p:cNvPr>
          <p:cNvCxnSpPr>
            <a:cxnSpLocks/>
          </p:cNvCxnSpPr>
          <p:nvPr/>
        </p:nvCxnSpPr>
        <p:spPr>
          <a:xfrm flipV="1">
            <a:off x="2275367" y="1384300"/>
            <a:ext cx="1306033" cy="1132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2B31148B-0C0D-38C4-E84F-1197CD42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61864"/>
              </p:ext>
            </p:extLst>
          </p:nvPr>
        </p:nvGraphicFramePr>
        <p:xfrm>
          <a:off x="3672009" y="700914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/>
                        <a:t>1</a:t>
                      </a:r>
                      <a:r>
                        <a:rPr lang="en-GB" sz="1000" dirty="0"/>
                        <a:t>57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177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109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77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363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B4394-1F95-BCAC-C0E0-57F247A14C75}"/>
              </a:ext>
            </a:extLst>
          </p:cNvPr>
          <p:cNvCxnSpPr>
            <a:cxnSpLocks/>
          </p:cNvCxnSpPr>
          <p:nvPr/>
        </p:nvCxnSpPr>
        <p:spPr>
          <a:xfrm>
            <a:off x="2268279" y="2502195"/>
            <a:ext cx="1167940" cy="907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7FDE55-0E7F-ADEF-4561-7BA5B3D4231B}"/>
              </a:ext>
            </a:extLst>
          </p:cNvPr>
          <p:cNvCxnSpPr>
            <a:cxnSpLocks/>
          </p:cNvCxnSpPr>
          <p:nvPr/>
        </p:nvCxnSpPr>
        <p:spPr>
          <a:xfrm>
            <a:off x="2282456" y="2509284"/>
            <a:ext cx="1197344" cy="3231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grid with dots and squares&#10;&#10;Description automatically generated">
            <a:extLst>
              <a:ext uri="{FF2B5EF4-FFF2-40B4-BE49-F238E27FC236}">
                <a16:creationId xmlns:a16="http://schemas.microsoft.com/office/drawing/2014/main" id="{D0572EFD-3D96-5B63-6FA0-70A67578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235" y="2607981"/>
            <a:ext cx="1535624" cy="1913517"/>
          </a:xfrm>
          <a:prstGeom prst="rect">
            <a:avLst/>
          </a:prstGeom>
        </p:spPr>
      </p:pic>
      <p:pic>
        <p:nvPicPr>
          <p:cNvPr id="38" name="Picture 37" descr="A grid with dots and squares&#10;&#10;Description automatically generated">
            <a:extLst>
              <a:ext uri="{FF2B5EF4-FFF2-40B4-BE49-F238E27FC236}">
                <a16:creationId xmlns:a16="http://schemas.microsoft.com/office/drawing/2014/main" id="{548A1956-78A2-1241-321F-CB0A75BE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70" y="4731122"/>
            <a:ext cx="1535624" cy="1913517"/>
          </a:xfrm>
          <a:prstGeom prst="rect">
            <a:avLst/>
          </a:prstGeom>
        </p:spPr>
      </p:pic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5BB4C528-06E3-79E6-7B46-0A400841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84023"/>
              </p:ext>
            </p:extLst>
          </p:nvPr>
        </p:nvGraphicFramePr>
        <p:xfrm>
          <a:off x="3569569" y="2729345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167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/>
                        <a:t>4</a:t>
                      </a:r>
                      <a:r>
                        <a:rPr lang="en-GB" sz="1000" dirty="0"/>
                        <a:t>9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97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298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1C91454F-293E-1E71-AFD8-FE45CAA0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87245"/>
              </p:ext>
            </p:extLst>
          </p:nvPr>
        </p:nvGraphicFramePr>
        <p:xfrm>
          <a:off x="3622468" y="5146858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150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155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33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86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270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A71E23-AF69-47E2-D019-F1279ED03AB4}"/>
              </a:ext>
            </a:extLst>
          </p:cNvPr>
          <p:cNvCxnSpPr>
            <a:cxnSpLocks/>
          </p:cNvCxnSpPr>
          <p:nvPr/>
        </p:nvCxnSpPr>
        <p:spPr>
          <a:xfrm>
            <a:off x="5626100" y="13589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0145B3-2178-13C2-4AC2-FFAD12EDDFAA}"/>
              </a:ext>
            </a:extLst>
          </p:cNvPr>
          <p:cNvCxnSpPr>
            <a:cxnSpLocks/>
          </p:cNvCxnSpPr>
          <p:nvPr/>
        </p:nvCxnSpPr>
        <p:spPr>
          <a:xfrm>
            <a:off x="5562600" y="34671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40FAD9-A4BB-60AE-FD28-9CE21A511690}"/>
              </a:ext>
            </a:extLst>
          </p:cNvPr>
          <p:cNvCxnSpPr>
            <a:cxnSpLocks/>
          </p:cNvCxnSpPr>
          <p:nvPr/>
        </p:nvCxnSpPr>
        <p:spPr>
          <a:xfrm>
            <a:off x="5575300" y="58547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89DBA2-53B2-FDEE-0086-085401E8BDDE}"/>
              </a:ext>
            </a:extLst>
          </p:cNvPr>
          <p:cNvGrpSpPr/>
          <p:nvPr/>
        </p:nvGrpSpPr>
        <p:grpSpPr>
          <a:xfrm>
            <a:off x="561563" y="3564833"/>
            <a:ext cx="1028700" cy="3128119"/>
            <a:chOff x="6751884" y="2066795"/>
            <a:chExt cx="984014" cy="3063346"/>
          </a:xfrm>
        </p:grpSpPr>
        <p:pic>
          <p:nvPicPr>
            <p:cNvPr id="50" name="Picture 49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6017C96A-FA59-BF05-9959-2192F1435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8000"/>
            </a:blip>
            <a:srcRect l="61589" t="22809" r="32907" b="18852"/>
            <a:stretch/>
          </p:blipFill>
          <p:spPr>
            <a:xfrm>
              <a:off x="7138948" y="2166025"/>
              <a:ext cx="447472" cy="2928489"/>
            </a:xfrm>
            <a:prstGeom prst="rect">
              <a:avLst/>
            </a:prstGeom>
          </p:spPr>
        </p:pic>
        <p:pic>
          <p:nvPicPr>
            <p:cNvPr id="51" name="Picture 50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D42DCB73-49C8-DF4D-3C1E-14FA52EFC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7" t="20833" r="92643" b="18141"/>
            <a:stretch/>
          </p:blipFill>
          <p:spPr>
            <a:xfrm>
              <a:off x="6751884" y="2066795"/>
              <a:ext cx="390322" cy="3063346"/>
            </a:xfrm>
            <a:prstGeom prst="rect">
              <a:avLst/>
            </a:prstGeom>
          </p:spPr>
        </p:pic>
        <p:pic>
          <p:nvPicPr>
            <p:cNvPr id="52" name="Picture 51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24CA1E78-6F4B-5A35-BEF4-B34715BAA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>
              <a:off x="7576458" y="3128024"/>
              <a:ext cx="105914" cy="90197"/>
            </a:xfrm>
            <a:prstGeom prst="rect">
              <a:avLst/>
            </a:prstGeom>
          </p:spPr>
        </p:pic>
        <p:pic>
          <p:nvPicPr>
            <p:cNvPr id="53" name="Picture 52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F664FB3E-7BA1-31E1-EB7D-8B29B8CC2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>
              <a:off x="7573516" y="2806749"/>
              <a:ext cx="107448" cy="70610"/>
            </a:xfrm>
            <a:prstGeom prst="rect">
              <a:avLst/>
            </a:prstGeom>
          </p:spPr>
        </p:pic>
        <p:pic>
          <p:nvPicPr>
            <p:cNvPr id="54" name="Picture 53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0069A159-6776-C697-5668-ABCC8D2385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19467298">
              <a:off x="7542329" y="2715544"/>
              <a:ext cx="107448" cy="70610"/>
            </a:xfrm>
            <a:prstGeom prst="rect">
              <a:avLst/>
            </a:prstGeom>
          </p:spPr>
        </p:pic>
        <p:pic>
          <p:nvPicPr>
            <p:cNvPr id="55" name="Picture 54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A9219E14-A777-AE49-307C-39F739B9E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427087">
              <a:off x="7557039" y="2641991"/>
              <a:ext cx="107448" cy="70610"/>
            </a:xfrm>
            <a:prstGeom prst="rect">
              <a:avLst/>
            </a:prstGeom>
          </p:spPr>
        </p:pic>
        <p:pic>
          <p:nvPicPr>
            <p:cNvPr id="56" name="Picture 55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E15A7F3B-1C75-917E-93F3-636C2E61F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2854773">
              <a:off x="7557626" y="2953264"/>
              <a:ext cx="107448" cy="70610"/>
            </a:xfrm>
            <a:prstGeom prst="rect">
              <a:avLst/>
            </a:prstGeom>
          </p:spPr>
        </p:pic>
        <p:pic>
          <p:nvPicPr>
            <p:cNvPr id="57" name="Picture 56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2D7FF152-F824-64F0-FFB0-F10959A58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385563" y="2995785"/>
              <a:ext cx="45719" cy="252186"/>
            </a:xfrm>
            <a:prstGeom prst="rect">
              <a:avLst/>
            </a:prstGeom>
          </p:spPr>
        </p:pic>
        <p:pic>
          <p:nvPicPr>
            <p:cNvPr id="58" name="Picture 57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C7CF7641-F47E-44E9-6E59-F49DEF76A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504416" y="2965540"/>
              <a:ext cx="45719" cy="83267"/>
            </a:xfrm>
            <a:prstGeom prst="rect">
              <a:avLst/>
            </a:prstGeom>
          </p:spPr>
        </p:pic>
        <p:pic>
          <p:nvPicPr>
            <p:cNvPr id="59" name="Picture 58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AAC5B304-55CA-2399-838B-28E82868F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579662" y="2888671"/>
              <a:ext cx="86655" cy="225817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917901-AB98-9E59-295D-47F33050CAFA}"/>
              </a:ext>
            </a:extLst>
          </p:cNvPr>
          <p:cNvGrpSpPr/>
          <p:nvPr/>
        </p:nvGrpSpPr>
        <p:grpSpPr>
          <a:xfrm>
            <a:off x="1110864" y="4293702"/>
            <a:ext cx="174599" cy="550238"/>
            <a:chOff x="8397380" y="2986481"/>
            <a:chExt cx="117446" cy="35233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787F4BA-F284-E1EF-0C4C-D358305D24EA}"/>
                </a:ext>
              </a:extLst>
            </p:cNvPr>
            <p:cNvSpPr/>
            <p:nvPr/>
          </p:nvSpPr>
          <p:spPr>
            <a:xfrm>
              <a:off x="8397380" y="3095538"/>
              <a:ext cx="117446" cy="1174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FCEA56A-EDA1-BCFB-535F-5388D5E4DF07}"/>
                </a:ext>
              </a:extLst>
            </p:cNvPr>
            <p:cNvCxnSpPr>
              <a:cxnSpLocks/>
            </p:cNvCxnSpPr>
            <p:nvPr/>
          </p:nvCxnSpPr>
          <p:spPr>
            <a:xfrm>
              <a:off x="8456103" y="2986481"/>
              <a:ext cx="0" cy="352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Arc 67">
            <a:extLst>
              <a:ext uri="{FF2B5EF4-FFF2-40B4-BE49-F238E27FC236}">
                <a16:creationId xmlns:a16="http://schemas.microsoft.com/office/drawing/2014/main" id="{C80BB77B-ED05-A761-18B5-3461882919A2}"/>
              </a:ext>
            </a:extLst>
          </p:cNvPr>
          <p:cNvSpPr/>
          <p:nvPr/>
        </p:nvSpPr>
        <p:spPr>
          <a:xfrm rot="11619434" flipH="1">
            <a:off x="933327" y="2954162"/>
            <a:ext cx="1675414" cy="1600421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B2C758-6926-88F2-04D0-898A4A8AC05F}"/>
              </a:ext>
            </a:extLst>
          </p:cNvPr>
          <p:cNvSpPr txBox="1"/>
          <p:nvPr/>
        </p:nvSpPr>
        <p:spPr>
          <a:xfrm>
            <a:off x="1567069" y="4572648"/>
            <a:ext cx="1335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Estimate of per-</a:t>
            </a:r>
            <a:r>
              <a:rPr lang="en-GB" sz="1200" dirty="0" err="1">
                <a:solidFill>
                  <a:schemeClr val="bg2">
                    <a:lumMod val="50000"/>
                  </a:schemeClr>
                </a:solidFill>
              </a:rPr>
              <a:t>titer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variation from repeat data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E86D09-A73C-C9B1-BBB3-D117A29710FF}"/>
              </a:ext>
            </a:extLst>
          </p:cNvPr>
          <p:cNvSpPr txBox="1"/>
          <p:nvPr/>
        </p:nvSpPr>
        <p:spPr>
          <a:xfrm>
            <a:off x="2101444" y="976826"/>
            <a:ext cx="1335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(1) Add normally-distributed noise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B4544E-541F-41EB-8A4F-4F37F9138DF1}"/>
              </a:ext>
            </a:extLst>
          </p:cNvPr>
          <p:cNvSpPr txBox="1"/>
          <p:nvPr/>
        </p:nvSpPr>
        <p:spPr>
          <a:xfrm>
            <a:off x="5327568" y="358261"/>
            <a:ext cx="133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(2) Make maps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C1E58F-D4FB-62BA-5253-9DF36511CFC3}"/>
              </a:ext>
            </a:extLst>
          </p:cNvPr>
          <p:cNvSpPr txBox="1"/>
          <p:nvPr/>
        </p:nvSpPr>
        <p:spPr>
          <a:xfrm>
            <a:off x="8448846" y="1480800"/>
            <a:ext cx="3077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(3) Summarise distribution of positions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9CD0DD2B-14FF-4848-3AB5-E03683C02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7" t="1334" r="18255"/>
          <a:stretch/>
        </p:blipFill>
        <p:spPr bwMode="auto">
          <a:xfrm>
            <a:off x="8978348" y="2054087"/>
            <a:ext cx="2794739" cy="31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77FE6B-FE3C-2001-B152-047AFC15FE9D}"/>
              </a:ext>
            </a:extLst>
          </p:cNvPr>
          <p:cNvCxnSpPr>
            <a:cxnSpLocks/>
          </p:cNvCxnSpPr>
          <p:nvPr/>
        </p:nvCxnSpPr>
        <p:spPr>
          <a:xfrm>
            <a:off x="8099698" y="1303798"/>
            <a:ext cx="819015" cy="2141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3EB9C6-7A91-F586-DD5E-1669E2F1114A}"/>
              </a:ext>
            </a:extLst>
          </p:cNvPr>
          <p:cNvCxnSpPr>
            <a:cxnSpLocks/>
          </p:cNvCxnSpPr>
          <p:nvPr/>
        </p:nvCxnSpPr>
        <p:spPr>
          <a:xfrm>
            <a:off x="8040064" y="3457276"/>
            <a:ext cx="8653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5AF606-DC09-AEC1-96D6-78F14B6522E3}"/>
              </a:ext>
            </a:extLst>
          </p:cNvPr>
          <p:cNvCxnSpPr>
            <a:cxnSpLocks/>
          </p:cNvCxnSpPr>
          <p:nvPr/>
        </p:nvCxnSpPr>
        <p:spPr>
          <a:xfrm flipV="1">
            <a:off x="8033438" y="3485322"/>
            <a:ext cx="885275" cy="2178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itle 1">
            <a:extLst>
              <a:ext uri="{FF2B5EF4-FFF2-40B4-BE49-F238E27FC236}">
                <a16:creationId xmlns:a16="http://schemas.microsoft.com/office/drawing/2014/main" id="{AF843846-C66A-A9FF-AA22-95D4F64E712F}"/>
              </a:ext>
            </a:extLst>
          </p:cNvPr>
          <p:cNvSpPr txBox="1">
            <a:spLocks/>
          </p:cNvSpPr>
          <p:nvPr/>
        </p:nvSpPr>
        <p:spPr>
          <a:xfrm>
            <a:off x="137160" y="161925"/>
            <a:ext cx="1189228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Titer uncertainty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66774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grid with dots and squares&#10;&#10;Description automatically generated">
            <a:extLst>
              <a:ext uri="{FF2B5EF4-FFF2-40B4-BE49-F238E27FC236}">
                <a16:creationId xmlns:a16="http://schemas.microsoft.com/office/drawing/2014/main" id="{5BEBA300-2B35-2C85-69AB-4D146F51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3" y="1005840"/>
            <a:ext cx="4353989" cy="5425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Choice of titrations</a:t>
            </a:r>
            <a:endParaRPr lang="en-US" sz="3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7A8A3-911B-F797-74FC-82C6C0419B7B}"/>
              </a:ext>
            </a:extLst>
          </p:cNvPr>
          <p:cNvSpPr txBox="1"/>
          <p:nvPr/>
        </p:nvSpPr>
        <p:spPr>
          <a:xfrm>
            <a:off x="581328" y="1102802"/>
            <a:ext cx="416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Triangulation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Noise in titers</a:t>
            </a:r>
          </a:p>
          <a:p>
            <a:pPr marL="342900" indent="-342900">
              <a:buAutoNum type="arabicPeriod"/>
            </a:pPr>
            <a:r>
              <a:rPr lang="en-US" dirty="0"/>
              <a:t>Choice of antigens and sera to titrate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A4B936-B9AC-34E0-EDF2-8A4A4DC9C8A4}"/>
              </a:ext>
            </a:extLst>
          </p:cNvPr>
          <p:cNvSpPr txBox="1"/>
          <p:nvPr/>
        </p:nvSpPr>
        <p:spPr>
          <a:xfrm>
            <a:off x="5655832" y="331702"/>
            <a:ext cx="612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Titrating a different subset of the antigens and sera against each other would result in a different map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8913AC7-FECC-E7F8-7CD7-0A566ACD8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1988"/>
              </p:ext>
            </p:extLst>
          </p:nvPr>
        </p:nvGraphicFramePr>
        <p:xfrm>
          <a:off x="5944334" y="1490303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BA.2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SR: BA.5</a:t>
                      </a:r>
                      <a:endParaRPr lang="en-DE" b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40</a:t>
                      </a:r>
                      <a:endParaRPr lang="en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320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320</a:t>
                      </a:r>
                      <a:endParaRPr lang="en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…</a:t>
                      </a:r>
                      <a:endParaRPr lang="en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1845C4-4BF6-E9CF-9213-B8F26837C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72577"/>
              </p:ext>
            </p:extLst>
          </p:nvPr>
        </p:nvGraphicFramePr>
        <p:xfrm>
          <a:off x="5935370" y="4197645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SR: BA.2</a:t>
                      </a:r>
                      <a:endParaRPr lang="en-DE" b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BA.5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320</a:t>
                      </a:r>
                      <a:endParaRPr lang="en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320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…</a:t>
                      </a:r>
                      <a:endParaRPr lang="en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4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299383D-AB04-0A3F-1C3F-C5F7D66A2528}"/>
              </a:ext>
            </a:extLst>
          </p:cNvPr>
          <p:cNvGraphicFramePr>
            <a:graphicFrameLocks noGrp="1"/>
          </p:cNvGraphicFramePr>
          <p:nvPr/>
        </p:nvGraphicFramePr>
        <p:xfrm>
          <a:off x="319996" y="1653336"/>
          <a:ext cx="1826438" cy="14311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449747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000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/>
                        <a:t>40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0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5" name="Picture 4" descr="A grid with dots and squares&#10;&#10;Description automatically generated">
            <a:extLst>
              <a:ext uri="{FF2B5EF4-FFF2-40B4-BE49-F238E27FC236}">
                <a16:creationId xmlns:a16="http://schemas.microsoft.com/office/drawing/2014/main" id="{F1759F3E-8364-D449-D8D0-44DEBE4A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41" y="341404"/>
            <a:ext cx="1535624" cy="191351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12C4EB-4FED-9DDB-53C6-2B3BBBF54E42}"/>
              </a:ext>
            </a:extLst>
          </p:cNvPr>
          <p:cNvCxnSpPr>
            <a:cxnSpLocks/>
          </p:cNvCxnSpPr>
          <p:nvPr/>
        </p:nvCxnSpPr>
        <p:spPr>
          <a:xfrm flipV="1">
            <a:off x="2275367" y="1384300"/>
            <a:ext cx="1306033" cy="1132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2B31148B-0C0D-38C4-E84F-1197CD42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28141"/>
              </p:ext>
            </p:extLst>
          </p:nvPr>
        </p:nvGraphicFramePr>
        <p:xfrm>
          <a:off x="3672009" y="700914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/>
                        <a:t>1</a:t>
                      </a:r>
                      <a:r>
                        <a:rPr lang="en-GB" sz="1000" dirty="0"/>
                        <a:t>57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177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109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77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363</a:t>
                      </a:r>
                      <a:endParaRPr lang="en-DE" sz="1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B4394-1F95-BCAC-C0E0-57F247A14C75}"/>
              </a:ext>
            </a:extLst>
          </p:cNvPr>
          <p:cNvCxnSpPr>
            <a:cxnSpLocks/>
          </p:cNvCxnSpPr>
          <p:nvPr/>
        </p:nvCxnSpPr>
        <p:spPr>
          <a:xfrm>
            <a:off x="2268279" y="2502195"/>
            <a:ext cx="1167940" cy="907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7FDE55-0E7F-ADEF-4561-7BA5B3D4231B}"/>
              </a:ext>
            </a:extLst>
          </p:cNvPr>
          <p:cNvCxnSpPr>
            <a:cxnSpLocks/>
          </p:cNvCxnSpPr>
          <p:nvPr/>
        </p:nvCxnSpPr>
        <p:spPr>
          <a:xfrm>
            <a:off x="2282456" y="2509284"/>
            <a:ext cx="1197344" cy="3231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grid with dots and squares&#10;&#10;Description automatically generated">
            <a:extLst>
              <a:ext uri="{FF2B5EF4-FFF2-40B4-BE49-F238E27FC236}">
                <a16:creationId xmlns:a16="http://schemas.microsoft.com/office/drawing/2014/main" id="{D0572EFD-3D96-5B63-6FA0-70A67578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235" y="2607981"/>
            <a:ext cx="1535624" cy="1913517"/>
          </a:xfrm>
          <a:prstGeom prst="rect">
            <a:avLst/>
          </a:prstGeom>
        </p:spPr>
      </p:pic>
      <p:pic>
        <p:nvPicPr>
          <p:cNvPr id="38" name="Picture 37" descr="A grid with dots and squares&#10;&#10;Description automatically generated">
            <a:extLst>
              <a:ext uri="{FF2B5EF4-FFF2-40B4-BE49-F238E27FC236}">
                <a16:creationId xmlns:a16="http://schemas.microsoft.com/office/drawing/2014/main" id="{548A1956-78A2-1241-321F-CB0A75BE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70" y="4731122"/>
            <a:ext cx="1535624" cy="1913517"/>
          </a:xfrm>
          <a:prstGeom prst="rect">
            <a:avLst/>
          </a:prstGeom>
        </p:spPr>
      </p:pic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5BB4C528-06E3-79E6-7B46-0A400841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39470"/>
              </p:ext>
            </p:extLst>
          </p:nvPr>
        </p:nvGraphicFramePr>
        <p:xfrm>
          <a:off x="3569569" y="2729345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167</a:t>
                      </a:r>
                      <a:endParaRPr lang="en-DE" sz="1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  <a:r>
                        <a:rPr lang="en-GB" sz="10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9</a:t>
                      </a:r>
                      <a:endParaRPr lang="en-DE" sz="1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97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298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1C91454F-293E-1E71-AFD8-FE45CAA0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00345"/>
              </p:ext>
            </p:extLst>
          </p:nvPr>
        </p:nvGraphicFramePr>
        <p:xfrm>
          <a:off x="3622468" y="5146858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150</a:t>
                      </a:r>
                      <a:endParaRPr lang="en-DE" sz="1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155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33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86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270</a:t>
                      </a:r>
                      <a:endParaRPr lang="en-DE" sz="1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A71E23-AF69-47E2-D019-F1279ED03AB4}"/>
              </a:ext>
            </a:extLst>
          </p:cNvPr>
          <p:cNvCxnSpPr>
            <a:cxnSpLocks/>
          </p:cNvCxnSpPr>
          <p:nvPr/>
        </p:nvCxnSpPr>
        <p:spPr>
          <a:xfrm>
            <a:off x="5626100" y="13589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0145B3-2178-13C2-4AC2-FFAD12EDDFAA}"/>
              </a:ext>
            </a:extLst>
          </p:cNvPr>
          <p:cNvCxnSpPr>
            <a:cxnSpLocks/>
          </p:cNvCxnSpPr>
          <p:nvPr/>
        </p:nvCxnSpPr>
        <p:spPr>
          <a:xfrm>
            <a:off x="5562600" y="34671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40FAD9-A4BB-60AE-FD28-9CE21A511690}"/>
              </a:ext>
            </a:extLst>
          </p:cNvPr>
          <p:cNvCxnSpPr>
            <a:cxnSpLocks/>
          </p:cNvCxnSpPr>
          <p:nvPr/>
        </p:nvCxnSpPr>
        <p:spPr>
          <a:xfrm>
            <a:off x="5575300" y="58547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E86D09-A73C-C9B1-BBB3-D117A29710FF}"/>
              </a:ext>
            </a:extLst>
          </p:cNvPr>
          <p:cNvSpPr txBox="1"/>
          <p:nvPr/>
        </p:nvSpPr>
        <p:spPr>
          <a:xfrm>
            <a:off x="2155231" y="828908"/>
            <a:ext cx="1502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(1) Randomly </a:t>
            </a:r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censor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bg2">
                    <a:lumMod val="50000"/>
                  </a:schemeClr>
                </a:solidFill>
              </a:rPr>
              <a:t>titers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, and </a:t>
            </a:r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resample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antigens and sera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B4544E-541F-41EB-8A4F-4F37F9138DF1}"/>
              </a:ext>
            </a:extLst>
          </p:cNvPr>
          <p:cNvSpPr txBox="1"/>
          <p:nvPr/>
        </p:nvSpPr>
        <p:spPr>
          <a:xfrm>
            <a:off x="5367909" y="358262"/>
            <a:ext cx="133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(2) Make maps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C1E58F-D4FB-62BA-5253-9DF36511CFC3}"/>
              </a:ext>
            </a:extLst>
          </p:cNvPr>
          <p:cNvSpPr txBox="1"/>
          <p:nvPr/>
        </p:nvSpPr>
        <p:spPr>
          <a:xfrm>
            <a:off x="8395057" y="1427011"/>
            <a:ext cx="3077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(3) Summarise distribution of positions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9CD0DD2B-14FF-4848-3AB5-E03683C02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7" t="1334" r="18255"/>
          <a:stretch/>
        </p:blipFill>
        <p:spPr bwMode="auto">
          <a:xfrm>
            <a:off x="8978348" y="2054087"/>
            <a:ext cx="2794739" cy="31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77FE6B-FE3C-2001-B152-047AFC15FE9D}"/>
              </a:ext>
            </a:extLst>
          </p:cNvPr>
          <p:cNvCxnSpPr>
            <a:cxnSpLocks/>
          </p:cNvCxnSpPr>
          <p:nvPr/>
        </p:nvCxnSpPr>
        <p:spPr>
          <a:xfrm>
            <a:off x="8099698" y="1303798"/>
            <a:ext cx="819015" cy="2141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3EB9C6-7A91-F586-DD5E-1669E2F1114A}"/>
              </a:ext>
            </a:extLst>
          </p:cNvPr>
          <p:cNvCxnSpPr>
            <a:cxnSpLocks/>
          </p:cNvCxnSpPr>
          <p:nvPr/>
        </p:nvCxnSpPr>
        <p:spPr>
          <a:xfrm>
            <a:off x="8040064" y="3457276"/>
            <a:ext cx="8653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5AF606-DC09-AEC1-96D6-78F14B6522E3}"/>
              </a:ext>
            </a:extLst>
          </p:cNvPr>
          <p:cNvCxnSpPr>
            <a:cxnSpLocks/>
          </p:cNvCxnSpPr>
          <p:nvPr/>
        </p:nvCxnSpPr>
        <p:spPr>
          <a:xfrm flipV="1">
            <a:off x="8033438" y="3485322"/>
            <a:ext cx="885275" cy="2178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834BEE8-BF14-1692-34FD-BCFFEB12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Choice of titrations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35716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Visualizing model fit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22799"/>
              </p:ext>
            </p:extLst>
          </p:nvPr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AC277-7864-DFEA-F5F2-CBA6BFA977E3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Visualizing model fit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/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28077"/>
              </p:ext>
            </p:extLst>
          </p:nvPr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79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</p:spTree>
    <p:extLst>
      <p:ext uri="{BB962C8B-B14F-4D97-AF65-F5344CB8AC3E}">
        <p14:creationId xmlns:p14="http://schemas.microsoft.com/office/powerpoint/2010/main" val="230797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Visualizing model fit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/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/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79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F67C21-B99C-E770-DC75-046879E17B96}"/>
              </a:ext>
            </a:extLst>
          </p:cNvPr>
          <p:cNvSpPr/>
          <p:nvPr/>
        </p:nvSpPr>
        <p:spPr>
          <a:xfrm rot="2313109">
            <a:off x="3796750" y="2981739"/>
            <a:ext cx="1023730" cy="1192695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4AB98-08B4-33E2-837D-512ED0622472}"/>
              </a:ext>
            </a:extLst>
          </p:cNvPr>
          <p:cNvSpPr txBox="1"/>
          <p:nvPr/>
        </p:nvSpPr>
        <p:spPr>
          <a:xfrm>
            <a:off x="4840356" y="3343725"/>
            <a:ext cx="275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(steal max in column data values)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0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Visualizing model fit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01378"/>
              </p:ext>
            </p:extLst>
          </p:nvPr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25109"/>
              </p:ext>
            </p:extLst>
          </p:nvPr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79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24F7BCDB-3636-8C9B-B4B1-D3D60B811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" b="4669"/>
          <a:stretch/>
        </p:blipFill>
        <p:spPr>
          <a:xfrm>
            <a:off x="6873240" y="2037249"/>
            <a:ext cx="5181600" cy="3129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8DBFF3-7DCB-789C-CEDF-73E3FC92E4D6}"/>
              </a:ext>
            </a:extLst>
          </p:cNvPr>
          <p:cNvSpPr txBox="1"/>
          <p:nvPr/>
        </p:nvSpPr>
        <p:spPr>
          <a:xfrm>
            <a:off x="8331200" y="5161280"/>
            <a:ext cx="29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(reconstructed) titers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3D7BA-18B8-9903-60C6-55CF807FCE9C}"/>
              </a:ext>
            </a:extLst>
          </p:cNvPr>
          <p:cNvSpPr txBox="1"/>
          <p:nvPr/>
        </p:nvSpPr>
        <p:spPr>
          <a:xfrm rot="16200000">
            <a:off x="5877560" y="3256280"/>
            <a:ext cx="17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titers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4CBFD5-2D4F-1491-CDCE-DABA4D4BF240}"/>
              </a:ext>
            </a:extLst>
          </p:cNvPr>
          <p:cNvCxnSpPr>
            <a:cxnSpLocks/>
          </p:cNvCxnSpPr>
          <p:nvPr/>
        </p:nvCxnSpPr>
        <p:spPr>
          <a:xfrm>
            <a:off x="6080760" y="2270760"/>
            <a:ext cx="441960" cy="259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660D27-F962-4761-B6E2-9651D92DDF93}"/>
              </a:ext>
            </a:extLst>
          </p:cNvPr>
          <p:cNvCxnSpPr>
            <a:cxnSpLocks/>
          </p:cNvCxnSpPr>
          <p:nvPr/>
        </p:nvCxnSpPr>
        <p:spPr>
          <a:xfrm flipV="1">
            <a:off x="6116320" y="4419600"/>
            <a:ext cx="436880" cy="162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3A2D2C-AAD3-3E71-D307-51E99A7EA100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</p:spTree>
    <p:extLst>
      <p:ext uri="{BB962C8B-B14F-4D97-AF65-F5344CB8AC3E}">
        <p14:creationId xmlns:p14="http://schemas.microsoft.com/office/powerpoint/2010/main" val="44124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Visualizing model fit</a:t>
            </a:r>
            <a:endParaRPr lang="en-US" sz="3600" i="1" dirty="0"/>
          </a:p>
        </p:txBody>
      </p:sp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24F7BCDB-3636-8C9B-B4B1-D3D60B811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" b="4669"/>
          <a:stretch/>
        </p:blipFill>
        <p:spPr>
          <a:xfrm>
            <a:off x="563879" y="1249680"/>
            <a:ext cx="7924237" cy="4785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8DBFF3-7DCB-789C-CEDF-73E3FC92E4D6}"/>
              </a:ext>
            </a:extLst>
          </p:cNvPr>
          <p:cNvSpPr txBox="1"/>
          <p:nvPr/>
        </p:nvSpPr>
        <p:spPr>
          <a:xfrm>
            <a:off x="3393440" y="5984240"/>
            <a:ext cx="29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(reconstructed) titers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3D7BA-18B8-9903-60C6-55CF807FCE9C}"/>
              </a:ext>
            </a:extLst>
          </p:cNvPr>
          <p:cNvSpPr txBox="1"/>
          <p:nvPr/>
        </p:nvSpPr>
        <p:spPr>
          <a:xfrm rot="16200000">
            <a:off x="-431800" y="3317240"/>
            <a:ext cx="17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titers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E3CD0-A1F2-E33C-BFC2-CCCA34855471}"/>
              </a:ext>
            </a:extLst>
          </p:cNvPr>
          <p:cNvCxnSpPr>
            <a:cxnSpLocks/>
          </p:cNvCxnSpPr>
          <p:nvPr/>
        </p:nvCxnSpPr>
        <p:spPr>
          <a:xfrm>
            <a:off x="7208520" y="2148840"/>
            <a:ext cx="0" cy="47244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96EFA4-8D79-D793-A776-4C1E095B7F0F}"/>
              </a:ext>
            </a:extLst>
          </p:cNvPr>
          <p:cNvSpPr txBox="1"/>
          <p:nvPr/>
        </p:nvSpPr>
        <p:spPr>
          <a:xfrm>
            <a:off x="8544560" y="2235200"/>
            <a:ext cx="353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stress ~ sum of squared residuals</a:t>
            </a:r>
          </a:p>
        </p:txBody>
      </p:sp>
    </p:spTree>
    <p:extLst>
      <p:ext uri="{BB962C8B-B14F-4D97-AF65-F5344CB8AC3E}">
        <p14:creationId xmlns:p14="http://schemas.microsoft.com/office/powerpoint/2010/main" val="12419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Cross validation error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94070"/>
              </p:ext>
            </p:extLst>
          </p:nvPr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/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79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F67C21-B99C-E770-DC75-046879E17B96}"/>
              </a:ext>
            </a:extLst>
          </p:cNvPr>
          <p:cNvSpPr/>
          <p:nvPr/>
        </p:nvSpPr>
        <p:spPr>
          <a:xfrm rot="2313109">
            <a:off x="3796750" y="2981739"/>
            <a:ext cx="1023730" cy="1192695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4AB98-08B4-33E2-837D-512ED0622472}"/>
              </a:ext>
            </a:extLst>
          </p:cNvPr>
          <p:cNvSpPr txBox="1"/>
          <p:nvPr/>
        </p:nvSpPr>
        <p:spPr>
          <a:xfrm>
            <a:off x="4840356" y="3343725"/>
            <a:ext cx="275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(steal max in column data values)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5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/>
              <a:t>Cross validation error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48258"/>
              </p:ext>
            </p:extLst>
          </p:nvPr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83977"/>
              </p:ext>
            </p:extLst>
          </p:nvPr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F67C21-B99C-E770-DC75-046879E17B96}"/>
              </a:ext>
            </a:extLst>
          </p:cNvPr>
          <p:cNvSpPr/>
          <p:nvPr/>
        </p:nvSpPr>
        <p:spPr>
          <a:xfrm rot="2313109">
            <a:off x="3796750" y="2981739"/>
            <a:ext cx="1023730" cy="1192695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4AB98-08B4-33E2-837D-512ED0622472}"/>
              </a:ext>
            </a:extLst>
          </p:cNvPr>
          <p:cNvSpPr txBox="1"/>
          <p:nvPr/>
        </p:nvSpPr>
        <p:spPr>
          <a:xfrm>
            <a:off x="4840356" y="3343725"/>
            <a:ext cx="275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(steal max in column data values)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8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/>
              <a:t>Cross validation error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/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/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F67C21-B99C-E770-DC75-046879E17B96}"/>
              </a:ext>
            </a:extLst>
          </p:cNvPr>
          <p:cNvSpPr/>
          <p:nvPr/>
        </p:nvSpPr>
        <p:spPr>
          <a:xfrm rot="2313109">
            <a:off x="3796750" y="2981739"/>
            <a:ext cx="1023730" cy="1192695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4AB98-08B4-33E2-837D-512ED0622472}"/>
              </a:ext>
            </a:extLst>
          </p:cNvPr>
          <p:cNvSpPr txBox="1"/>
          <p:nvPr/>
        </p:nvSpPr>
        <p:spPr>
          <a:xfrm>
            <a:off x="4840356" y="3343725"/>
            <a:ext cx="275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(steal max in column data values)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CFB1-371F-BEE0-F6BC-0E52A34D55D6}"/>
              </a:ext>
            </a:extLst>
          </p:cNvPr>
          <p:cNvSpPr txBox="1"/>
          <p:nvPr/>
        </p:nvSpPr>
        <p:spPr>
          <a:xfrm>
            <a:off x="535608" y="6162482"/>
            <a:ext cx="409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</a:t>
            </a:r>
            <a:r>
              <a:rPr lang="en-US" dirty="0">
                <a:solidFill>
                  <a:srgbClr val="FF0000"/>
                </a:solidFill>
              </a:rPr>
              <a:t>X = 80</a:t>
            </a:r>
            <a:r>
              <a:rPr lang="en-US" dirty="0"/>
              <a:t>, so CV error is 80-72 =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0F2FE-3EEB-6B46-BC15-ED7C4C99BD85}"/>
              </a:ext>
            </a:extLst>
          </p:cNvPr>
          <p:cNvSpPr txBox="1"/>
          <p:nvPr/>
        </p:nvSpPr>
        <p:spPr>
          <a:xfrm>
            <a:off x="527436" y="6467925"/>
            <a:ext cx="3694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(but really we work in log space, so CV error is 0.15)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4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1077</Words>
  <Application>Microsoft Macintosh PowerPoint</Application>
  <PresentationFormat>Widescreen</PresentationFormat>
  <Paragraphs>518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Map Diagnostics</vt:lpstr>
      <vt:lpstr>Visualizing model fit</vt:lpstr>
      <vt:lpstr>Visualizing model fit</vt:lpstr>
      <vt:lpstr>Visualizing model fit</vt:lpstr>
      <vt:lpstr>Visualizing model fit</vt:lpstr>
      <vt:lpstr>Visualizing model fit</vt:lpstr>
      <vt:lpstr>Cross validation error</vt:lpstr>
      <vt:lpstr>Cross validation error</vt:lpstr>
      <vt:lpstr>Cross validation error</vt:lpstr>
      <vt:lpstr>Cross validation error</vt:lpstr>
      <vt:lpstr>Map uncertainty</vt:lpstr>
      <vt:lpstr>Triangulation</vt:lpstr>
      <vt:lpstr>PowerPoint Presentation</vt:lpstr>
      <vt:lpstr>Titer uncertainty</vt:lpstr>
      <vt:lpstr>PowerPoint Presentation</vt:lpstr>
      <vt:lpstr>Choice of titrations</vt:lpstr>
      <vt:lpstr>Choice of titrations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Diagnostics</dc:title>
  <dc:creator>Sam Turner</dc:creator>
  <cp:lastModifiedBy>Sam Turner</cp:lastModifiedBy>
  <cp:revision>3</cp:revision>
  <dcterms:created xsi:type="dcterms:W3CDTF">2025-07-07T15:59:52Z</dcterms:created>
  <dcterms:modified xsi:type="dcterms:W3CDTF">2025-07-09T03:01:51Z</dcterms:modified>
</cp:coreProperties>
</file>