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0"/>
  </p:normalViewPr>
  <p:slideViewPr>
    <p:cSldViewPr snapToGrid="0">
      <p:cViewPr varScale="1">
        <p:scale>
          <a:sx n="118" d="100"/>
          <a:sy n="118" d="100"/>
        </p:scale>
        <p:origin x="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48626-7256-3046-8BAF-BE879F74980C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B999-0649-6B4A-A346-ABA6E480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4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EA69-DEE3-1CE3-5D26-ECA1C9EFA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9B394-4902-8895-9152-E553C4F9F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DA30-EB44-1F0E-C6E7-E52169FD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4D237-F6E1-F2C9-6AB7-AA435D2E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6A0F7-B96E-B358-EAB6-F9B3F469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7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F3CA-F6C0-86B5-556D-84EB41A8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B4304-918D-DE2A-2A3E-75EE587B9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66BD5-EE13-0F9C-7C8A-97FF9317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7FC19-BE78-E560-696B-A15B4A1C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99F10-6293-BB44-A2D9-E3A04E2D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5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A7F5C-C875-C15B-8403-36F27BD2E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CD615-88B3-FC1E-AB77-CAAE7DB95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75821-CA73-2D69-1B32-6F6B467C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9206-5327-839C-FDFE-05F80CFD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3FBB-2E34-E1F1-ADA3-1F70F8A8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2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8E88-6576-42BD-DD93-4E8DF1F4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80AB-D50B-26DB-0CF8-B43E3E5C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23DA-ECAA-14D7-CFF9-2C17D001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2AF67-F64B-1198-6E96-CB2857BD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6FBB5-930E-73A4-F409-7D6E58CA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0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D95E-36A5-4168-9A8C-D1CF9655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94DE-4210-3B32-32B1-ED4A3CAC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10A0-A29D-E9C0-F792-6A7463E0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9F0E-43AD-E352-CEF6-509275DA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2172E-BF28-6A6B-9F60-AF9B7AD6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929-D93F-E301-79CF-882824E9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5394-5197-94AC-FF52-62DA40F98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5A1B1-53D8-D73B-92CA-70D21F18B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2C2B-B197-9661-BDAB-D1F57BD9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0A09B-26C9-75DD-A2DB-ED94410A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B0E0F-3D13-4077-5ECA-9CA48270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6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CB03-D3E3-4EDA-D352-C9AE7DE2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EDAE3-3A11-64EA-9E6B-E0D2E0FF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53BC4-B18D-006D-106A-E565D8B78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5B8B9-F5C8-1185-3896-E8AFD874C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F68DA-F8ED-E88F-2652-B7A04323C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0C4FD-9A33-437D-CD23-9AD84C7B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E04C5-3939-E83B-926E-7731D5D4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F742F-43B2-52BD-0A4F-689F794D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0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3970-DD90-9302-5D2E-94F3F336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842CD-E6A4-D86D-B3F8-24055C19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8631C-60C1-2B71-A452-932E38D7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B1662-34C9-60B4-93EA-A5235F57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3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63BC5-FA81-F6AA-B6CD-B0829FBA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446DE-13D8-D23C-0737-DCF5081D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8174-BA7A-A1C3-DE50-DA5B0753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7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FCEA-E525-C6DF-1107-43BEC4A4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D287-1331-AB7F-8710-4063322EC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54A8-73B9-8442-B153-71312EB38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1D41F-9C8B-FA06-2EF9-EDB3589C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F17EC-1FBC-B2F1-BD69-D9CB08F4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C1892-7343-FF6C-035D-AB856ECB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8402-FD46-D14B-E644-4A91805B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806C3-AB18-F097-8D8D-5B90751DB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21011-B552-5EEE-E42E-200A32451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B57D0-69A7-7027-A0B4-8271BCE3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4427B-0663-ACF2-F16E-045AF14D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9C1A-F966-7D4D-8C0A-49E00EB2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5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2D990-A91B-95D5-1886-6D925258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DA21A-6B08-8A53-78BA-FBDE4330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0B435-9633-3881-AC00-FCD1B0D6D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CD2E1-1F8E-5347-86A6-EFE8BDCF2F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EC00-FEFA-C8D5-A83C-1390F5A18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C8B4-1C9F-6A58-41A5-BF2BDF8A8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4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E6F0-BC5B-C527-78A2-28EB76C50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Antibody landscapes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6B5F1-7A98-005B-A191-C463B85A2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NIAID CEIRR Training Program</a:t>
            </a:r>
            <a:endParaRPr lang="en-GB" dirty="0"/>
          </a:p>
          <a:p>
            <a:r>
              <a:rPr lang="en-GB" b="1" dirty="0"/>
              <a:t>Antigenic Cartography Workshop July 9-10, 2025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6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7B3B-EE72-821F-0B1D-D3BA65D4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LO(W)ESS fit: locally (weighted) estimated scatterplot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207F-16B7-76FF-FFF2-A1BB641A7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Immunity distributes across antigenic space in hills and valleys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AF3FCE3-9A3C-C3EB-14B8-F2E7BAFED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83"/>
          <a:stretch>
            <a:fillRect/>
          </a:stretch>
        </p:blipFill>
        <p:spPr bwMode="auto">
          <a:xfrm>
            <a:off x="1306710" y="2726175"/>
            <a:ext cx="4500563" cy="34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2263491-3294-09B3-1085-03EB336FB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83"/>
          <a:stretch>
            <a:fillRect/>
          </a:stretch>
        </p:blipFill>
        <p:spPr bwMode="auto">
          <a:xfrm>
            <a:off x="6100915" y="2726175"/>
            <a:ext cx="4500563" cy="34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1A2CE3-AA95-1EAC-2FE4-F819DBE5BE47}"/>
              </a:ext>
            </a:extLst>
          </p:cNvPr>
          <p:cNvSpPr txBox="1"/>
          <p:nvPr/>
        </p:nvSpPr>
        <p:spPr>
          <a:xfrm>
            <a:off x="4693495" y="6488668"/>
            <a:ext cx="731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 Fonville et al. 2014 https://</a:t>
            </a:r>
            <a:r>
              <a:rPr lang="en-US" dirty="0" err="1"/>
              <a:t>doi.org</a:t>
            </a:r>
            <a:r>
              <a:rPr lang="en-US" dirty="0"/>
              <a:t>/10.1126/science.1256427</a:t>
            </a:r>
          </a:p>
        </p:txBody>
      </p:sp>
    </p:spTree>
    <p:extLst>
      <p:ext uri="{BB962C8B-B14F-4D97-AF65-F5344CB8AC3E}">
        <p14:creationId xmlns:p14="http://schemas.microsoft.com/office/powerpoint/2010/main" val="143376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4FC9-5CAD-F2F9-1DC8-1E67AD2A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LO(W)ESS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A0B6B-F182-FB9F-8FBC-A44EB4EEE43D}"/>
              </a:ext>
            </a:extLst>
          </p:cNvPr>
          <p:cNvSpPr txBox="1"/>
          <p:nvPr/>
        </p:nvSpPr>
        <p:spPr>
          <a:xfrm>
            <a:off x="483198" y="2119257"/>
            <a:ext cx="4250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local polynomial regression</a:t>
            </a:r>
          </a:p>
          <a:p>
            <a:endParaRPr lang="en-US" dirty="0"/>
          </a:p>
          <a:p>
            <a:r>
              <a:rPr lang="en-US" dirty="0"/>
              <a:t>Degree of polynomial (here 1)</a:t>
            </a:r>
          </a:p>
          <a:p>
            <a:endParaRPr lang="en-US" dirty="0"/>
          </a:p>
          <a:p>
            <a:r>
              <a:rPr lang="en-US" dirty="0"/>
              <a:t>Span (bandwidth) = How many points to include in local regression, often fraction of data points</a:t>
            </a:r>
            <a:br>
              <a:rPr lang="en-US" dirty="0"/>
            </a:br>
            <a:r>
              <a:rPr lang="en-US" dirty="0"/>
              <a:t>(larger span </a:t>
            </a:r>
            <a:r>
              <a:rPr lang="en-US" dirty="0">
                <a:sym typeface="Wingdings" pitchFamily="2" charset="2"/>
              </a:rPr>
              <a:t> more points included)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Points in the center are weighted more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ABC51-F894-890C-087F-3503984F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302" y="527050"/>
            <a:ext cx="6921500" cy="58039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578EF3-FC25-BCBA-64BF-503F32937C40}"/>
              </a:ext>
            </a:extLst>
          </p:cNvPr>
          <p:cNvCxnSpPr/>
          <p:nvPr/>
        </p:nvCxnSpPr>
        <p:spPr>
          <a:xfrm>
            <a:off x="5948979" y="4873214"/>
            <a:ext cx="5099125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7035DE-D28A-5B82-3460-1381A717BD51}"/>
              </a:ext>
            </a:extLst>
          </p:cNvPr>
          <p:cNvCxnSpPr/>
          <p:nvPr/>
        </p:nvCxnSpPr>
        <p:spPr>
          <a:xfrm>
            <a:off x="5948979" y="4670612"/>
            <a:ext cx="25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285F3A-214C-02E9-8A98-3E5D133ADD75}"/>
              </a:ext>
            </a:extLst>
          </p:cNvPr>
          <p:cNvCxnSpPr/>
          <p:nvPr/>
        </p:nvCxnSpPr>
        <p:spPr>
          <a:xfrm>
            <a:off x="6305774" y="4543313"/>
            <a:ext cx="25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FA12A9-2258-E8DD-4D49-F6040F5E0066}"/>
              </a:ext>
            </a:extLst>
          </p:cNvPr>
          <p:cNvCxnSpPr/>
          <p:nvPr/>
        </p:nvCxnSpPr>
        <p:spPr>
          <a:xfrm>
            <a:off x="6736080" y="4420409"/>
            <a:ext cx="25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6C300E-DA39-D831-EED5-5032FDF7DF7C}"/>
              </a:ext>
            </a:extLst>
          </p:cNvPr>
          <p:cNvCxnSpPr/>
          <p:nvPr/>
        </p:nvCxnSpPr>
        <p:spPr>
          <a:xfrm>
            <a:off x="7318786" y="4271595"/>
            <a:ext cx="25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4D4712-99D4-CE9D-C759-3ED5D9276710}"/>
              </a:ext>
            </a:extLst>
          </p:cNvPr>
          <p:cNvSpPr txBox="1"/>
          <p:nvPr/>
        </p:nvSpPr>
        <p:spPr>
          <a:xfrm>
            <a:off x="8070762" y="39237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Span = 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B83A4-8E5C-F07F-D6D3-D7C3F3FE5A74}"/>
              </a:ext>
            </a:extLst>
          </p:cNvPr>
          <p:cNvSpPr txBox="1"/>
          <p:nvPr/>
        </p:nvSpPr>
        <p:spPr>
          <a:xfrm>
            <a:off x="9655582" y="451365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Span = 1</a:t>
            </a:r>
          </a:p>
        </p:txBody>
      </p:sp>
    </p:spTree>
    <p:extLst>
      <p:ext uri="{BB962C8B-B14F-4D97-AF65-F5344CB8AC3E}">
        <p14:creationId xmlns:p14="http://schemas.microsoft.com/office/powerpoint/2010/main" val="237813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F5BC-FA96-85C1-A9C7-0EE716AB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7DF6-735D-503E-30FC-F7B93339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Fitting antibody landscapes</a:t>
            </a:r>
          </a:p>
          <a:p>
            <a:pPr lvl="1"/>
            <a:r>
              <a:rPr lang="en-US" dirty="0"/>
              <a:t>Cone fit vs. loess fit</a:t>
            </a:r>
          </a:p>
          <a:p>
            <a:pPr lvl="1"/>
            <a:r>
              <a:rPr lang="en-US"/>
              <a:t>Predicting titers with antibody landscapes</a:t>
            </a:r>
            <a:endParaRPr lang="en-US" dirty="0"/>
          </a:p>
          <a:p>
            <a:r>
              <a:rPr lang="en-US" dirty="0"/>
              <a:t>Styling antibody landscapes</a:t>
            </a:r>
          </a:p>
          <a:p>
            <a:r>
              <a:rPr lang="en-US" dirty="0"/>
              <a:t>Evaluating antibody landscapes</a:t>
            </a:r>
          </a:p>
        </p:txBody>
      </p:sp>
    </p:spTree>
    <p:extLst>
      <p:ext uri="{BB962C8B-B14F-4D97-AF65-F5344CB8AC3E}">
        <p14:creationId xmlns:p14="http://schemas.microsoft.com/office/powerpoint/2010/main" val="210824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27B7-58D9-1AEA-F3A9-D8FB5B4A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Maps from multi exposure sera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B5A33C5-B1E2-31A7-0F39-8E3D3B4D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74" y="1272208"/>
            <a:ext cx="7447722" cy="558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F01D6-8FAD-9A11-5022-E52ED9846C21}"/>
              </a:ext>
            </a:extLst>
          </p:cNvPr>
          <p:cNvSpPr txBox="1"/>
          <p:nvPr/>
        </p:nvSpPr>
        <p:spPr>
          <a:xfrm>
            <a:off x="119270" y="1882818"/>
            <a:ext cx="41937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sera, distinct exposure</a:t>
            </a:r>
          </a:p>
          <a:p>
            <a:r>
              <a:rPr lang="en-US" dirty="0"/>
              <a:t>Histories simulated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How would map change?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What sera to put together in the map?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What do we want to map with this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input data?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2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1E2D-F0E8-48A1-6D41-FA4A49BC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1"/>
            <a:ext cx="10515600" cy="1325563"/>
          </a:xfrm>
        </p:spPr>
        <p:txBody>
          <a:bodyPr/>
          <a:lstStyle/>
          <a:p>
            <a:r>
              <a:rPr lang="en-US" dirty="0"/>
              <a:t>Antibody landscapes: Modelling immunity across antigenic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A903-D7A0-2E94-58AC-EB06DF1C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71"/>
            <a:ext cx="10515600" cy="4351338"/>
          </a:xfrm>
        </p:spPr>
        <p:txBody>
          <a:bodyPr/>
          <a:lstStyle/>
          <a:p>
            <a:r>
              <a:rPr lang="en-US" dirty="0"/>
              <a:t>Immunity as a function of antigenic distance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C5396-710F-2CE7-EF25-F09FC55DB0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319"/>
          <a:stretch>
            <a:fillRect/>
          </a:stretch>
        </p:blipFill>
        <p:spPr>
          <a:xfrm>
            <a:off x="2819400" y="2026241"/>
            <a:ext cx="6814930" cy="4831759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BE271887-B3D5-AF60-CB4C-44810C526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39" t="41993" b="368"/>
          <a:stretch>
            <a:fillRect/>
          </a:stretch>
        </p:blipFill>
        <p:spPr bwMode="auto">
          <a:xfrm>
            <a:off x="8388625" y="2026241"/>
            <a:ext cx="1404731" cy="32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2122979C-38E6-D6DE-5FAC-72A5CC644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9" r="57651" b="4389"/>
          <a:stretch>
            <a:fillRect/>
          </a:stretch>
        </p:blipFill>
        <p:spPr bwMode="auto">
          <a:xfrm>
            <a:off x="-119269" y="4220817"/>
            <a:ext cx="3154017" cy="263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86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C7D33-1A22-660C-A66F-35BFB511D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928F59-C86C-DDD1-B90F-B19DC405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69" y="1993333"/>
            <a:ext cx="7119730" cy="4702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4DC547-213A-B9F1-10B0-39874197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9034-ECD6-7020-3A4A-7587CF3E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/>
          <a:lstStyle/>
          <a:p>
            <a:r>
              <a:rPr lang="en-US" dirty="0"/>
              <a:t>Immunity distributes across antigenic space like a single cone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2D82F7-FED2-1CF7-5DE7-3628E1ED20DE}"/>
              </a:ext>
            </a:extLst>
          </p:cNvPr>
          <p:cNvCxnSpPr>
            <a:cxnSpLocks/>
          </p:cNvCxnSpPr>
          <p:nvPr/>
        </p:nvCxnSpPr>
        <p:spPr>
          <a:xfrm flipV="1">
            <a:off x="4012606" y="2753623"/>
            <a:ext cx="839097" cy="39836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987809-8B6B-A122-ABDD-D0CCCCA5B100}"/>
              </a:ext>
            </a:extLst>
          </p:cNvPr>
          <p:cNvCxnSpPr>
            <a:cxnSpLocks/>
          </p:cNvCxnSpPr>
          <p:nvPr/>
        </p:nvCxnSpPr>
        <p:spPr>
          <a:xfrm flipH="1" flipV="1">
            <a:off x="4851703" y="2760873"/>
            <a:ext cx="3281078" cy="8428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2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1F0B4-7D26-3D1F-E0C2-B39067920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64818F-5759-6E58-1192-3C7CCA74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69" y="1993333"/>
            <a:ext cx="7119730" cy="4702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05F0D-9761-11B0-B8E3-0CEAE450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C506-CC83-04B2-F52E-35D9F9D8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/>
          <a:lstStyle/>
          <a:p>
            <a:r>
              <a:rPr lang="en-US" dirty="0"/>
              <a:t>Immunity distributes across antigenic space like a single cone</a:t>
            </a:r>
          </a:p>
          <a:p>
            <a:r>
              <a:rPr lang="en-US" dirty="0"/>
              <a:t>Fit: </a:t>
            </a:r>
            <a:r>
              <a:rPr lang="en-US" dirty="0">
                <a:solidFill>
                  <a:srgbClr val="FF0000"/>
                </a:solidFill>
              </a:rPr>
              <a:t>cone height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coordinates,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cone slope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EC1770-AC39-9AB4-F82C-8F31FDD8AC0A}"/>
              </a:ext>
            </a:extLst>
          </p:cNvPr>
          <p:cNvCxnSpPr>
            <a:cxnSpLocks/>
          </p:cNvCxnSpPr>
          <p:nvPr/>
        </p:nvCxnSpPr>
        <p:spPr>
          <a:xfrm flipV="1">
            <a:off x="4012606" y="2753623"/>
            <a:ext cx="839097" cy="39836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6F7BA-1CC0-8B36-ED2C-A2082E9CBF75}"/>
              </a:ext>
            </a:extLst>
          </p:cNvPr>
          <p:cNvCxnSpPr>
            <a:cxnSpLocks/>
          </p:cNvCxnSpPr>
          <p:nvPr/>
        </p:nvCxnSpPr>
        <p:spPr>
          <a:xfrm flipH="1" flipV="1">
            <a:off x="4851703" y="2760873"/>
            <a:ext cx="3281078" cy="8428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557449-0625-12DD-CA98-4245F75B952A}"/>
              </a:ext>
            </a:extLst>
          </p:cNvPr>
          <p:cNvSpPr txBox="1"/>
          <p:nvPr/>
        </p:nvSpPr>
        <p:spPr>
          <a:xfrm rot="780742" flipH="1">
            <a:off x="6047705" y="3244189"/>
            <a:ext cx="471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Cone slope </a:t>
            </a:r>
            <a:r>
              <a:rPr lang="en-US" dirty="0"/>
              <a:t>(1/antigenic distance unit)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36603-790D-C244-C501-D3CB158EDB53}"/>
              </a:ext>
            </a:extLst>
          </p:cNvPr>
          <p:cNvSpPr txBox="1"/>
          <p:nvPr/>
        </p:nvSpPr>
        <p:spPr>
          <a:xfrm flipH="1">
            <a:off x="4108689" y="6045076"/>
            <a:ext cx="224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coords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26F06D-ABEE-0696-12B3-F14E28F07BA5}"/>
              </a:ext>
            </a:extLst>
          </p:cNvPr>
          <p:cNvCxnSpPr>
            <a:cxnSpLocks/>
          </p:cNvCxnSpPr>
          <p:nvPr/>
        </p:nvCxnSpPr>
        <p:spPr>
          <a:xfrm>
            <a:off x="4851703" y="2760873"/>
            <a:ext cx="0" cy="3284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1244B7-912A-149E-63DC-87BD49D7AFC6}"/>
              </a:ext>
            </a:extLst>
          </p:cNvPr>
          <p:cNvSpPr txBox="1"/>
          <p:nvPr/>
        </p:nvSpPr>
        <p:spPr>
          <a:xfrm rot="5400000" flipH="1">
            <a:off x="4302654" y="4465006"/>
            <a:ext cx="15605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Cone height</a:t>
            </a:r>
          </a:p>
        </p:txBody>
      </p:sp>
    </p:spTree>
    <p:extLst>
      <p:ext uri="{BB962C8B-B14F-4D97-AF65-F5344CB8AC3E}">
        <p14:creationId xmlns:p14="http://schemas.microsoft.com/office/powerpoint/2010/main" val="173821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F655A-5AF4-DDDC-FFA9-B41B1BEAB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09DD3E-D1C2-B1F3-F90F-2E9C4ECC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69" y="1993333"/>
            <a:ext cx="7119730" cy="4702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8BBDA-94BF-E610-D130-05216C1D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9104-AB47-150C-7F5F-CC121EFB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/>
          <a:lstStyle/>
          <a:p>
            <a:r>
              <a:rPr lang="en-US" dirty="0"/>
              <a:t>Immunity distributes across antigenic space like a single cone</a:t>
            </a:r>
          </a:p>
          <a:p>
            <a:r>
              <a:rPr lang="en-US" dirty="0"/>
              <a:t>Fit: </a:t>
            </a:r>
            <a:r>
              <a:rPr lang="en-US" dirty="0">
                <a:solidFill>
                  <a:srgbClr val="FF0000"/>
                </a:solidFill>
              </a:rPr>
              <a:t>cone height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coordinates,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cone slope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D68472-A119-2C5C-F0E3-F3F5F58ACD9E}"/>
              </a:ext>
            </a:extLst>
          </p:cNvPr>
          <p:cNvCxnSpPr>
            <a:cxnSpLocks/>
          </p:cNvCxnSpPr>
          <p:nvPr/>
        </p:nvCxnSpPr>
        <p:spPr>
          <a:xfrm flipV="1">
            <a:off x="4012606" y="2753623"/>
            <a:ext cx="839097" cy="39836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25BE38-EBE9-222C-0E9C-48B9CDE77F1B}"/>
              </a:ext>
            </a:extLst>
          </p:cNvPr>
          <p:cNvCxnSpPr>
            <a:cxnSpLocks/>
          </p:cNvCxnSpPr>
          <p:nvPr/>
        </p:nvCxnSpPr>
        <p:spPr>
          <a:xfrm flipH="1" flipV="1">
            <a:off x="4851703" y="2760873"/>
            <a:ext cx="3281078" cy="8428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42032E-752D-370C-093E-7C22465B26C6}"/>
              </a:ext>
            </a:extLst>
          </p:cNvPr>
          <p:cNvSpPr txBox="1"/>
          <p:nvPr/>
        </p:nvSpPr>
        <p:spPr>
          <a:xfrm rot="780742" flipH="1">
            <a:off x="6047705" y="3244189"/>
            <a:ext cx="471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Cone slope </a:t>
            </a:r>
            <a:r>
              <a:rPr lang="en-US" dirty="0"/>
              <a:t>(1/antigenic distance unit)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5F0A2-926C-D209-2C48-52B891AB0D62}"/>
              </a:ext>
            </a:extLst>
          </p:cNvPr>
          <p:cNvSpPr txBox="1"/>
          <p:nvPr/>
        </p:nvSpPr>
        <p:spPr>
          <a:xfrm flipH="1">
            <a:off x="4108689" y="6045076"/>
            <a:ext cx="224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Cone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coords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D955D-AC2E-B355-0292-D63E6EA4697F}"/>
              </a:ext>
            </a:extLst>
          </p:cNvPr>
          <p:cNvCxnSpPr>
            <a:cxnSpLocks/>
          </p:cNvCxnSpPr>
          <p:nvPr/>
        </p:nvCxnSpPr>
        <p:spPr>
          <a:xfrm>
            <a:off x="4851703" y="2760873"/>
            <a:ext cx="0" cy="3284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F21C80-E06B-7EF3-2112-0A274E4D135E}"/>
              </a:ext>
            </a:extLst>
          </p:cNvPr>
          <p:cNvSpPr txBox="1"/>
          <p:nvPr/>
        </p:nvSpPr>
        <p:spPr>
          <a:xfrm rot="5400000" flipH="1">
            <a:off x="4302654" y="4465006"/>
            <a:ext cx="15605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Cone height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7B3DCA-7B4A-3B00-AE9A-023AD5CE5CFB}"/>
              </a:ext>
            </a:extLst>
          </p:cNvPr>
          <p:cNvCxnSpPr/>
          <p:nvPr/>
        </p:nvCxnSpPr>
        <p:spPr>
          <a:xfrm>
            <a:off x="4851703" y="6045076"/>
            <a:ext cx="2829257" cy="10829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97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DB326-F004-6853-73BE-5F29F0B7B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9E65F7-62D5-D505-D14B-B75D8E10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69" y="1993333"/>
            <a:ext cx="7119730" cy="4702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FEA89-1A2A-8748-C17D-119097AB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4D3E-52E7-3EE8-889F-ACEDE0294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/>
          <a:lstStyle/>
          <a:p>
            <a:r>
              <a:rPr lang="en-US" dirty="0"/>
              <a:t>Immunity distributes across antigenic space like a single cone</a:t>
            </a:r>
          </a:p>
          <a:p>
            <a:r>
              <a:rPr lang="en-US" dirty="0"/>
              <a:t>Fit: </a:t>
            </a:r>
            <a:r>
              <a:rPr lang="en-US" dirty="0">
                <a:solidFill>
                  <a:srgbClr val="FF0000"/>
                </a:solidFill>
              </a:rPr>
              <a:t>cone height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coordinates,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cone slope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D98EB0-6CDB-974C-12C1-78C9044C103E}"/>
              </a:ext>
            </a:extLst>
          </p:cNvPr>
          <p:cNvCxnSpPr>
            <a:cxnSpLocks/>
          </p:cNvCxnSpPr>
          <p:nvPr/>
        </p:nvCxnSpPr>
        <p:spPr>
          <a:xfrm flipV="1">
            <a:off x="4012606" y="2753623"/>
            <a:ext cx="839097" cy="39836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AF60CC-FD4B-4094-2ED5-5B0DC3A6B33E}"/>
              </a:ext>
            </a:extLst>
          </p:cNvPr>
          <p:cNvCxnSpPr>
            <a:cxnSpLocks/>
          </p:cNvCxnSpPr>
          <p:nvPr/>
        </p:nvCxnSpPr>
        <p:spPr>
          <a:xfrm flipH="1" flipV="1">
            <a:off x="4851703" y="2760873"/>
            <a:ext cx="3281078" cy="8428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846345-B0E3-BB28-6303-402CB8AFEFD2}"/>
              </a:ext>
            </a:extLst>
          </p:cNvPr>
          <p:cNvSpPr txBox="1"/>
          <p:nvPr/>
        </p:nvSpPr>
        <p:spPr>
          <a:xfrm rot="780742" flipH="1">
            <a:off x="6047705" y="3244189"/>
            <a:ext cx="471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Cone slope </a:t>
            </a:r>
            <a:r>
              <a:rPr lang="en-US" dirty="0"/>
              <a:t>(1/antigenic distance unit)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5B4B1-C02F-FC60-64F0-82B31A53A233}"/>
              </a:ext>
            </a:extLst>
          </p:cNvPr>
          <p:cNvSpPr txBox="1"/>
          <p:nvPr/>
        </p:nvSpPr>
        <p:spPr>
          <a:xfrm flipH="1">
            <a:off x="4108689" y="6045076"/>
            <a:ext cx="224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Cone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coords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F35939-E1BA-FAFA-59FC-336E8B91374A}"/>
              </a:ext>
            </a:extLst>
          </p:cNvPr>
          <p:cNvCxnSpPr>
            <a:cxnSpLocks/>
          </p:cNvCxnSpPr>
          <p:nvPr/>
        </p:nvCxnSpPr>
        <p:spPr>
          <a:xfrm>
            <a:off x="4851703" y="2760873"/>
            <a:ext cx="0" cy="3284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760658-471F-AF9E-BEB3-C598A9F1C43F}"/>
              </a:ext>
            </a:extLst>
          </p:cNvPr>
          <p:cNvSpPr txBox="1"/>
          <p:nvPr/>
        </p:nvSpPr>
        <p:spPr>
          <a:xfrm rot="5400000" flipH="1">
            <a:off x="4302654" y="4465006"/>
            <a:ext cx="15605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37658B-0973-987C-DEA3-30859A4F73B8}"/>
                  </a:ext>
                </a:extLst>
              </p:cNvPr>
              <p:cNvSpPr txBox="1"/>
              <p:nvPr/>
            </p:nvSpPr>
            <p:spPr>
              <a:xfrm>
                <a:off x="62686" y="3307215"/>
                <a:ext cx="4659917" cy="18678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f(x) = </a:t>
                </a:r>
                <a:r>
                  <a:rPr lang="en-US" sz="1600" dirty="0">
                    <a:solidFill>
                      <a:srgbClr val="FF0000"/>
                    </a:solidFill>
                  </a:rPr>
                  <a:t>d</a:t>
                </a:r>
                <a:r>
                  <a:rPr lang="en-US" sz="1600" dirty="0"/>
                  <a:t> – </a:t>
                </a:r>
                <a:r>
                  <a:rPr lang="en-US" sz="16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</a:t>
                </a:r>
                <a:r>
                  <a:rPr lang="en-US" sz="1600" dirty="0"/>
                  <a:t> </a:t>
                </a:r>
                <a:r>
                  <a:rPr lang="en-US" sz="1050" dirty="0"/>
                  <a:t>x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x</a:t>
                </a:r>
              </a:p>
              <a:p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>
                    <a:solidFill>
                      <a:schemeClr val="accent6"/>
                    </a:solidFill>
                  </a:rPr>
                  <a:t>Logtiter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(x1, y1) </a:t>
                </a:r>
                <a:r>
                  <a:rPr lang="en-US" sz="1600" dirty="0"/>
                  <a:t>= </a:t>
                </a:r>
                <a:br>
                  <a:rPr lang="en-US" sz="1600" dirty="0"/>
                </a:br>
                <a:r>
                  <a:rPr lang="en-US" sz="1600" dirty="0" err="1">
                    <a:solidFill>
                      <a:srgbClr val="FF0000"/>
                    </a:solidFill>
                  </a:rPr>
                  <a:t>cone_height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/>
                  <a:t>– </a:t>
                </a:r>
                <a:r>
                  <a:rPr lang="en-US" sz="1600" dirty="0" er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cone_slope</a:t>
                </a:r>
                <a:r>
                  <a:rPr lang="en-US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sz="1600" dirty="0"/>
                  <a:t>x  </a:t>
                </a:r>
                <a:r>
                  <a:rPr lang="en-US" sz="1600" dirty="0" err="1">
                    <a:solidFill>
                      <a:schemeClr val="accent6"/>
                    </a:solidFill>
                  </a:rPr>
                  <a:t>point_dist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(x1, y1)</a:t>
                </a:r>
              </a:p>
              <a:p>
                <a:endParaRPr lang="en-US" sz="1600" dirty="0"/>
              </a:p>
              <a:p>
                <a:r>
                  <a:rPr lang="en-US" sz="1600" dirty="0" err="1">
                    <a:solidFill>
                      <a:schemeClr val="accent6"/>
                    </a:solidFill>
                  </a:rPr>
                  <a:t>point_dist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(x1, y1)</a:t>
                </a:r>
                <a:r>
                  <a:rPr lang="en-US" sz="1600" dirty="0"/>
                  <a:t> = antigenic distance = </a:t>
                </a:r>
              </a:p>
              <a:p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𝑐𝑜𝑛𝑒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𝑐𝑜𝑛𝑒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/>
                  <a:t> 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37658B-0973-987C-DEA3-30859A4F7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6" y="3307215"/>
                <a:ext cx="4659917" cy="1867819"/>
              </a:xfrm>
              <a:prstGeom prst="rect">
                <a:avLst/>
              </a:prstGeom>
              <a:blipFill>
                <a:blip r:embed="rId3"/>
                <a:stretch>
                  <a:fillRect l="-542" t="-671" b="-2013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CD3069-0AC0-39E2-D3CB-270FE2B09D42}"/>
              </a:ext>
            </a:extLst>
          </p:cNvPr>
          <p:cNvCxnSpPr/>
          <p:nvPr/>
        </p:nvCxnSpPr>
        <p:spPr>
          <a:xfrm>
            <a:off x="4851703" y="6045076"/>
            <a:ext cx="2829257" cy="10829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82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B642-90B5-3A5D-B803-AEED63E1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105171"/>
            <a:ext cx="10515600" cy="1325563"/>
          </a:xfrm>
        </p:spPr>
        <p:txBody>
          <a:bodyPr/>
          <a:lstStyle/>
          <a:p>
            <a:r>
              <a:rPr lang="en-US" dirty="0"/>
              <a:t>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CA0B-74C8-E9F9-9835-F15F2F80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5" y="1226472"/>
            <a:ext cx="10515600" cy="4351338"/>
          </a:xfrm>
        </p:spPr>
        <p:txBody>
          <a:bodyPr/>
          <a:lstStyle/>
          <a:p>
            <a:r>
              <a:rPr lang="en-US" dirty="0"/>
              <a:t>Optimize parameters such that likelihood to obtain measured value with the given parameter set is maximized</a:t>
            </a:r>
          </a:p>
          <a:p>
            <a:r>
              <a:rPr lang="en-US" dirty="0"/>
              <a:t>Likelihood modelled as normal distribution with</a:t>
            </a:r>
          </a:p>
          <a:p>
            <a:pPr lvl="1"/>
            <a:r>
              <a:rPr lang="en-US" dirty="0"/>
              <a:t>Mean = fitted value</a:t>
            </a:r>
          </a:p>
          <a:p>
            <a:pPr lvl="1"/>
            <a:r>
              <a:rPr lang="en-US" dirty="0"/>
              <a:t>SD = user input (the wider, the </a:t>
            </a:r>
            <a:br>
              <a:rPr lang="en-US" dirty="0"/>
            </a:br>
            <a:r>
              <a:rPr lang="en-US" dirty="0"/>
              <a:t>more likely large difference </a:t>
            </a:r>
            <a:br>
              <a:rPr lang="en-US" dirty="0"/>
            </a:br>
            <a:r>
              <a:rPr lang="en-US" dirty="0"/>
              <a:t>between fitted and measured value)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ym typeface="Wingdings" pitchFamily="2" charset="2"/>
              </a:rPr>
              <a:t> How likely is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measuring the input </a:t>
            </a:r>
            <a:br>
              <a:rPr lang="en-US" dirty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logtiter</a:t>
            </a:r>
            <a:r>
              <a:rPr lang="en-US" dirty="0">
                <a:sym typeface="Wingdings" pitchFamily="2" charset="2"/>
              </a:rPr>
              <a:t> when 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itchFamily="2" charset="2"/>
              </a:rPr>
              <a:t>expected value </a:t>
            </a:r>
            <a:b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itchFamily="2" charset="2"/>
              </a:rPr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itchFamily="2" charset="2"/>
              </a:rPr>
              <a:t>is the fitted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sym typeface="Wingdings" pitchFamily="2" charset="2"/>
              </a:rPr>
              <a:t>logtiter</a:t>
            </a:r>
            <a:r>
              <a:rPr lang="en-US" dirty="0">
                <a:sym typeface="Wingdings" pitchFamily="2" charset="2"/>
              </a:rPr>
              <a:t>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4B51C-906C-A3A7-C9D9-CA4665C1A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73" y="2521601"/>
            <a:ext cx="5530022" cy="4231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D48167-8CAB-503E-005A-5ACFD9045D96}"/>
              </a:ext>
            </a:extLst>
          </p:cNvPr>
          <p:cNvSpPr txBox="1"/>
          <p:nvPr/>
        </p:nvSpPr>
        <p:spPr>
          <a:xfrm>
            <a:off x="10563949" y="520847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SD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F4501-B1C3-0A50-D8B3-618F2AC3DDE8}"/>
              </a:ext>
            </a:extLst>
          </p:cNvPr>
          <p:cNvSpPr txBox="1"/>
          <p:nvPr/>
        </p:nvSpPr>
        <p:spPr>
          <a:xfrm>
            <a:off x="9338123" y="388688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SD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AFA0E-7D18-F465-B001-54075973F9B2}"/>
              </a:ext>
            </a:extLst>
          </p:cNvPr>
          <p:cNvSpPr txBox="1"/>
          <p:nvPr/>
        </p:nvSpPr>
        <p:spPr>
          <a:xfrm>
            <a:off x="7777895" y="2597075"/>
            <a:ext cx="885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Fitted </a:t>
            </a:r>
          </a:p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logtiter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BC275-B5AA-D3C3-CF0D-5905DE3A6AFF}"/>
              </a:ext>
            </a:extLst>
          </p:cNvPr>
          <p:cNvSpPr txBox="1"/>
          <p:nvPr/>
        </p:nvSpPr>
        <p:spPr>
          <a:xfrm>
            <a:off x="9218913" y="2597075"/>
            <a:ext cx="1225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Measured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logtiter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31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451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Wingdings</vt:lpstr>
      <vt:lpstr>Office Theme</vt:lpstr>
      <vt:lpstr>Antibody landscapes</vt:lpstr>
      <vt:lpstr>Overview</vt:lpstr>
      <vt:lpstr>Motivation: Maps from multi exposure sera</vt:lpstr>
      <vt:lpstr>Antibody landscapes: Modelling immunity across antigenic space</vt:lpstr>
      <vt:lpstr>Single cone landscape</vt:lpstr>
      <vt:lpstr>Single cone landscape</vt:lpstr>
      <vt:lpstr>Single cone landscape</vt:lpstr>
      <vt:lpstr>Single cone landscape</vt:lpstr>
      <vt:lpstr>Parameter optimization</vt:lpstr>
      <vt:lpstr>LO(W)ESS fit: locally (weighted) estimated scatterplot smoothing</vt:lpstr>
      <vt:lpstr>LO(W)ESS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Antonia Netzl</dc:creator>
  <cp:lastModifiedBy>Antonia Netzl</cp:lastModifiedBy>
  <cp:revision>6</cp:revision>
  <dcterms:created xsi:type="dcterms:W3CDTF">2025-06-25T14:32:38Z</dcterms:created>
  <dcterms:modified xsi:type="dcterms:W3CDTF">2025-06-30T10:26:04Z</dcterms:modified>
</cp:coreProperties>
</file>