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9" r:id="rId3"/>
    <p:sldId id="313" r:id="rId4"/>
    <p:sldId id="257" r:id="rId5"/>
    <p:sldId id="303" r:id="rId6"/>
    <p:sldId id="302" r:id="rId7"/>
    <p:sldId id="304" r:id="rId8"/>
    <p:sldId id="306" r:id="rId9"/>
    <p:sldId id="314" r:id="rId10"/>
    <p:sldId id="309" r:id="rId11"/>
    <p:sldId id="310" r:id="rId12"/>
    <p:sldId id="316" r:id="rId13"/>
    <p:sldId id="308" r:id="rId14"/>
    <p:sldId id="305" r:id="rId15"/>
    <p:sldId id="319" r:id="rId16"/>
    <p:sldId id="315" r:id="rId17"/>
    <p:sldId id="307" r:id="rId18"/>
    <p:sldId id="317" r:id="rId19"/>
    <p:sldId id="318" r:id="rId20"/>
    <p:sldId id="320" r:id="rId21"/>
    <p:sldId id="321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72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688E4"/>
    <a:srgbClr val="B4ADDC"/>
    <a:srgbClr val="F7F04A"/>
    <a:srgbClr val="FFFEC8"/>
    <a:srgbClr val="292929"/>
    <a:srgbClr val="D8D8D8"/>
    <a:srgbClr val="57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4A911-D3C5-448C-88C8-0296929FCA1A}" v="2" dt="2018-08-25T17:18:40.66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8561" autoAdjust="0"/>
  </p:normalViewPr>
  <p:slideViewPr>
    <p:cSldViewPr>
      <p:cViewPr>
        <p:scale>
          <a:sx n="75" d="100"/>
          <a:sy n="75" d="100"/>
        </p:scale>
        <p:origin x="-1272" y="-176"/>
      </p:cViewPr>
      <p:guideLst>
        <p:guide orient="horz" pos="72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5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18-09-16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18-09-16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33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a state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get back to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ender()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way to split it</a:t>
            </a:r>
          </a:p>
          <a:p>
            <a:r>
              <a:rPr lang="en-US" dirty="0" smtClean="0"/>
              <a:t>Don’t nest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 to store in local storage</a:t>
            </a:r>
          </a:p>
          <a:p>
            <a:r>
              <a:rPr lang="en-US" dirty="0" smtClean="0"/>
              <a:t>Replay erroneous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4299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 React state fine for small applications</a:t>
            </a:r>
          </a:p>
          <a:p>
            <a:r>
              <a:rPr lang="en-US" dirty="0" smtClean="0"/>
              <a:t>Components sharing state </a:t>
            </a:r>
            <a:r>
              <a:rPr lang="en-US" dirty="0" err="1" smtClean="0"/>
              <a:t>etc</a:t>
            </a:r>
            <a:r>
              <a:rPr lang="en-US" dirty="0" smtClean="0"/>
              <a:t>, then it’s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625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the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24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phone conference </a:t>
            </a:r>
            <a:r>
              <a:rPr lang="en-US" dirty="0" err="1" smtClean="0"/>
              <a:t>irl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248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recommended more than two levels,</a:t>
            </a:r>
            <a:r>
              <a:rPr lang="en-US" baseline="0" dirty="0" smtClean="0"/>
              <a:t> so </a:t>
            </a:r>
            <a:r>
              <a:rPr lang="en-US" dirty="0" smtClean="0"/>
              <a:t>this is what</a:t>
            </a:r>
            <a:r>
              <a:rPr lang="en-US" baseline="0" dirty="0" smtClean="0"/>
              <a:t> we want to overcome with </a:t>
            </a:r>
            <a:r>
              <a:rPr lang="en-US" baseline="0" dirty="0" err="1" smtClean="0"/>
              <a:t>Redux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752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Dan </a:t>
            </a:r>
            <a:r>
              <a:rPr lang="en-US" dirty="0" err="1" smtClean="0">
                <a:effectLst/>
              </a:rPr>
              <a:t>Abramov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Simplification</a:t>
            </a:r>
            <a:r>
              <a:rPr lang="en-US" baseline="0" dirty="0" smtClean="0">
                <a:effectLst/>
              </a:rPr>
              <a:t> of </a:t>
            </a:r>
            <a:r>
              <a:rPr lang="en-US" baseline="0" dirty="0" err="1" smtClean="0">
                <a:effectLst/>
              </a:rPr>
              <a:t>Facebooks</a:t>
            </a:r>
            <a:r>
              <a:rPr lang="en-US" baseline="0" dirty="0" smtClean="0">
                <a:effectLst/>
              </a:rPr>
              <a:t> Flux architecture which is kind of a pattern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Redux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effectLst/>
              </a:rPr>
              <a:t>= </a:t>
            </a:r>
            <a:r>
              <a:rPr lang="en-US" dirty="0" smtClean="0">
                <a:effectLst/>
              </a:rPr>
              <a:t>Name is a combination of Reducer (</a:t>
            </a:r>
            <a:r>
              <a:rPr lang="en-US" dirty="0" smtClean="0">
                <a:effectLst/>
              </a:rPr>
              <a:t>as in an array reduce function) and Flux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99 </a:t>
            </a:r>
            <a:r>
              <a:rPr lang="en-US" dirty="0" err="1" smtClean="0">
                <a:effectLst/>
              </a:rPr>
              <a:t>LoC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429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= Actions, Reducers and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2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777240" indent="0">
              <a:buFontTx/>
              <a:buNone/>
              <a:defRPr/>
            </a:lvl4pPr>
            <a:lvl5pPr marL="1005840" indent="0">
              <a:buFontTx/>
              <a:buNone/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  <p:pic>
        <p:nvPicPr>
          <p:cNvPr id="83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13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3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5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6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31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31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18-09-16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help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manage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app’s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endParaRPr lang="en-US" dirty="0"/>
          </a:p>
        </p:txBody>
      </p:sp>
      <p:pic>
        <p:nvPicPr>
          <p:cNvPr id="1026" name="Picture 2" descr="ildresultat fÃ¶r react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2267123"/>
            <a:ext cx="3312368" cy="234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2"/>
                </a:solidFill>
              </a:rPr>
              <a:t>only </a:t>
            </a:r>
            <a:r>
              <a:rPr lang="en-US" sz="2400" dirty="0" smtClean="0"/>
              <a:t>way </a:t>
            </a:r>
            <a:r>
              <a:rPr lang="en-US" sz="2400" dirty="0" smtClean="0"/>
              <a:t>to change the state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Describes </a:t>
            </a:r>
            <a:r>
              <a:rPr lang="en-US" sz="2400" dirty="0" smtClean="0">
                <a:solidFill>
                  <a:schemeClr val="accent2"/>
                </a:solidFill>
              </a:rPr>
              <a:t>what </a:t>
            </a:r>
            <a:r>
              <a:rPr lang="en-US" sz="2400" dirty="0" smtClean="0"/>
              <a:t>should happen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Plain </a:t>
            </a:r>
            <a:r>
              <a:rPr lang="en-US" sz="2400" dirty="0"/>
              <a:t>JavaScript </a:t>
            </a:r>
            <a:r>
              <a:rPr lang="en-US" sz="2400" dirty="0" smtClean="0"/>
              <a:t>object with the </a:t>
            </a:r>
            <a:r>
              <a:rPr lang="en-US" sz="2400" dirty="0" smtClean="0">
                <a:solidFill>
                  <a:schemeClr val="accent2"/>
                </a:solidFill>
              </a:rPr>
              <a:t>type </a:t>
            </a:r>
            <a:r>
              <a:rPr lang="en-US" sz="2400" dirty="0" smtClean="0"/>
              <a:t>of action and a </a:t>
            </a:r>
            <a:r>
              <a:rPr lang="en-US" sz="2400" dirty="0" smtClean="0">
                <a:solidFill>
                  <a:schemeClr val="accent2"/>
                </a:solidFill>
              </a:rPr>
              <a:t>payload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type: ‘ADD_TODO’,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 </a:t>
            </a:r>
            <a:r>
              <a:rPr lang="sv-SE" sz="2400" dirty="0" smtClean="0">
                <a:solidFill>
                  <a:srgbClr val="F4D968"/>
                </a:solidFill>
                <a:latin typeface="Courier"/>
                <a:cs typeface="Courier"/>
              </a:rPr>
              <a:t>text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: ‘Go out and pick mushrooms’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}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smtClean="0"/>
              <a:t>Actions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1663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Specifies </a:t>
            </a:r>
            <a:r>
              <a:rPr lang="en-US" sz="2400" dirty="0" smtClean="0">
                <a:solidFill>
                  <a:schemeClr val="accent2"/>
                </a:solidFill>
              </a:rPr>
              <a:t>how </a:t>
            </a:r>
            <a:r>
              <a:rPr lang="en-US" sz="2400" dirty="0" smtClean="0"/>
              <a:t>the application’s state changes in response to actions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Pure </a:t>
            </a:r>
            <a:r>
              <a:rPr lang="en-US" sz="2400" dirty="0" smtClean="0"/>
              <a:t>function, </a:t>
            </a:r>
            <a:r>
              <a:rPr lang="en-US" sz="2400" dirty="0" smtClean="0">
                <a:solidFill>
                  <a:schemeClr val="accent2"/>
                </a:solidFill>
              </a:rPr>
              <a:t>no mutation </a:t>
            </a:r>
            <a:r>
              <a:rPr lang="en-US" sz="2400" dirty="0" smtClean="0"/>
              <a:t>of state, </a:t>
            </a:r>
            <a:r>
              <a:rPr lang="en-US" sz="2400" dirty="0" smtClean="0">
                <a:solidFill>
                  <a:schemeClr val="accent2"/>
                </a:solidFill>
              </a:rPr>
              <a:t>no side effects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Returns </a:t>
            </a:r>
            <a:r>
              <a:rPr lang="en-US" sz="2400" dirty="0"/>
              <a:t>the exact </a:t>
            </a:r>
            <a:r>
              <a:rPr lang="en-US" sz="2400" dirty="0" smtClean="0">
                <a:solidFill>
                  <a:schemeClr val="accent2"/>
                </a:solidFill>
              </a:rPr>
              <a:t>same output </a:t>
            </a:r>
            <a:r>
              <a:rPr lang="en-US" sz="2400" dirty="0" smtClean="0"/>
              <a:t>for the given inputs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Takes the </a:t>
            </a:r>
            <a:r>
              <a:rPr lang="en-US" sz="2400" dirty="0" smtClean="0">
                <a:solidFill>
                  <a:schemeClr val="accent2"/>
                </a:solidFill>
              </a:rPr>
              <a:t>previous state </a:t>
            </a:r>
            <a:r>
              <a:rPr lang="en-US" sz="2400" dirty="0" smtClean="0"/>
              <a:t>and </a:t>
            </a:r>
            <a:r>
              <a:rPr lang="en-US" sz="2400" dirty="0"/>
              <a:t>an </a:t>
            </a:r>
            <a:r>
              <a:rPr lang="en-US" sz="2400" dirty="0" smtClean="0">
                <a:solidFill>
                  <a:schemeClr val="accent2"/>
                </a:solidFill>
              </a:rPr>
              <a:t>action </a:t>
            </a:r>
            <a:r>
              <a:rPr lang="en-US" sz="2400" dirty="0" smtClean="0"/>
              <a:t>and </a:t>
            </a:r>
            <a:r>
              <a:rPr lang="en-US" sz="2400" dirty="0"/>
              <a:t>returns a </a:t>
            </a:r>
            <a:r>
              <a:rPr lang="en-US" sz="2400" dirty="0">
                <a:solidFill>
                  <a:schemeClr val="accent2"/>
                </a:solidFill>
              </a:rPr>
              <a:t>new </a:t>
            </a:r>
            <a:r>
              <a:rPr lang="en-US" sz="2400" dirty="0" smtClean="0">
                <a:solidFill>
                  <a:schemeClr val="accent2"/>
                </a:solidFill>
              </a:rPr>
              <a:t>state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previousState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action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=&gt;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newState</a:t>
            </a:r>
            <a:endParaRPr lang="en-US" sz="2400" dirty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err="1" smtClean="0"/>
              <a:t>Reducers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24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408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Mutate </a:t>
            </a:r>
            <a:r>
              <a:rPr lang="en-US" sz="2400" dirty="0" smtClean="0"/>
              <a:t>its arguments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Performing things that might </a:t>
            </a:r>
            <a:r>
              <a:rPr lang="en-US" sz="2400" dirty="0" smtClean="0">
                <a:solidFill>
                  <a:schemeClr val="accent2"/>
                </a:solidFill>
              </a:rPr>
              <a:t>throw </a:t>
            </a:r>
            <a:r>
              <a:rPr lang="en-US" sz="2400" dirty="0" smtClean="0"/>
              <a:t>or have </a:t>
            </a:r>
            <a:r>
              <a:rPr lang="en-US" sz="2400" dirty="0" smtClean="0">
                <a:solidFill>
                  <a:schemeClr val="accent2"/>
                </a:solidFill>
              </a:rPr>
              <a:t>side effects </a:t>
            </a:r>
            <a:r>
              <a:rPr lang="en-US" sz="2400" dirty="0" smtClean="0"/>
              <a:t>like </a:t>
            </a:r>
            <a:r>
              <a:rPr lang="en-US" sz="2400" dirty="0" err="1" smtClean="0"/>
              <a:t>async</a:t>
            </a:r>
            <a:r>
              <a:rPr lang="en-US" sz="2400" dirty="0" smtClean="0"/>
              <a:t> functions, API calls, database calls, routing etc.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Call </a:t>
            </a:r>
            <a:r>
              <a:rPr lang="en-US" sz="2400" dirty="0" smtClean="0">
                <a:solidFill>
                  <a:schemeClr val="accent2"/>
                </a:solidFill>
              </a:rPr>
              <a:t>non-pure </a:t>
            </a:r>
            <a:r>
              <a:rPr lang="en-US" sz="2400" dirty="0" smtClean="0"/>
              <a:t>functions, e.g. </a:t>
            </a:r>
            <a:r>
              <a:rPr lang="en-US" sz="2400" dirty="0" err="1" smtClean="0">
                <a:latin typeface="Courier"/>
                <a:cs typeface="Courier"/>
              </a:rPr>
              <a:t>Date.now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r>
              <a:rPr lang="en-US" sz="2400" dirty="0" smtClean="0"/>
              <a:t> or </a:t>
            </a:r>
            <a:r>
              <a:rPr lang="en-US" sz="2400" dirty="0" err="1" smtClean="0">
                <a:latin typeface="Courier"/>
                <a:cs typeface="Courier"/>
              </a:rPr>
              <a:t>Math.random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But then how can we deal with such </a:t>
            </a:r>
            <a:r>
              <a:rPr lang="en-US" sz="2400" dirty="0" smtClean="0"/>
              <a:t>things? Introduce </a:t>
            </a:r>
            <a:r>
              <a:rPr lang="en-US" sz="2400" dirty="0" smtClean="0">
                <a:solidFill>
                  <a:schemeClr val="accent2"/>
                </a:solidFill>
              </a:rPr>
              <a:t>more states </a:t>
            </a:r>
            <a:r>
              <a:rPr lang="en-US" sz="2400" dirty="0" smtClean="0">
                <a:solidFill>
                  <a:srgbClr val="FFFFFF"/>
                </a:solidFill>
              </a:rPr>
              <a:t>and use </a:t>
            </a:r>
            <a:r>
              <a:rPr lang="en-US" sz="2400" dirty="0" smtClean="0">
                <a:solidFill>
                  <a:schemeClr val="accent2"/>
                </a:solidFill>
              </a:rPr>
              <a:t>middleware</a:t>
            </a:r>
            <a:r>
              <a:rPr lang="en-US" sz="2400" dirty="0" smtClean="0"/>
              <a:t>!  </a:t>
            </a: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err="1" smtClean="0"/>
              <a:t>Reducers</a:t>
            </a:r>
            <a:r>
              <a:rPr lang="sv-SE" dirty="0" smtClean="0"/>
              <a:t> </a:t>
            </a:r>
            <a:r>
              <a:rPr lang="mr-IN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 not </a:t>
            </a:r>
            <a:r>
              <a:rPr lang="sv-SE" dirty="0" err="1" smtClean="0"/>
              <a:t>to</a:t>
            </a:r>
            <a:r>
              <a:rPr lang="sv-SE" dirty="0" smtClean="0"/>
              <a:t> do inside </a:t>
            </a:r>
            <a:r>
              <a:rPr lang="sv-SE" dirty="0" err="1" smtClean="0"/>
              <a:t>them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82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Store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275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Holds application </a:t>
            </a:r>
            <a:r>
              <a:rPr lang="en-US" sz="2400" dirty="0" smtClean="0">
                <a:solidFill>
                  <a:schemeClr val="accent2"/>
                </a:solidFill>
              </a:rPr>
              <a:t>state </a:t>
            </a:r>
            <a:r>
              <a:rPr lang="en-US" sz="2400" dirty="0" smtClean="0"/>
              <a:t>as a plain </a:t>
            </a:r>
            <a:r>
              <a:rPr lang="en-US" sz="2400" dirty="0"/>
              <a:t>JavaScript object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Allows access to state via </a:t>
            </a:r>
            <a:r>
              <a:rPr lang="en-US" sz="2400" dirty="0" err="1" smtClean="0">
                <a:solidFill>
                  <a:schemeClr val="accent2"/>
                </a:solidFill>
                <a:latin typeface="Courier"/>
                <a:cs typeface="Courier"/>
              </a:rPr>
              <a:t>getState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Allows state to be updated via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dispatch(action)</a:t>
            </a:r>
            <a:endParaRPr lang="en-US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Registers listeners via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subscribe(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listener) </a:t>
            </a:r>
            <a:r>
              <a:rPr lang="en-US" sz="2400" dirty="0" smtClean="0"/>
              <a:t>so that they can be notified when the state changes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2073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Designing the </a:t>
            </a:r>
            <a:r>
              <a:rPr lang="sv-SE" dirty="0" err="1" smtClean="0"/>
              <a:t>state</a:t>
            </a:r>
            <a:r>
              <a:rPr lang="sv-SE" dirty="0" smtClean="0"/>
              <a:t> </a:t>
            </a:r>
            <a:r>
              <a:rPr lang="sv-SE" dirty="0" err="1" smtClean="0"/>
              <a:t>structure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408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Data</a:t>
            </a:r>
            <a:r>
              <a:rPr lang="en-US" sz="2400" dirty="0" smtClean="0"/>
              <a:t> state (business data)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Communication</a:t>
            </a:r>
            <a:r>
              <a:rPr lang="en-US" sz="2400" dirty="0" smtClean="0"/>
              <a:t> state (status of network requests)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Control</a:t>
            </a:r>
            <a:r>
              <a:rPr lang="en-US" sz="2400" dirty="0" smtClean="0"/>
              <a:t> state (form input values, selected items) </a:t>
            </a:r>
            <a:r>
              <a:rPr lang="mr-IN" sz="2400" dirty="0" smtClean="0"/>
              <a:t>–</a:t>
            </a:r>
            <a:r>
              <a:rPr lang="en-US" sz="2400" dirty="0" smtClean="0"/>
              <a:t> component (React)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Session</a:t>
            </a:r>
            <a:r>
              <a:rPr lang="en-US" sz="2400" dirty="0" smtClean="0"/>
              <a:t> state (User info, permissions etc.)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Location</a:t>
            </a:r>
            <a:r>
              <a:rPr lang="en-US" sz="2400" dirty="0" smtClean="0"/>
              <a:t> state (URL/page) </a:t>
            </a:r>
            <a:r>
              <a:rPr lang="mr-IN" sz="2400" dirty="0" smtClean="0"/>
              <a:t>–</a:t>
            </a:r>
            <a:r>
              <a:rPr lang="en-US" sz="2400" dirty="0" smtClean="0"/>
              <a:t> in the browser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Keep the state as </a:t>
            </a:r>
            <a:r>
              <a:rPr lang="en-US" sz="2400" dirty="0" smtClean="0">
                <a:solidFill>
                  <a:srgbClr val="F4D968"/>
                </a:solidFill>
              </a:rPr>
              <a:t>normalized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4D968"/>
                </a:solidFill>
              </a:rPr>
              <a:t>flat</a:t>
            </a:r>
            <a:r>
              <a:rPr lang="en-US" sz="2400" dirty="0" smtClean="0"/>
              <a:t> as possible to avoid data duplication</a:t>
            </a:r>
          </a:p>
        </p:txBody>
      </p:sp>
    </p:spTree>
    <p:extLst>
      <p:ext uri="{BB962C8B-B14F-4D97-AF65-F5344CB8AC3E}">
        <p14:creationId xmlns:p14="http://schemas.microsoft.com/office/powerpoint/2010/main" val="39848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Pros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1052719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State gets </a:t>
            </a:r>
            <a:r>
              <a:rPr lang="sv-SE" sz="2400" dirty="0" err="1" smtClean="0"/>
              <a:t>more</a:t>
            </a:r>
            <a:r>
              <a:rPr lang="sv-SE" sz="2400" dirty="0" smtClean="0"/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predictable</a:t>
            </a:r>
            <a:r>
              <a:rPr lang="sv-SE" sz="2400" dirty="0" smtClean="0"/>
              <a:t> and </a:t>
            </a:r>
            <a:r>
              <a:rPr lang="sv-SE" sz="2400" dirty="0" err="1" smtClean="0"/>
              <a:t>easier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reason</a:t>
            </a:r>
            <a:r>
              <a:rPr lang="sv-SE" sz="2400" dirty="0" smtClean="0"/>
              <a:t> </a:t>
            </a:r>
            <a:r>
              <a:rPr lang="sv-SE" sz="2400" dirty="0" err="1" smtClean="0"/>
              <a:t>about</a:t>
            </a:r>
            <a:r>
              <a:rPr lang="sv-SE" sz="2400" dirty="0" smtClean="0"/>
              <a:t> </a:t>
            </a:r>
            <a:r>
              <a:rPr lang="sv-SE" sz="2400" dirty="0" err="1" smtClean="0"/>
              <a:t>because</a:t>
            </a:r>
            <a:r>
              <a:rPr lang="sv-SE" sz="2400" dirty="0" smtClean="0"/>
              <a:t> it is </a:t>
            </a:r>
            <a:r>
              <a:rPr lang="sv-SE" sz="2400" dirty="0" err="1" smtClean="0">
                <a:solidFill>
                  <a:srgbClr val="F4D968"/>
                </a:solidFill>
              </a:rPr>
              <a:t>immutable</a:t>
            </a:r>
            <a:endParaRPr lang="sv-SE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/>
              <a:t>Easier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debug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/>
              <a:t>because</a:t>
            </a:r>
            <a:r>
              <a:rPr lang="sv-SE" sz="2400" dirty="0" smtClean="0"/>
              <a:t> </a:t>
            </a:r>
            <a:r>
              <a:rPr lang="sv-SE" sz="2400" dirty="0" err="1" smtClean="0"/>
              <a:t>there</a:t>
            </a:r>
            <a:r>
              <a:rPr lang="sv-SE" sz="2400" dirty="0" smtClean="0"/>
              <a:t> is </a:t>
            </a:r>
            <a:r>
              <a:rPr lang="sv-SE" sz="2400" dirty="0" err="1" smtClean="0"/>
              <a:t>only</a:t>
            </a:r>
            <a:r>
              <a:rPr lang="sv-SE" sz="2400" dirty="0" smtClean="0"/>
              <a:t> </a:t>
            </a:r>
            <a:r>
              <a:rPr lang="sv-SE" sz="2400" dirty="0" err="1" smtClean="0"/>
              <a:t>one</a:t>
            </a:r>
            <a:r>
              <a:rPr lang="sv-SE" sz="2400" dirty="0" smtClean="0"/>
              <a:t> </a:t>
            </a:r>
            <a:r>
              <a:rPr lang="sv-SE" sz="2400" dirty="0" err="1" smtClean="0"/>
              <a:t>way</a:t>
            </a:r>
            <a:r>
              <a:rPr lang="sv-SE" sz="2400" dirty="0" smtClean="0"/>
              <a:t> </a:t>
            </a:r>
            <a:r>
              <a:rPr lang="sv-SE" sz="2400" dirty="0" err="1" smtClean="0"/>
              <a:t>that</a:t>
            </a:r>
            <a:r>
              <a:rPr lang="sv-SE" sz="2400" dirty="0" smtClean="0"/>
              <a:t> the </a:t>
            </a:r>
            <a:r>
              <a:rPr lang="sv-SE" sz="2400" dirty="0" err="1" smtClean="0"/>
              <a:t>state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change</a:t>
            </a:r>
            <a:endParaRPr lang="sv-SE" sz="2400" dirty="0" smtClean="0"/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solidFill>
                  <a:srgbClr val="FFFFFF"/>
                </a:solidFill>
              </a:rPr>
              <a:t>State is </a:t>
            </a:r>
            <a:r>
              <a:rPr lang="sv-SE" sz="2400" dirty="0" err="1" smtClean="0">
                <a:solidFill>
                  <a:schemeClr val="accent2"/>
                </a:solidFill>
              </a:rPr>
              <a:t>serializable</a:t>
            </a:r>
            <a:r>
              <a:rPr lang="sv-SE" sz="2400" dirty="0" smtClean="0">
                <a:solidFill>
                  <a:srgbClr val="FFFFFF"/>
                </a:solidFill>
              </a:rPr>
              <a:t>, </a:t>
            </a:r>
            <a:r>
              <a:rPr lang="sv-SE" sz="2400" dirty="0" err="1" smtClean="0">
                <a:solidFill>
                  <a:srgbClr val="FFFFFF"/>
                </a:solidFill>
              </a:rPr>
              <a:t>good</a:t>
            </a:r>
            <a:r>
              <a:rPr lang="sv-SE" sz="2400" dirty="0" smtClean="0">
                <a:solidFill>
                  <a:srgbClr val="FFFFFF"/>
                </a:solidFill>
              </a:rPr>
              <a:t> for </a:t>
            </a:r>
            <a:r>
              <a:rPr lang="sv-SE" sz="2400" dirty="0" err="1" smtClean="0">
                <a:solidFill>
                  <a:srgbClr val="FFFFFF"/>
                </a:solidFill>
              </a:rPr>
              <a:t>logging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purposes</a:t>
            </a:r>
            <a:r>
              <a:rPr lang="sv-SE" sz="2400" dirty="0" smtClean="0">
                <a:solidFill>
                  <a:srgbClr val="FFFFFF"/>
                </a:solidFill>
              </a:rPr>
              <a:t> and </a:t>
            </a:r>
            <a:r>
              <a:rPr lang="sv-SE" sz="2400" dirty="0" err="1" smtClean="0">
                <a:solidFill>
                  <a:srgbClr val="FFFFFF"/>
                </a:solidFill>
              </a:rPr>
              <a:t>to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automate</a:t>
            </a:r>
            <a:r>
              <a:rPr lang="sv-SE" sz="2400" dirty="0" smtClean="0">
                <a:solidFill>
                  <a:srgbClr val="FFFFFF"/>
                </a:solidFill>
              </a:rPr>
              <a:t> bug </a:t>
            </a:r>
            <a:r>
              <a:rPr lang="sv-SE" sz="2400" dirty="0" err="1" smtClean="0">
                <a:solidFill>
                  <a:srgbClr val="FFFFFF"/>
                </a:solidFill>
              </a:rPr>
              <a:t>reports</a:t>
            </a: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</a:rPr>
              <a:t>Undo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history</a:t>
            </a:r>
            <a:r>
              <a:rPr lang="sv-SE" sz="2400" dirty="0" smtClean="0">
                <a:solidFill>
                  <a:srgbClr val="FFFFFF"/>
                </a:solidFill>
              </a:rPr>
              <a:t> feature </a:t>
            </a:r>
            <a:r>
              <a:rPr lang="sv-SE" sz="2400" dirty="0" err="1" smtClean="0">
                <a:solidFill>
                  <a:srgbClr val="FFFFFF"/>
                </a:solidFill>
              </a:rPr>
              <a:t>very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easy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to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impement</a:t>
            </a:r>
            <a:endParaRPr lang="sv-SE" sz="2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</a:rPr>
              <a:t>Caching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state</a:t>
            </a:r>
            <a:r>
              <a:rPr lang="sv-SE" sz="2400" dirty="0" smtClean="0">
                <a:solidFill>
                  <a:srgbClr val="FFFFFF"/>
                </a:solidFill>
              </a:rPr>
              <a:t> and </a:t>
            </a:r>
            <a:r>
              <a:rPr lang="sv-SE" sz="2400" dirty="0" err="1" smtClean="0">
                <a:solidFill>
                  <a:srgbClr val="FFFFFF"/>
                </a:solidFill>
              </a:rPr>
              <a:t>optimistic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updates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UI </a:t>
            </a:r>
            <a:r>
              <a:rPr lang="sv-SE" sz="2400" dirty="0" err="1" smtClean="0">
                <a:solidFill>
                  <a:srgbClr val="FFFFFF"/>
                </a:solidFill>
              </a:rPr>
              <a:t>out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the box</a:t>
            </a:r>
            <a:endParaRPr lang="sv-SE" sz="2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3028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Redux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 and </a:t>
            </a:r>
            <a:r>
              <a:rPr lang="sv-SE" dirty="0" err="1" smtClean="0"/>
              <a:t>ecosystem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4" y="1916832"/>
            <a:ext cx="10548662" cy="441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>
                <a:latin typeface="Courier"/>
                <a:cs typeface="Courier"/>
              </a:rPr>
              <a:t>n</a:t>
            </a:r>
            <a:r>
              <a:rPr lang="en-US" sz="2400" dirty="0" err="1" smtClean="0">
                <a:latin typeface="Courier"/>
                <a:cs typeface="Courier"/>
              </a:rPr>
              <a:t>pm</a:t>
            </a:r>
            <a:r>
              <a:rPr lang="en-US" sz="2400" dirty="0" smtClean="0">
                <a:latin typeface="Courier"/>
                <a:cs typeface="Courier"/>
              </a:rPr>
              <a:t> install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redux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rbel"/>
                <a:cs typeface="Corbel"/>
              </a:rPr>
              <a:t>Exposes a </a:t>
            </a:r>
            <a:r>
              <a:rPr lang="en-US" sz="2400" dirty="0" err="1" smtClean="0">
                <a:solidFill>
                  <a:schemeClr val="accent2"/>
                </a:solidFill>
                <a:latin typeface="Courier"/>
                <a:cs typeface="Courier"/>
              </a:rPr>
              <a:t>createStore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latin typeface="Corbel"/>
                <a:cs typeface="Corbel"/>
              </a:rPr>
              <a:t> function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combineReducers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()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split reducer logic into multiple functions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applyMiddleware</a:t>
            </a:r>
            <a:r>
              <a:rPr lang="sv-SE" sz="2400" dirty="0" smtClean="0">
                <a:solidFill>
                  <a:srgbClr val="F4D968"/>
                </a:solidFill>
                <a:latin typeface="Courier"/>
                <a:cs typeface="Courier"/>
              </a:rPr>
              <a:t>()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/>
              <a:t>Middleware </a:t>
            </a:r>
            <a:r>
              <a:rPr lang="en-US" sz="2400" dirty="0" smtClean="0"/>
              <a:t>is an extension </a:t>
            </a:r>
            <a:r>
              <a:rPr lang="en-US" sz="2400" dirty="0"/>
              <a:t>point between dispatching an action, and the moment it reaches the </a:t>
            </a:r>
            <a:r>
              <a:rPr lang="en-US" sz="2400" dirty="0" smtClean="0"/>
              <a:t>reducer. Useful for </a:t>
            </a:r>
            <a:r>
              <a:rPr lang="en-US" sz="2400" dirty="0" err="1" smtClean="0"/>
              <a:t>async</a:t>
            </a:r>
            <a:r>
              <a:rPr lang="en-US" sz="2400" dirty="0" smtClean="0"/>
              <a:t> stuff, logging, etc. so that actions always pass by certain code before dispatching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Action Creators  </a:t>
            </a:r>
            <a:r>
              <a:rPr lang="en-US" sz="2400" dirty="0" smtClean="0"/>
              <a:t>- Functions that return actions</a:t>
            </a:r>
            <a:endParaRPr lang="en-US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F4D968"/>
                </a:solidFill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</a:rPr>
              <a:t> </a:t>
            </a:r>
            <a:r>
              <a:rPr lang="en-US" sz="2400" dirty="0" err="1" smtClean="0">
                <a:solidFill>
                  <a:srgbClr val="F4D968"/>
                </a:solidFill>
              </a:rPr>
              <a:t>DevTools</a:t>
            </a:r>
            <a:r>
              <a:rPr lang="en-US" sz="2400" dirty="0" smtClean="0">
                <a:solidFill>
                  <a:srgbClr val="F4D968"/>
                </a:solidFill>
              </a:rPr>
              <a:t>  Extension </a:t>
            </a:r>
            <a:r>
              <a:rPr lang="en-US" sz="2400" dirty="0" smtClean="0"/>
              <a:t>- Time travel debugging, import/export and more</a:t>
            </a:r>
          </a:p>
        </p:txBody>
      </p:sp>
    </p:spTree>
    <p:extLst>
      <p:ext uri="{BB962C8B-B14F-4D97-AF65-F5344CB8AC3E}">
        <p14:creationId xmlns:p14="http://schemas.microsoft.com/office/powerpoint/2010/main" val="40458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React</a:t>
            </a:r>
            <a:r>
              <a:rPr lang="sv-SE" dirty="0" smtClean="0"/>
              <a:t>  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109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/>
              <a:t>works especially well with libraries like </a:t>
            </a:r>
            <a:r>
              <a:rPr lang="en-US" sz="2400" dirty="0">
                <a:solidFill>
                  <a:srgbClr val="F4D968"/>
                </a:solidFill>
              </a:rPr>
              <a:t>React</a:t>
            </a:r>
            <a:r>
              <a:rPr lang="en-US" sz="2400" dirty="0"/>
              <a:t> </a:t>
            </a:r>
            <a:r>
              <a:rPr lang="en-US" sz="2400" dirty="0" smtClean="0"/>
              <a:t>because it lets </a:t>
            </a:r>
            <a:r>
              <a:rPr lang="en-US" sz="2400" dirty="0"/>
              <a:t>you describe UI as a function of </a:t>
            </a:r>
            <a:r>
              <a:rPr lang="en-US" sz="2400" dirty="0">
                <a:solidFill>
                  <a:srgbClr val="F4D968"/>
                </a:solidFill>
              </a:rPr>
              <a:t>state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/>
              <a:t>emits state updates in response to </a:t>
            </a:r>
            <a:r>
              <a:rPr lang="en-US" sz="2400" dirty="0" smtClean="0">
                <a:solidFill>
                  <a:srgbClr val="F4D968"/>
                </a:solidFill>
              </a:rPr>
              <a:t>actions</a:t>
            </a:r>
            <a:r>
              <a:rPr lang="en-US" sz="2400" dirty="0" smtClean="0"/>
              <a:t>!</a:t>
            </a:r>
            <a:endParaRPr lang="sv-SE" sz="2400" dirty="0" smtClean="0"/>
          </a:p>
        </p:txBody>
      </p:sp>
      <p:sp>
        <p:nvSpPr>
          <p:cNvPr id="5" name="textruta 3"/>
          <p:cNvSpPr txBox="1"/>
          <p:nvPr/>
        </p:nvSpPr>
        <p:spPr>
          <a:xfrm>
            <a:off x="2782044" y="692696"/>
            <a:ext cx="504056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0000"/>
                </a:solidFill>
                <a:latin typeface="Arial"/>
                <a:ea typeface="メイリオ"/>
                <a:cs typeface="Arial"/>
              </a:rPr>
              <a:t>♥</a:t>
            </a:r>
            <a:endParaRPr lang="sv-SE" sz="4000" dirty="0" smtClean="0">
              <a:latin typeface="Arial"/>
              <a:ea typeface="メイリオ"/>
              <a:cs typeface="Arial"/>
            </a:endParaRPr>
          </a:p>
        </p:txBody>
      </p:sp>
      <p:pic>
        <p:nvPicPr>
          <p:cNvPr id="6" name="Picture 5" descr="Skärmavbild 2018-09-17 kl. 21.48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3356992"/>
            <a:ext cx="4558187" cy="3096344"/>
          </a:xfrm>
          <a:prstGeom prst="rect">
            <a:avLst/>
          </a:prstGeom>
          <a:ln>
            <a:solidFill>
              <a:srgbClr val="57BCE5"/>
            </a:solidFill>
          </a:ln>
        </p:spPr>
      </p:pic>
    </p:spTree>
    <p:extLst>
      <p:ext uri="{BB962C8B-B14F-4D97-AF65-F5344CB8AC3E}">
        <p14:creationId xmlns:p14="http://schemas.microsoft.com/office/powerpoint/2010/main" val="43805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v-SE" dirty="0" err="1" smtClean="0"/>
              <a:t>pm</a:t>
            </a:r>
            <a:r>
              <a:rPr lang="sv-SE" dirty="0" smtClean="0"/>
              <a:t> </a:t>
            </a:r>
            <a:r>
              <a:rPr lang="sv-SE" dirty="0" err="1" smtClean="0"/>
              <a:t>install</a:t>
            </a:r>
            <a:r>
              <a:rPr lang="sv-SE" dirty="0" smtClean="0"/>
              <a:t> </a:t>
            </a:r>
            <a:r>
              <a:rPr lang="sv-SE" dirty="0" err="1" smtClean="0">
                <a:solidFill>
                  <a:schemeClr val="accent2"/>
                </a:solidFill>
              </a:rPr>
              <a:t>react</a:t>
            </a:r>
            <a:r>
              <a:rPr lang="sv-SE" dirty="0" err="1" smtClean="0">
                <a:solidFill>
                  <a:schemeClr val="accent2"/>
                </a:solidFill>
              </a:rPr>
              <a:t>-</a:t>
            </a:r>
            <a:r>
              <a:rPr lang="sv-SE" dirty="0" err="1" smtClean="0">
                <a:solidFill>
                  <a:schemeClr val="accent2"/>
                </a:solidFill>
              </a:rPr>
              <a:t>redux</a:t>
            </a:r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6" name="textruta 3"/>
          <p:cNvSpPr txBox="1"/>
          <p:nvPr/>
        </p:nvSpPr>
        <p:spPr>
          <a:xfrm>
            <a:off x="1522414" y="1916832"/>
            <a:ext cx="10548662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orbel"/>
                <a:cs typeface="Corbel"/>
              </a:rPr>
              <a:t>“R</a:t>
            </a:r>
            <a:r>
              <a:rPr lang="sv-SE" sz="2400" dirty="0" err="1" smtClean="0">
                <a:latin typeface="Corbel"/>
                <a:cs typeface="Corbel"/>
              </a:rPr>
              <a:t>eact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bindings</a:t>
            </a:r>
            <a:r>
              <a:rPr lang="sv-SE" sz="2400" dirty="0" smtClean="0">
                <a:latin typeface="Corbel"/>
                <a:cs typeface="Corbel"/>
              </a:rPr>
              <a:t> for </a:t>
            </a:r>
            <a:r>
              <a:rPr lang="sv-SE" sz="2400" dirty="0" err="1" smtClean="0">
                <a:latin typeface="Corbel"/>
                <a:cs typeface="Corbel"/>
              </a:rPr>
              <a:t>Redux</a:t>
            </a:r>
            <a:r>
              <a:rPr lang="sv-SE" sz="2400" dirty="0" smtClean="0">
                <a:latin typeface="Corbel"/>
                <a:cs typeface="Corbel"/>
              </a:rPr>
              <a:t>”</a:t>
            </a:r>
          </a:p>
          <a:p>
            <a:pPr>
              <a:lnSpc>
                <a:spcPct val="90000"/>
              </a:lnSpc>
            </a:pPr>
            <a:endParaRPr lang="sv-SE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&lt;</a:t>
            </a:r>
            <a:r>
              <a:rPr lang="sv-SE" sz="2400" dirty="0" err="1" smtClean="0">
                <a:solidFill>
                  <a:srgbClr val="F4D968"/>
                </a:solidFill>
                <a:latin typeface="Corbel"/>
                <a:cs typeface="Corbel"/>
              </a:rPr>
              <a:t>Provider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 /&gt;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mr-IN" sz="2400" dirty="0">
                <a:cs typeface="Corbel"/>
              </a:rPr>
              <a:t>–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smtClean="0">
                <a:cs typeface="Corbel"/>
              </a:rPr>
              <a:t>a </a:t>
            </a:r>
            <a:r>
              <a:rPr lang="sv-SE" sz="2400" dirty="0" err="1" smtClean="0">
                <a:cs typeface="Corbel"/>
              </a:rPr>
              <a:t>component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that</a:t>
            </a:r>
            <a:r>
              <a:rPr lang="sv-SE" sz="2400" dirty="0" smtClean="0">
                <a:cs typeface="Corbel"/>
              </a:rPr>
              <a:t> makes the </a:t>
            </a:r>
            <a:r>
              <a:rPr lang="sv-SE" sz="2400" dirty="0" err="1" smtClean="0">
                <a:cs typeface="Corbel"/>
              </a:rPr>
              <a:t>Redux</a:t>
            </a:r>
            <a:r>
              <a:rPr lang="sv-SE" sz="2400" dirty="0" smtClean="0">
                <a:cs typeface="Corbel"/>
              </a:rPr>
              <a:t> store </a:t>
            </a:r>
            <a:r>
              <a:rPr lang="sv-SE" sz="2400" dirty="0" err="1" smtClean="0">
                <a:cs typeface="Corbel"/>
              </a:rPr>
              <a:t>available</a:t>
            </a:r>
            <a:r>
              <a:rPr lang="sv-SE" sz="2400" dirty="0" smtClean="0">
                <a:cs typeface="Corbel"/>
              </a:rPr>
              <a:t> in </a:t>
            </a:r>
            <a:r>
              <a:rPr lang="sv-SE" sz="2400" dirty="0" err="1" smtClean="0">
                <a:cs typeface="Corbel"/>
              </a:rPr>
              <a:t>your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app</a:t>
            </a:r>
            <a:endParaRPr lang="sv-SE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endParaRPr lang="sv-SE" sz="2400" dirty="0">
              <a:solidFill>
                <a:schemeClr val="accent2"/>
              </a:solidFill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chemeClr val="accent2"/>
                </a:solidFill>
                <a:latin typeface="Corbel"/>
                <a:cs typeface="Corbel"/>
              </a:rPr>
              <a:t>connect</a:t>
            </a:r>
            <a:r>
              <a:rPr lang="sv-SE" sz="2400" dirty="0" smtClean="0">
                <a:solidFill>
                  <a:schemeClr val="accent2"/>
                </a:solidFill>
                <a:latin typeface="Corbel"/>
                <a:cs typeface="Corbel"/>
              </a:rPr>
              <a:t>(</a:t>
            </a:r>
            <a:r>
              <a:rPr lang="sv-SE" sz="2400" dirty="0" err="1" smtClean="0">
                <a:solidFill>
                  <a:schemeClr val="accent2"/>
                </a:solidFill>
                <a:latin typeface="Corbel"/>
                <a:cs typeface="Corbel"/>
              </a:rPr>
              <a:t>mapStateToProps</a:t>
            </a:r>
            <a:r>
              <a:rPr lang="sv-SE" sz="2400" dirty="0" smtClean="0">
                <a:solidFill>
                  <a:schemeClr val="accent2"/>
                </a:solidFill>
                <a:latin typeface="Corbel"/>
                <a:cs typeface="Corbel"/>
              </a:rPr>
              <a:t>, </a:t>
            </a:r>
            <a:r>
              <a:rPr lang="sv-SE" sz="2400" dirty="0" err="1" smtClean="0">
                <a:solidFill>
                  <a:schemeClr val="accent2"/>
                </a:solidFill>
                <a:latin typeface="Corbel"/>
                <a:cs typeface="Corbel"/>
              </a:rPr>
              <a:t>mapDispatchToProps</a:t>
            </a:r>
            <a:r>
              <a:rPr lang="sv-SE" sz="2400" dirty="0" smtClean="0">
                <a:solidFill>
                  <a:schemeClr val="accent2"/>
                </a:solidFill>
                <a:latin typeface="Corbel"/>
                <a:cs typeface="Corbel"/>
              </a:rPr>
              <a:t>)</a:t>
            </a:r>
            <a:r>
              <a:rPr lang="sv-SE" sz="2400" dirty="0" smtClean="0">
                <a:cs typeface="Corbel"/>
              </a:rPr>
              <a:t> </a:t>
            </a:r>
            <a:r>
              <a:rPr lang="mr-IN" sz="2400" dirty="0" smtClean="0">
                <a:cs typeface="Corbel"/>
              </a:rPr>
              <a:t>–</a:t>
            </a:r>
            <a:r>
              <a:rPr lang="sv-SE" sz="2400" dirty="0" smtClean="0">
                <a:cs typeface="Corbel"/>
              </a:rPr>
              <a:t> a </a:t>
            </a:r>
            <a:r>
              <a:rPr lang="sv-SE" sz="2400" dirty="0" err="1" smtClean="0">
                <a:cs typeface="Corbel"/>
              </a:rPr>
              <a:t>function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that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generates</a:t>
            </a:r>
            <a:r>
              <a:rPr lang="sv-SE" sz="2400" dirty="0" smtClean="0">
                <a:cs typeface="Corbel"/>
              </a:rPr>
              <a:t>  </a:t>
            </a:r>
            <a:r>
              <a:rPr lang="sv-SE" sz="2400" i="1" dirty="0" smtClean="0">
                <a:cs typeface="Corbel"/>
              </a:rPr>
              <a:t>container </a:t>
            </a:r>
            <a:r>
              <a:rPr lang="sv-SE" sz="2400" i="1" dirty="0" err="1" smtClean="0">
                <a:cs typeface="Corbel"/>
              </a:rPr>
              <a:t>components</a:t>
            </a:r>
            <a:r>
              <a:rPr lang="sv-SE" sz="2400" dirty="0" smtClean="0">
                <a:cs typeface="Corbel"/>
              </a:rPr>
              <a:t> and </a:t>
            </a:r>
            <a:r>
              <a:rPr lang="sv-SE" sz="2400" dirty="0" err="1" smtClean="0">
                <a:cs typeface="Corbel"/>
              </a:rPr>
              <a:t>connects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our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component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to</a:t>
            </a:r>
            <a:r>
              <a:rPr lang="sv-SE" sz="2400" dirty="0" smtClean="0">
                <a:cs typeface="Corbel"/>
              </a:rPr>
              <a:t> the store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chemeClr val="accent2"/>
                </a:solidFill>
                <a:cs typeface="Corbel"/>
              </a:rPr>
              <a:t>mapStateToProps</a:t>
            </a:r>
            <a:r>
              <a:rPr lang="sv-SE" sz="2400" dirty="0" smtClean="0">
                <a:solidFill>
                  <a:schemeClr val="accent2"/>
                </a:solidFill>
                <a:cs typeface="Corbel"/>
              </a:rPr>
              <a:t> </a:t>
            </a:r>
            <a:r>
              <a:rPr lang="mr-IN" sz="2400" dirty="0" smtClean="0">
                <a:cs typeface="Corbel"/>
              </a:rPr>
              <a:t>–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defines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how</a:t>
            </a:r>
            <a:r>
              <a:rPr lang="sv-SE" sz="2400" dirty="0" smtClean="0">
                <a:cs typeface="Corbel"/>
              </a:rPr>
              <a:t> the </a:t>
            </a:r>
            <a:r>
              <a:rPr lang="sv-SE" sz="2400" dirty="0" err="1" smtClean="0">
                <a:cs typeface="Corbel"/>
              </a:rPr>
              <a:t>state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can</a:t>
            </a:r>
            <a:r>
              <a:rPr lang="sv-SE" sz="2400" dirty="0" smtClean="0">
                <a:cs typeface="Corbel"/>
              </a:rPr>
              <a:t> be </a:t>
            </a:r>
            <a:r>
              <a:rPr lang="sv-SE" sz="2400" dirty="0" err="1" smtClean="0">
                <a:cs typeface="Corbel"/>
              </a:rPr>
              <a:t>transformed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into</a:t>
            </a:r>
            <a:r>
              <a:rPr lang="sv-SE" sz="2400" dirty="0" smtClean="0">
                <a:cs typeface="Corbel"/>
              </a:rPr>
              <a:t> props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chemeClr val="accent2"/>
                </a:solidFill>
                <a:cs typeface="Corbel"/>
              </a:rPr>
              <a:t>mapDispatchToProps</a:t>
            </a:r>
            <a:r>
              <a:rPr lang="sv-SE" sz="2400" dirty="0" smtClean="0">
                <a:solidFill>
                  <a:schemeClr val="accent2"/>
                </a:solidFill>
                <a:cs typeface="Corbel"/>
              </a:rPr>
              <a:t> </a:t>
            </a:r>
            <a:r>
              <a:rPr lang="mr-IN" sz="2400" dirty="0" smtClean="0">
                <a:cs typeface="Corbel"/>
              </a:rPr>
              <a:t>–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>
                <a:cs typeface="Corbel"/>
              </a:rPr>
              <a:t>defines</a:t>
            </a:r>
            <a:r>
              <a:rPr lang="sv-SE" sz="2400" dirty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what</a:t>
            </a:r>
            <a:r>
              <a:rPr lang="sv-SE" sz="2400" dirty="0" smtClean="0">
                <a:cs typeface="Corbel"/>
              </a:rPr>
              <a:t> actions the </a:t>
            </a:r>
            <a:r>
              <a:rPr lang="sv-SE" sz="2400" dirty="0" err="1" smtClean="0">
                <a:cs typeface="Corbel"/>
              </a:rPr>
              <a:t>component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might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dispatch</a:t>
            </a:r>
            <a:endParaRPr lang="sv-SE" sz="2400" dirty="0"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078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Possible</a:t>
            </a:r>
            <a:r>
              <a:rPr lang="sv-SE" dirty="0" smtClean="0"/>
              <a:t> drawbacks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You </a:t>
            </a:r>
            <a:r>
              <a:rPr lang="en-US" sz="2400" dirty="0">
                <a:solidFill>
                  <a:srgbClr val="F4D968"/>
                </a:solidFill>
              </a:rPr>
              <a:t>might not need </a:t>
            </a:r>
            <a:r>
              <a:rPr lang="en-US" sz="2400" dirty="0" smtClean="0">
                <a:solidFill>
                  <a:srgbClr val="F4D968"/>
                </a:solidFill>
              </a:rPr>
              <a:t>it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4D968"/>
                </a:solidFill>
              </a:rPr>
              <a:t> </a:t>
            </a:r>
            <a:r>
              <a:rPr lang="en-US" sz="2400" dirty="0" smtClean="0"/>
              <a:t>depends on the complexity of your app!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Some </a:t>
            </a:r>
            <a:r>
              <a:rPr lang="en-US" sz="2400" dirty="0" smtClean="0">
                <a:solidFill>
                  <a:srgbClr val="F4D968"/>
                </a:solidFill>
              </a:rPr>
              <a:t>boilerplate </a:t>
            </a:r>
            <a:r>
              <a:rPr lang="en-US" sz="2400" dirty="0" smtClean="0"/>
              <a:t>(concepts needed to follow the pattern)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Store’s </a:t>
            </a:r>
            <a:r>
              <a:rPr lang="en-US" sz="2400" dirty="0" smtClean="0">
                <a:solidFill>
                  <a:srgbClr val="F4D968"/>
                </a:solidFill>
              </a:rPr>
              <a:t>lifecycle </a:t>
            </a:r>
            <a:r>
              <a:rPr lang="en-US" sz="2400" dirty="0" smtClean="0"/>
              <a:t>is different from that of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20209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92359"/>
              </p:ext>
            </p:extLst>
          </p:nvPr>
        </p:nvGraphicFramePr>
        <p:xfrm>
          <a:off x="2566020" y="2060848"/>
          <a:ext cx="6971681" cy="2179048"/>
        </p:xfrm>
        <a:graphic>
          <a:graphicData uri="http://schemas.openxmlformats.org/drawingml/2006/table">
            <a:tbl>
              <a:tblPr firstRow="1" bandRow="1">
                <a:solidFill>
                  <a:srgbClr val="000000">
                    <a:alpha val="29020"/>
                  </a:srgbClr>
                </a:solidFill>
                <a:tableStyleId>{8EC20E35-A176-4012-BC5E-935CFFF8708E}</a:tableStyleId>
              </a:tblPr>
              <a:tblGrid>
                <a:gridCol w="3508064">
                  <a:extLst>
                    <a:ext uri="{9D8B030D-6E8A-4147-A177-3AD203B41FA5}">
                      <a16:colId xmlns="" xmlns:a16="http://schemas.microsoft.com/office/drawing/2014/main" val="1862692940"/>
                    </a:ext>
                  </a:extLst>
                </a:gridCol>
                <a:gridCol w="3463617">
                  <a:extLst>
                    <a:ext uri="{9D8B030D-6E8A-4147-A177-3AD203B41FA5}">
                      <a16:colId xmlns="" xmlns:a16="http://schemas.microsoft.com/office/drawing/2014/main" val="1391075481"/>
                    </a:ext>
                  </a:extLst>
                </a:gridCol>
              </a:tblGrid>
              <a:tr h="538644"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accent2"/>
                          </a:solidFill>
                        </a:rPr>
                        <a:t>Date</a:t>
                      </a:r>
                      <a:endParaRPr lang="sv-SE" sz="2700" dirty="0">
                        <a:solidFill>
                          <a:schemeClr val="accent2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accent2"/>
                          </a:solidFill>
                        </a:rPr>
                        <a:t>Topic</a:t>
                      </a:r>
                      <a:endParaRPr lang="sv-SE" sz="2700" dirty="0">
                        <a:solidFill>
                          <a:schemeClr val="accent2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8259908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strike="sngStrike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September</a:t>
                      </a:r>
                      <a:r>
                        <a:rPr lang="sv-SE" sz="2700" strike="sngStrike" baseline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 13</a:t>
                      </a:r>
                      <a:endParaRPr lang="sv-SE" sz="2700" strike="sng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React</a:t>
                      </a:r>
                      <a:endParaRPr lang="sv-SE" sz="27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9621230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strike="sngStrike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September 20</a:t>
                      </a:r>
                      <a:endParaRPr lang="sv-SE" sz="2700" strike="sng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React Native</a:t>
                      </a:r>
                      <a:endParaRPr lang="sv-SE" sz="27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920705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tx1"/>
                          </a:solidFill>
                        </a:rPr>
                        <a:t>September 27</a:t>
                      </a:r>
                      <a:endParaRPr lang="sv-SE" sz="2700" dirty="0">
                        <a:solidFill>
                          <a:schemeClr val="tx1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tx1"/>
                          </a:solidFill>
                        </a:rPr>
                        <a:t>Redux</a:t>
                      </a:r>
                      <a:endParaRPr lang="sv-SE" sz="2700" dirty="0">
                        <a:solidFill>
                          <a:schemeClr val="tx1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38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5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!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Let’s begin with implementing </a:t>
            </a:r>
            <a:r>
              <a:rPr lang="en-US" sz="2400" dirty="0" err="1" smtClean="0">
                <a:solidFill>
                  <a:srgbClr val="F4D968"/>
                </a:solidFill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</a:rPr>
              <a:t> from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scratch</a:t>
            </a:r>
            <a:r>
              <a:rPr lang="en-US" sz="2400" dirty="0" smtClean="0"/>
              <a:t>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After that, we will replace our store with the </a:t>
            </a:r>
            <a:r>
              <a:rPr lang="en-US" sz="2400" dirty="0" err="1" smtClean="0">
                <a:solidFill>
                  <a:srgbClr val="F4D968"/>
                </a:solidFill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</a:rPr>
              <a:t> library</a:t>
            </a:r>
            <a:r>
              <a:rPr lang="en-US" sz="2400" dirty="0" smtClean="0"/>
              <a:t> store which will enable us to make use of the </a:t>
            </a:r>
            <a:r>
              <a:rPr lang="en-US" sz="2400" dirty="0" err="1">
                <a:solidFill>
                  <a:schemeClr val="accent2"/>
                </a:solidFill>
              </a:rPr>
              <a:t>Redux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DevTools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Extension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Finally, we’ll get back to the video player app and use </a:t>
            </a:r>
            <a:r>
              <a:rPr lang="en-US" sz="2400" dirty="0" err="1" smtClean="0"/>
              <a:t>Redux</a:t>
            </a:r>
            <a:r>
              <a:rPr lang="en-US" sz="2400" dirty="0" smtClean="0"/>
              <a:t> with the official </a:t>
            </a:r>
            <a:r>
              <a:rPr lang="en-US" sz="2400" dirty="0" smtClean="0">
                <a:solidFill>
                  <a:srgbClr val="F4D968"/>
                </a:solidFill>
              </a:rPr>
              <a:t>bindings for React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mr-IN" sz="2400" dirty="0">
                <a:solidFill>
                  <a:schemeClr val="accent1"/>
                </a:solidFill>
                <a:latin typeface="Corbel"/>
                <a:cs typeface="Corbel"/>
              </a:rPr>
              <a:t>https://github.com/appsupport-at-acorn/react-and-rn-intro/tree/master/tutorial/redux</a:t>
            </a:r>
            <a:endParaRPr lang="en-US" sz="2400" dirty="0" smtClean="0">
              <a:solidFill>
                <a:schemeClr val="accent1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170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Summary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concepts</a:t>
            </a:r>
            <a:endParaRPr lang="sv-SE" dirty="0"/>
          </a:p>
        </p:txBody>
      </p:sp>
      <p:sp>
        <p:nvSpPr>
          <p:cNvPr id="5" name="textruta 3"/>
          <p:cNvSpPr txBox="1"/>
          <p:nvPr/>
        </p:nvSpPr>
        <p:spPr>
          <a:xfrm>
            <a:off x="1522413" y="1916832"/>
            <a:ext cx="106664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Actions </a:t>
            </a:r>
            <a:r>
              <a:rPr lang="mr-IN" sz="2400" dirty="0" smtClean="0"/>
              <a:t>–</a:t>
            </a:r>
            <a:r>
              <a:rPr lang="sv-SE" sz="2400" dirty="0" smtClean="0"/>
              <a:t>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{ type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: ‘ADD_TODO’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, </a:t>
            </a:r>
            <a:r>
              <a:rPr lang="sv-SE" sz="2400" dirty="0">
                <a:solidFill>
                  <a:srgbClr val="F4D968"/>
                </a:solidFill>
                <a:latin typeface="Courier"/>
                <a:cs typeface="Courier"/>
              </a:rPr>
              <a:t>text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: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‘Learn 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’ }</a:t>
            </a:r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sv-SE" sz="2400" dirty="0" err="1" smtClean="0"/>
              <a:t>Reducers</a:t>
            </a:r>
            <a:r>
              <a:rPr lang="sv-SE" sz="2400" dirty="0" smtClean="0"/>
              <a:t> -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previousState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, action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=&gt;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newState</a:t>
            </a:r>
            <a:endParaRPr lang="en-US" sz="2400" dirty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sv-SE" sz="2400" dirty="0" smtClean="0"/>
              <a:t>Store - </a:t>
            </a:r>
            <a:r>
              <a:rPr lang="en-US" sz="2400" dirty="0" err="1">
                <a:solidFill>
                  <a:schemeClr val="accent2"/>
                </a:solidFill>
                <a:latin typeface="Courier"/>
                <a:cs typeface="Courier"/>
              </a:rPr>
              <a:t>getState</a:t>
            </a:r>
            <a:r>
              <a:rPr lang="en-US" sz="2400" dirty="0">
                <a:solidFill>
                  <a:schemeClr val="accent2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 dispatch(action)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,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 subscribe(listener)</a:t>
            </a:r>
            <a:endParaRPr lang="sv-SE" sz="2400" dirty="0" smtClean="0"/>
          </a:p>
          <a:p>
            <a:pPr>
              <a:lnSpc>
                <a:spcPct val="90000"/>
              </a:lnSpc>
            </a:pP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5721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up?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/>
          <a:lstStyle/>
          <a:p>
            <a:r>
              <a:rPr lang="en-US" dirty="0" smtClean="0"/>
              <a:t>First a quick </a:t>
            </a:r>
            <a:r>
              <a:rPr lang="en-US" dirty="0" smtClean="0">
                <a:solidFill>
                  <a:schemeClr val="accent2"/>
                </a:solidFill>
              </a:rPr>
              <a:t>re-cap </a:t>
            </a:r>
            <a:r>
              <a:rPr lang="en-US" dirty="0" smtClean="0"/>
              <a:t>from the React session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theoretical</a:t>
            </a:r>
            <a:r>
              <a:rPr lang="en-US" dirty="0"/>
              <a:t> </a:t>
            </a:r>
            <a:r>
              <a:rPr lang="en-US" dirty="0" smtClean="0"/>
              <a:t>introduction</a:t>
            </a:r>
          </a:p>
          <a:p>
            <a:r>
              <a:rPr lang="en-US" dirty="0" smtClean="0"/>
              <a:t>Finally, we will begin the </a:t>
            </a:r>
            <a:r>
              <a:rPr lang="en-US" dirty="0" smtClean="0">
                <a:solidFill>
                  <a:schemeClr val="accent2"/>
                </a:solidFill>
              </a:rPr>
              <a:t>tutorial </a:t>
            </a:r>
            <a:r>
              <a:rPr lang="en-US" dirty="0" smtClean="0"/>
              <a:t>part by implementing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4D968"/>
                </a:solidFill>
              </a:rPr>
              <a:t>from scratch </a:t>
            </a:r>
            <a:r>
              <a:rPr lang="en-US" dirty="0" smtClean="0"/>
              <a:t>and then  continue with our video player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Re-cap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kärmavbild 2018-09-15 kl. 10.56.35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1844824"/>
            <a:ext cx="7416825" cy="47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words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s</a:t>
            </a:r>
            <a:r>
              <a:rPr lang="en-US" sz="2400" dirty="0" smtClean="0"/>
              <a:t>tate easily gets very </a:t>
            </a:r>
            <a:r>
              <a:rPr lang="en-US" sz="2400" dirty="0" smtClean="0">
                <a:solidFill>
                  <a:schemeClr val="accent2"/>
                </a:solidFill>
              </a:rPr>
              <a:t>complex</a:t>
            </a:r>
            <a:r>
              <a:rPr lang="en-US" sz="2400" dirty="0" smtClean="0"/>
              <a:t> 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accent2"/>
                </a:solidFill>
              </a:rPr>
              <a:t>hard to reason about</a:t>
            </a:r>
            <a:r>
              <a:rPr lang="en-US" sz="2400" dirty="0" smtClean="0"/>
              <a:t> </a:t>
            </a:r>
            <a:r>
              <a:rPr lang="en-US" sz="2400" dirty="0" smtClean="0"/>
              <a:t>as </a:t>
            </a:r>
            <a:r>
              <a:rPr lang="en-US" sz="2400" dirty="0"/>
              <a:t>the app grows bigger and bigger </a:t>
            </a:r>
            <a:r>
              <a:rPr lang="en-US" sz="2400" dirty="0" smtClean="0"/>
              <a:t>with deeply nested components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 the video </a:t>
            </a:r>
            <a:r>
              <a:rPr lang="en-US" sz="2400" dirty="0"/>
              <a:t>player app, </a:t>
            </a:r>
            <a:r>
              <a:rPr lang="en-US" sz="2400" dirty="0" smtClean="0"/>
              <a:t>state was set by passing </a:t>
            </a:r>
            <a:r>
              <a:rPr lang="en-US" sz="2400" dirty="0" smtClean="0">
                <a:solidFill>
                  <a:schemeClr val="accent2"/>
                </a:solidFill>
              </a:rPr>
              <a:t>callbacks </a:t>
            </a:r>
            <a:r>
              <a:rPr lang="en-US" sz="2400" dirty="0" smtClean="0"/>
              <a:t>(</a:t>
            </a:r>
            <a:r>
              <a:rPr lang="en-US" sz="2400" dirty="0" smtClean="0"/>
              <a:t>via props) between parent and child components in multiple levels:</a:t>
            </a:r>
            <a:endParaRPr lang="en-US" sz="2400" dirty="0"/>
          </a:p>
        </p:txBody>
      </p:sp>
      <p:pic>
        <p:nvPicPr>
          <p:cNvPr id="7" name="Picture 6" descr="Skärmavbild 2018-09-17 kl. 21.3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9" y="3861048"/>
            <a:ext cx="9361040" cy="2736304"/>
          </a:xfrm>
          <a:prstGeom prst="rect">
            <a:avLst/>
          </a:prstGeom>
          <a:ln>
            <a:solidFill>
              <a:srgbClr val="57BCE5"/>
            </a:solidFill>
          </a:ln>
        </p:spPr>
      </p:pic>
    </p:spTree>
    <p:extLst>
      <p:ext uri="{BB962C8B-B14F-4D97-AF65-F5344CB8AC3E}">
        <p14:creationId xmlns:p14="http://schemas.microsoft.com/office/powerpoint/2010/main" val="83785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0666411" cy="275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”</a:t>
            </a:r>
            <a:r>
              <a:rPr lang="sv-SE" sz="2400" dirty="0" err="1" smtClean="0"/>
              <a:t>Redux</a:t>
            </a:r>
            <a:r>
              <a:rPr lang="sv-SE" sz="2400" dirty="0"/>
              <a:t> is a </a:t>
            </a:r>
            <a:r>
              <a:rPr lang="sv-SE" sz="2400" dirty="0" err="1" smtClean="0"/>
              <a:t>predictable</a:t>
            </a:r>
            <a:r>
              <a:rPr lang="sv-SE" sz="2400" dirty="0" smtClean="0"/>
              <a:t> </a:t>
            </a:r>
            <a:r>
              <a:rPr lang="sv-SE" sz="2400" dirty="0" err="1" smtClean="0"/>
              <a:t>state</a:t>
            </a:r>
            <a:r>
              <a:rPr lang="sv-SE" sz="2400" dirty="0" smtClean="0"/>
              <a:t> container for </a:t>
            </a:r>
            <a:r>
              <a:rPr lang="sv-SE" sz="2400" dirty="0" smtClean="0">
                <a:solidFill>
                  <a:schemeClr val="accent2"/>
                </a:solidFill>
              </a:rPr>
              <a:t>JavaScript</a:t>
            </a:r>
            <a:r>
              <a:rPr lang="sv-SE" sz="2400" dirty="0" smtClean="0"/>
              <a:t> </a:t>
            </a:r>
            <a:r>
              <a:rPr lang="sv-SE" sz="2400" dirty="0" err="1" smtClean="0"/>
              <a:t>apps</a:t>
            </a:r>
            <a:r>
              <a:rPr lang="sv-SE" sz="2400" dirty="0" smtClean="0"/>
              <a:t>”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I</a:t>
            </a:r>
            <a:r>
              <a:rPr lang="sv-SE" sz="2400" dirty="0" smtClean="0"/>
              <a:t>t is a </a:t>
            </a:r>
            <a:r>
              <a:rPr lang="sv-SE" sz="2400" dirty="0" err="1" smtClean="0"/>
              <a:t>tiny</a:t>
            </a:r>
            <a:r>
              <a:rPr lang="sv-SE" sz="2400" dirty="0" smtClean="0"/>
              <a:t> </a:t>
            </a:r>
            <a:r>
              <a:rPr lang="sv-SE" sz="2400" dirty="0" err="1" smtClean="0"/>
              <a:t>open</a:t>
            </a:r>
            <a:r>
              <a:rPr lang="sv-SE" sz="2400" dirty="0" smtClean="0"/>
              <a:t> source </a:t>
            </a:r>
            <a:r>
              <a:rPr lang="sv-SE" sz="2400" dirty="0" err="1" smtClean="0">
                <a:solidFill>
                  <a:srgbClr val="F4D968"/>
                </a:solidFill>
              </a:rPr>
              <a:t>library</a:t>
            </a:r>
            <a:r>
              <a:rPr lang="sv-SE" sz="2400" dirty="0">
                <a:solidFill>
                  <a:srgbClr val="F4D968"/>
                </a:solidFill>
              </a:rPr>
              <a:t> </a:t>
            </a:r>
            <a:r>
              <a:rPr lang="sv-SE" sz="2400" dirty="0" err="1" smtClean="0"/>
              <a:t>surrounded</a:t>
            </a:r>
            <a:r>
              <a:rPr lang="sv-SE" sz="2400" dirty="0" smtClean="0"/>
              <a:t> by an </a:t>
            </a:r>
            <a:r>
              <a:rPr lang="sv-SE" sz="2400" dirty="0" err="1" smtClean="0">
                <a:solidFill>
                  <a:srgbClr val="F4D968"/>
                </a:solidFill>
              </a:rPr>
              <a:t>ecosystem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of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tools</a:t>
            </a:r>
            <a:endParaRPr lang="sv-SE" sz="2400" dirty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sv-SE" sz="2400" dirty="0" err="1" smtClean="0"/>
              <a:t>But</a:t>
            </a:r>
            <a:r>
              <a:rPr lang="sv-SE" sz="2400" dirty="0" smtClean="0"/>
              <a:t> </a:t>
            </a:r>
            <a:r>
              <a:rPr lang="sv-SE" sz="2400" dirty="0" err="1" smtClean="0"/>
              <a:t>most</a:t>
            </a:r>
            <a:r>
              <a:rPr lang="sv-SE" sz="2400" dirty="0" smtClean="0"/>
              <a:t> </a:t>
            </a:r>
            <a:r>
              <a:rPr lang="sv-SE" sz="2400" dirty="0" err="1" smtClean="0"/>
              <a:t>importanty</a:t>
            </a:r>
            <a:r>
              <a:rPr lang="sv-SE" sz="2400" dirty="0" smtClean="0"/>
              <a:t>, it is </a:t>
            </a:r>
            <a:r>
              <a:rPr lang="sv-SE" sz="2400" dirty="0" smtClean="0">
                <a:solidFill>
                  <a:schemeClr val="accent2"/>
                </a:solidFill>
              </a:rPr>
              <a:t>a </a:t>
            </a:r>
            <a:r>
              <a:rPr lang="sv-SE" sz="2400" dirty="0" smtClean="0">
                <a:solidFill>
                  <a:schemeClr val="accent2"/>
                </a:solidFill>
              </a:rPr>
              <a:t>design </a:t>
            </a:r>
            <a:r>
              <a:rPr lang="sv-SE" sz="2400" dirty="0" err="1" smtClean="0">
                <a:solidFill>
                  <a:schemeClr val="accent2"/>
                </a:solidFill>
              </a:rPr>
              <a:t>pattern</a:t>
            </a:r>
            <a:r>
              <a:rPr lang="sv-SE" sz="2400" dirty="0" smtClean="0">
                <a:solidFill>
                  <a:schemeClr val="accent2"/>
                </a:solidFill>
              </a:rPr>
              <a:t> </a:t>
            </a:r>
            <a:r>
              <a:rPr lang="sv-SE" sz="2400" dirty="0" err="1" smtClean="0"/>
              <a:t>enforcing</a:t>
            </a:r>
            <a:r>
              <a:rPr lang="sv-SE" sz="2400" dirty="0" smtClean="0"/>
              <a:t> a </a:t>
            </a:r>
            <a:r>
              <a:rPr lang="sv-SE" sz="2400" dirty="0" err="1" smtClean="0"/>
              <a:t>unidirectional</a:t>
            </a:r>
            <a:r>
              <a:rPr lang="sv-SE" sz="2400" dirty="0" smtClean="0"/>
              <a:t> data </a:t>
            </a:r>
            <a:r>
              <a:rPr lang="sv-SE" sz="2400" dirty="0" err="1" smtClean="0"/>
              <a:t>flow</a:t>
            </a:r>
            <a:endParaRPr lang="sv-SE" sz="2400" dirty="0"/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Inspired </a:t>
            </a:r>
            <a:r>
              <a:rPr lang="en-US" sz="2400" dirty="0" smtClean="0"/>
              <a:t>by but not affiliated with </a:t>
            </a:r>
            <a:r>
              <a:rPr lang="en-US" sz="2400" dirty="0" smtClean="0">
                <a:solidFill>
                  <a:srgbClr val="F4D968"/>
                </a:solidFill>
              </a:rPr>
              <a:t>Facebook’s</a:t>
            </a:r>
            <a:r>
              <a:rPr lang="en-US" sz="2400" dirty="0" smtClean="0"/>
              <a:t> </a:t>
            </a:r>
            <a:r>
              <a:rPr lang="sv-SE" sz="2400" dirty="0" smtClean="0">
                <a:solidFill>
                  <a:schemeClr val="accent2"/>
                </a:solidFill>
              </a:rPr>
              <a:t>Flux </a:t>
            </a:r>
            <a:r>
              <a:rPr lang="en-US" sz="2400" dirty="0" smtClean="0"/>
              <a:t>and </a:t>
            </a:r>
            <a:r>
              <a:rPr lang="sv-SE" sz="2400" dirty="0" smtClean="0">
                <a:solidFill>
                  <a:schemeClr val="accent2"/>
                </a:solidFill>
              </a:rPr>
              <a:t>Elm</a:t>
            </a:r>
            <a:r>
              <a:rPr lang="en-US" sz="2400" dirty="0" smtClean="0"/>
              <a:t>’s</a:t>
            </a:r>
            <a:r>
              <a:rPr lang="sv-SE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”</a:t>
            </a:r>
            <a:r>
              <a:rPr lang="en-US" sz="2400" dirty="0"/>
              <a:t>model view update”-</a:t>
            </a:r>
            <a:r>
              <a:rPr lang="en-US" sz="2400" dirty="0" smtClean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8488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three</a:t>
            </a:r>
            <a:r>
              <a:rPr lang="sv-SE" dirty="0" smtClean="0"/>
              <a:t> </a:t>
            </a:r>
            <a:r>
              <a:rPr lang="sv-SE" dirty="0" err="1" smtClean="0"/>
              <a:t>principles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0260631" cy="309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Single source of truth</a:t>
            </a: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The </a:t>
            </a:r>
            <a:r>
              <a:rPr lang="en-US" sz="2400" i="1" dirty="0"/>
              <a:t>state of your whole application is stored in an object tree within a single </a:t>
            </a:r>
            <a:r>
              <a:rPr lang="en-US" sz="2400" i="1" dirty="0" smtClean="0">
                <a:solidFill>
                  <a:schemeClr val="accent2"/>
                </a:solidFill>
              </a:rPr>
              <a:t>store</a:t>
            </a:r>
            <a:r>
              <a:rPr lang="en-US" sz="2400" i="1" dirty="0" smtClean="0"/>
              <a:t>.</a:t>
            </a:r>
            <a:endParaRPr lang="sv-SE" sz="2400" i="1" dirty="0" smtClean="0"/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State is read-only</a:t>
            </a:r>
          </a:p>
          <a:p>
            <a:pPr>
              <a:lnSpc>
                <a:spcPct val="90000"/>
              </a:lnSpc>
            </a:pPr>
            <a:r>
              <a:rPr lang="en-US" sz="2400" i="1" dirty="0" smtClean="0"/>
              <a:t>The </a:t>
            </a:r>
            <a:r>
              <a:rPr lang="en-US" sz="2400" i="1" dirty="0"/>
              <a:t>only way to change the state is to emit an </a:t>
            </a:r>
            <a:r>
              <a:rPr lang="en-US" sz="2400" i="1" dirty="0" smtClean="0">
                <a:solidFill>
                  <a:schemeClr val="accent2"/>
                </a:solidFill>
              </a:rPr>
              <a:t>action</a:t>
            </a:r>
            <a:r>
              <a:rPr lang="en-US" sz="2400" i="1" dirty="0" smtClean="0"/>
              <a:t>, </a:t>
            </a:r>
            <a:r>
              <a:rPr lang="en-US" sz="2400" i="1" dirty="0"/>
              <a:t>an object </a:t>
            </a:r>
            <a:r>
              <a:rPr lang="en-US" sz="2400" i="1" dirty="0" smtClean="0"/>
              <a:t>describing what </a:t>
            </a:r>
            <a:r>
              <a:rPr lang="en-US" sz="2400" i="1" dirty="0"/>
              <a:t>happened</a:t>
            </a:r>
            <a:r>
              <a:rPr lang="en-US" sz="2400" i="1" dirty="0" smtClean="0"/>
              <a:t>.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Changes are made with pure functions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To </a:t>
            </a:r>
            <a:r>
              <a:rPr lang="en-US" sz="2400" i="1" dirty="0"/>
              <a:t>specify how the state tree is transformed by actions, you write pure </a:t>
            </a:r>
            <a:r>
              <a:rPr lang="en-US" sz="2400" i="1" dirty="0" smtClean="0">
                <a:solidFill>
                  <a:schemeClr val="accent2"/>
                </a:solidFill>
              </a:rPr>
              <a:t>reducers</a:t>
            </a:r>
            <a:r>
              <a:rPr lang="en-US" sz="2400" i="1" dirty="0" smtClean="0"/>
              <a:t>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547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Concepts</a:t>
            </a:r>
            <a:r>
              <a:rPr lang="sv-SE" dirty="0" smtClean="0"/>
              <a:t> and data </a:t>
            </a:r>
            <a:r>
              <a:rPr lang="sv-SE" dirty="0" err="1" smtClean="0"/>
              <a:t>flow</a:t>
            </a:r>
            <a:endParaRPr lang="sv-SE" dirty="0"/>
          </a:p>
        </p:txBody>
      </p:sp>
      <p:grpSp>
        <p:nvGrpSpPr>
          <p:cNvPr id="42" name="Group 41"/>
          <p:cNvGrpSpPr/>
          <p:nvPr/>
        </p:nvGrpSpPr>
        <p:grpSpPr>
          <a:xfrm>
            <a:off x="1845940" y="2132856"/>
            <a:ext cx="8561307" cy="4113748"/>
            <a:chOff x="1845940" y="2132856"/>
            <a:chExt cx="8561307" cy="4113748"/>
          </a:xfrm>
        </p:grpSpPr>
        <p:sp>
          <p:nvSpPr>
            <p:cNvPr id="11" name="Rectangle 10"/>
            <p:cNvSpPr/>
            <p:nvPr/>
          </p:nvSpPr>
          <p:spPr>
            <a:xfrm>
              <a:off x="8934136" y="3645024"/>
              <a:ext cx="1408748" cy="72835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UI</a:t>
              </a:r>
              <a:endParaRPr lang="sv-S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8348" y="2132856"/>
              <a:ext cx="1408748" cy="72835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State</a:t>
              </a:r>
              <a:endParaRPr lang="sv-SE" dirty="0"/>
            </a:p>
          </p:txBody>
        </p:sp>
        <p:cxnSp>
          <p:nvCxnSpPr>
            <p:cNvPr id="13" name="Elbow Connector 11"/>
            <p:cNvCxnSpPr/>
            <p:nvPr/>
          </p:nvCxnSpPr>
          <p:spPr>
            <a:xfrm>
              <a:off x="7174532" y="2564904"/>
              <a:ext cx="2448272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8182644" y="2492896"/>
              <a:ext cx="879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defines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33936" y="5373216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Action</a:t>
              </a:r>
              <a:endParaRPr lang="sv-S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90156" y="5364944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Reducer</a:t>
              </a:r>
              <a:endParaRPr lang="sv-SE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45940" y="3645024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Store</a:t>
              </a:r>
              <a:endParaRPr lang="sv-SE" dirty="0"/>
            </a:p>
          </p:txBody>
        </p:sp>
        <p:cxnSp>
          <p:nvCxnSpPr>
            <p:cNvPr id="21" name="Elbow Connector 11"/>
            <p:cNvCxnSpPr/>
            <p:nvPr/>
          </p:nvCxnSpPr>
          <p:spPr>
            <a:xfrm flipH="1">
              <a:off x="8830716" y="4653136"/>
              <a:ext cx="864096" cy="108012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9478788" y="5085184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smtClean="0"/>
                <a:t>triggers</a:t>
              </a:r>
              <a:endParaRPr lang="en-US" dirty="0"/>
            </a:p>
          </p:txBody>
        </p:sp>
        <p:cxnSp>
          <p:nvCxnSpPr>
            <p:cNvPr id="28" name="Elbow Connector 11"/>
            <p:cNvCxnSpPr/>
            <p:nvPr/>
          </p:nvCxnSpPr>
          <p:spPr>
            <a:xfrm flipH="1">
              <a:off x="5446340" y="5733256"/>
              <a:ext cx="1440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806380" y="5877272"/>
              <a:ext cx="8441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sv-SE" dirty="0" err="1" smtClean="0"/>
                <a:t>ent</a:t>
              </a:r>
              <a:r>
                <a:rPr lang="sv-SE" dirty="0" smtClean="0"/>
                <a:t> </a:t>
              </a:r>
              <a:r>
                <a:rPr lang="sv-SE" dirty="0" err="1" smtClean="0"/>
                <a:t>to</a:t>
              </a:r>
              <a:endParaRPr lang="en-US" dirty="0"/>
            </a:p>
          </p:txBody>
        </p:sp>
        <p:cxnSp>
          <p:nvCxnSpPr>
            <p:cNvPr id="33" name="Elbow Connector 11"/>
            <p:cNvCxnSpPr/>
            <p:nvPr/>
          </p:nvCxnSpPr>
          <p:spPr>
            <a:xfrm flipH="1" flipV="1">
              <a:off x="2566020" y="4653136"/>
              <a:ext cx="936104" cy="1008112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17948" y="5085184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updates</a:t>
              </a:r>
              <a:endParaRPr lang="en-US" dirty="0"/>
            </a:p>
          </p:txBody>
        </p:sp>
        <p:cxnSp>
          <p:nvCxnSpPr>
            <p:cNvPr id="38" name="Elbow Connector 11"/>
            <p:cNvCxnSpPr/>
            <p:nvPr/>
          </p:nvCxnSpPr>
          <p:spPr>
            <a:xfrm flipV="1">
              <a:off x="2638028" y="2564904"/>
              <a:ext cx="2592288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070076" y="2492896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contains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happens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something</a:t>
            </a:r>
            <a:r>
              <a:rPr lang="sv-SE" dirty="0" smtClean="0"/>
              <a:t> </a:t>
            </a:r>
            <a:r>
              <a:rPr lang="sv-SE" dirty="0" err="1" smtClean="0"/>
              <a:t>changes</a:t>
            </a:r>
            <a:r>
              <a:rPr lang="sv-SE" dirty="0" smtClean="0"/>
              <a:t>?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772816"/>
            <a:ext cx="8266460" cy="48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14200</TotalTime>
  <Words>1042</Words>
  <Application>Microsoft Macintosh PowerPoint</Application>
  <PresentationFormat>Custom</PresentationFormat>
  <Paragraphs>192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Chalkboard 16x9</vt:lpstr>
      <vt:lpstr>Redux</vt:lpstr>
      <vt:lpstr>PowerPoint Presentation</vt:lpstr>
      <vt:lpstr>What’s up?</vt:lpstr>
      <vt:lpstr>Re-cap</vt:lpstr>
      <vt:lpstr>Some words about application state</vt:lpstr>
      <vt:lpstr>Intro to Redux</vt:lpstr>
      <vt:lpstr>The three principles of Redux</vt:lpstr>
      <vt:lpstr>Concepts and data flow</vt:lpstr>
      <vt:lpstr>What happens when something changes?</vt:lpstr>
      <vt:lpstr>Actions</vt:lpstr>
      <vt:lpstr>Reducers</vt:lpstr>
      <vt:lpstr>Reducers – what not to do inside them</vt:lpstr>
      <vt:lpstr>Store</vt:lpstr>
      <vt:lpstr>Designing the state structure</vt:lpstr>
      <vt:lpstr>Pros</vt:lpstr>
      <vt:lpstr>Redux Library and ecosystem</vt:lpstr>
      <vt:lpstr>React   Redux</vt:lpstr>
      <vt:lpstr>npm install react-redux</vt:lpstr>
      <vt:lpstr>Possible drawbacks of using Redux</vt:lpstr>
      <vt:lpstr>Time to code!</vt:lpstr>
      <vt:lpstr>Summary of concepts</vt:lpstr>
    </vt:vector>
  </TitlesOfParts>
  <Company>Acorn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ken.alexandersson@jeppesen.com</dc:creator>
  <cp:keywords>React tutorial</cp:keywords>
  <cp:lastModifiedBy>Hans Olsson</cp:lastModifiedBy>
  <cp:revision>657</cp:revision>
  <dcterms:created xsi:type="dcterms:W3CDTF">2018-08-25T10:31:39Z</dcterms:created>
  <dcterms:modified xsi:type="dcterms:W3CDTF">2018-09-24T16:00:18Z</dcterms:modified>
</cp:coreProperties>
</file>