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Simulación de una intersección vial con </a:t>
            </a:r>
            <a:r>
              <a:rPr lang="es-CO" dirty="0" smtClean="0"/>
              <a:t>semáforos </a:t>
            </a:r>
            <a:r>
              <a:rPr lang="es-CO" dirty="0"/>
              <a:t>en doble sentido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Integrantes: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Ximena </a:t>
            </a:r>
            <a:r>
              <a:rPr lang="es-CO" sz="2400" b="1" dirty="0" smtClean="0">
                <a:solidFill>
                  <a:schemeClr val="tx1"/>
                </a:solidFill>
              </a:rPr>
              <a:t>Briceño</a:t>
            </a:r>
            <a:endParaRPr lang="es-CO" sz="2400" b="1" dirty="0" smtClean="0">
              <a:solidFill>
                <a:schemeClr val="tx1"/>
              </a:solidFill>
            </a:endParaRPr>
          </a:p>
          <a:p>
            <a:r>
              <a:rPr lang="es-CO" sz="2400" b="1" dirty="0" smtClean="0">
                <a:solidFill>
                  <a:schemeClr val="tx1"/>
                </a:solidFill>
              </a:rPr>
              <a:t>Alexsander Coronado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4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094" y="353214"/>
            <a:ext cx="8534400" cy="1507067"/>
          </a:xfrm>
        </p:spPr>
        <p:txBody>
          <a:bodyPr/>
          <a:lstStyle/>
          <a:p>
            <a:r>
              <a:rPr lang="es-CO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2094" y="1960808"/>
            <a:ext cx="8534400" cy="3615267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Proponer una programación de tiempos de una intersección vial con semáforos en doble sentido.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Aplicar el modelo analítico y experimental en el software arena para determinar el tiempo de mejor probabilidad evitando encolamientos en las vías.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Con el manejo de colas determinar para el tiempo analizado que tiene la luz verde y la luz roja encontrar el numero de afluencia de carros en cada vía.</a:t>
            </a:r>
          </a:p>
        </p:txBody>
      </p:sp>
    </p:spTree>
    <p:extLst>
      <p:ext uri="{BB962C8B-B14F-4D97-AF65-F5344CB8AC3E}">
        <p14:creationId xmlns:p14="http://schemas.microsoft.com/office/powerpoint/2010/main" val="308764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3152" y="533518"/>
            <a:ext cx="8534400" cy="1507067"/>
          </a:xfrm>
        </p:spPr>
        <p:txBody>
          <a:bodyPr/>
          <a:lstStyle/>
          <a:p>
            <a:r>
              <a:rPr lang="es-CO" dirty="0" smtClean="0"/>
              <a:t>Alcance/</a:t>
            </a:r>
            <a:r>
              <a:rPr lang="es-CO" dirty="0" err="1" smtClean="0"/>
              <a:t>delimitacion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1333" y="1767625"/>
            <a:ext cx="8534400" cy="3615267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Esta simulación tiene como fin realizar pruebas para hallar los mejores tiempos de la luz verde y roja en cada sentido y que no exista encolamiento, que comprende el circuito vial con semáforos en doble sentido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4669" y="546397"/>
            <a:ext cx="8534400" cy="1507067"/>
          </a:xfrm>
        </p:spPr>
        <p:txBody>
          <a:bodyPr/>
          <a:lstStyle/>
          <a:p>
            <a:r>
              <a:rPr lang="es-CO" dirty="0" smtClean="0"/>
              <a:t>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4669" y="1299930"/>
            <a:ext cx="6759776" cy="5017037"/>
          </a:xfrm>
        </p:spPr>
        <p:txBody>
          <a:bodyPr/>
          <a:lstStyle/>
          <a:p>
            <a:r>
              <a:rPr lang="es-CO" dirty="0">
                <a:solidFill>
                  <a:schemeClr val="tx1"/>
                </a:solidFill>
              </a:rPr>
              <a:t>Se considera un cruce de dos carreteras con los dos sentidos de circulación. Hay cuatro carriles L1, L2, L3 y L4 y en cada esquina del cruce hay un semáforo (T1, T2, T3 y T4). Para cada semáforo hay tres fases consecutivas: verde</a:t>
            </a:r>
            <a:r>
              <a:rPr lang="es-CO" dirty="0" smtClean="0">
                <a:solidFill>
                  <a:schemeClr val="tx1"/>
                </a:solidFill>
              </a:rPr>
              <a:t>, amarillo </a:t>
            </a:r>
            <a:r>
              <a:rPr lang="es-CO" dirty="0">
                <a:solidFill>
                  <a:schemeClr val="tx1"/>
                </a:solidFill>
              </a:rPr>
              <a:t>y Roja; por tanto, cada fase corresponde a un color de luz. La tasa de llegada de vehículos en el carril </a:t>
            </a:r>
            <a:r>
              <a:rPr lang="es-CO" dirty="0" smtClean="0">
                <a:solidFill>
                  <a:schemeClr val="tx1"/>
                </a:solidFill>
              </a:rPr>
              <a:t>L1 </a:t>
            </a:r>
            <a:r>
              <a:rPr lang="es-CO" dirty="0">
                <a:solidFill>
                  <a:schemeClr val="tx1"/>
                </a:solidFill>
              </a:rPr>
              <a:t>en el tiempo t es </a:t>
            </a:r>
            <a:r>
              <a:rPr lang="es-CO" dirty="0" err="1">
                <a:solidFill>
                  <a:schemeClr val="tx1"/>
                </a:solidFill>
              </a:rPr>
              <a:t>λi</a:t>
            </a:r>
            <a:r>
              <a:rPr lang="es-CO" dirty="0">
                <a:solidFill>
                  <a:schemeClr val="tx1"/>
                </a:solidFill>
              </a:rPr>
              <a:t>(t) para i=1,2,3,4. Cuando el semáforo está verde (</a:t>
            </a:r>
            <a:r>
              <a:rPr lang="es-CO" dirty="0" smtClean="0">
                <a:solidFill>
                  <a:schemeClr val="tx1"/>
                </a:solidFill>
              </a:rPr>
              <a:t>respectivamente Amarillo) </a:t>
            </a:r>
            <a:r>
              <a:rPr lang="es-CO" dirty="0">
                <a:solidFill>
                  <a:schemeClr val="tx1"/>
                </a:solidFill>
              </a:rPr>
              <a:t>la tasa de salida en el carril </a:t>
            </a:r>
            <a:r>
              <a:rPr lang="es-CO" dirty="0" smtClean="0">
                <a:solidFill>
                  <a:schemeClr val="tx1"/>
                </a:solidFill>
              </a:rPr>
              <a:t>L1 </a:t>
            </a:r>
            <a:r>
              <a:rPr lang="es-CO" dirty="0">
                <a:solidFill>
                  <a:schemeClr val="tx1"/>
                </a:solidFill>
              </a:rPr>
              <a:t>en el tiempo t es µi(t) (respectivamente </a:t>
            </a:r>
            <a:r>
              <a:rPr lang="es-CO" dirty="0" err="1">
                <a:solidFill>
                  <a:schemeClr val="tx1"/>
                </a:solidFill>
              </a:rPr>
              <a:t>κi</a:t>
            </a:r>
            <a:r>
              <a:rPr lang="es-CO" dirty="0">
                <a:solidFill>
                  <a:schemeClr val="tx1"/>
                </a:solidFill>
              </a:rPr>
              <a:t>(t)) para i=1,2,3,4. Suponemos que la </a:t>
            </a:r>
            <a:r>
              <a:rPr lang="es-CO" dirty="0" smtClean="0">
                <a:solidFill>
                  <a:schemeClr val="tx1"/>
                </a:solidFill>
              </a:rPr>
              <a:t>luz amarilla </a:t>
            </a:r>
            <a:r>
              <a:rPr lang="es-CO" dirty="0">
                <a:solidFill>
                  <a:schemeClr val="tx1"/>
                </a:solidFill>
              </a:rPr>
              <a:t>permanece encendida durante un espacio de tiempo </a:t>
            </a:r>
            <a:r>
              <a:rPr lang="es-CO" dirty="0" smtClean="0">
                <a:solidFill>
                  <a:schemeClr val="tx1"/>
                </a:solidFill>
              </a:rPr>
              <a:t>fijo.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45" y="2053464"/>
            <a:ext cx="3733465" cy="25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969" y="662307"/>
            <a:ext cx="8534400" cy="1507067"/>
          </a:xfrm>
        </p:spPr>
        <p:txBody>
          <a:bodyPr/>
          <a:lstStyle/>
          <a:p>
            <a:r>
              <a:rPr lang="es-CO" dirty="0" smtClean="0"/>
              <a:t>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3" y="2050960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El </a:t>
            </a:r>
            <a:r>
              <a:rPr lang="es-CO" dirty="0">
                <a:solidFill>
                  <a:schemeClr val="tx1"/>
                </a:solidFill>
              </a:rPr>
              <a:t>tiempo esperado entre llegadas es 1/λ, por ejemplo, si la tasa media </a:t>
            </a:r>
            <a:r>
              <a:rPr lang="es-CO" dirty="0" smtClean="0">
                <a:solidFill>
                  <a:schemeClr val="tx1"/>
                </a:solidFill>
              </a:rPr>
              <a:t>de llegadas </a:t>
            </a:r>
            <a:r>
              <a:rPr lang="es-CO" dirty="0">
                <a:solidFill>
                  <a:schemeClr val="tx1"/>
                </a:solidFill>
              </a:rPr>
              <a:t>es λ = </a:t>
            </a:r>
            <a:r>
              <a:rPr lang="es-CO" dirty="0" smtClean="0">
                <a:solidFill>
                  <a:schemeClr val="tx1"/>
                </a:solidFill>
              </a:rPr>
              <a:t>12 carros </a:t>
            </a:r>
            <a:r>
              <a:rPr lang="es-CO" dirty="0">
                <a:solidFill>
                  <a:schemeClr val="tx1"/>
                </a:solidFill>
              </a:rPr>
              <a:t>por </a:t>
            </a:r>
            <a:r>
              <a:rPr lang="es-CO" dirty="0" smtClean="0">
                <a:solidFill>
                  <a:schemeClr val="tx1"/>
                </a:solidFill>
              </a:rPr>
              <a:t>minuto, </a:t>
            </a:r>
            <a:r>
              <a:rPr lang="es-CO" dirty="0">
                <a:solidFill>
                  <a:schemeClr val="tx1"/>
                </a:solidFill>
              </a:rPr>
              <a:t>entonces el tiempo esperado entre </a:t>
            </a:r>
            <a:r>
              <a:rPr lang="es-CO" dirty="0" smtClean="0">
                <a:solidFill>
                  <a:schemeClr val="tx1"/>
                </a:solidFill>
              </a:rPr>
              <a:t>llegadas es </a:t>
            </a:r>
            <a:r>
              <a:rPr lang="es-CO" dirty="0">
                <a:solidFill>
                  <a:schemeClr val="tx1"/>
                </a:solidFill>
              </a:rPr>
              <a:t>1/λ = </a:t>
            </a:r>
            <a:r>
              <a:rPr lang="es-CO" dirty="0" smtClean="0">
                <a:solidFill>
                  <a:schemeClr val="tx1"/>
                </a:solidFill>
              </a:rPr>
              <a:t>1/12 </a:t>
            </a:r>
            <a:r>
              <a:rPr lang="es-CO" dirty="0">
                <a:solidFill>
                  <a:schemeClr val="tx1"/>
                </a:solidFill>
              </a:rPr>
              <a:t>= </a:t>
            </a:r>
            <a:r>
              <a:rPr lang="es-CO" dirty="0" smtClean="0">
                <a:solidFill>
                  <a:schemeClr val="tx1"/>
                </a:solidFill>
              </a:rPr>
              <a:t>0.08 </a:t>
            </a:r>
            <a:r>
              <a:rPr lang="es-CO" dirty="0">
                <a:solidFill>
                  <a:schemeClr val="tx1"/>
                </a:solidFill>
              </a:rPr>
              <a:t>horas o </a:t>
            </a:r>
            <a:r>
              <a:rPr lang="es-CO" dirty="0" smtClean="0">
                <a:solidFill>
                  <a:schemeClr val="tx1"/>
                </a:solidFill>
              </a:rPr>
              <a:t>8 </a:t>
            </a:r>
            <a:r>
              <a:rPr lang="es-CO" dirty="0">
                <a:solidFill>
                  <a:schemeClr val="tx1"/>
                </a:solidFill>
              </a:rPr>
              <a:t>minutos. Además es necesario estimar </a:t>
            </a:r>
            <a:r>
              <a:rPr lang="es-CO" dirty="0" smtClean="0">
                <a:solidFill>
                  <a:schemeClr val="tx1"/>
                </a:solidFill>
              </a:rPr>
              <a:t>la distribución </a:t>
            </a:r>
            <a:r>
              <a:rPr lang="es-CO" dirty="0">
                <a:solidFill>
                  <a:schemeClr val="tx1"/>
                </a:solidFill>
              </a:rPr>
              <a:t>de probabilidad de los tiempos entre llegadas, generalmente </a:t>
            </a:r>
            <a:r>
              <a:rPr lang="es-CO" dirty="0" smtClean="0">
                <a:solidFill>
                  <a:schemeClr val="tx1"/>
                </a:solidFill>
              </a:rPr>
              <a:t>es una </a:t>
            </a:r>
            <a:r>
              <a:rPr lang="es-CO" dirty="0">
                <a:solidFill>
                  <a:schemeClr val="tx1"/>
                </a:solidFill>
              </a:rPr>
              <a:t>distribución exponencial y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esto depende del </a:t>
            </a:r>
            <a:r>
              <a:rPr lang="es-CO" dirty="0" smtClean="0">
                <a:solidFill>
                  <a:schemeClr val="tx1"/>
                </a:solidFill>
              </a:rPr>
              <a:t>comportamiento, cuantos carros llegan. </a:t>
            </a:r>
          </a:p>
          <a:p>
            <a:r>
              <a:rPr lang="es-CO" dirty="0">
                <a:solidFill>
                  <a:schemeClr val="tx1"/>
                </a:solidFill>
              </a:rPr>
              <a:t>Se </a:t>
            </a:r>
            <a:r>
              <a:rPr lang="es-CO" dirty="0" smtClean="0">
                <a:solidFill>
                  <a:schemeClr val="tx1"/>
                </a:solidFill>
              </a:rPr>
              <a:t>determina </a:t>
            </a:r>
            <a:r>
              <a:rPr lang="es-CO" dirty="0" err="1" smtClean="0">
                <a:solidFill>
                  <a:schemeClr val="tx1"/>
                </a:solidFill>
              </a:rPr>
              <a:t>tambien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que las ocurrencias aleatorias de un tipo </a:t>
            </a:r>
            <a:r>
              <a:rPr lang="es-CO" dirty="0" smtClean="0">
                <a:solidFill>
                  <a:schemeClr val="tx1"/>
                </a:solidFill>
              </a:rPr>
              <a:t>especial como este caso ya que la cantidad de carros que llegan es aleatoria, </a:t>
            </a:r>
            <a:r>
              <a:rPr lang="es-CO" dirty="0">
                <a:solidFill>
                  <a:schemeClr val="tx1"/>
                </a:solidFill>
              </a:rPr>
              <a:t>pueden describirse a través de una distribución discreta de probabilidad bien conocida, la distribución de </a:t>
            </a:r>
            <a:r>
              <a:rPr lang="es-CO" dirty="0" err="1">
                <a:solidFill>
                  <a:schemeClr val="tx1"/>
                </a:solidFill>
              </a:rPr>
              <a:t>Poisson</a:t>
            </a:r>
            <a:r>
              <a:rPr lang="es-CO" dirty="0">
                <a:solidFill>
                  <a:schemeClr val="tx1"/>
                </a:solidFill>
              </a:rPr>
              <a:t>. 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33" y="4532752"/>
            <a:ext cx="3028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722" y="475683"/>
            <a:ext cx="8534400" cy="1507067"/>
          </a:xfrm>
        </p:spPr>
        <p:txBody>
          <a:bodyPr/>
          <a:lstStyle/>
          <a:p>
            <a:r>
              <a:rPr lang="es-CO" dirty="0" smtClean="0"/>
              <a:t>EXPERIMENTOS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3122" y="1932959"/>
            <a:ext cx="2238434" cy="185742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98722" y="198275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>
                <a:solidFill>
                  <a:schemeClr val="tx1"/>
                </a:solidFill>
              </a:rPr>
              <a:t>El primer experimento realizado fue dejar el tipo de variable </a:t>
            </a:r>
            <a:r>
              <a:rPr lang="es-CO" dirty="0" err="1" smtClean="0">
                <a:solidFill>
                  <a:schemeClr val="tx1"/>
                </a:solidFill>
              </a:rPr>
              <a:t>random</a:t>
            </a:r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Exp</a:t>
            </a:r>
            <a:r>
              <a:rPr lang="es-CO" dirty="0" smtClean="0">
                <a:solidFill>
                  <a:schemeClr val="tx1"/>
                </a:solidFill>
              </a:rPr>
              <a:t>), donde enviaba una cantidad de carros diferente cada minuto y segundo por lo que dio un tiempo aproximado de 20 </a:t>
            </a:r>
            <a:r>
              <a:rPr lang="es-CO" dirty="0" smtClean="0">
                <a:solidFill>
                  <a:schemeClr val="tx1"/>
                </a:solidFill>
              </a:rPr>
              <a:t>segundos </a:t>
            </a:r>
            <a:r>
              <a:rPr lang="es-CO" dirty="0" smtClean="0">
                <a:solidFill>
                  <a:schemeClr val="tx1"/>
                </a:solidFill>
              </a:rPr>
              <a:t>en luz verde y roja, ya que existía un encolamiento muy notorio.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El segundo fue dejar el tipo de variable </a:t>
            </a:r>
            <a:r>
              <a:rPr lang="es-CO" dirty="0" err="1" smtClean="0">
                <a:solidFill>
                  <a:schemeClr val="tx1"/>
                </a:solidFill>
              </a:rPr>
              <a:t>contanto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smtClean="0">
                <a:solidFill>
                  <a:schemeClr val="tx1"/>
                </a:solidFill>
              </a:rPr>
              <a:t>tomando como valor de </a:t>
            </a:r>
            <a:r>
              <a:rPr lang="es-CO" dirty="0">
                <a:solidFill>
                  <a:schemeClr val="tx1"/>
                </a:solidFill>
              </a:rPr>
              <a:t>críticos durante la hora de máxima demanda de tránsito en las calles A y B son de </a:t>
            </a:r>
            <a:r>
              <a:rPr lang="es-CO" dirty="0" smtClean="0">
                <a:solidFill>
                  <a:schemeClr val="tx1"/>
                </a:solidFill>
              </a:rPr>
              <a:t>300 </a:t>
            </a:r>
            <a:r>
              <a:rPr lang="es-CO" dirty="0">
                <a:solidFill>
                  <a:schemeClr val="tx1"/>
                </a:solidFill>
              </a:rPr>
              <a:t>y 250 vehículos, </a:t>
            </a:r>
            <a:r>
              <a:rPr lang="es-CO" dirty="0" smtClean="0">
                <a:solidFill>
                  <a:schemeClr val="tx1"/>
                </a:solidFill>
              </a:rPr>
              <a:t>respectivamente, para ello se tomaron 50 segundos de 60, </a:t>
            </a:r>
            <a:r>
              <a:rPr lang="es-CO" dirty="0">
                <a:solidFill>
                  <a:schemeClr val="tx1"/>
                </a:solidFill>
              </a:rPr>
              <a:t>Ta + Tb = 50 segundos ( tiempo total de la luz </a:t>
            </a:r>
            <a:r>
              <a:rPr lang="es-CO" dirty="0" smtClean="0">
                <a:solidFill>
                  <a:schemeClr val="tx1"/>
                </a:solidFill>
              </a:rPr>
              <a:t>verde de ambos sentidos) </a:t>
            </a:r>
            <a:r>
              <a:rPr lang="es-CO" dirty="0">
                <a:solidFill>
                  <a:schemeClr val="tx1"/>
                </a:solidFill>
              </a:rPr>
              <a:t>entonces Ta = 31 segundos y Tb = 50 - 31 segundos = 19 </a:t>
            </a:r>
            <a:r>
              <a:rPr lang="es-CO" dirty="0" smtClean="0">
                <a:solidFill>
                  <a:schemeClr val="tx1"/>
                </a:solidFill>
              </a:rPr>
              <a:t>segundos.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Lo que nos llevo a una tercer prueba 60/5= 12. para un total de 720 carros por hora. 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smtClean="0">
                <a:solidFill>
                  <a:schemeClr val="tx1"/>
                </a:solidFill>
              </a:rPr>
              <a:t>Cada 2,5 </a:t>
            </a:r>
            <a:r>
              <a:rPr lang="es-CO" dirty="0" err="1">
                <a:solidFill>
                  <a:schemeClr val="tx1"/>
                </a:solidFill>
              </a:rPr>
              <a:t>S</a:t>
            </a:r>
            <a:r>
              <a:rPr lang="es-CO" dirty="0" err="1" smtClean="0">
                <a:solidFill>
                  <a:schemeClr val="tx1"/>
                </a:solidFill>
              </a:rPr>
              <a:t>eg</a:t>
            </a:r>
            <a:r>
              <a:rPr lang="es-CO" dirty="0" smtClean="0">
                <a:solidFill>
                  <a:schemeClr val="tx1"/>
                </a:solidFill>
              </a:rPr>
              <a:t> se encola un carro. Y el mismo tiempo es utilizado para salir con luz verde.</a:t>
            </a:r>
          </a:p>
        </p:txBody>
      </p:sp>
    </p:spTree>
    <p:extLst>
      <p:ext uri="{BB962C8B-B14F-4D97-AF65-F5344CB8AC3E}">
        <p14:creationId xmlns:p14="http://schemas.microsoft.com/office/powerpoint/2010/main" val="31133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778217"/>
            <a:ext cx="8534400" cy="1507067"/>
          </a:xfrm>
        </p:spPr>
        <p:txBody>
          <a:bodyPr/>
          <a:lstStyle/>
          <a:p>
            <a:r>
              <a:rPr lang="es-ES" dirty="0" err="1"/>
              <a:t>vehiculos</a:t>
            </a:r>
            <a:r>
              <a:rPr lang="es-ES" dirty="0"/>
              <a:t> "varados"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7207" y="1303987"/>
            <a:ext cx="8534400" cy="3615267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Se encontró un principal detenimiento en la implementación haciendo simulaciones cuando existen carros varados, o causa que hace tener el trafico, hace falta un modelo de análisis macroscópico y una simulación de alto costo computacional.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54" y="4066582"/>
            <a:ext cx="4413362" cy="20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MUCHAS 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855759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584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Sector</vt:lpstr>
      <vt:lpstr>Simulación de una intersección vial con semáforos en doble sentido</vt:lpstr>
      <vt:lpstr>OBJETIVOS</vt:lpstr>
      <vt:lpstr>Alcance/delimitacion</vt:lpstr>
      <vt:lpstr>Modelo</vt:lpstr>
      <vt:lpstr>MODELO</vt:lpstr>
      <vt:lpstr>EXPERIMENTOS</vt:lpstr>
      <vt:lpstr>vehiculos "varados"</vt:lpstr>
      <vt:lpstr>MUCHAS 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Alexsander</dc:creator>
  <cp:lastModifiedBy>Alexsander</cp:lastModifiedBy>
  <cp:revision>15</cp:revision>
  <dcterms:created xsi:type="dcterms:W3CDTF">2017-12-02T03:22:51Z</dcterms:created>
  <dcterms:modified xsi:type="dcterms:W3CDTF">2017-12-02T05:40:16Z</dcterms:modified>
</cp:coreProperties>
</file>