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28" r:id="rId4"/>
    <p:sldId id="373" r:id="rId5"/>
    <p:sldId id="518" r:id="rId6"/>
    <p:sldId id="519" r:id="rId7"/>
    <p:sldId id="537" r:id="rId8"/>
    <p:sldId id="538" r:id="rId9"/>
    <p:sldId id="433" r:id="rId10"/>
    <p:sldId id="499" r:id="rId11"/>
    <p:sldId id="539" r:id="rId12"/>
    <p:sldId id="540" r:id="rId13"/>
    <p:sldId id="541" r:id="rId14"/>
    <p:sldId id="542" r:id="rId15"/>
    <p:sldId id="478" r:id="rId16"/>
    <p:sldId id="505" r:id="rId17"/>
    <p:sldId id="543" r:id="rId18"/>
    <p:sldId id="544" r:id="rId19"/>
    <p:sldId id="545" r:id="rId20"/>
    <p:sldId id="546" r:id="rId21"/>
    <p:sldId id="487" r:id="rId22"/>
    <p:sldId id="510" r:id="rId23"/>
    <p:sldId id="547" r:id="rId24"/>
    <p:sldId id="548" r:id="rId25"/>
    <p:sldId id="549" r:id="rId26"/>
    <p:sldId id="3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1129" autoAdjust="0"/>
  </p:normalViewPr>
  <p:slideViewPr>
    <p:cSldViewPr snapToGrid="0">
      <p:cViewPr varScale="1">
        <p:scale>
          <a:sx n="63" d="100"/>
          <a:sy n="63" d="100"/>
        </p:scale>
        <p:origin x="1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83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08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09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81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149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62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519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367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35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9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7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642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499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765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37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959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38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93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17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9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08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AML-2103 Visualization for AI and ML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</a:t>
            </a:r>
            <a:r>
              <a:rPr lang="en-US" sz="1200"/>
              <a:t>Vahid Hadavi, PhD] </a:t>
            </a:r>
            <a:endParaRPr lang="en-US" sz="1200" dirty="0"/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42" y="57878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Figure aesthetics; Style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2226" y="646610"/>
            <a:ext cx="725349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To control the style, Seaborn provides two methods: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set_style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(style, [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rc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])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axes_style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(style, [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rc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])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Parameters: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style: A dictionary of parameters or the name of one of the following preconfigured sets: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darkgrid</a:t>
            </a:r>
            <a:r>
              <a:rPr lang="en-US" dirty="0">
                <a:solidFill>
                  <a:srgbClr val="FFC000"/>
                </a:solidFill>
                <a:latin typeface="Muli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whitegrid</a:t>
            </a:r>
            <a:r>
              <a:rPr lang="en-US" dirty="0">
                <a:solidFill>
                  <a:srgbClr val="FFC000"/>
                </a:solidFill>
                <a:latin typeface="Muli"/>
              </a:rPr>
              <a:t>, dark, white, or ticks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rc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(optional): Parameter mappings to override the values in the preset Seaborn style dictionaries.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0381638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Figure aesthetics; Style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773" y="579561"/>
            <a:ext cx="7253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Matplotlib visualization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3408AB-A5F7-4166-959D-6ACF7385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9" y="2093577"/>
            <a:ext cx="2691684" cy="193815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2B6D680-CCA0-4772-BA71-8E745350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109" y="1947151"/>
            <a:ext cx="3467100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1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Figure aesthetics; Style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773" y="579561"/>
            <a:ext cx="7253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Adding ‘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whitegrid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’ background 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set_style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Seaborn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D0AA81A-BF43-4708-97DB-316F5E19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30" y="1638818"/>
            <a:ext cx="2674396" cy="257982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BE55260-2E3D-468B-BE63-674782B6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05" y="1832068"/>
            <a:ext cx="2942970" cy="20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95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Figure aesthetics; Style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773" y="579561"/>
            <a:ext cx="7253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Adding ‘dark’ background 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axes_style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Seaborn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E5943-8B86-4F18-B430-4D1CCC59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82" y="1714991"/>
            <a:ext cx="2453800" cy="275552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DB61BD8-AE65-40C1-9890-BBE89AAE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69" y="2083122"/>
            <a:ext cx="3108147" cy="19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846597" y="27747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Figure aesthetics; Removing spines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0453" y="493622"/>
            <a:ext cx="725349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Sometimes, we want to remove the top and right axes spines.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2CC6E-084B-46C1-A162-4EAA818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51" y="1401563"/>
            <a:ext cx="6072007" cy="25972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4BB427-DE16-400F-9126-2240A6BB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03" y="1874040"/>
            <a:ext cx="2586088" cy="292556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C8FE346-4628-4E34-8C88-824C4A614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419" y="2280113"/>
            <a:ext cx="3162046" cy="20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02542" y="1442130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7.3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Seaborn color </a:t>
            </a:r>
            <a:r>
              <a:rPr lang="en-US" altLang="en-US" sz="28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paletters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(qualitative, sequential and diverging color platters)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715557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Color Palettes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8932" y="564192"/>
            <a:ext cx="725349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color_palette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 function on Seaborn provides an interface for many of the possible ways to generate colors.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palette (optional): Name of palette or None to return the current palette.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n_colors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(optional): Number of colors in the palette. If the specified number of colors is larger than the number of colors in the palette, the colors will be cycled.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desat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(optional): Proportion to desaturate each color by.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set the palette for all plots with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set_palette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This function accepts the same arguments as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color_palette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837E6-AF52-4BF9-8861-06435333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131" y="1643654"/>
            <a:ext cx="4610100" cy="2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102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Qualitative color Palettes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8443" y="564192"/>
            <a:ext cx="725349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When using a dataset that uses distinct but non-ordered categories, it’s good to use qualitative palettes.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Qualitative palettes are sets of distinct colors which make it easy to distinguish the categories when plotted.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They do not imply any particular ordering or meaning.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0830-6882-44C8-9533-5C16EB16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97" y="2323070"/>
            <a:ext cx="3369733" cy="630767"/>
          </a:xfrm>
          <a:prstGeom prst="rect">
            <a:avLst/>
          </a:prstGeom>
        </p:spPr>
      </p:pic>
      <p:pic>
        <p:nvPicPr>
          <p:cNvPr id="9" name="Picture 8" descr="Chart, shape, rectangle&#10;&#10;Description automatically generated">
            <a:extLst>
              <a:ext uri="{FF2B5EF4-FFF2-40B4-BE49-F238E27FC236}">
                <a16:creationId xmlns:a16="http://schemas.microsoft.com/office/drawing/2014/main" id="{C5C1506C-4839-482F-B112-B5203FB9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37" y="3291469"/>
            <a:ext cx="4953000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78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Qualitative color Palettes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4141" y="607590"/>
            <a:ext cx="725349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E71FD-DBE8-4F20-B923-D7758257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33" y="1135351"/>
            <a:ext cx="3166351" cy="53928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B604082-097C-4BEC-9795-4D2C7C7F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269" y="1944711"/>
            <a:ext cx="4549223" cy="685657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E491FCD-6AAA-4346-A38B-D7D4EB7A2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484" y="2840885"/>
            <a:ext cx="3260830" cy="564534"/>
          </a:xfrm>
          <a:prstGeom prst="rect">
            <a:avLst/>
          </a:prstGeom>
        </p:spPr>
      </p:pic>
      <p:pic>
        <p:nvPicPr>
          <p:cNvPr id="14" name="Picture 13" descr="Chart, shape, rectangle&#10;&#10;Description automatically generated">
            <a:extLst>
              <a:ext uri="{FF2B5EF4-FFF2-40B4-BE49-F238E27FC236}">
                <a16:creationId xmlns:a16="http://schemas.microsoft.com/office/drawing/2014/main" id="{E98E6CB1-ADB3-4BF2-BABB-D41F7765A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797" y="3688532"/>
            <a:ext cx="4659428" cy="6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4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Sequential color Palettes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111" y="564192"/>
            <a:ext cx="72534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Just as the name implies, sequential palettes are a set of colors that move sequentially from a lighter to a darker color.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Sequential color palettes are appropriate when: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 variable exists as ordered categories, such as grade in school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Continuous values that can be put into groups, such as yearly income. 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Because the darkest colors will attract the most visual attention, sequential palettes are most useful when only high values need to be emphasized.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4571A9-3979-43B6-A2D8-04613E92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85" y="2938480"/>
            <a:ext cx="3774708" cy="53693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94E569C-0CED-4129-98AF-5C04AE21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47" y="3572081"/>
            <a:ext cx="2939024" cy="6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96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1" y="2155538"/>
            <a:ext cx="660068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7.1       Discuss advantages of Seaborn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7.2       Apply figure aesthetics control (figure style, removing axes spines)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7.3       Discuss Seaborn color </a:t>
            </a:r>
            <a:r>
              <a:rPr lang="en-US" alt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paletters</a:t>
            </a: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(categorical, sequential and diverging color platters)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7.4       Demonstrate Multi-plot in seaborn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4328" y="775709"/>
            <a:ext cx="6190464" cy="1159799"/>
          </a:xfrm>
        </p:spPr>
        <p:txBody>
          <a:bodyPr/>
          <a:lstStyle/>
          <a:p>
            <a:r>
              <a:rPr lang="en-US" sz="2400" b="1" dirty="0"/>
              <a:t>Lecture7</a:t>
            </a:r>
            <a:br>
              <a:rPr lang="en-US" sz="2400" b="1" dirty="0"/>
            </a:br>
            <a:r>
              <a:rPr lang="en-US" sz="1400" b="1" dirty="0">
                <a:solidFill>
                  <a:srgbClr val="C6DAEC"/>
                </a:solidFill>
                <a:latin typeface="Muli"/>
                <a:sym typeface="Muli"/>
              </a:rPr>
              <a:t>7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Examine Visualization using Seaborn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Diverging color Palettes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9576" y="564192"/>
            <a:ext cx="725349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Diverging palettes are best suited for datasets where both the low and high values might be of equal interest, such as hot and cold temperatures.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They are used for data that consists of a well-defined midpoint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7EC666-BCB1-454F-B17A-8BF4C6FC4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71" y="2131142"/>
            <a:ext cx="4099014" cy="53346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0B807B4A-F848-445D-A43C-6D246CD2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225" y="3044465"/>
            <a:ext cx="3385119" cy="7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8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01826" y="707982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7.4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Demonstrate Multi-plot in seaborn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52695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Multi-plot with </a:t>
            </a:r>
            <a:r>
              <a:rPr lang="en-US" sz="3200" dirty="0" err="1"/>
              <a:t>FacetGrid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2869" y="564192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FacetGrid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is used to visualize a certain plot for multiple variables separately.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FacetGrid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can be drawn with up to three dimensions: row, col, and hue.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col and row have the obvious correspondence to the rows and columns of an array.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hue is the third dimension and shown with different colors (described by legend).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FacetGrid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class has to be initialized with a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DataFrame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and the names of the variables that will form the row, column, or hue dimensions of the grid.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selected variables should be categorical or discrete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have Share x/y axes across rows/columns, by specifying ‘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sharex</a:t>
            </a:r>
            <a:r>
              <a:rPr lang="en-US" dirty="0">
                <a:solidFill>
                  <a:srgbClr val="FFC000"/>
                </a:solidFill>
                <a:latin typeface="Muli"/>
              </a:rPr>
              <a:t>’ and ‘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sharey</a:t>
            </a:r>
            <a:r>
              <a:rPr lang="en-US" dirty="0">
                <a:solidFill>
                  <a:srgbClr val="FFC000"/>
                </a:solidFill>
                <a:latin typeface="Muli"/>
              </a:rPr>
              <a:t>’.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5087D-FB12-4772-8EC1-E41229EF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52" y="2776252"/>
            <a:ext cx="3547533" cy="2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650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Multi-plot with </a:t>
            </a:r>
            <a:r>
              <a:rPr lang="en-US" sz="3200" dirty="0" err="1"/>
              <a:t>FacetGrid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4538" y="648733"/>
            <a:ext cx="725349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Initializing the grid does not draw anything on them yet.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For visualizing data on this grid, the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FacetGrid.map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 method has to be used.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You can provide any plotting function and the name(s) of the variable(s) in the data frame to plot.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616D2-8AC3-4F4E-9CDD-0E8C8FCD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57" y="2342268"/>
            <a:ext cx="3136900" cy="2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4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Multi-plot with </a:t>
            </a:r>
            <a:r>
              <a:rPr lang="en-US" sz="3200" dirty="0" err="1"/>
              <a:t>FacetGrid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EAB39FC-7483-4BE7-9B59-EE44611E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53" y="1304488"/>
            <a:ext cx="2370667" cy="55456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43F7582-778F-4CAF-9BFD-E1CCB80A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89" y="2026430"/>
            <a:ext cx="3716867" cy="17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43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Multi-plot with </a:t>
            </a:r>
            <a:r>
              <a:rPr lang="en-US" sz="3200" dirty="0" err="1"/>
              <a:t>FacetGrid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B45A8-50EF-4EE5-9CED-B8361CDA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212" y="1176364"/>
            <a:ext cx="725349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There are two values for ‘time’ variable (Dinner &amp; Lunch) and two values for ‘sex’ variable (Female &amp; Male). 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42812BE-F0AF-4DBF-B2C4-7BB054E8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02" y="994357"/>
            <a:ext cx="3191933" cy="478367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8F6EC87-F956-43EC-9086-546E66B9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343" y="2128187"/>
            <a:ext cx="2847759" cy="2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00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93683" y="775596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7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advantages of Seaborn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8821" y="663591"/>
            <a:ext cx="72534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Unlike Matplotlib, Seaborn is not a standalone Python library.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is built on top of Matplotlib and provides a higher-level abstraction to make visually appealing statistical visualizations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most prominent features of Seaborn are as follows: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Beautiful out of the box plots with different themes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Built-in color palettes that can be used to reveal patterns in the dataset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Dataset-oriented interface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A high-level abstraction that still allows for complex visualizations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 Advantages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1163" y="605758"/>
            <a:ext cx="725349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uses fewer syntax and has easily interesting default themes.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While Matplotlib is highly customizable and powerful, Seaborn avoids a ton of boilerplate by providing default themes which are commonly used.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A neat feature of Seaborn is the ability to integrate with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DataFrames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from the pandas library.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Seaborn works with the dataset as a whole and is much more intuitive than Matplotlib.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 Seaborn, replot() is the entry API with ‘kind’ parameter to specify the type of plot which could be line, bar, or many of the other types (default scatter).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5212768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 example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BD1A1EE-27DF-49F6-9A81-985E892F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81" y="1664181"/>
            <a:ext cx="2370667" cy="55456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9049EC2-A05B-4A2B-83C7-067B3C1C6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17" y="2386123"/>
            <a:ext cx="3716867" cy="17060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25BD86-DF2E-4596-BA2A-B31E1E05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60" y="675757"/>
            <a:ext cx="658187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Seaborn needs to imported.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220263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 example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778CA-1F37-4C0F-93CB-0D8E01BA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73" y="1207065"/>
            <a:ext cx="2887313" cy="25283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1342B9F-B13A-45F9-8753-6B7D92E5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87" y="1768602"/>
            <a:ext cx="3739456" cy="31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57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 example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CBC9B-3519-4B12-8F1C-741F7C3E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82" y="1303681"/>
            <a:ext cx="3361963" cy="19687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FEB6806-4683-413C-B2C0-41EF5830D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23" y="1872587"/>
            <a:ext cx="5906152" cy="26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368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517240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7.2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Apply figure aesthetics control (figure style, removing axes spines)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926839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28495</TotalTime>
  <Words>998</Words>
  <Application>Microsoft Office PowerPoint</Application>
  <PresentationFormat>On-screen Show (16:9)</PresentationFormat>
  <Paragraphs>203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Muli</vt:lpstr>
      <vt:lpstr>Nixie One</vt:lpstr>
      <vt:lpstr>Wingdings</vt:lpstr>
      <vt:lpstr>Imogen template</vt:lpstr>
      <vt:lpstr>AML-2103 Visualization for AI and ML</vt:lpstr>
      <vt:lpstr>Lecture7 7. Examine Visualization using Seaborn</vt:lpstr>
      <vt:lpstr>     7.1 Discuss advantages of Seaborn</vt:lpstr>
      <vt:lpstr>Seaborn</vt:lpstr>
      <vt:lpstr>Seaborn Advantages</vt:lpstr>
      <vt:lpstr>Seaborn example</vt:lpstr>
      <vt:lpstr>Seaborn example</vt:lpstr>
      <vt:lpstr>Seaborn example</vt:lpstr>
      <vt:lpstr>     7.2 Apply figure aesthetics control (figure style, removing axes spines) </vt:lpstr>
      <vt:lpstr>Figure aesthetics; Style</vt:lpstr>
      <vt:lpstr>Figure aesthetics; Style</vt:lpstr>
      <vt:lpstr>Figure aesthetics; Style</vt:lpstr>
      <vt:lpstr>Figure aesthetics; Style</vt:lpstr>
      <vt:lpstr>Figure aesthetics; Removing spines</vt:lpstr>
      <vt:lpstr>     7.3 Discuss Seaborn color paletters (qualitative, sequential and diverging color platters) </vt:lpstr>
      <vt:lpstr>Color Palettes</vt:lpstr>
      <vt:lpstr>Qualitative color Palettes</vt:lpstr>
      <vt:lpstr>Qualitative color Palettes</vt:lpstr>
      <vt:lpstr>Sequential color Palettes</vt:lpstr>
      <vt:lpstr>Diverging color Palettes</vt:lpstr>
      <vt:lpstr>     7.4 Demonstrate Multi-plot in seaborn</vt:lpstr>
      <vt:lpstr>Multi-plot with FacetGrid</vt:lpstr>
      <vt:lpstr>Multi-plot with FacetGrid</vt:lpstr>
      <vt:lpstr>Multi-plot with FacetGrid</vt:lpstr>
      <vt:lpstr>Multi-plot with FacetGrid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Vahid Hadavi</cp:lastModifiedBy>
  <cp:revision>1286</cp:revision>
  <dcterms:modified xsi:type="dcterms:W3CDTF">2021-02-20T16:41:21Z</dcterms:modified>
  <cp:version>Version2</cp:version>
</cp:coreProperties>
</file>