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09" r:id="rId2"/>
    <p:sldId id="264" r:id="rId3"/>
    <p:sldId id="317" r:id="rId4"/>
    <p:sldId id="279" r:id="rId5"/>
    <p:sldId id="280" r:id="rId6"/>
    <p:sldId id="281" r:id="rId7"/>
    <p:sldId id="282" r:id="rId8"/>
    <p:sldId id="284" r:id="rId9"/>
    <p:sldId id="285" r:id="rId10"/>
    <p:sldId id="290" r:id="rId11"/>
    <p:sldId id="295" r:id="rId12"/>
    <p:sldId id="296" r:id="rId13"/>
    <p:sldId id="298" r:id="rId14"/>
    <p:sldId id="299" r:id="rId15"/>
    <p:sldId id="300" r:id="rId16"/>
    <p:sldId id="301" r:id="rId17"/>
    <p:sldId id="302" r:id="rId18"/>
    <p:sldId id="307" r:id="rId1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" y="2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110B7-7A32-48A9-BF93-9316FBFDA03E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C1094-18E8-4EC3-9D44-D90EAC674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7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B0084EDC-C9C4-475D-A1ED-B93E6B30C9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48766EB2-890F-464A-97A4-29834BA205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D23C3D0E-7C1E-45B8-AE23-8DC71763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930EB9-EA89-4AB6-9B62-FC7C7EFF424D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9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A4F73580-1FD9-4396-88D8-C077734440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BAC3AEBC-DFBD-4BD3-9992-27371E86CF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7A129221-2D85-420F-8E12-A1F32339C3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872DB32-0959-4629-AB2C-8EC03AA73DAD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1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1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6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6" indent="0" algn="r">
              <a:buNone/>
              <a:defRPr>
                <a:solidFill>
                  <a:schemeClr val="tx2"/>
                </a:solidFill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3673D894-5FA8-48B1-B60E-E1A55D1BC9A8}" type="datetime1">
              <a:rPr lang="en-US" smtClean="0"/>
              <a:t>1/7/2024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1" y="6408743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12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540039-B92A-49D2-86B0-6D6239E90B64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5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CF5B9-4476-4469-A677-F19F4EB70F30}" type="datetime1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6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7" y="6408743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ction Button: Back or Previous 3">
            <a:hlinkClick r:id="" action="ppaction://hlinkshowjump?jump=previousslide" highlightClick="1"/>
          </p:cNvPr>
          <p:cNvSpPr/>
          <p:nvPr/>
        </p:nvSpPr>
        <p:spPr>
          <a:xfrm>
            <a:off x="11074400" y="152400"/>
            <a:ext cx="406400" cy="304800"/>
          </a:xfrm>
          <a:prstGeom prst="actionButtonBackPrevio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Action Button: Forward or Next 4">
            <a:hlinkClick r:id="" action="ppaction://hlinkshowjump?jump=nextslide" highlightClick="1"/>
          </p:cNvPr>
          <p:cNvSpPr/>
          <p:nvPr/>
        </p:nvSpPr>
        <p:spPr>
          <a:xfrm>
            <a:off x="11582400" y="152400"/>
            <a:ext cx="406400" cy="304800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91BA8B41-953E-4FD4-8A57-57E109446383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1" y="6408743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20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04F833C6-D8B1-46FC-8B91-E813241A082E}" type="datetime1">
              <a:rPr lang="en-US" smtClean="0"/>
              <a:t>1/7/2024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0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A56F8D7-9453-4A7F-9C7C-DB04FE9CD9C1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2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9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1444299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7D2F915-71C5-4FC3-B6AE-B2A76F6644D4}" type="datetime1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79B6096-F7D0-4AA7-B79F-A44807A40CE3}" type="datetime1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39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446438-3918-4ED4-9714-B204B3E0652D}" type="datetime1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2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5D7399EC-F5EC-4052-804A-BCAE16647DBF}" type="datetime1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0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3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1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70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4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173CFF3E-A63A-4078-97B4-FCE02B42C656}" type="datetime1">
              <a:rPr lang="en-US" smtClean="0"/>
              <a:t>1/7/2024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43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04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43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AB48AA77-AAB8-4E2E-8857-CB9763DB24FE}" type="datetime1">
              <a:rPr lang="en-US" smtClean="0"/>
              <a:t>1/7/2024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1" y="6408743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43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F6425B89-D46A-407F-872B-094ACC49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16" indent="-255582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698" indent="-228594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17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2971" indent="-228594" algn="l" rtl="0" eaLnBrk="1" fontAlgn="base" hangingPunct="1">
        <a:spcBef>
          <a:spcPts val="351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160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754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349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943" indent="-228594" algn="l" rtl="0" eaLnBrk="1" latinLnBrk="0" hangingPunct="1">
        <a:spcBef>
          <a:spcPts val="351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41AE-5B26-436F-BAF1-17ED9EC2F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Chapter 2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Introduction to </a:t>
            </a:r>
            <a:b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Applications; </a:t>
            </a:r>
            <a:r>
              <a:rPr lang="en-US" dirty="0" err="1">
                <a:solidFill>
                  <a:srgbClr val="3380E6"/>
                </a:solidFill>
                <a:latin typeface="Calibri" panose="020F0502020204030204" pitchFamily="34" charset="0"/>
              </a:rPr>
              <a:t>Input/Output</a:t>
            </a: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 and Operators</a:t>
            </a:r>
          </a:p>
        </p:txBody>
      </p:sp>
      <p:sp>
        <p:nvSpPr>
          <p:cNvPr id="10243" name="Subtitle 3">
            <a:extLst>
              <a:ext uri="{FF2B5EF4-FFF2-40B4-BE49-F238E27FC236}">
                <a16:creationId xmlns:a16="http://schemas.microsoft.com/office/drawing/2014/main" id="{FD6BC3F6-62C5-4B24-8701-6D970E0F6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1"/>
          </a:xfrm>
        </p:spPr>
        <p:txBody>
          <a:bodyPr/>
          <a:lstStyle/>
          <a:p>
            <a:pPr algn="ctr"/>
            <a:r>
              <a:rPr lang="en-US" altLang="en-US"/>
              <a:t>Java </a:t>
            </a:r>
            <a:r>
              <a:rPr lang="en-US" altLang="en-US" dirty="0"/>
              <a:t>How to Program, 11/e</a:t>
            </a:r>
          </a:p>
          <a:p>
            <a:pPr algn="ctr"/>
            <a:r>
              <a:rPr lang="en-US" altLang="en-US" sz="1800" dirty="0"/>
              <a:t>Questions? E-mail paul.deitel@deitel.com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DCCFF-6D90-444F-81FB-437B4EC0CC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48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4">
            <a:extLst>
              <a:ext uri="{FF2B5EF4-FFF2-40B4-BE49-F238E27FC236}">
                <a16:creationId xmlns:a16="http://schemas.microsoft.com/office/drawing/2014/main" id="{EC5E3997-1C11-47AD-913B-F41579B35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7340"/>
            <a:ext cx="12192000" cy="37433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6CC8-0884-43EA-973D-8354537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6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39">
            <a:extLst>
              <a:ext uri="{FF2B5EF4-FFF2-40B4-BE49-F238E27FC236}">
                <a16:creationId xmlns:a16="http://schemas.microsoft.com/office/drawing/2014/main" id="{DC69F93E-429D-4B59-94A0-682659CA92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992"/>
            <a:ext cx="12192000" cy="60420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D4996-C5BB-42EC-9E91-1AC3590B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7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0">
            <a:extLst>
              <a:ext uri="{FF2B5EF4-FFF2-40B4-BE49-F238E27FC236}">
                <a16:creationId xmlns:a16="http://schemas.microsoft.com/office/drawing/2014/main" id="{6BF0184F-8C6D-4D48-A72F-55A59F4C425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716"/>
            <a:ext cx="12192000" cy="5614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60A47-3292-4585-BC6C-C7D99A9ED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4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2">
            <a:extLst>
              <a:ext uri="{FF2B5EF4-FFF2-40B4-BE49-F238E27FC236}">
                <a16:creationId xmlns:a16="http://schemas.microsoft.com/office/drawing/2014/main" id="{455B110B-C776-4DFA-991C-7C06965F98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1" y="0"/>
            <a:ext cx="11899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D522E-CB66-46F1-B55B-86F66105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3">
            <a:extLst>
              <a:ext uri="{FF2B5EF4-FFF2-40B4-BE49-F238E27FC236}">
                <a16:creationId xmlns:a16="http://schemas.microsoft.com/office/drawing/2014/main" id="{938EBDA5-A7C1-4D6E-8177-D209C018B7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0" y="0"/>
            <a:ext cx="117173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351BC-E30B-4947-AA4D-F74473CF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4">
            <a:extLst>
              <a:ext uri="{FF2B5EF4-FFF2-40B4-BE49-F238E27FC236}">
                <a16:creationId xmlns:a16="http://schemas.microsoft.com/office/drawing/2014/main" id="{67825EEF-C5E2-429E-AB41-FDB587DFF0D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817"/>
            <a:ext cx="12192000" cy="65563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C1DC0-FE44-4AFC-A6C9-C5C9E1A7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4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5">
            <a:extLst>
              <a:ext uri="{FF2B5EF4-FFF2-40B4-BE49-F238E27FC236}">
                <a16:creationId xmlns:a16="http://schemas.microsoft.com/office/drawing/2014/main" id="{0CD9F359-EEF2-432F-835E-2683B82D933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303"/>
            <a:ext cx="12192000" cy="51038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ED88E-6E07-492D-A257-B6B8EE18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1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46">
            <a:extLst>
              <a:ext uri="{FF2B5EF4-FFF2-40B4-BE49-F238E27FC236}">
                <a16:creationId xmlns:a16="http://schemas.microsoft.com/office/drawing/2014/main" id="{EC214AD4-7F99-403F-B261-C6334A1B6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40" y="0"/>
            <a:ext cx="101949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A5767-992E-4022-98D4-AAE54FD5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51">
            <a:extLst>
              <a:ext uri="{FF2B5EF4-FFF2-40B4-BE49-F238E27FC236}">
                <a16:creationId xmlns:a16="http://schemas.microsoft.com/office/drawing/2014/main" id="{04165AC7-4EC3-4EEA-A869-69B3D83807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9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13A6C-62DC-4455-AF9F-D5FD3EE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8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08">
            <a:extLst>
              <a:ext uri="{FF2B5EF4-FFF2-40B4-BE49-F238E27FC236}">
                <a16:creationId xmlns:a16="http://schemas.microsoft.com/office/drawing/2014/main" id="{D97A91C6-1859-47A6-9DC0-B694EC7ECC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8311"/>
            <a:ext cx="12192000" cy="5310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83336A-064B-4980-99C7-03383188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BEDF-75DE-438B-80AA-8EC82A8F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24B5A1"/>
                </a:solidFill>
                <a:latin typeface="Arial"/>
              </a:rPr>
              <a:t>2.2  </a:t>
            </a: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 (Cont.)</a:t>
            </a:r>
          </a:p>
        </p:txBody>
      </p:sp>
      <p:sp>
        <p:nvSpPr>
          <p:cNvPr id="23555" name="Text Placeholder 2">
            <a:extLst>
              <a:ext uri="{FF2B5EF4-FFF2-40B4-BE49-F238E27FC236}">
                <a16:creationId xmlns:a16="http://schemas.microsoft.com/office/drawing/2014/main" id="{95BFC536-C47B-4B03-9EA7-7A1D8B7CC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5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Class Names and Identifiers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By convention, begin with a capital letter and capitalize the first letter of each word they include (e.g., </a:t>
            </a:r>
            <a:r>
              <a:rPr lang="en-US" alt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SampleClassName</a:t>
            </a:r>
            <a:r>
              <a:rPr lang="en-US" altLang="en-US" sz="2500" dirty="0">
                <a:solidFill>
                  <a:srgbClr val="000000"/>
                </a:solidFill>
              </a:rPr>
              <a:t>).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class name is an </a:t>
            </a:r>
            <a:r>
              <a:rPr lang="en-US" altLang="en-US" sz="2500" dirty="0">
                <a:solidFill>
                  <a:srgbClr val="0000FF"/>
                </a:solidFill>
              </a:rPr>
              <a:t>identifier</a:t>
            </a:r>
            <a:r>
              <a:rPr lang="en-US" altLang="en-US" sz="2500" dirty="0">
                <a:solidFill>
                  <a:srgbClr val="000000"/>
                </a:solidFill>
              </a:rPr>
              <a:t>—a series of characters consisting of letters, digits, underscores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altLang="en-US" sz="2500" dirty="0">
                <a:solidFill>
                  <a:srgbClr val="000000"/>
                </a:solidFill>
              </a:rPr>
              <a:t>) and dollar signs (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en-US" sz="2500" dirty="0">
                <a:solidFill>
                  <a:srgbClr val="000000"/>
                </a:solidFill>
              </a:rPr>
              <a:t>) that does not begin with a digit and does not contain spaces.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Java is </a:t>
            </a:r>
            <a:r>
              <a:rPr lang="en-US" altLang="en-US" sz="2500" dirty="0">
                <a:solidFill>
                  <a:srgbClr val="0000FF"/>
                </a:solidFill>
              </a:rPr>
              <a:t>case sensitive</a:t>
            </a:r>
            <a:r>
              <a:rPr lang="en-US" altLang="en-US" sz="2500" dirty="0">
                <a:solidFill>
                  <a:srgbClr val="000000"/>
                </a:solidFill>
              </a:rPr>
              <a:t>—uppercase and lowercase letters are distinct—so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and </a:t>
            </a:r>
            <a:r>
              <a:rPr lang="en-US" altLang="en-US" sz="2500" dirty="0">
                <a:solidFill>
                  <a:srgbClr val="000000"/>
                </a:solidFill>
                <a:latin typeface="Consolas" panose="020B0609020204030204" pitchFamily="49" charset="0"/>
              </a:rPr>
              <a:t>A1</a:t>
            </a:r>
            <a:r>
              <a:rPr lang="en-US" altLang="en-US" sz="2500" dirty="0">
                <a:solidFill>
                  <a:srgbClr val="000000"/>
                </a:solidFill>
              </a:rPr>
              <a:t> are different (but both valid) identifiers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 marL="109534" indent="0">
              <a:buNone/>
            </a:pPr>
            <a:r>
              <a:rPr lang="en-US" b="1" i="1" dirty="0"/>
              <a:t>Underscore (_) in Java 9</a:t>
            </a:r>
          </a:p>
          <a:p>
            <a:r>
              <a:rPr lang="en-US" dirty="0"/>
              <a:t>As of Java 9, you can no longer use an underscore (_) by itself as an identifier. </a:t>
            </a:r>
          </a:p>
          <a:p>
            <a:pPr eaLnBrk="1" hangingPunct="1">
              <a:defRPr/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55813-428A-490F-BC21-E18CD452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811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3">
            <a:extLst>
              <a:ext uri="{FF2B5EF4-FFF2-40B4-BE49-F238E27FC236}">
                <a16:creationId xmlns:a16="http://schemas.microsoft.com/office/drawing/2014/main" id="{3D846C68-A4CD-43D5-A722-02C73CDBFE4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240"/>
            <a:ext cx="12192000" cy="5597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EE7E0-C18A-4CC0-AF22-7CA224CB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1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4">
            <a:extLst>
              <a:ext uri="{FF2B5EF4-FFF2-40B4-BE49-F238E27FC236}">
                <a16:creationId xmlns:a16="http://schemas.microsoft.com/office/drawing/2014/main" id="{30EF61BB-7F83-4961-8E26-117D79036C4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6717"/>
            <a:ext cx="12192000" cy="61245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8E44D-58AD-4C3F-A6F6-40E7CB70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7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5">
            <a:extLst>
              <a:ext uri="{FF2B5EF4-FFF2-40B4-BE49-F238E27FC236}">
                <a16:creationId xmlns:a16="http://schemas.microsoft.com/office/drawing/2014/main" id="{CF9B9DC5-CE71-404A-B733-9B1814536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" y="273507"/>
            <a:ext cx="12192000" cy="6342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DC55D-37CB-454D-9463-DC1C2FA7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3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6">
            <a:extLst>
              <a:ext uri="{FF2B5EF4-FFF2-40B4-BE49-F238E27FC236}">
                <a16:creationId xmlns:a16="http://schemas.microsoft.com/office/drawing/2014/main" id="{BEEBEC59-7098-45F2-B6FA-43C5E09D732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75"/>
            <a:ext cx="12192000" cy="55816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21D4C-CA30-4B83-96B9-3066B953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89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8">
            <a:extLst>
              <a:ext uri="{FF2B5EF4-FFF2-40B4-BE49-F238E27FC236}">
                <a16:creationId xmlns:a16="http://schemas.microsoft.com/office/drawing/2014/main" id="{CDA09687-9282-4F91-B4AB-867E554E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AB31-C98E-4005-B3C9-F754316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4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02_IntroToApplications_Page_29">
            <a:extLst>
              <a:ext uri="{FF2B5EF4-FFF2-40B4-BE49-F238E27FC236}">
                <a16:creationId xmlns:a16="http://schemas.microsoft.com/office/drawing/2014/main" id="{B78D4FBB-6A9E-43F3-9BC5-CCFD61FD17D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8028"/>
            <a:ext cx="12192000" cy="29003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54914-CCFC-4EAB-BCB9-8090F68C5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Copyright 1992-2018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1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JHTP11_01</Template>
  <TotalTime>352</TotalTime>
  <Words>397</Words>
  <Application>Microsoft Office PowerPoint</Application>
  <PresentationFormat>Widescreen</PresentationFormat>
  <Paragraphs>30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Cambria</vt:lpstr>
      <vt:lpstr>Consolas</vt:lpstr>
      <vt:lpstr>Lucida Sans Unicode</vt:lpstr>
      <vt:lpstr>Verdana</vt:lpstr>
      <vt:lpstr>Wingdings</vt:lpstr>
      <vt:lpstr>Wingdings 2</vt:lpstr>
      <vt:lpstr>Wingdings 3</vt:lpstr>
      <vt:lpstr>Concourse</vt:lpstr>
      <vt:lpstr>Chapter 2 Introduction to  Java Applications; Input/Output and Operators</vt:lpstr>
      <vt:lpstr>PowerPoint Presentation</vt:lpstr>
      <vt:lpstr>2.2  Your First Program in Java: Printing a Line of Text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Paul Deitel</dc:creator>
  <cp:lastModifiedBy>Dan</cp:lastModifiedBy>
  <cp:revision>23</cp:revision>
  <dcterms:created xsi:type="dcterms:W3CDTF">2017-07-06T14:34:26Z</dcterms:created>
  <dcterms:modified xsi:type="dcterms:W3CDTF">2024-01-08T03:51:01Z</dcterms:modified>
</cp:coreProperties>
</file>