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300" r:id="rId2"/>
    <p:sldId id="265" r:id="rId3"/>
    <p:sldId id="268" r:id="rId4"/>
    <p:sldId id="269" r:id="rId5"/>
    <p:sldId id="315" r:id="rId6"/>
    <p:sldId id="317" r:id="rId7"/>
    <p:sldId id="272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275" r:id="rId18"/>
    <p:sldId id="276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0" r:id="rId29"/>
    <p:sldId id="327" r:id="rId30"/>
    <p:sldId id="328" r:id="rId31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" y="2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E73E6F3-2E8B-4D67-A7D1-A944E651991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C80736C-9235-48B7-B22E-E5CBF85664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2A0B7F48-33E1-489F-B45E-54187A4BCB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4AF29372-58A2-4287-A5F6-2B4BB91302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65E017C7-56BF-4EEF-9D9B-BC634618A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D7B226-5E1D-4ED7-A25A-5FADA4E651A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0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FE3F7431-6199-408F-939C-AF218C01FE1D}" type="datetime1">
              <a:rPr lang="en-US" smtClean="0"/>
              <a:t>1/16/2024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67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CAB0C-8E53-4262-A826-020955B2C89B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F2AFE-9FF5-4FB7-9704-302D6D141F54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561C4DA-7562-4A79-849B-9A811A40A3C1}" type="datetime1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ECFF3FC-0C73-4FBD-A865-73E513B423FA}" type="datetime1">
              <a:rPr lang="en-US" smtClean="0"/>
              <a:t>1/16/2024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0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1EAC726-C114-4061-82D9-BA1311CD5223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0C0956E-E7AE-4060-9476-3AFE8CEE2D18}" type="datetime1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8522A20-3170-443D-BBB5-029521E4770B}" type="datetime1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4AD4C-62A4-4F01-8602-526C25D2B54B}" type="datetime1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07028E5-73AB-4E49-9A8E-B1C59797F73B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0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89917D09-CD91-4B49-92E6-C71B4FFA37CC}" type="datetime1">
              <a:rPr lang="en-US" smtClean="0"/>
              <a:t>1/16/2024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08D74CDD-0959-4B4D-9273-B921C01AD1F6}" type="datetime1">
              <a:rPr lang="en-US" smtClean="0"/>
              <a:t>1/16/2024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EB77D37A-A4E8-4831-B7D0-F9DC0D1CE9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3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61B-1BA5-464F-A4D9-E5CF2ABDD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3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Classes, Objects,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Methods and Strings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89DBE33C-457F-4272-806E-8C50E8D9D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pPr algn="ctr"/>
            <a:r>
              <a:rPr lang="en-US" altLang="en-US" dirty="0"/>
              <a:t>Java How to Program, 11/e</a:t>
            </a:r>
          </a:p>
          <a:p>
            <a:pPr algn="ctr"/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1C0D5-F070-491E-ADE5-9313A40432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308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1E68-936C-437C-A9DC-504B9D97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693B-921A-4265-AC19-698CF660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76401"/>
            <a:ext cx="10922963" cy="4525963"/>
          </a:xfrm>
        </p:spPr>
        <p:txBody>
          <a:bodyPr>
            <a:normAutofit/>
          </a:bodyPr>
          <a:lstStyle/>
          <a:p>
            <a:pPr marL="136525" indent="0">
              <a:lnSpc>
                <a:spcPct val="9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Bottom Compartment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bottom compartment contains the class’s operations, which correspond to methods and constructors in Java.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UML represents instance variables as an attribute name, followed by a colon and the type.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Private attributes are preceded by a minus sign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–</a:t>
            </a:r>
            <a:r>
              <a:rPr lang="en-US" altLang="en-US" sz="2500" dirty="0">
                <a:solidFill>
                  <a:srgbClr val="000000"/>
                </a:solidFill>
              </a:rPr>
              <a:t>) in the UML.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UML models operations by listing the operation name followed by a set of parentheses.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plus sign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500" dirty="0">
                <a:solidFill>
                  <a:srgbClr val="000000"/>
                </a:solidFill>
              </a:rPr>
              <a:t>) in front of the operation name indicates that the operation is a public one in the UML (i.e.,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</a:rPr>
              <a:t> method in Java).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E6774-2BF6-498E-9FB4-63C44CA5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90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0572-FC86-4E4E-AC76-C0895783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427FF-3F1D-49E4-8FF1-952EAE1AC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Return Types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UML indicates an operation’s return type by placing a colon and the return type after the parentheses following the operation name.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UML class diagrams do not specify return types for operations that do not return values.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Declaring instance variables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is known as data hiding or information hiding.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AC7BD-36B7-4C21-8EB4-A365A2E4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811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729E-0877-493B-BA1C-571EC1E4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27231-7A33-4710-B6F6-44D02B09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09537" indent="0">
              <a:buNone/>
              <a:defRPr/>
            </a:pPr>
            <a:r>
              <a:rPr lang="en-US" b="1" i="1" dirty="0">
                <a:solidFill>
                  <a:srgbClr val="000000"/>
                </a:solidFill>
              </a:rPr>
              <a:t>Parameters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 UML models a parameter of an operation by listing the parameter name, followed by a colon and the parameter type between the parentheses after the operation name</a:t>
            </a:r>
          </a:p>
          <a:p>
            <a:pPr lvl="1">
              <a:defRPr/>
            </a:pPr>
            <a:endParaRPr lang="en-US" b="1" i="1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FB92A-8EE8-4035-9AF2-837AC78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237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27EA-CFE1-437B-9EDB-0096DB0F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3.2.5  Additional Notes on Class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endParaRPr lang="en-US" dirty="0">
              <a:solidFill>
                <a:srgbClr val="33B38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51C2-5B4B-4C91-8D3F-7C0360064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b="1" i="1" dirty="0">
                <a:solidFill>
                  <a:srgbClr val="000000"/>
                </a:solidFill>
              </a:rPr>
              <a:t> Method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You must call most methods other than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explicitly to tell them to perform their tasks.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key part of enabling the JVM to locate and call 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to begin the app’s execution is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keyword, which indicates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is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 that can be called without first creating an object of the class in which the method is declared.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C16AD-07D6-436D-A976-5F3382BA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916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E8ED-9133-439C-AE83-EBCF3213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3.2.5 Additional Notes on Class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D3708-0632-4645-86C5-35950B04F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7950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Notes on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b="1" i="1" dirty="0">
                <a:solidFill>
                  <a:srgbClr val="000000"/>
                </a:solidFill>
              </a:rPr>
              <a:t> Declarations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Most classes you’ll use in Java programs must be imported explicitly.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There’s a special relationship between classes that are compiled in the same directory.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By default, such classes are considered to be in the same package—known as the default package.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Classes in the same package are implicitly imported into the source-code files of other classes in that package.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43902-53CA-4FE1-85E2-03485E4F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0872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815D-D9F5-48D5-A984-2CE8BF5A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3.2.5 Additional Notes on Class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45059" name="Text Placeholder 2">
            <a:extLst>
              <a:ext uri="{FF2B5EF4-FFF2-40B4-BE49-F238E27FC236}">
                <a16:creationId xmlns:a16="http://schemas.microsoft.com/office/drawing/2014/main" id="{D03E2D5B-80A5-4B69-8F6B-31B890034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declaration is not required when one class in a package uses another in the same package.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import-</a:t>
            </a:r>
            <a:r>
              <a:rPr lang="en-US" altLang="en-US" dirty="0">
                <a:solidFill>
                  <a:srgbClr val="000000"/>
                </a:solidFill>
              </a:rPr>
              <a:t> declaration is not required if you always refer to a class with its fully qualified class name, which includes its package name and class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32714-F06F-4E0F-87B8-747A65E7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048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A853-B5D5-425E-9E17-B2C11E9D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3.2.6 Software Engineering with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and public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Methods</a:t>
            </a:r>
          </a:p>
        </p:txBody>
      </p:sp>
      <p:sp>
        <p:nvSpPr>
          <p:cNvPr id="47107" name="Text Placeholder 2">
            <a:extLst>
              <a:ext uri="{FF2B5EF4-FFF2-40B4-BE49-F238E27FC236}">
                <a16:creationId xmlns:a16="http://schemas.microsoft.com/office/drawing/2014/main" id="{17F5FCE0-8E49-4F00-B050-C12C9617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6238"/>
            <a:ext cx="10972800" cy="4525962"/>
          </a:xfrm>
        </p:spPr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Declaring instance variables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is known as data hiding or information hiding.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65842-BC27-491C-84E6-56CCB6E4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556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9">
            <a:extLst>
              <a:ext uri="{FF2B5EF4-FFF2-40B4-BE49-F238E27FC236}">
                <a16:creationId xmlns:a16="http://schemas.microsoft.com/office/drawing/2014/main" id="{B1D89B3B-4F38-4F67-8A94-A6EE6BE9AC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917"/>
            <a:ext cx="12192000" cy="62753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7AE79E-17F8-49FE-AFE0-33E9146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0054AC-B186-446A-A9B3-D4B4631D2AF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7348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mbria" panose="02040503050406030204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3.2.6 Software Engineering with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and public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04161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0">
            <a:extLst>
              <a:ext uri="{FF2B5EF4-FFF2-40B4-BE49-F238E27FC236}">
                <a16:creationId xmlns:a16="http://schemas.microsoft.com/office/drawing/2014/main" id="{C48AF493-EB3B-4AE5-844A-1685E00E9B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56A437-C21B-4EC9-9641-A1F4C9C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805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2">
            <a:extLst>
              <a:ext uri="{FF2B5EF4-FFF2-40B4-BE49-F238E27FC236}">
                <a16:creationId xmlns:a16="http://schemas.microsoft.com/office/drawing/2014/main" id="{AF3E0BA2-F21F-422B-BCA1-8D7D84D899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" y="0"/>
            <a:ext cx="109251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881E51-5DCE-46A3-8706-411632F2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756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09">
            <a:extLst>
              <a:ext uri="{FF2B5EF4-FFF2-40B4-BE49-F238E27FC236}">
                <a16:creationId xmlns:a16="http://schemas.microsoft.com/office/drawing/2014/main" id="{DE66C7A5-D436-46EB-9EC3-6C36B58356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8" y="0"/>
            <a:ext cx="117951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B7F633-CB9F-4C8C-99F4-548A1CA8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621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4">
            <a:extLst>
              <a:ext uri="{FF2B5EF4-FFF2-40B4-BE49-F238E27FC236}">
                <a16:creationId xmlns:a16="http://schemas.microsoft.com/office/drawing/2014/main" id="{0FCA03F1-586F-4E04-B175-C26795071A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913"/>
            <a:ext cx="12192000" cy="4192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C78B7D-A002-4D85-B37E-18162E00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1712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5">
            <a:extLst>
              <a:ext uri="{FF2B5EF4-FFF2-40B4-BE49-F238E27FC236}">
                <a16:creationId xmlns:a16="http://schemas.microsoft.com/office/drawing/2014/main" id="{9DA8FAA4-C4D0-4F97-97DC-A9EA4AF160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E9BBC0-1048-486A-905C-A3E3B996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994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6">
            <a:extLst>
              <a:ext uri="{FF2B5EF4-FFF2-40B4-BE49-F238E27FC236}">
                <a16:creationId xmlns:a16="http://schemas.microsoft.com/office/drawing/2014/main" id="{E1ADF3DF-0D71-45C3-AA79-147B422B65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2BF2E-59FC-4D7D-B084-434B0CEC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168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7">
            <a:extLst>
              <a:ext uri="{FF2B5EF4-FFF2-40B4-BE49-F238E27FC236}">
                <a16:creationId xmlns:a16="http://schemas.microsoft.com/office/drawing/2014/main" id="{B6328B33-0268-42C6-98F8-CEDD8C1ACB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325"/>
            <a:ext cx="12192000" cy="3943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3A973B-FB7B-45B9-90DA-6AF9AE25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970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8">
            <a:extLst>
              <a:ext uri="{FF2B5EF4-FFF2-40B4-BE49-F238E27FC236}">
                <a16:creationId xmlns:a16="http://schemas.microsoft.com/office/drawing/2014/main" id="{EDFCC34B-4DC2-4962-93B2-D0090F4625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858DB1-561D-4146-B248-623DB24B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1CDE05-0908-4C52-B89C-6A1A02115BC4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463867" cy="538162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3.4.2 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to Use Class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870445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9">
            <a:extLst>
              <a:ext uri="{FF2B5EF4-FFF2-40B4-BE49-F238E27FC236}">
                <a16:creationId xmlns:a16="http://schemas.microsoft.com/office/drawing/2014/main" id="{BD302BE4-C487-4D01-89C2-E37D531CF8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54A6B7-34B2-44DB-8C9F-6BA80370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4540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0">
            <a:extLst>
              <a:ext uri="{FF2B5EF4-FFF2-40B4-BE49-F238E27FC236}">
                <a16:creationId xmlns:a16="http://schemas.microsoft.com/office/drawing/2014/main" id="{D3E59E7F-F461-4101-B306-A504E0C91B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31945B-3ADF-4D74-A337-00371A40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072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1">
            <a:extLst>
              <a:ext uri="{FF2B5EF4-FFF2-40B4-BE49-F238E27FC236}">
                <a16:creationId xmlns:a16="http://schemas.microsoft.com/office/drawing/2014/main" id="{5C059DC8-9013-4D89-9B64-84FECA31C5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3DD71-D124-4E1B-9117-30157CA5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9240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4">
            <a:extLst>
              <a:ext uri="{FF2B5EF4-FFF2-40B4-BE49-F238E27FC236}">
                <a16:creationId xmlns:a16="http://schemas.microsoft.com/office/drawing/2014/main" id="{76D1A1BE-E14C-4C5B-8BF0-5956A9B66E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388"/>
            <a:ext cx="12192000" cy="52292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F5EC1A-B16E-4096-A36F-2A9F231C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806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BFA6-A6C2-4CB3-AA47-57943294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3.5  Primitive Types vs. Reference Types</a:t>
            </a:r>
          </a:p>
        </p:txBody>
      </p:sp>
      <p:sp>
        <p:nvSpPr>
          <p:cNvPr id="50179" name="Text Placeholder 2">
            <a:extLst>
              <a:ext uri="{FF2B5EF4-FFF2-40B4-BE49-F238E27FC236}">
                <a16:creationId xmlns:a16="http://schemas.microsoft.com/office/drawing/2014/main" id="{1BED78CE-4EF2-402B-8F22-313486198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Types in Java are divided into two categories—primitive types and reference types.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primitive types are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All other types are reference types, so classes, which specify the types of objects, are reference types.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primitive-type variable can store exactly one value of its declared type at a time.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Primitive-type instance variables are initialized by default.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Variables of types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byt</a:t>
            </a:r>
            <a:r>
              <a:rPr lang="en-US" altLang="en-US" sz="2500" dirty="0">
                <a:solidFill>
                  <a:srgbClr val="000000"/>
                </a:solidFill>
              </a:rPr>
              <a:t>e,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 are initialized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F62B0-842F-489B-9CB1-3EB6944E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248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2">
            <a:extLst>
              <a:ext uri="{FF2B5EF4-FFF2-40B4-BE49-F238E27FC236}">
                <a16:creationId xmlns:a16="http://schemas.microsoft.com/office/drawing/2014/main" id="{512A855D-C2FB-44E2-A5D5-EC0C491888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16498-B8DB-44FA-B21A-D14E291E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492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49C6-91A1-418C-91DF-C7D342DA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3.5 Primitive Types vs. Reference Types (Cont.)</a:t>
            </a:r>
          </a:p>
        </p:txBody>
      </p:sp>
      <p:sp>
        <p:nvSpPr>
          <p:cNvPr id="51203" name="Text Placeholder 2">
            <a:extLst>
              <a:ext uri="{FF2B5EF4-FFF2-40B4-BE49-F238E27FC236}">
                <a16:creationId xmlns:a16="http://schemas.microsoft.com/office/drawing/2014/main" id="{27606083-E93F-48B4-840D-A1B17837C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Variables of type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500" dirty="0">
                <a:solidFill>
                  <a:srgbClr val="000000"/>
                </a:solidFill>
              </a:rPr>
              <a:t> are initialized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Reference-type variables (called references) store the location of an object in the computer’s memory.   [e.g.,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account1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account2</a:t>
            </a:r>
            <a:r>
              <a:rPr lang="en-US" altLang="en-US" sz="2500" dirty="0">
                <a:solidFill>
                  <a:srgbClr val="000000"/>
                </a:solidFill>
              </a:rPr>
              <a:t> in Fig. 3.9]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Such variables refer to objects in the program.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object that’s referenced may contain many instance variables and methods.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Reference-type instance variables are initialized by default to the value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reference to an object is required to invoke an object’s methods.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primitive-type variable does not refer to an object and therefore cannot be used to invoke a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0E00F-06F7-4276-AA88-EAB3361A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386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3">
            <a:extLst>
              <a:ext uri="{FF2B5EF4-FFF2-40B4-BE49-F238E27FC236}">
                <a16:creationId xmlns:a16="http://schemas.microsoft.com/office/drawing/2014/main" id="{67CCBBA7-584B-4C9B-86D4-C25D906015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3" y="0"/>
            <a:ext cx="111140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14FCFA-617F-41EC-9025-084CC32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14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5239-4582-4150-8059-992D379A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22BB1-EF68-4E0C-AB2A-4AF07DD1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>
            <a:normAutofit/>
          </a:bodyPr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b="1" i="1" dirty="0">
                <a:solidFill>
                  <a:srgbClr val="000000"/>
                </a:solidFill>
              </a:rPr>
              <a:t>—the Default Initial Value for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i="1" dirty="0">
                <a:solidFill>
                  <a:srgbClr val="000000"/>
                </a:solidFill>
              </a:rPr>
              <a:t> Variables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Local variables are not automatically initialized.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Every instance variable has a default initial value—a value provided by Java when you do not specify the instance variable’s initial value.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default value for an instance variable of type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is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7A77-E4B5-4756-9117-1441C74C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295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A9D6-1B1B-4CF3-8C6E-3E72917E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3.2.3 Compiling and Executing an App with Multiple Classes</a:t>
            </a:r>
          </a:p>
        </p:txBody>
      </p:sp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BF13863F-A1EC-4615-9D85-64EDA8810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dirty="0">
                <a:solidFill>
                  <a:srgbClr val="000000"/>
                </a:solidFill>
              </a:rPr>
              <a:t> command can compile multiple classes at once.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Simply list the source-code filenames after the command with each filename separated by a space from the next.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the directory containing the app includes only one app’s files, you can compile all of its classes with the command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*.java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asterisk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</a:rPr>
              <a:t>) in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*.java</a:t>
            </a:r>
            <a:r>
              <a:rPr lang="en-US" altLang="en-US" dirty="0">
                <a:solidFill>
                  <a:srgbClr val="000000"/>
                </a:solidFill>
              </a:rPr>
              <a:t> indicates that all files in the current directory ending with the filename extension “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.java</a:t>
            </a:r>
            <a:r>
              <a:rPr lang="en-US" altLang="en-US" dirty="0">
                <a:solidFill>
                  <a:srgbClr val="000000"/>
                </a:solidFill>
              </a:rPr>
              <a:t>” should be compiled.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CA530-CA30-4169-8E1E-7540E376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603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6">
            <a:extLst>
              <a:ext uri="{FF2B5EF4-FFF2-40B4-BE49-F238E27FC236}">
                <a16:creationId xmlns:a16="http://schemas.microsoft.com/office/drawing/2014/main" id="{404276BF-C873-4130-9C9A-09609DA434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78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77871B-63D3-45B5-9E46-9C02DE2F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948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1955-7CEB-4136-89B3-067C3CCA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F9FA-0B91-4DFC-A818-2731E4DF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Top Compartment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In the UML, each class is modeled in a class diagram as a rectangle with three compartments. The top one contains the class’s name centered horizontally in boldface.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6388F-22C2-4092-B906-537BEEBB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195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9E50-4595-4FD4-B413-2D682288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32B7-ADCF-40A6-9489-75A28781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Middle Compartment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middle compartment contains the class’s attributes, which correspond to instance variables in Java.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8CE1F-DCD0-4D0E-8722-97EA127E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426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JHTP11_01</Template>
  <TotalTime>1332</TotalTime>
  <Words>1318</Words>
  <Application>Microsoft Office PowerPoint</Application>
  <PresentationFormat>Widescreen</PresentationFormat>
  <Paragraphs>97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Cambria</vt:lpstr>
      <vt:lpstr>Consolas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Chapter 3 Introduction to Classes, Objects, Methods and Strings</vt:lpstr>
      <vt:lpstr>PowerPoint Presentation</vt:lpstr>
      <vt:lpstr>PowerPoint Presentation</vt:lpstr>
      <vt:lpstr>PowerPoint Presentation</vt:lpstr>
      <vt:lpstr>3.2.2 AccountTest Class That Creates and Uses an Object of Class Account (Cont.)</vt:lpstr>
      <vt:lpstr>3.2.3 Compiling and Executing an App with Multiple Classes</vt:lpstr>
      <vt:lpstr>PowerPoint Presentation</vt:lpstr>
      <vt:lpstr>3.2.4 Account UML Class Diagram</vt:lpstr>
      <vt:lpstr>3.2.4 Account UML Class Diagram</vt:lpstr>
      <vt:lpstr>3.2.4 Account UML Class Diagram</vt:lpstr>
      <vt:lpstr>3.2.4 Account UML Class Diagram</vt:lpstr>
      <vt:lpstr>3.2.4 Account UML Class Diagram</vt:lpstr>
      <vt:lpstr>3.2.5  Additional Notes on Class AccountTest</vt:lpstr>
      <vt:lpstr>3.2.5 Additional Notes on Class AccountTest (Cont.)</vt:lpstr>
      <vt:lpstr>3.2.5 Additional Notes on Class AccountTest (Cont.)</vt:lpstr>
      <vt:lpstr>3.2.6 Software Engineering with private Instance Variables and public set and get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3.5  Primitive Types vs. Reference Types</vt:lpstr>
      <vt:lpstr>3.5 Primitive Types vs. Reference Types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Dan</cp:lastModifiedBy>
  <cp:revision>14</cp:revision>
  <dcterms:created xsi:type="dcterms:W3CDTF">2017-07-06T14:35:07Z</dcterms:created>
  <dcterms:modified xsi:type="dcterms:W3CDTF">2024-01-16T18:31:52Z</dcterms:modified>
</cp:coreProperties>
</file>