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4"/>
  </p:notesMasterIdLst>
  <p:sldIdLst>
    <p:sldId id="322" r:id="rId2"/>
    <p:sldId id="324" r:id="rId3"/>
    <p:sldId id="358" r:id="rId4"/>
    <p:sldId id="265" r:id="rId5"/>
    <p:sldId id="325" r:id="rId6"/>
    <p:sldId id="266" r:id="rId7"/>
    <p:sldId id="267" r:id="rId8"/>
    <p:sldId id="326" r:id="rId9"/>
    <p:sldId id="270" r:id="rId10"/>
    <p:sldId id="327" r:id="rId11"/>
    <p:sldId id="362" r:id="rId12"/>
    <p:sldId id="363" r:id="rId13"/>
    <p:sldId id="268" r:id="rId14"/>
    <p:sldId id="269" r:id="rId15"/>
    <p:sldId id="328" r:id="rId16"/>
    <p:sldId id="272" r:id="rId17"/>
    <p:sldId id="273" r:id="rId18"/>
    <p:sldId id="329" r:id="rId19"/>
    <p:sldId id="330" r:id="rId20"/>
    <p:sldId id="331" r:id="rId21"/>
    <p:sldId id="274" r:id="rId22"/>
    <p:sldId id="275" r:id="rId23"/>
    <p:sldId id="276" r:id="rId24"/>
    <p:sldId id="333" r:id="rId25"/>
    <p:sldId id="334" r:id="rId26"/>
    <p:sldId id="335" r:id="rId27"/>
    <p:sldId id="337" r:id="rId28"/>
    <p:sldId id="336" r:id="rId29"/>
    <p:sldId id="338" r:id="rId30"/>
    <p:sldId id="359" r:id="rId31"/>
    <p:sldId id="360" r:id="rId32"/>
    <p:sldId id="361" r:id="rId33"/>
    <p:sldId id="341" r:id="rId34"/>
    <p:sldId id="285" r:id="rId35"/>
    <p:sldId id="342" r:id="rId36"/>
    <p:sldId id="286" r:id="rId37"/>
    <p:sldId id="343" r:id="rId38"/>
    <p:sldId id="287" r:id="rId39"/>
    <p:sldId id="288" r:id="rId40"/>
    <p:sldId id="289" r:id="rId41"/>
    <p:sldId id="290" r:id="rId42"/>
    <p:sldId id="291" r:id="rId43"/>
    <p:sldId id="344" r:id="rId44"/>
    <p:sldId id="345" r:id="rId45"/>
    <p:sldId id="346" r:id="rId46"/>
    <p:sldId id="293" r:id="rId47"/>
    <p:sldId id="294" r:id="rId48"/>
    <p:sldId id="347" r:id="rId49"/>
    <p:sldId id="295" r:id="rId50"/>
    <p:sldId id="296" r:id="rId51"/>
    <p:sldId id="297" r:id="rId52"/>
    <p:sldId id="298" r:id="rId53"/>
    <p:sldId id="348" r:id="rId54"/>
    <p:sldId id="300" r:id="rId55"/>
    <p:sldId id="301" r:id="rId56"/>
    <p:sldId id="302" r:id="rId57"/>
    <p:sldId id="303" r:id="rId58"/>
    <p:sldId id="304" r:id="rId59"/>
    <p:sldId id="305" r:id="rId60"/>
    <p:sldId id="306" r:id="rId61"/>
    <p:sldId id="307" r:id="rId62"/>
    <p:sldId id="349" r:id="rId63"/>
    <p:sldId id="350" r:id="rId64"/>
    <p:sldId id="352" r:id="rId65"/>
    <p:sldId id="353" r:id="rId66"/>
    <p:sldId id="310" r:id="rId67"/>
    <p:sldId id="311" r:id="rId68"/>
    <p:sldId id="312" r:id="rId69"/>
    <p:sldId id="354" r:id="rId70"/>
    <p:sldId id="314" r:id="rId71"/>
    <p:sldId id="315" r:id="rId72"/>
    <p:sldId id="355" r:id="rId73"/>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64" d="100"/>
          <a:sy n="64" d="100"/>
        </p:scale>
        <p:origin x="586"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F1BE8C87-515D-47B2-B985-CD7694557418}" type="datetimeFigureOut">
              <a:rPr lang="en-US" smtClean="0"/>
              <a:pPr/>
              <a:t>1/24/2023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7A1FC541-0BF4-413C-B605-6C314944F8F7}" type="slidenum">
              <a:rPr lang="en-US" smtClean="0"/>
              <a:pPr/>
              <a:t>‹#›</a:t>
            </a:fld>
            <a:endParaRPr lang="en-US" dirty="0"/>
          </a:p>
        </p:txBody>
      </p:sp>
    </p:spTree>
    <p:extLst>
      <p:ext uri="{BB962C8B-B14F-4D97-AF65-F5344CB8AC3E}">
        <p14:creationId xmlns:p14="http://schemas.microsoft.com/office/powerpoint/2010/main" val="1738954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DBEE190B-CADF-46A4-AC2F-1FFDFCB11C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a:extLst>
              <a:ext uri="{FF2B5EF4-FFF2-40B4-BE49-F238E27FC236}">
                <a16:creationId xmlns:a16="http://schemas.microsoft.com/office/drawing/2014/main" id="{C4C26EFF-D02B-43BA-B41B-6D3B91D1CB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9572" name="Slide Number Placeholder 3">
            <a:extLst>
              <a:ext uri="{FF2B5EF4-FFF2-40B4-BE49-F238E27FC236}">
                <a16:creationId xmlns:a16="http://schemas.microsoft.com/office/drawing/2014/main" id="{4E977172-E49D-4FB6-97A2-82CD9BE8E2E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1014CD-94C4-4806-92C3-80D0A6D01E66}" type="slidenum">
              <a:rPr lang="en-US" altLang="en-US">
                <a:latin typeface="Calibri" panose="020F0502020204030204" pitchFamily="34" charset="0"/>
                <a:cs typeface="Calibri" panose="020F0502020204030204" pitchFamily="34" charset="0"/>
              </a:rPr>
              <a:pPr eaLnBrk="1" hangingPunct="1"/>
              <a:t>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8515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579F2342-4123-4B0D-831E-2FE540253A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a:extLst>
              <a:ext uri="{FF2B5EF4-FFF2-40B4-BE49-F238E27FC236}">
                <a16:creationId xmlns:a16="http://schemas.microsoft.com/office/drawing/2014/main" id="{835DAF9F-878A-4640-89F2-F28F986308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8004" name="Slide Number Placeholder 3">
            <a:extLst>
              <a:ext uri="{FF2B5EF4-FFF2-40B4-BE49-F238E27FC236}">
                <a16:creationId xmlns:a16="http://schemas.microsoft.com/office/drawing/2014/main" id="{5EBB1164-1EA7-44C2-8C02-7E78F9B117B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C09266-D2A5-4932-BFDB-33FC098F95A7}" type="slidenum">
              <a:rPr lang="en-US" altLang="en-US">
                <a:latin typeface="Calibri" panose="020F0502020204030204" pitchFamily="34" charset="0"/>
                <a:cs typeface="Calibri" panose="020F0502020204030204" pitchFamily="34" charset="0"/>
              </a:rPr>
              <a:pPr eaLnBrk="1" hangingPunct="1"/>
              <a:t>20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2201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876425BB-30DC-47E5-976C-E801B11FAD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a:extLst>
              <a:ext uri="{FF2B5EF4-FFF2-40B4-BE49-F238E27FC236}">
                <a16:creationId xmlns:a16="http://schemas.microsoft.com/office/drawing/2014/main" id="{42F4337A-1848-486A-9FD9-AE0549F7FD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6196" name="Slide Number Placeholder 3">
            <a:extLst>
              <a:ext uri="{FF2B5EF4-FFF2-40B4-BE49-F238E27FC236}">
                <a16:creationId xmlns:a16="http://schemas.microsoft.com/office/drawing/2014/main" id="{10B9565F-BEC2-465D-AD4E-FA1DCA1ABCD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4878E5-1B0A-4670-8767-441D736F92A0}" type="slidenum">
              <a:rPr lang="en-US" altLang="en-US">
                <a:latin typeface="Calibri" panose="020F0502020204030204" pitchFamily="34" charset="0"/>
                <a:cs typeface="Calibri" panose="020F0502020204030204" pitchFamily="34" charset="0"/>
              </a:rPr>
              <a:pPr eaLnBrk="1" hangingPunct="1"/>
              <a:t>24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5456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FD79C81D-5194-4414-9780-FF73726568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a:extLst>
              <a:ext uri="{FF2B5EF4-FFF2-40B4-BE49-F238E27FC236}">
                <a16:creationId xmlns:a16="http://schemas.microsoft.com/office/drawing/2014/main" id="{E435E0B0-B7A5-4A4E-9785-7F179DDF8F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7220" name="Slide Number Placeholder 3">
            <a:extLst>
              <a:ext uri="{FF2B5EF4-FFF2-40B4-BE49-F238E27FC236}">
                <a16:creationId xmlns:a16="http://schemas.microsoft.com/office/drawing/2014/main" id="{BEF3E852-3E7F-42FB-827E-E10719BB363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E77DBEC-8D7C-49B4-B9C4-858357D8771E}" type="slidenum">
              <a:rPr lang="en-US" altLang="en-US">
                <a:latin typeface="Calibri" panose="020F0502020204030204" pitchFamily="34" charset="0"/>
                <a:cs typeface="Calibri" panose="020F0502020204030204" pitchFamily="34" charset="0"/>
              </a:rPr>
              <a:pPr eaLnBrk="1" hangingPunct="1"/>
              <a:t>25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9975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E8A067C4-8711-427A-96CD-A882D720A9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a:extLst>
              <a:ext uri="{FF2B5EF4-FFF2-40B4-BE49-F238E27FC236}">
                <a16:creationId xmlns:a16="http://schemas.microsoft.com/office/drawing/2014/main" id="{E70B29E0-E4BF-416E-9F52-380DDA225E8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0292" name="Slide Number Placeholder 3">
            <a:extLst>
              <a:ext uri="{FF2B5EF4-FFF2-40B4-BE49-F238E27FC236}">
                <a16:creationId xmlns:a16="http://schemas.microsoft.com/office/drawing/2014/main" id="{DA159BC5-549A-46B6-892D-3C847F33747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C9D06D-22E3-466B-8B4C-93BD393C4D1B}" type="slidenum">
              <a:rPr lang="en-US" altLang="en-US">
                <a:latin typeface="Calibri" panose="020F0502020204030204" pitchFamily="34" charset="0"/>
                <a:cs typeface="Calibri" panose="020F0502020204030204" pitchFamily="34" charset="0"/>
              </a:rPr>
              <a:pPr eaLnBrk="1" hangingPunct="1"/>
              <a:t>26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9257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77E90EF7-1DF9-46A0-9F2B-0A637B378C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a:extLst>
              <a:ext uri="{FF2B5EF4-FFF2-40B4-BE49-F238E27FC236}">
                <a16:creationId xmlns:a16="http://schemas.microsoft.com/office/drawing/2014/main" id="{36CEE752-AC47-430D-A363-969772D116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2340" name="Slide Number Placeholder 3">
            <a:extLst>
              <a:ext uri="{FF2B5EF4-FFF2-40B4-BE49-F238E27FC236}">
                <a16:creationId xmlns:a16="http://schemas.microsoft.com/office/drawing/2014/main" id="{F5F254B2-E61F-4A30-94C6-0F5593FBCB3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A060E4-9316-4B29-9C64-E951F7AF29D3}" type="slidenum">
              <a:rPr lang="en-US" altLang="en-US">
                <a:latin typeface="Calibri" panose="020F0502020204030204" pitchFamily="34" charset="0"/>
                <a:cs typeface="Calibri" panose="020F0502020204030204" pitchFamily="34" charset="0"/>
              </a:rPr>
              <a:pPr eaLnBrk="1" hangingPunct="1"/>
              <a:t>27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4663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9F6DC98D-0744-46EF-8DA4-0476D4303C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a:extLst>
              <a:ext uri="{FF2B5EF4-FFF2-40B4-BE49-F238E27FC236}">
                <a16:creationId xmlns:a16="http://schemas.microsoft.com/office/drawing/2014/main" id="{AAAB7E28-5A04-4785-8142-002A1D04F4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1316" name="Slide Number Placeholder 3">
            <a:extLst>
              <a:ext uri="{FF2B5EF4-FFF2-40B4-BE49-F238E27FC236}">
                <a16:creationId xmlns:a16="http://schemas.microsoft.com/office/drawing/2014/main" id="{F60B96BE-69C3-49E3-A148-2E15F44BBB3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BC67DF-6F2B-4C9C-8498-CA6D2B0911BC}" type="slidenum">
              <a:rPr lang="en-US" altLang="en-US">
                <a:latin typeface="Calibri" panose="020F0502020204030204" pitchFamily="34" charset="0"/>
                <a:cs typeface="Calibri" panose="020F0502020204030204" pitchFamily="34" charset="0"/>
              </a:rPr>
              <a:pPr eaLnBrk="1" hangingPunct="1"/>
              <a:t>28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5270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6B0876ED-59ED-4863-9AF2-744487AC06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a:extLst>
              <a:ext uri="{FF2B5EF4-FFF2-40B4-BE49-F238E27FC236}">
                <a16:creationId xmlns:a16="http://schemas.microsoft.com/office/drawing/2014/main" id="{89264427-26C8-4577-9CD9-C6C8C469A6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8484" name="Slide Number Placeholder 3">
            <a:extLst>
              <a:ext uri="{FF2B5EF4-FFF2-40B4-BE49-F238E27FC236}">
                <a16:creationId xmlns:a16="http://schemas.microsoft.com/office/drawing/2014/main" id="{5FEBDC6B-D1CD-44B0-AAB8-AE733796033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1BD9F5-2554-47E8-A9B1-2A8B025440F3}" type="slidenum">
              <a:rPr lang="en-US" altLang="en-US">
                <a:latin typeface="Calibri" panose="020F0502020204030204" pitchFamily="34" charset="0"/>
                <a:cs typeface="Calibri" panose="020F0502020204030204" pitchFamily="34" charset="0"/>
              </a:rPr>
              <a:pPr eaLnBrk="1" hangingPunct="1"/>
              <a:t>29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3727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5D1C089B-6328-450A-8809-E2B6218D3B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a:extLst>
              <a:ext uri="{FF2B5EF4-FFF2-40B4-BE49-F238E27FC236}">
                <a16:creationId xmlns:a16="http://schemas.microsoft.com/office/drawing/2014/main" id="{92F147F1-9754-4830-8E3D-CFD429D0D3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1556" name="Slide Number Placeholder 3">
            <a:extLst>
              <a:ext uri="{FF2B5EF4-FFF2-40B4-BE49-F238E27FC236}">
                <a16:creationId xmlns:a16="http://schemas.microsoft.com/office/drawing/2014/main" id="{9B92DDD1-B1E0-4B64-BE5A-A22480CD768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103FDE-A694-4BAE-8917-35CCCBA4F523}" type="slidenum">
              <a:rPr lang="en-US" altLang="en-US">
                <a:latin typeface="Calibri" panose="020F0502020204030204" pitchFamily="34" charset="0"/>
                <a:cs typeface="Calibri" panose="020F0502020204030204" pitchFamily="34" charset="0"/>
              </a:rPr>
              <a:pPr eaLnBrk="1" hangingPunct="1"/>
              <a:t>33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0623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634012A6-AEE7-4CE9-82EF-184B14393A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a:extLst>
              <a:ext uri="{FF2B5EF4-FFF2-40B4-BE49-F238E27FC236}">
                <a16:creationId xmlns:a16="http://schemas.microsoft.com/office/drawing/2014/main" id="{E3C7C313-C7D2-4B5D-8443-E565BD94D9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id="{7E2FBCF5-3A0F-4431-AC2C-ED81C17F6BE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5E0F29-0F05-49AF-9F16-AF1FE6C63C97}" type="slidenum">
              <a:rPr lang="en-US" altLang="en-US">
                <a:latin typeface="Calibri" panose="020F0502020204030204" pitchFamily="34" charset="0"/>
                <a:cs typeface="Calibri" panose="020F0502020204030204" pitchFamily="34" charset="0"/>
              </a:rPr>
              <a:pPr eaLnBrk="1" hangingPunct="1"/>
              <a:t>35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3774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CD50F725-0A97-4843-AEBC-301B22A54A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a:extLst>
              <a:ext uri="{FF2B5EF4-FFF2-40B4-BE49-F238E27FC236}">
                <a16:creationId xmlns:a16="http://schemas.microsoft.com/office/drawing/2014/main" id="{6409CFD0-86BE-4A9D-BABF-AD0C02FE16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5652" name="Slide Number Placeholder 3">
            <a:extLst>
              <a:ext uri="{FF2B5EF4-FFF2-40B4-BE49-F238E27FC236}">
                <a16:creationId xmlns:a16="http://schemas.microsoft.com/office/drawing/2014/main" id="{AA760690-0436-4FD0-B78F-18E7D0D7EBA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386C05-0CD1-451D-8584-FFBB98DA0AF4}" type="slidenum">
              <a:rPr lang="en-US" altLang="en-US">
                <a:latin typeface="Calibri" panose="020F0502020204030204" pitchFamily="34" charset="0"/>
                <a:cs typeface="Calibri" panose="020F0502020204030204" pitchFamily="34" charset="0"/>
              </a:rPr>
              <a:pPr eaLnBrk="1" hangingPunct="1"/>
              <a:t>37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2173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9184AF8F-80D2-4067-B80D-98E5033DCB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3EF059D7-7BD9-491D-AB8B-699AD45727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13668" name="Slide Number Placeholder 3">
            <a:extLst>
              <a:ext uri="{FF2B5EF4-FFF2-40B4-BE49-F238E27FC236}">
                <a16:creationId xmlns:a16="http://schemas.microsoft.com/office/drawing/2014/main" id="{C51BE7C7-4F0F-461E-92B6-E989C204E3F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42F6E4-9396-4E9A-806E-F02DCF50A1B5}" type="slidenum">
              <a:rPr lang="en-US" altLang="en-US">
                <a:latin typeface="Calibri" panose="020F0502020204030204" pitchFamily="34" charset="0"/>
                <a:cs typeface="Calibri" panose="020F0502020204030204" pitchFamily="34" charset="0"/>
              </a:rPr>
              <a:pPr eaLnBrk="1" hangingPunct="1"/>
              <a:t>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2478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B796FA40-5D9E-44A7-B5DD-B56CEFC0D8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a:extLst>
              <a:ext uri="{FF2B5EF4-FFF2-40B4-BE49-F238E27FC236}">
                <a16:creationId xmlns:a16="http://schemas.microsoft.com/office/drawing/2014/main" id="{43F50D47-0F4C-49F3-8F29-E2C43A2780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0772" name="Slide Number Placeholder 3">
            <a:extLst>
              <a:ext uri="{FF2B5EF4-FFF2-40B4-BE49-F238E27FC236}">
                <a16:creationId xmlns:a16="http://schemas.microsoft.com/office/drawing/2014/main" id="{2D514395-F073-4FEC-8B2C-9DF413F7C53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CECA02-55F8-40F4-AAA1-CCD48B72604D}" type="slidenum">
              <a:rPr lang="en-US" altLang="en-US">
                <a:latin typeface="Calibri" panose="020F0502020204030204" pitchFamily="34" charset="0"/>
                <a:cs typeface="Calibri" panose="020F0502020204030204" pitchFamily="34" charset="0"/>
              </a:rPr>
              <a:pPr eaLnBrk="1" hangingPunct="1"/>
              <a:t>43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2714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87E22B72-FBA4-433C-AFF0-CD05554AB2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a:extLst>
              <a:ext uri="{FF2B5EF4-FFF2-40B4-BE49-F238E27FC236}">
                <a16:creationId xmlns:a16="http://schemas.microsoft.com/office/drawing/2014/main" id="{B45ED231-03E2-4A88-8488-F2FDB2BF5B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1796" name="Slide Number Placeholder 3">
            <a:extLst>
              <a:ext uri="{FF2B5EF4-FFF2-40B4-BE49-F238E27FC236}">
                <a16:creationId xmlns:a16="http://schemas.microsoft.com/office/drawing/2014/main" id="{AE9D2AB6-9F5C-48AA-BE3D-B656135A1F2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8723E7-1C17-4850-A3A2-F9A6338AA5B5}" type="slidenum">
              <a:rPr lang="en-US" altLang="en-US">
                <a:latin typeface="Calibri" panose="020F0502020204030204" pitchFamily="34" charset="0"/>
                <a:cs typeface="Calibri" panose="020F0502020204030204" pitchFamily="34" charset="0"/>
              </a:rPr>
              <a:pPr eaLnBrk="1" hangingPunct="1"/>
              <a:t>44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3475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10BE2A6B-5953-40C2-87DF-0E378BFB3D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a:extLst>
              <a:ext uri="{FF2B5EF4-FFF2-40B4-BE49-F238E27FC236}">
                <a16:creationId xmlns:a16="http://schemas.microsoft.com/office/drawing/2014/main" id="{46843BCD-98AC-47CD-82C5-B73FA9FFED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2820" name="Slide Number Placeholder 3">
            <a:extLst>
              <a:ext uri="{FF2B5EF4-FFF2-40B4-BE49-F238E27FC236}">
                <a16:creationId xmlns:a16="http://schemas.microsoft.com/office/drawing/2014/main" id="{535CEA69-14E6-4E89-A817-37FE8CC7128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07287F1-7303-460F-8516-7733409F554C}" type="slidenum">
              <a:rPr lang="en-US" altLang="en-US">
                <a:latin typeface="Calibri" panose="020F0502020204030204" pitchFamily="34" charset="0"/>
                <a:cs typeface="Calibri" panose="020F0502020204030204" pitchFamily="34" charset="0"/>
              </a:rPr>
              <a:pPr eaLnBrk="1" hangingPunct="1"/>
              <a:t>45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8410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380BCB0A-EF8E-4233-8F24-1D1D49CB11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59404E33-53D8-4FC2-AF66-303FE59C59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5892" name="Slide Number Placeholder 3">
            <a:extLst>
              <a:ext uri="{FF2B5EF4-FFF2-40B4-BE49-F238E27FC236}">
                <a16:creationId xmlns:a16="http://schemas.microsoft.com/office/drawing/2014/main" id="{238D4C5A-1C45-4E90-8564-E633DD7E08D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49AC9D-3043-4411-AAAD-9139325E258F}" type="slidenum">
              <a:rPr lang="en-US" altLang="en-US">
                <a:latin typeface="Calibri" panose="020F0502020204030204" pitchFamily="34" charset="0"/>
                <a:cs typeface="Calibri" panose="020F0502020204030204" pitchFamily="34" charset="0"/>
              </a:rPr>
              <a:pPr eaLnBrk="1" hangingPunct="1"/>
              <a:t>48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92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C9989FBB-00CA-4660-9680-3BA55571C2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a:extLst>
              <a:ext uri="{FF2B5EF4-FFF2-40B4-BE49-F238E27FC236}">
                <a16:creationId xmlns:a16="http://schemas.microsoft.com/office/drawing/2014/main" id="{1E036A95-4B06-4F8D-A9B2-7673C12FF4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3060" name="Slide Number Placeholder 3">
            <a:extLst>
              <a:ext uri="{FF2B5EF4-FFF2-40B4-BE49-F238E27FC236}">
                <a16:creationId xmlns:a16="http://schemas.microsoft.com/office/drawing/2014/main" id="{897C8E9D-C933-4ED1-8493-3B27BC945DE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55B8DB-8480-4FEB-B64A-56EC46C294E0}" type="slidenum">
              <a:rPr lang="en-US" altLang="en-US">
                <a:latin typeface="Calibri" panose="020F0502020204030204" pitchFamily="34" charset="0"/>
                <a:cs typeface="Calibri" panose="020F0502020204030204" pitchFamily="34" charset="0"/>
              </a:rPr>
              <a:pPr eaLnBrk="1" hangingPunct="1"/>
              <a:t>53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8102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8F828DDA-DCD7-402D-8DB6-563B5E8005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a:extLst>
              <a:ext uri="{FF2B5EF4-FFF2-40B4-BE49-F238E27FC236}">
                <a16:creationId xmlns:a16="http://schemas.microsoft.com/office/drawing/2014/main" id="{846CD689-B077-4356-9A67-0A1F56BBC5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0228" name="Slide Number Placeholder 3">
            <a:extLst>
              <a:ext uri="{FF2B5EF4-FFF2-40B4-BE49-F238E27FC236}">
                <a16:creationId xmlns:a16="http://schemas.microsoft.com/office/drawing/2014/main" id="{48B6EB7B-0856-4BF3-85B4-18D5977A2E7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534C9AF-9768-4778-993C-DF634DBC99FF}" type="slidenum">
              <a:rPr lang="en-US" altLang="en-US">
                <a:latin typeface="Calibri" panose="020F0502020204030204" pitchFamily="34" charset="0"/>
                <a:cs typeface="Calibri" panose="020F0502020204030204" pitchFamily="34" charset="0"/>
              </a:rPr>
              <a:pPr eaLnBrk="1" hangingPunct="1"/>
              <a:t>62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651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25E43093-7D88-4410-A83D-AB9DC34B5D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a:extLst>
              <a:ext uri="{FF2B5EF4-FFF2-40B4-BE49-F238E27FC236}">
                <a16:creationId xmlns:a16="http://schemas.microsoft.com/office/drawing/2014/main" id="{F96D3BF3-01DB-4D51-B8EB-51C9DE4EBD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1252" name="Slide Number Placeholder 3">
            <a:extLst>
              <a:ext uri="{FF2B5EF4-FFF2-40B4-BE49-F238E27FC236}">
                <a16:creationId xmlns:a16="http://schemas.microsoft.com/office/drawing/2014/main" id="{20481C03-46CB-42E3-A6E1-832D2278B5A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B27A77-D0FE-4116-9092-DB43E63BD8BD}" type="slidenum">
              <a:rPr lang="en-US" altLang="en-US">
                <a:latin typeface="Calibri" panose="020F0502020204030204" pitchFamily="34" charset="0"/>
                <a:cs typeface="Calibri" panose="020F0502020204030204" pitchFamily="34" charset="0"/>
              </a:rPr>
              <a:pPr eaLnBrk="1" hangingPunct="1"/>
              <a:t>63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379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732ED58C-2362-4AC1-BB92-3FBA4E9EE8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a:extLst>
              <a:ext uri="{FF2B5EF4-FFF2-40B4-BE49-F238E27FC236}">
                <a16:creationId xmlns:a16="http://schemas.microsoft.com/office/drawing/2014/main" id="{1FE9CD88-DFE4-4408-B001-2CE7FC0E42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5348" name="Slide Number Placeholder 3">
            <a:extLst>
              <a:ext uri="{FF2B5EF4-FFF2-40B4-BE49-F238E27FC236}">
                <a16:creationId xmlns:a16="http://schemas.microsoft.com/office/drawing/2014/main" id="{C1F0C4D0-ABDA-48D1-89D6-FB130C90A23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DF002C-2D76-4CE5-911B-CC3A2B750543}" type="slidenum">
              <a:rPr lang="en-US" altLang="en-US">
                <a:latin typeface="Calibri" panose="020F0502020204030204" pitchFamily="34" charset="0"/>
                <a:cs typeface="Calibri" panose="020F0502020204030204" pitchFamily="34" charset="0"/>
              </a:rPr>
              <a:pPr eaLnBrk="1" hangingPunct="1"/>
              <a:t>64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554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C08F664F-CC80-4FDB-97FF-8C1902A7B6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843E0381-A3FE-4A98-BD2C-1503EAB547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6372" name="Slide Number Placeholder 3">
            <a:extLst>
              <a:ext uri="{FF2B5EF4-FFF2-40B4-BE49-F238E27FC236}">
                <a16:creationId xmlns:a16="http://schemas.microsoft.com/office/drawing/2014/main" id="{A2431645-51B1-41E5-92B1-7EAFF67759F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70AF86-EFB0-4906-88A9-8CA4F4C061DA}" type="slidenum">
              <a:rPr lang="en-US" altLang="en-US">
                <a:latin typeface="Calibri" panose="020F0502020204030204" pitchFamily="34" charset="0"/>
                <a:cs typeface="Calibri" panose="020F0502020204030204" pitchFamily="34" charset="0"/>
              </a:rPr>
              <a:pPr eaLnBrk="1" hangingPunct="1"/>
              <a:t>65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16391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AAC1D561-2CCE-47A0-90CF-B08473EDA9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a:extLst>
              <a:ext uri="{FF2B5EF4-FFF2-40B4-BE49-F238E27FC236}">
                <a16:creationId xmlns:a16="http://schemas.microsoft.com/office/drawing/2014/main" id="{DAF1A4AE-D33D-4791-802C-111015F735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3540" name="Slide Number Placeholder 3">
            <a:extLst>
              <a:ext uri="{FF2B5EF4-FFF2-40B4-BE49-F238E27FC236}">
                <a16:creationId xmlns:a16="http://schemas.microsoft.com/office/drawing/2014/main" id="{B3133BEE-B87A-44BD-93D8-EB88E32CF93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9BA5FAF-A450-4EDB-9337-103750C4A2A5}" type="slidenum">
              <a:rPr lang="en-US" altLang="en-US">
                <a:latin typeface="Calibri" panose="020F0502020204030204" pitchFamily="34" charset="0"/>
                <a:cs typeface="Calibri" panose="020F0502020204030204" pitchFamily="34" charset="0"/>
              </a:rPr>
              <a:pPr eaLnBrk="1" hangingPunct="1"/>
              <a:t>69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4102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9184AF8F-80D2-4067-B80D-98E5033DCB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3EF059D7-7BD9-491D-AB8B-699AD45727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3668" name="Slide Number Placeholder 3">
            <a:extLst>
              <a:ext uri="{FF2B5EF4-FFF2-40B4-BE49-F238E27FC236}">
                <a16:creationId xmlns:a16="http://schemas.microsoft.com/office/drawing/2014/main" id="{C51BE7C7-4F0F-461E-92B6-E989C204E3F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42F6E4-9396-4E9A-806E-F02DCF50A1B5}" type="slidenum">
              <a:rPr lang="en-US" altLang="en-US">
                <a:latin typeface="Calibri" panose="020F0502020204030204" pitchFamily="34" charset="0"/>
                <a:cs typeface="Calibri" panose="020F0502020204030204" pitchFamily="34" charset="0"/>
              </a:rPr>
              <a:pPr eaLnBrk="1" hangingPunct="1"/>
              <a:t>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59983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A5CE7FED-762B-4757-AA06-42BE719C2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id="{076F7F8D-3AF8-4EE0-865D-1B9F8FAE51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7636" name="Slide Number Placeholder 3">
            <a:extLst>
              <a:ext uri="{FF2B5EF4-FFF2-40B4-BE49-F238E27FC236}">
                <a16:creationId xmlns:a16="http://schemas.microsoft.com/office/drawing/2014/main" id="{3A503E1F-A7A9-467F-B460-3A0124D65E0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6D8C388-069D-4B36-A658-1163CCBACD60}" type="slidenum">
              <a:rPr lang="en-US" altLang="en-US">
                <a:latin typeface="Calibri" panose="020F0502020204030204" pitchFamily="34" charset="0"/>
                <a:cs typeface="Calibri" panose="020F0502020204030204" pitchFamily="34" charset="0"/>
              </a:rPr>
              <a:pPr eaLnBrk="1" hangingPunct="1"/>
              <a:t>72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5726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56DFC7B4-676D-407C-BBBC-3DF7F3F3D0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a:extLst>
              <a:ext uri="{FF2B5EF4-FFF2-40B4-BE49-F238E27FC236}">
                <a16:creationId xmlns:a16="http://schemas.microsoft.com/office/drawing/2014/main" id="{FC08184F-3617-4AD3-8FFD-B39F4A171D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5716" name="Slide Number Placeholder 3">
            <a:extLst>
              <a:ext uri="{FF2B5EF4-FFF2-40B4-BE49-F238E27FC236}">
                <a16:creationId xmlns:a16="http://schemas.microsoft.com/office/drawing/2014/main" id="{9AED2936-DB8E-45B0-8E00-A286FA95796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116C12-22F6-43AB-A2F8-7A012E287839}" type="slidenum">
              <a:rPr lang="en-US" altLang="en-US">
                <a:latin typeface="Calibri" panose="020F0502020204030204" pitchFamily="34" charset="0"/>
                <a:cs typeface="Calibri" panose="020F0502020204030204" pitchFamily="34" charset="0"/>
              </a:rPr>
              <a:pPr eaLnBrk="1" hangingPunct="1"/>
              <a:t>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817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7ACA032E-8A1F-4CC5-854A-127001D4F2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A10E1DA4-322B-421A-8A12-5350DB4C7D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9812" name="Slide Number Placeholder 3">
            <a:extLst>
              <a:ext uri="{FF2B5EF4-FFF2-40B4-BE49-F238E27FC236}">
                <a16:creationId xmlns:a16="http://schemas.microsoft.com/office/drawing/2014/main" id="{3B9152DF-8C4C-443E-B90E-3FE5363F6C5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6665DD-78FC-4ACA-A7D1-ED7BA367BDB2}" type="slidenum">
              <a:rPr lang="en-US" altLang="en-US">
                <a:latin typeface="Calibri" panose="020F0502020204030204" pitchFamily="34" charset="0"/>
                <a:cs typeface="Calibri" panose="020F0502020204030204" pitchFamily="34" charset="0"/>
              </a:rPr>
              <a:pPr eaLnBrk="1" hangingPunct="1"/>
              <a:t>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3399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E53CD9DA-1215-4DDC-8AA0-33DD3A6A39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a:extLst>
              <a:ext uri="{FF2B5EF4-FFF2-40B4-BE49-F238E27FC236}">
                <a16:creationId xmlns:a16="http://schemas.microsoft.com/office/drawing/2014/main" id="{42763658-C0FB-4842-A17B-3FB3000FC1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1860" name="Slide Number Placeholder 3">
            <a:extLst>
              <a:ext uri="{FF2B5EF4-FFF2-40B4-BE49-F238E27FC236}">
                <a16:creationId xmlns:a16="http://schemas.microsoft.com/office/drawing/2014/main" id="{B93BC6A3-D05F-4C0C-B828-ED5F15243B8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9583CA-8C0B-4398-9EBE-450728786F0E}" type="slidenum">
              <a:rPr lang="en-US" altLang="en-US">
                <a:latin typeface="Calibri" panose="020F0502020204030204" pitchFamily="34" charset="0"/>
                <a:cs typeface="Calibri" panose="020F0502020204030204" pitchFamily="34" charset="0"/>
              </a:rPr>
              <a:pPr eaLnBrk="1" hangingPunct="1"/>
              <a:t>10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275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A0723676-B67D-4844-9DD5-5B9E68E6CE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2ABC1021-2E71-47D8-BD1E-DB990BBE0F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1860" name="Slide Number Placeholder 3">
            <a:extLst>
              <a:ext uri="{FF2B5EF4-FFF2-40B4-BE49-F238E27FC236}">
                <a16:creationId xmlns:a16="http://schemas.microsoft.com/office/drawing/2014/main" id="{57C83E99-B8AD-423C-BBAF-0F91CFC7EEF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2DE6E78-2691-46DA-AC35-A3CF7212C4A7}" type="slidenum">
              <a:rPr lang="en-US" altLang="en-US">
                <a:latin typeface="Calibri" panose="020F0502020204030204" pitchFamily="34" charset="0"/>
                <a:cs typeface="Calibri" panose="020F0502020204030204" pitchFamily="34" charset="0"/>
              </a:rPr>
              <a:pPr eaLnBrk="1" hangingPunct="1"/>
              <a:t>15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9612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B8B71348-6FEA-4D12-ADC5-BF7329CBAC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a:extLst>
              <a:ext uri="{FF2B5EF4-FFF2-40B4-BE49-F238E27FC236}">
                <a16:creationId xmlns:a16="http://schemas.microsoft.com/office/drawing/2014/main" id="{58538677-9568-4133-A2D6-2A07161C65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5956" name="Slide Number Placeholder 3">
            <a:extLst>
              <a:ext uri="{FF2B5EF4-FFF2-40B4-BE49-F238E27FC236}">
                <a16:creationId xmlns:a16="http://schemas.microsoft.com/office/drawing/2014/main" id="{33B7E506-C20D-4B47-B874-6028166CCB1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40350C-F9BC-4016-BE42-A1300BD546F4}" type="slidenum">
              <a:rPr lang="en-US" altLang="en-US">
                <a:latin typeface="Calibri" panose="020F0502020204030204" pitchFamily="34" charset="0"/>
                <a:cs typeface="Calibri" panose="020F0502020204030204" pitchFamily="34" charset="0"/>
              </a:rPr>
              <a:pPr eaLnBrk="1" hangingPunct="1"/>
              <a:t>18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3644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00B67FB3-F019-4D46-A323-721F11E702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a:extLst>
              <a:ext uri="{FF2B5EF4-FFF2-40B4-BE49-F238E27FC236}">
                <a16:creationId xmlns:a16="http://schemas.microsoft.com/office/drawing/2014/main" id="{239DDFB7-C0DC-461D-B964-CF20879DE8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5956" name="Slide Number Placeholder 3">
            <a:extLst>
              <a:ext uri="{FF2B5EF4-FFF2-40B4-BE49-F238E27FC236}">
                <a16:creationId xmlns:a16="http://schemas.microsoft.com/office/drawing/2014/main" id="{B95F8AA3-909B-4752-92C0-D545450366D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0E0359-EE5C-4FA2-B68C-6CE2ED13A2E6}" type="slidenum">
              <a:rPr lang="en-US" altLang="en-US">
                <a:latin typeface="Calibri" panose="020F0502020204030204" pitchFamily="34" charset="0"/>
                <a:cs typeface="Calibri" panose="020F0502020204030204" pitchFamily="34" charset="0"/>
              </a:rPr>
              <a:pPr eaLnBrk="1" hangingPunct="1"/>
              <a:t>19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3560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DD2A01B7-ACDD-45C7-B95C-EE50FBB85CF2}" type="datetime1">
              <a:rPr lang="en-US" smtClean="0"/>
              <a:t>1/24/2023</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29E21CEA-EC2F-499F-8A16-FC784F2CE1AD}"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239974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949911DC-534D-46DA-882E-FCB74DE6E14C}" type="datetime1">
              <a:rPr lang="en-US" smtClean="0"/>
              <a:t>1/24/2023</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880544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DDFB1682-DC12-484A-8E74-3E115B0703AC}" type="datetime1">
              <a:rPr lang="en-US" smtClean="0"/>
              <a:t>1/24/2023</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3567714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304040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9E4097E6-9F1B-4D16-BB99-42A4EEC996D4}" type="datetime1">
              <a:rPr lang="en-US" smtClean="0"/>
              <a:t>1/24/2023</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397374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fld id="{F542720B-B143-46C3-BBD1-7814F19C9471}" type="datetime1">
              <a:rPr lang="en-US" smtClean="0"/>
              <a:t>1/24/2023</a:t>
            </a:fld>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4961983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87C49D5D-9E57-4AAB-A335-1179830059E7}" type="datetime1">
              <a:rPr lang="en-US" smtClean="0"/>
              <a:t>1/24/2023</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396909935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6DF1D54A-2485-4207-8333-CED4A5DA4A5F}" type="datetime1">
              <a:rPr lang="en-US" smtClean="0"/>
              <a:t>1/24/2023</a:t>
            </a:fld>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229153431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0489FB22-1C71-40BB-862A-975CB53215D6}" type="datetime1">
              <a:rPr lang="en-US" smtClean="0"/>
              <a:t>1/24/2023</a:t>
            </a:fld>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61927865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BA94ACA0-5CF5-45B6-AAD5-3D5C20ADEDFE}" type="datetime1">
              <a:rPr lang="en-US" smtClean="0"/>
              <a:t>1/24/2023</a:t>
            </a:fld>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28252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4111DD60-A95E-472F-BD33-0F285E822AC9}" type="datetime1">
              <a:rPr lang="en-US" smtClean="0"/>
              <a:t>1/24/2023</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242006678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DC8C4966-1CE2-408F-916E-40BF6ED534D4}" type="datetime1">
              <a:rPr lang="en-US" smtClean="0"/>
              <a:t>1/24/2023</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38440494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B1FE23B3-667D-400C-A16C-F1058C0E1646}" type="datetime1">
              <a:rPr lang="en-US" smtClean="0"/>
              <a:t>1/24/2023</a:t>
            </a:fld>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29E21CEA-EC2F-499F-8A16-FC784F2CE1AD}" type="slidenum">
              <a:rPr lang="en-US" smtClean="0"/>
              <a:pPr/>
              <a:t>‹#›</a:t>
            </a:fld>
            <a:endParaRPr lang="en-US" dirty="0"/>
          </a:p>
        </p:txBody>
      </p:sp>
    </p:spTree>
    <p:extLst>
      <p:ext uri="{BB962C8B-B14F-4D97-AF65-F5344CB8AC3E}">
        <p14:creationId xmlns:p14="http://schemas.microsoft.com/office/powerpoint/2010/main" val="32155506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BAAED-BBD3-49FB-8AF3-10DC114BCE11}"/>
              </a:ext>
            </a:extLst>
          </p:cNvPr>
          <p:cNvSpPr>
            <a:spLocks noGrp="1"/>
          </p:cNvSpPr>
          <p:nvPr>
            <p:ph type="ctrTitle"/>
          </p:nvPr>
        </p:nvSpPr>
        <p:spPr/>
        <p:txBody>
          <a:bodyPr/>
          <a:lstStyle/>
          <a:p>
            <a:pPr>
              <a:defRPr/>
            </a:pPr>
            <a:r>
              <a:rPr lang="en-US" dirty="0">
                <a:solidFill>
                  <a:srgbClr val="3380E6"/>
                </a:solidFill>
                <a:latin typeface="Calibri" panose="020F0502020204030204" pitchFamily="34" charset="0"/>
              </a:rPr>
              <a:t>Chapter 6</a:t>
            </a:r>
            <a:br>
              <a:rPr lang="en-US" dirty="0">
                <a:solidFill>
                  <a:srgbClr val="3380E6"/>
                </a:solidFill>
                <a:latin typeface="Calibri" panose="020F0502020204030204" pitchFamily="34" charset="0"/>
              </a:rPr>
            </a:br>
            <a:r>
              <a:rPr lang="en-US" dirty="0">
                <a:solidFill>
                  <a:srgbClr val="3380E6"/>
                </a:solidFill>
                <a:latin typeface="Calibri" panose="020F0502020204030204" pitchFamily="34" charset="0"/>
              </a:rPr>
              <a:t>Methods: A Deeper Look </a:t>
            </a:r>
          </a:p>
        </p:txBody>
      </p:sp>
      <p:sp>
        <p:nvSpPr>
          <p:cNvPr id="10243" name="Subtitle 3">
            <a:extLst>
              <a:ext uri="{FF2B5EF4-FFF2-40B4-BE49-F238E27FC236}">
                <a16:creationId xmlns:a16="http://schemas.microsoft.com/office/drawing/2014/main" id="{B7FAF93A-41F2-4812-BDAE-A0998EDE6E39}"/>
              </a:ext>
            </a:extLst>
          </p:cNvPr>
          <p:cNvSpPr>
            <a:spLocks noGrp="1"/>
          </p:cNvSpPr>
          <p:nvPr>
            <p:ph type="subTitle" idx="1"/>
          </p:nvPr>
        </p:nvSpPr>
        <p:spPr>
          <a:xfrm>
            <a:off x="2209800" y="3611563"/>
            <a:ext cx="7772400" cy="1200150"/>
          </a:xfrm>
        </p:spPr>
        <p:txBody>
          <a:bodyPr/>
          <a:lstStyle/>
          <a:p>
            <a:r>
              <a:rPr lang="en-US" altLang="en-US" dirty="0"/>
              <a:t>Java How to Program, 11/e</a:t>
            </a:r>
          </a:p>
          <a:p>
            <a:r>
              <a:rPr lang="en-US" altLang="en-US" sz="2400" dirty="0"/>
              <a:t>Questions? E-mail paul.deitel@deitel.com</a:t>
            </a:r>
            <a:endParaRPr lang="en-US" altLang="en-US" dirty="0"/>
          </a:p>
        </p:txBody>
      </p:sp>
      <p:sp>
        <p:nvSpPr>
          <p:cNvPr id="4" name="Footer Placeholder 3">
            <a:extLst>
              <a:ext uri="{FF2B5EF4-FFF2-40B4-BE49-F238E27FC236}">
                <a16:creationId xmlns:a16="http://schemas.microsoft.com/office/drawing/2014/main" id="{81819DE2-467F-40F8-B413-27ED5F2C0DDE}"/>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67234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76456-404B-4D38-8725-2E6C5C290273}"/>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6.3  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Methods,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Fields and Class </a:t>
            </a:r>
            <a:r>
              <a:rPr lang="en-US" dirty="0">
                <a:solidFill>
                  <a:srgbClr val="3380E6"/>
                </a:solidFill>
                <a:latin typeface="Consolas" panose="020B0609020204030204" pitchFamily="49" charset="0"/>
              </a:rPr>
              <a:t>Math</a:t>
            </a:r>
            <a:r>
              <a:rPr lang="en-US" dirty="0">
                <a:solidFill>
                  <a:srgbClr val="3380E6"/>
                </a:solidFill>
                <a:latin typeface="Calibri" panose="020F0502020204030204" pitchFamily="34" charset="0"/>
              </a:rPr>
              <a:t> </a:t>
            </a:r>
          </a:p>
        </p:txBody>
      </p:sp>
      <p:sp>
        <p:nvSpPr>
          <p:cNvPr id="23555" name="Text Placeholder 2">
            <a:extLst>
              <a:ext uri="{FF2B5EF4-FFF2-40B4-BE49-F238E27FC236}">
                <a16:creationId xmlns:a16="http://schemas.microsoft.com/office/drawing/2014/main" id="{0DCE1268-2265-424A-9E19-8E21F5FEEB7E}"/>
              </a:ext>
            </a:extLst>
          </p:cNvPr>
          <p:cNvSpPr>
            <a:spLocks noGrp="1"/>
          </p:cNvSpPr>
          <p:nvPr>
            <p:ph type="body" idx="1"/>
          </p:nvPr>
        </p:nvSpPr>
        <p:spPr/>
        <p:txBody>
          <a:bodyPr/>
          <a:lstStyle/>
          <a:p>
            <a:pPr eaLnBrk="1" hangingPunct="1">
              <a:lnSpc>
                <a:spcPct val="90000"/>
              </a:lnSpc>
            </a:pPr>
            <a:r>
              <a:rPr lang="en-US" altLang="en-US" sz="2300" dirty="0">
                <a:solidFill>
                  <a:srgbClr val="000000"/>
                </a:solidFill>
              </a:rPr>
              <a:t>Sometimes a method performs a task that does not depend on an object. </a:t>
            </a:r>
          </a:p>
          <a:p>
            <a:pPr lvl="1" eaLnBrk="1" hangingPunct="1">
              <a:lnSpc>
                <a:spcPct val="90000"/>
              </a:lnSpc>
            </a:pPr>
            <a:r>
              <a:rPr lang="en-US" altLang="en-US" sz="2000" dirty="0">
                <a:solidFill>
                  <a:srgbClr val="000000"/>
                </a:solidFill>
              </a:rPr>
              <a:t>Applies to the class in which it’s declared as a whole </a:t>
            </a:r>
          </a:p>
          <a:p>
            <a:pPr lvl="1" eaLnBrk="1" hangingPunct="1">
              <a:lnSpc>
                <a:spcPct val="90000"/>
              </a:lnSpc>
            </a:pPr>
            <a:r>
              <a:rPr lang="en-US" altLang="en-US" sz="2000" dirty="0">
                <a:solidFill>
                  <a:srgbClr val="000000"/>
                </a:solidFill>
              </a:rPr>
              <a:t>Known as a </a:t>
            </a:r>
            <a:r>
              <a:rPr lang="en-US" altLang="en-US" sz="2000" dirty="0">
                <a:solidFill>
                  <a:srgbClr val="000000"/>
                </a:solidFill>
                <a:latin typeface="Consolas" panose="020B0609020204030204" pitchFamily="49" charset="0"/>
              </a:rPr>
              <a:t>static</a:t>
            </a:r>
            <a:r>
              <a:rPr lang="en-US" altLang="en-US" sz="2000" dirty="0">
                <a:solidFill>
                  <a:srgbClr val="000000"/>
                </a:solidFill>
              </a:rPr>
              <a:t> method or a </a:t>
            </a:r>
            <a:r>
              <a:rPr lang="en-US" altLang="en-US" sz="2000" dirty="0">
                <a:solidFill>
                  <a:srgbClr val="0000FF"/>
                </a:solidFill>
              </a:rPr>
              <a:t>class method</a:t>
            </a:r>
          </a:p>
          <a:p>
            <a:pPr eaLnBrk="1" hangingPunct="1">
              <a:lnSpc>
                <a:spcPct val="90000"/>
              </a:lnSpc>
            </a:pPr>
            <a:r>
              <a:rPr lang="en-US" altLang="en-US" sz="2300" dirty="0">
                <a:solidFill>
                  <a:srgbClr val="000000"/>
                </a:solidFill>
              </a:rPr>
              <a:t>It’s common for classes to contain convenient </a:t>
            </a:r>
            <a:r>
              <a:rPr lang="en-US" altLang="en-US" sz="2300" dirty="0">
                <a:solidFill>
                  <a:srgbClr val="000000"/>
                </a:solidFill>
                <a:latin typeface="Consolas" panose="020B0609020204030204" pitchFamily="49" charset="0"/>
              </a:rPr>
              <a:t>static</a:t>
            </a:r>
            <a:r>
              <a:rPr lang="en-US" altLang="en-US" sz="2300" dirty="0">
                <a:solidFill>
                  <a:srgbClr val="000000"/>
                </a:solidFill>
              </a:rPr>
              <a:t> methods to perform common tasks. </a:t>
            </a:r>
          </a:p>
          <a:p>
            <a:pPr eaLnBrk="1" hangingPunct="1">
              <a:lnSpc>
                <a:spcPct val="90000"/>
              </a:lnSpc>
            </a:pPr>
            <a:r>
              <a:rPr lang="en-US" altLang="en-US" sz="2300" dirty="0">
                <a:solidFill>
                  <a:srgbClr val="000000"/>
                </a:solidFill>
              </a:rPr>
              <a:t>To declare a method as </a:t>
            </a:r>
            <a:r>
              <a:rPr lang="en-US" altLang="en-US" sz="2300" dirty="0">
                <a:solidFill>
                  <a:srgbClr val="000000"/>
                </a:solidFill>
                <a:latin typeface="Consolas" panose="020B0609020204030204" pitchFamily="49" charset="0"/>
              </a:rPr>
              <a:t>static</a:t>
            </a:r>
            <a:r>
              <a:rPr lang="en-US" altLang="en-US" sz="2300" dirty="0">
                <a:solidFill>
                  <a:srgbClr val="000000"/>
                </a:solidFill>
              </a:rPr>
              <a:t>, place the keyword </a:t>
            </a:r>
            <a:r>
              <a:rPr lang="en-US" altLang="en-US" sz="2300" dirty="0">
                <a:solidFill>
                  <a:srgbClr val="000000"/>
                </a:solidFill>
                <a:latin typeface="Consolas" panose="020B0609020204030204" pitchFamily="49" charset="0"/>
              </a:rPr>
              <a:t>static</a:t>
            </a:r>
            <a:r>
              <a:rPr lang="en-US" altLang="en-US" sz="2300" dirty="0">
                <a:solidFill>
                  <a:srgbClr val="000000"/>
                </a:solidFill>
              </a:rPr>
              <a:t> before the return type in the method’s declaration. </a:t>
            </a:r>
          </a:p>
          <a:p>
            <a:pPr eaLnBrk="1" hangingPunct="1">
              <a:lnSpc>
                <a:spcPct val="90000"/>
              </a:lnSpc>
            </a:pPr>
            <a:r>
              <a:rPr lang="en-US" altLang="en-US" sz="2300" dirty="0">
                <a:solidFill>
                  <a:srgbClr val="000000"/>
                </a:solidFill>
              </a:rPr>
              <a:t>Calling a </a:t>
            </a:r>
            <a:r>
              <a:rPr lang="en-US" altLang="en-US" sz="2300" dirty="0">
                <a:solidFill>
                  <a:srgbClr val="000000"/>
                </a:solidFill>
                <a:latin typeface="Consolas" panose="020B0609020204030204" pitchFamily="49" charset="0"/>
              </a:rPr>
              <a:t>static</a:t>
            </a:r>
            <a:r>
              <a:rPr lang="en-US" altLang="en-US" sz="2300" dirty="0">
                <a:solidFill>
                  <a:srgbClr val="000000"/>
                </a:solidFill>
              </a:rPr>
              <a:t> method </a:t>
            </a:r>
          </a:p>
          <a:p>
            <a:pPr lvl="2" eaLnBrk="1" hangingPunct="1">
              <a:lnSpc>
                <a:spcPct val="90000"/>
              </a:lnSpc>
            </a:pPr>
            <a:r>
              <a:rPr lang="en-US" altLang="en-US" sz="1800" i="1" dirty="0" err="1">
                <a:solidFill>
                  <a:srgbClr val="000000"/>
                </a:solidFill>
              </a:rPr>
              <a:t>ClassName</a:t>
            </a:r>
            <a:r>
              <a:rPr lang="en-US" altLang="en-US" sz="1800" i="1" dirty="0" err="1">
                <a:solidFill>
                  <a:srgbClr val="000000"/>
                </a:solidFill>
                <a:latin typeface="Consolas" panose="020B0609020204030204" pitchFamily="49" charset="0"/>
              </a:rPr>
              <a:t>.</a:t>
            </a:r>
            <a:r>
              <a:rPr lang="en-US" altLang="en-US" sz="1800" i="1" dirty="0" err="1">
                <a:solidFill>
                  <a:srgbClr val="000000"/>
                </a:solidFill>
              </a:rPr>
              <a:t>methodName</a:t>
            </a:r>
            <a:r>
              <a:rPr lang="en-US" altLang="en-US" sz="1800" i="1" dirty="0">
                <a:solidFill>
                  <a:srgbClr val="000000"/>
                </a:solidFill>
                <a:latin typeface="Consolas" panose="020B0609020204030204" pitchFamily="49" charset="0"/>
              </a:rPr>
              <a:t>(</a:t>
            </a:r>
            <a:r>
              <a:rPr lang="en-US" altLang="en-US" sz="1800" i="1" dirty="0">
                <a:solidFill>
                  <a:srgbClr val="000000"/>
                </a:solidFill>
              </a:rPr>
              <a:t>arguments</a:t>
            </a:r>
            <a:r>
              <a:rPr lang="en-US" altLang="en-US" sz="1800" i="1" dirty="0">
                <a:solidFill>
                  <a:srgbClr val="000000"/>
                </a:solidFill>
                <a:latin typeface="Consolas" panose="020B0609020204030204" pitchFamily="49" charset="0"/>
              </a:rPr>
              <a:t>)</a:t>
            </a:r>
          </a:p>
        </p:txBody>
      </p:sp>
      <p:sp>
        <p:nvSpPr>
          <p:cNvPr id="4" name="Footer Placeholder 3">
            <a:extLst>
              <a:ext uri="{FF2B5EF4-FFF2-40B4-BE49-F238E27FC236}">
                <a16:creationId xmlns:a16="http://schemas.microsoft.com/office/drawing/2014/main" id="{FD6B3706-31CE-417F-82F5-7246382C389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26515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FF2603-D6B1-4393-90C1-094A15F566BE}"/>
              </a:ext>
            </a:extLst>
          </p:cNvPr>
          <p:cNvSpPr>
            <a:spLocks noGrp="1"/>
          </p:cNvSpPr>
          <p:nvPr>
            <p:ph type="ftr" sz="quarter" idx="11"/>
          </p:nvPr>
        </p:nvSpPr>
        <p:spPr/>
        <p:txBody>
          <a:bodyPr/>
          <a:lstStyle/>
          <a:p>
            <a:r>
              <a:rPr lang="en-US"/>
              <a:t>© Copyright 1992-2018 by Pearson Education, Inc. All Rights Reserved.</a:t>
            </a:r>
          </a:p>
        </p:txBody>
      </p:sp>
      <p:pic>
        <p:nvPicPr>
          <p:cNvPr id="4" name="Picture 3">
            <a:extLst>
              <a:ext uri="{FF2B5EF4-FFF2-40B4-BE49-F238E27FC236}">
                <a16:creationId xmlns:a16="http://schemas.microsoft.com/office/drawing/2014/main" id="{76378316-0C94-4F27-82D4-45950CFCB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235" y="1081377"/>
            <a:ext cx="11048473" cy="4802588"/>
          </a:xfrm>
          <a:prstGeom prst="rect">
            <a:avLst/>
          </a:prstGeom>
        </p:spPr>
      </p:pic>
    </p:spTree>
    <p:extLst>
      <p:ext uri="{BB962C8B-B14F-4D97-AF65-F5344CB8AC3E}">
        <p14:creationId xmlns:p14="http://schemas.microsoft.com/office/powerpoint/2010/main" val="3286670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3_IntroToClasses_Page_09">
            <a:extLst>
              <a:ext uri="{FF2B5EF4-FFF2-40B4-BE49-F238E27FC236}">
                <a16:creationId xmlns:a16="http://schemas.microsoft.com/office/drawing/2014/main" id="{DE66C7A5-D436-46EB-9EC3-6C36B58356E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98438" y="0"/>
            <a:ext cx="11795125" cy="6858000"/>
          </a:xfrm>
          <a:prstGeom prst="rect">
            <a:avLst/>
          </a:prstGeom>
        </p:spPr>
      </p:pic>
      <p:sp>
        <p:nvSpPr>
          <p:cNvPr id="2" name="Footer Placeholder 1">
            <a:extLst>
              <a:ext uri="{FF2B5EF4-FFF2-40B4-BE49-F238E27FC236}">
                <a16:creationId xmlns:a16="http://schemas.microsoft.com/office/drawing/2014/main" id="{D7B7F633-CB9F-4C8C-99F4-548A1CA8DAD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46214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3_IntroToClasses_Page_12">
            <a:extLst>
              <a:ext uri="{FF2B5EF4-FFF2-40B4-BE49-F238E27FC236}">
                <a16:creationId xmlns:a16="http://schemas.microsoft.com/office/drawing/2014/main" id="{512A855D-C2FB-44E2-A5D5-EC0C4918888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a16="http://schemas.microsoft.com/office/drawing/2014/main" id="{18416498-B8DB-44FA-B21A-D14E291E1BE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4492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3_IntroToClasses_Page_13">
            <a:extLst>
              <a:ext uri="{FF2B5EF4-FFF2-40B4-BE49-F238E27FC236}">
                <a16:creationId xmlns:a16="http://schemas.microsoft.com/office/drawing/2014/main" id="{67CCBBA7-584B-4C9B-86D4-C25D9060150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38163" y="0"/>
            <a:ext cx="11114087" cy="6858000"/>
          </a:xfrm>
          <a:prstGeom prst="rect">
            <a:avLst/>
          </a:prstGeom>
        </p:spPr>
      </p:pic>
      <p:sp>
        <p:nvSpPr>
          <p:cNvPr id="2" name="Footer Placeholder 1">
            <a:extLst>
              <a:ext uri="{FF2B5EF4-FFF2-40B4-BE49-F238E27FC236}">
                <a16:creationId xmlns:a16="http://schemas.microsoft.com/office/drawing/2014/main" id="{5914FCFA-617F-41EC-9025-084CC32E07F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71446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7CEEF-80C4-45C8-964E-7590A858C637}"/>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6.3  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Methods,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Fields and Class </a:t>
            </a:r>
            <a:r>
              <a:rPr lang="en-US" dirty="0">
                <a:solidFill>
                  <a:srgbClr val="3380E6"/>
                </a:solidFill>
                <a:latin typeface="Consolas" panose="020B0609020204030204" pitchFamily="49" charset="0"/>
              </a:rPr>
              <a:t>Math</a:t>
            </a:r>
            <a:r>
              <a:rPr lang="en-US" dirty="0">
                <a:solidFill>
                  <a:srgbClr val="3380E6"/>
                </a:solidFill>
                <a:latin typeface="Calibri" panose="020F0502020204030204" pitchFamily="34" charset="0"/>
              </a:rPr>
              <a:t> (Cont.)</a:t>
            </a:r>
          </a:p>
        </p:txBody>
      </p:sp>
      <p:sp>
        <p:nvSpPr>
          <p:cNvPr id="22531" name="Text Placeholder 2">
            <a:extLst>
              <a:ext uri="{FF2B5EF4-FFF2-40B4-BE49-F238E27FC236}">
                <a16:creationId xmlns:a16="http://schemas.microsoft.com/office/drawing/2014/main" id="{701FF81C-CA8D-44C1-BAB9-3DC3D0167F16}"/>
              </a:ext>
            </a:extLst>
          </p:cNvPr>
          <p:cNvSpPr>
            <a:spLocks noGrp="1"/>
          </p:cNvSpPr>
          <p:nvPr>
            <p:ph type="body" idx="1"/>
          </p:nvPr>
        </p:nvSpPr>
        <p:spPr/>
        <p:txBody>
          <a:bodyPr/>
          <a:lstStyle/>
          <a:p>
            <a:pPr marL="109537" indent="0">
              <a:lnSpc>
                <a:spcPct val="90000"/>
              </a:lnSpc>
              <a:buNone/>
              <a:defRPr/>
            </a:pPr>
            <a:r>
              <a:rPr lang="en-US" altLang="en-US" sz="2600" b="1" i="1" dirty="0">
                <a:solidFill>
                  <a:srgbClr val="000000"/>
                </a:solidFill>
                <a:latin typeface="Consolas" panose="020B0609020204030204" pitchFamily="49" charset="0"/>
              </a:rPr>
              <a:t>Math</a:t>
            </a:r>
            <a:r>
              <a:rPr lang="en-US" altLang="en-US" sz="2600" b="1" i="1" dirty="0">
                <a:solidFill>
                  <a:srgbClr val="000000"/>
                </a:solidFill>
              </a:rPr>
              <a:t> Class Methods</a:t>
            </a:r>
          </a:p>
          <a:p>
            <a:pPr eaLnBrk="1" hangingPunct="1">
              <a:lnSpc>
                <a:spcPct val="90000"/>
              </a:lnSpc>
              <a:defRPr/>
            </a:pPr>
            <a:r>
              <a:rPr lang="en-US" altLang="en-US" sz="2600" dirty="0">
                <a:solidFill>
                  <a:srgbClr val="000000"/>
                </a:solidFill>
              </a:rPr>
              <a:t>Class </a:t>
            </a:r>
            <a:r>
              <a:rPr lang="en-US" altLang="en-US" sz="2600" dirty="0">
                <a:solidFill>
                  <a:srgbClr val="000000"/>
                </a:solidFill>
                <a:latin typeface="Consolas" panose="020B0609020204030204" pitchFamily="49" charset="0"/>
              </a:rPr>
              <a:t>Math</a:t>
            </a:r>
            <a:r>
              <a:rPr lang="en-US" altLang="en-US" sz="2600" dirty="0">
                <a:solidFill>
                  <a:srgbClr val="000000"/>
                </a:solidFill>
              </a:rPr>
              <a:t> provides a collection of </a:t>
            </a:r>
            <a:r>
              <a:rPr lang="en-US" altLang="en-US" sz="2600" dirty="0">
                <a:solidFill>
                  <a:srgbClr val="000000"/>
                </a:solidFill>
                <a:latin typeface="Consolas" panose="020B0609020204030204" pitchFamily="49" charset="0"/>
              </a:rPr>
              <a:t>static</a:t>
            </a:r>
            <a:r>
              <a:rPr lang="en-US" altLang="en-US" sz="2600" dirty="0">
                <a:solidFill>
                  <a:srgbClr val="000000"/>
                </a:solidFill>
              </a:rPr>
              <a:t> methods that enable you to perform common mathematical calculations. </a:t>
            </a:r>
          </a:p>
          <a:p>
            <a:pPr eaLnBrk="1" hangingPunct="1">
              <a:lnSpc>
                <a:spcPct val="90000"/>
              </a:lnSpc>
              <a:defRPr/>
            </a:pPr>
            <a:r>
              <a:rPr lang="en-US" altLang="en-US" sz="2600" dirty="0">
                <a:solidFill>
                  <a:srgbClr val="000000"/>
                </a:solidFill>
              </a:rPr>
              <a:t>Method arguments may be constants, variables or expressions. </a:t>
            </a:r>
          </a:p>
        </p:txBody>
      </p:sp>
      <p:sp>
        <p:nvSpPr>
          <p:cNvPr id="4" name="Footer Placeholder 3">
            <a:extLst>
              <a:ext uri="{FF2B5EF4-FFF2-40B4-BE49-F238E27FC236}">
                <a16:creationId xmlns:a16="http://schemas.microsoft.com/office/drawing/2014/main" id="{336E5361-132D-4829-87FC-C141E4CB9DD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64889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6">
            <a:extLst>
              <a:ext uri="{FF2B5EF4-FFF2-40B4-BE49-F238E27FC236}">
                <a16:creationId xmlns:a16="http://schemas.microsoft.com/office/drawing/2014/main" id="{3EC58353-801F-47FD-BF05-EEACA00C1EB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1613"/>
            <a:ext cx="12192000" cy="6453187"/>
          </a:xfrm>
          <a:prstGeom prst="rect">
            <a:avLst/>
          </a:prstGeom>
        </p:spPr>
      </p:pic>
      <p:sp>
        <p:nvSpPr>
          <p:cNvPr id="2" name="Footer Placeholder 1">
            <a:extLst>
              <a:ext uri="{FF2B5EF4-FFF2-40B4-BE49-F238E27FC236}">
                <a16:creationId xmlns:a16="http://schemas.microsoft.com/office/drawing/2014/main" id="{2CC7D421-4F6C-4EB4-8612-3DB80E46B7D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49229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7">
            <a:extLst>
              <a:ext uri="{FF2B5EF4-FFF2-40B4-BE49-F238E27FC236}">
                <a16:creationId xmlns:a16="http://schemas.microsoft.com/office/drawing/2014/main" id="{9EA02B96-89B7-4FB1-BB68-0CCF0263DC6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6363" y="0"/>
            <a:ext cx="11979275" cy="6858000"/>
          </a:xfrm>
          <a:prstGeom prst="rect">
            <a:avLst/>
          </a:prstGeom>
        </p:spPr>
      </p:pic>
      <p:sp>
        <p:nvSpPr>
          <p:cNvPr id="2" name="Footer Placeholder 1">
            <a:extLst>
              <a:ext uri="{FF2B5EF4-FFF2-40B4-BE49-F238E27FC236}">
                <a16:creationId xmlns:a16="http://schemas.microsoft.com/office/drawing/2014/main" id="{59AE1960-35A8-4724-BEEB-019B2D646D7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64020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67DF-B8E8-4D1B-BF79-3CF965C59394}"/>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6.3  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Methods,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Fields and Class </a:t>
            </a:r>
            <a:r>
              <a:rPr lang="en-US" dirty="0">
                <a:solidFill>
                  <a:srgbClr val="3380E6"/>
                </a:solidFill>
                <a:latin typeface="Consolas" panose="020B0609020204030204" pitchFamily="49" charset="0"/>
              </a:rPr>
              <a:t>Math</a:t>
            </a:r>
            <a:r>
              <a:rPr lang="en-US" dirty="0">
                <a:solidFill>
                  <a:srgbClr val="3380E6"/>
                </a:solidFill>
                <a:latin typeface="Calibri" panose="020F0502020204030204" pitchFamily="34" charset="0"/>
              </a:rPr>
              <a:t> (Cont.)</a:t>
            </a:r>
          </a:p>
        </p:txBody>
      </p:sp>
      <p:sp>
        <p:nvSpPr>
          <p:cNvPr id="28675" name="Text Placeholder 2">
            <a:extLst>
              <a:ext uri="{FF2B5EF4-FFF2-40B4-BE49-F238E27FC236}">
                <a16:creationId xmlns:a16="http://schemas.microsoft.com/office/drawing/2014/main" id="{BE3361BE-8B16-4A11-809E-3AF93DFC666B}"/>
              </a:ext>
            </a:extLst>
          </p:cNvPr>
          <p:cNvSpPr>
            <a:spLocks noGrp="1"/>
          </p:cNvSpPr>
          <p:nvPr>
            <p:ph type="body" idx="1"/>
          </p:nvPr>
        </p:nvSpPr>
        <p:spPr>
          <a:xfrm>
            <a:off x="609599" y="1371601"/>
            <a:ext cx="10922963" cy="4525963"/>
          </a:xfrm>
        </p:spPr>
        <p:txBody>
          <a:bodyPr/>
          <a:lstStyle/>
          <a:p>
            <a:pPr eaLnBrk="1" hangingPunct="1"/>
            <a:r>
              <a:rPr lang="en-US" altLang="en-US" sz="2400" dirty="0">
                <a:solidFill>
                  <a:srgbClr val="000000"/>
                </a:solidFill>
              </a:rPr>
              <a:t>Recall that each object of a class maintains its </a:t>
            </a:r>
            <a:r>
              <a:rPr lang="en-US" altLang="en-US" sz="2400" i="1" dirty="0">
                <a:solidFill>
                  <a:srgbClr val="000000"/>
                </a:solidFill>
              </a:rPr>
              <a:t>own</a:t>
            </a:r>
            <a:r>
              <a:rPr lang="en-US" altLang="en-US" sz="2400" dirty="0">
                <a:solidFill>
                  <a:srgbClr val="000000"/>
                </a:solidFill>
              </a:rPr>
              <a:t> copy of every instance variable of the class. </a:t>
            </a:r>
          </a:p>
          <a:p>
            <a:pPr eaLnBrk="1" hangingPunct="1"/>
            <a:r>
              <a:rPr lang="en-US" altLang="en-US" sz="2400" dirty="0">
                <a:solidFill>
                  <a:srgbClr val="000000"/>
                </a:solidFill>
              </a:rPr>
              <a:t>There are variables for which each object of a class does </a:t>
            </a:r>
            <a:r>
              <a:rPr lang="en-US" altLang="en-US" sz="2400" i="1" dirty="0">
                <a:solidFill>
                  <a:srgbClr val="000000"/>
                </a:solidFill>
              </a:rPr>
              <a:t>not</a:t>
            </a:r>
            <a:r>
              <a:rPr lang="en-US" altLang="en-US" sz="2400" dirty="0">
                <a:solidFill>
                  <a:srgbClr val="000000"/>
                </a:solidFill>
              </a:rPr>
              <a:t> need its own separate copy (as you’ll see momentarily). </a:t>
            </a:r>
          </a:p>
          <a:p>
            <a:pPr eaLnBrk="1" hangingPunct="1"/>
            <a:r>
              <a:rPr lang="en-US" altLang="en-US" sz="2400" dirty="0">
                <a:solidFill>
                  <a:srgbClr val="000000"/>
                </a:solidFill>
              </a:rPr>
              <a:t>Such variables are declared static and are also known as </a:t>
            </a:r>
            <a:r>
              <a:rPr lang="en-US" altLang="en-US" sz="2400" dirty="0">
                <a:solidFill>
                  <a:srgbClr val="0000FF"/>
                </a:solidFill>
              </a:rPr>
              <a:t>class variables</a:t>
            </a:r>
            <a:r>
              <a:rPr lang="en-US" altLang="en-US" sz="2400" dirty="0">
                <a:solidFill>
                  <a:srgbClr val="000000"/>
                </a:solidFill>
              </a:rPr>
              <a:t>. </a:t>
            </a:r>
          </a:p>
          <a:p>
            <a:pPr eaLnBrk="1" hangingPunct="1"/>
            <a:r>
              <a:rPr lang="en-US" altLang="en-US" sz="2400" dirty="0">
                <a:solidFill>
                  <a:srgbClr val="000000"/>
                </a:solidFill>
              </a:rPr>
              <a:t>When objects of a class containing </a:t>
            </a:r>
            <a:r>
              <a:rPr lang="en-US" altLang="en-US" sz="2000" dirty="0">
                <a:solidFill>
                  <a:srgbClr val="000000"/>
                </a:solidFill>
                <a:latin typeface="Consolas" panose="020B0609020204030204" pitchFamily="49" charset="0"/>
              </a:rPr>
              <a:t>static</a:t>
            </a:r>
            <a:r>
              <a:rPr lang="en-US" altLang="en-US" sz="2400" dirty="0">
                <a:solidFill>
                  <a:srgbClr val="000000"/>
                </a:solidFill>
              </a:rPr>
              <a:t> variables are created, all the objects of that class share one copy of those variables. </a:t>
            </a:r>
          </a:p>
          <a:p>
            <a:pPr eaLnBrk="1" hangingPunct="1"/>
            <a:r>
              <a:rPr lang="en-US" altLang="en-US" sz="2400" dirty="0">
                <a:solidFill>
                  <a:srgbClr val="000000"/>
                </a:solidFill>
              </a:rPr>
              <a:t>Together a class’s </a:t>
            </a:r>
            <a:r>
              <a:rPr lang="en-US" altLang="en-US" sz="2000" dirty="0">
                <a:solidFill>
                  <a:srgbClr val="000000"/>
                </a:solidFill>
                <a:latin typeface="Consolas" panose="020B0609020204030204" pitchFamily="49" charset="0"/>
              </a:rPr>
              <a:t>static</a:t>
            </a:r>
            <a:r>
              <a:rPr lang="en-US" altLang="en-US" sz="2000" dirty="0">
                <a:solidFill>
                  <a:srgbClr val="000000"/>
                </a:solidFill>
              </a:rPr>
              <a:t> </a:t>
            </a:r>
            <a:r>
              <a:rPr lang="en-US" altLang="en-US" sz="2400" dirty="0">
                <a:solidFill>
                  <a:srgbClr val="000000"/>
                </a:solidFill>
              </a:rPr>
              <a:t>variables and instance variables are known as its </a:t>
            </a:r>
            <a:r>
              <a:rPr lang="en-US" altLang="en-US" sz="2400" dirty="0">
                <a:solidFill>
                  <a:srgbClr val="0000FF"/>
                </a:solidFill>
              </a:rPr>
              <a:t>fields</a:t>
            </a:r>
            <a:r>
              <a:rPr lang="en-US" altLang="en-US" sz="2400" dirty="0">
                <a:solidFill>
                  <a:srgbClr val="000000"/>
                </a:solidFill>
              </a:rPr>
              <a:t>. </a:t>
            </a:r>
          </a:p>
          <a:p>
            <a:pPr eaLnBrk="1" hangingPunct="1"/>
            <a:r>
              <a:rPr lang="en-US" altLang="en-US" sz="2400" dirty="0">
                <a:solidFill>
                  <a:srgbClr val="000000"/>
                </a:solidFill>
              </a:rPr>
              <a:t>You’ll learn more about </a:t>
            </a:r>
            <a:r>
              <a:rPr lang="en-US" altLang="en-US" sz="2000" dirty="0">
                <a:solidFill>
                  <a:srgbClr val="000000"/>
                </a:solidFill>
                <a:latin typeface="Consolas" panose="020B0609020204030204" pitchFamily="49" charset="0"/>
              </a:rPr>
              <a:t>static</a:t>
            </a:r>
            <a:r>
              <a:rPr lang="en-US" altLang="en-US" sz="2400" dirty="0">
                <a:solidFill>
                  <a:srgbClr val="000000"/>
                </a:solidFill>
              </a:rPr>
              <a:t> fields in Section 8.11.</a:t>
            </a:r>
          </a:p>
        </p:txBody>
      </p:sp>
      <p:sp>
        <p:nvSpPr>
          <p:cNvPr id="4" name="Footer Placeholder 3">
            <a:extLst>
              <a:ext uri="{FF2B5EF4-FFF2-40B4-BE49-F238E27FC236}">
                <a16:creationId xmlns:a16="http://schemas.microsoft.com/office/drawing/2014/main" id="{F55F54AB-2C13-4B97-A133-47598E26B37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087046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AAF2B-2533-4B5A-ACE0-257A65ABF4D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6.3  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Methods,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Fields and Class </a:t>
            </a:r>
            <a:r>
              <a:rPr lang="en-US" dirty="0">
                <a:solidFill>
                  <a:srgbClr val="3380E6"/>
                </a:solidFill>
                <a:latin typeface="Consolas" panose="020B0609020204030204" pitchFamily="49" charset="0"/>
              </a:rPr>
              <a:t>Math</a:t>
            </a:r>
            <a:r>
              <a:rPr lang="en-US" dirty="0">
                <a:solidFill>
                  <a:srgbClr val="3380E6"/>
                </a:solidFill>
                <a:latin typeface="Calibri" panose="020F0502020204030204" pitchFamily="34" charset="0"/>
              </a:rPr>
              <a:t> (Cont.)</a:t>
            </a:r>
          </a:p>
        </p:txBody>
      </p:sp>
      <p:sp>
        <p:nvSpPr>
          <p:cNvPr id="26627" name="Text Placeholder 2">
            <a:extLst>
              <a:ext uri="{FF2B5EF4-FFF2-40B4-BE49-F238E27FC236}">
                <a16:creationId xmlns:a16="http://schemas.microsoft.com/office/drawing/2014/main" id="{17A1EFCB-9DB5-43CF-90DF-D38C21F775E0}"/>
              </a:ext>
            </a:extLst>
          </p:cNvPr>
          <p:cNvSpPr>
            <a:spLocks noGrp="1"/>
          </p:cNvSpPr>
          <p:nvPr>
            <p:ph type="body" idx="1"/>
          </p:nvPr>
        </p:nvSpPr>
        <p:spPr/>
        <p:txBody>
          <a:bodyPr/>
          <a:lstStyle/>
          <a:p>
            <a:pPr marL="109537" indent="0">
              <a:buNone/>
              <a:defRPr/>
            </a:pPr>
            <a:r>
              <a:rPr lang="en-US" altLang="en-US" sz="2400" b="1" i="1" dirty="0">
                <a:solidFill>
                  <a:srgbClr val="000000"/>
                </a:solidFill>
                <a:latin typeface="Consolas" panose="020B0609020204030204" pitchFamily="49" charset="0"/>
              </a:rPr>
              <a:t>Math </a:t>
            </a:r>
            <a:r>
              <a:rPr lang="en-US" altLang="en-US" sz="2400" b="1" i="1" dirty="0">
                <a:solidFill>
                  <a:srgbClr val="000000"/>
                </a:solidFill>
                <a:cs typeface="Times New Roman" panose="02020603050405020304" pitchFamily="18" charset="0"/>
              </a:rPr>
              <a:t>Class</a:t>
            </a:r>
            <a:r>
              <a:rPr lang="en-US" altLang="en-US" sz="2400" b="1" i="1" dirty="0">
                <a:solidFill>
                  <a:srgbClr val="000000"/>
                </a:solidFill>
                <a:latin typeface="Consolas" panose="020B0609020204030204" pitchFamily="49" charset="0"/>
              </a:rPr>
              <a:t> static </a:t>
            </a:r>
            <a:r>
              <a:rPr lang="en-US" altLang="en-US" sz="2400" b="1" i="1" dirty="0">
                <a:solidFill>
                  <a:srgbClr val="000000"/>
                </a:solidFill>
                <a:cs typeface="Times New Roman" panose="02020603050405020304" pitchFamily="18" charset="0"/>
              </a:rPr>
              <a:t>Constants</a:t>
            </a:r>
            <a:r>
              <a:rPr lang="en-US" altLang="en-US" sz="2400" b="1" i="1" dirty="0">
                <a:solidFill>
                  <a:srgbClr val="000000"/>
                </a:solidFill>
                <a:latin typeface="Consolas" panose="020B0609020204030204" pitchFamily="49" charset="0"/>
              </a:rPr>
              <a:t> PI </a:t>
            </a:r>
            <a:r>
              <a:rPr lang="en-US" altLang="en-US" sz="2400" b="1" i="1" dirty="0">
                <a:solidFill>
                  <a:srgbClr val="000000"/>
                </a:solidFill>
                <a:cs typeface="Times New Roman" panose="02020603050405020304" pitchFamily="18" charset="0"/>
              </a:rPr>
              <a:t>and</a:t>
            </a:r>
            <a:r>
              <a:rPr lang="en-US" altLang="en-US" sz="2400" b="1" i="1" dirty="0">
                <a:solidFill>
                  <a:srgbClr val="000000"/>
                </a:solidFill>
                <a:latin typeface="Consolas" panose="020B0609020204030204" pitchFamily="49" charset="0"/>
              </a:rPr>
              <a:t> E</a:t>
            </a:r>
          </a:p>
          <a:p>
            <a:pPr eaLnBrk="1" hangingPunct="1">
              <a:defRPr/>
            </a:pPr>
            <a:r>
              <a:rPr lang="en-US" altLang="en-US" sz="2400" dirty="0">
                <a:solidFill>
                  <a:srgbClr val="000000"/>
                </a:solidFill>
                <a:latin typeface="Consolas" panose="020B0609020204030204" pitchFamily="49" charset="0"/>
              </a:rPr>
              <a:t>Math</a:t>
            </a:r>
            <a:r>
              <a:rPr lang="en-US" altLang="en-US" sz="2400" dirty="0">
                <a:solidFill>
                  <a:srgbClr val="000000"/>
                </a:solidFill>
              </a:rPr>
              <a:t> fields for commonly used mathematical constants</a:t>
            </a:r>
          </a:p>
          <a:p>
            <a:pPr lvl="1" eaLnBrk="1" hangingPunct="1">
              <a:defRPr/>
            </a:pPr>
            <a:r>
              <a:rPr lang="en-US" altLang="en-US" dirty="0" err="1">
                <a:solidFill>
                  <a:srgbClr val="0000FF"/>
                </a:solidFill>
                <a:latin typeface="Consolas" panose="020B0609020204030204" pitchFamily="49" charset="0"/>
              </a:rPr>
              <a:t>Math.PI</a:t>
            </a:r>
            <a:r>
              <a:rPr lang="en-US" altLang="en-US" dirty="0">
                <a:solidFill>
                  <a:srgbClr val="000000"/>
                </a:solidFill>
              </a:rPr>
              <a:t> (3.141592653589793)</a:t>
            </a:r>
          </a:p>
          <a:p>
            <a:pPr lvl="1" eaLnBrk="1" hangingPunct="1">
              <a:defRPr/>
            </a:pPr>
            <a:r>
              <a:rPr lang="en-US" altLang="en-US" dirty="0" err="1">
                <a:solidFill>
                  <a:srgbClr val="0000FF"/>
                </a:solidFill>
                <a:latin typeface="Consolas" panose="020B0609020204030204" pitchFamily="49" charset="0"/>
              </a:rPr>
              <a:t>Math.E</a:t>
            </a:r>
            <a:r>
              <a:rPr lang="en-US" altLang="en-US" dirty="0">
                <a:solidFill>
                  <a:srgbClr val="000000"/>
                </a:solidFill>
              </a:rPr>
              <a:t> (2.718281828459045)</a:t>
            </a:r>
          </a:p>
          <a:p>
            <a:pPr eaLnBrk="1" hangingPunct="1">
              <a:defRPr/>
            </a:pPr>
            <a:r>
              <a:rPr lang="en-US" altLang="en-US" sz="2400" dirty="0">
                <a:solidFill>
                  <a:srgbClr val="000000"/>
                </a:solidFill>
              </a:rPr>
              <a:t>Declared in class </a:t>
            </a:r>
            <a:r>
              <a:rPr lang="en-US" altLang="en-US" sz="2400" dirty="0">
                <a:solidFill>
                  <a:srgbClr val="000000"/>
                </a:solidFill>
                <a:latin typeface="Consolas" panose="020B0609020204030204" pitchFamily="49" charset="0"/>
              </a:rPr>
              <a:t>Math</a:t>
            </a:r>
            <a:r>
              <a:rPr lang="en-US" altLang="en-US" sz="2400" dirty="0">
                <a:solidFill>
                  <a:srgbClr val="000000"/>
                </a:solidFill>
              </a:rPr>
              <a:t> with the modifiers </a:t>
            </a:r>
            <a:r>
              <a:rPr lang="en-US" altLang="en-US" sz="2400" dirty="0">
                <a:solidFill>
                  <a:srgbClr val="000000"/>
                </a:solidFill>
                <a:latin typeface="Consolas" panose="020B0609020204030204" pitchFamily="49" charset="0"/>
              </a:rPr>
              <a:t>public</a:t>
            </a:r>
            <a:r>
              <a:rPr lang="en-US" altLang="en-US" sz="2400" dirty="0">
                <a:solidFill>
                  <a:srgbClr val="000000"/>
                </a:solidFill>
              </a:rPr>
              <a:t>, </a:t>
            </a:r>
            <a:r>
              <a:rPr lang="en-US" altLang="en-US" sz="2400" dirty="0">
                <a:solidFill>
                  <a:srgbClr val="000000"/>
                </a:solidFill>
                <a:latin typeface="Consolas" panose="020B0609020204030204" pitchFamily="49" charset="0"/>
              </a:rPr>
              <a:t>final</a:t>
            </a:r>
            <a:r>
              <a:rPr lang="en-US" altLang="en-US" sz="2400" dirty="0">
                <a:solidFill>
                  <a:srgbClr val="000000"/>
                </a:solidFill>
              </a:rPr>
              <a:t> and </a:t>
            </a:r>
            <a:r>
              <a:rPr lang="en-US" altLang="en-US" sz="2400" dirty="0">
                <a:solidFill>
                  <a:srgbClr val="000000"/>
                </a:solidFill>
                <a:latin typeface="Consolas" panose="020B0609020204030204" pitchFamily="49" charset="0"/>
              </a:rPr>
              <a:t>static</a:t>
            </a:r>
            <a:endParaRPr lang="en-US" altLang="en-US" sz="2400" dirty="0">
              <a:solidFill>
                <a:srgbClr val="000000"/>
              </a:solidFill>
            </a:endParaRPr>
          </a:p>
          <a:p>
            <a:pPr lvl="1" eaLnBrk="1" hangingPunct="1">
              <a:defRPr/>
            </a:pPr>
            <a:r>
              <a:rPr lang="en-US" altLang="en-US" dirty="0">
                <a:solidFill>
                  <a:srgbClr val="000000"/>
                </a:solidFill>
                <a:latin typeface="Consolas" panose="020B0609020204030204" pitchFamily="49" charset="0"/>
              </a:rPr>
              <a:t>public</a:t>
            </a:r>
            <a:r>
              <a:rPr lang="en-US" altLang="en-US" dirty="0">
                <a:solidFill>
                  <a:srgbClr val="000000"/>
                </a:solidFill>
              </a:rPr>
              <a:t> allows you to use these fields in your own classes. </a:t>
            </a:r>
          </a:p>
          <a:p>
            <a:pPr lvl="1" eaLnBrk="1" hangingPunct="1">
              <a:defRPr/>
            </a:pPr>
            <a:r>
              <a:rPr lang="en-US" altLang="en-US" dirty="0">
                <a:solidFill>
                  <a:srgbClr val="000000"/>
                </a:solidFill>
              </a:rPr>
              <a:t>A field declared with keyword </a:t>
            </a:r>
            <a:r>
              <a:rPr lang="en-US" altLang="en-US" dirty="0">
                <a:solidFill>
                  <a:srgbClr val="0000FF"/>
                </a:solidFill>
                <a:latin typeface="Consolas" panose="020B0609020204030204" pitchFamily="49" charset="0"/>
              </a:rPr>
              <a:t>final</a:t>
            </a:r>
            <a:r>
              <a:rPr lang="en-US" altLang="en-US" dirty="0">
                <a:solidFill>
                  <a:srgbClr val="000000"/>
                </a:solidFill>
              </a:rPr>
              <a:t> is </a:t>
            </a:r>
            <a:r>
              <a:rPr lang="en-US" altLang="en-US" i="1" dirty="0">
                <a:solidFill>
                  <a:srgbClr val="000000"/>
                </a:solidFill>
              </a:rPr>
              <a:t>constant</a:t>
            </a:r>
            <a:r>
              <a:rPr lang="en-US" altLang="en-US" dirty="0">
                <a:solidFill>
                  <a:srgbClr val="000000"/>
                </a:solidFill>
              </a:rPr>
              <a:t>—its value cannot change after the field is initialized. </a:t>
            </a:r>
          </a:p>
        </p:txBody>
      </p:sp>
      <p:sp>
        <p:nvSpPr>
          <p:cNvPr id="4" name="Footer Placeholder 3">
            <a:extLst>
              <a:ext uri="{FF2B5EF4-FFF2-40B4-BE49-F238E27FC236}">
                <a16:creationId xmlns:a16="http://schemas.microsoft.com/office/drawing/2014/main" id="{0609465C-A29B-4364-B2E4-2B44F843160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2413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CC0E-83A8-4065-895D-45F7610D95F6}"/>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6.2  </a:t>
            </a:r>
            <a:r>
              <a:rPr lang="en-US" dirty="0">
                <a:solidFill>
                  <a:srgbClr val="3380E6"/>
                </a:solidFill>
                <a:latin typeface="Calibri" panose="020F0502020204030204" pitchFamily="34" charset="0"/>
              </a:rPr>
              <a:t>Program Units in Java </a:t>
            </a:r>
          </a:p>
        </p:txBody>
      </p:sp>
      <p:sp>
        <p:nvSpPr>
          <p:cNvPr id="14339" name="Text Placeholder 2">
            <a:extLst>
              <a:ext uri="{FF2B5EF4-FFF2-40B4-BE49-F238E27FC236}">
                <a16:creationId xmlns:a16="http://schemas.microsoft.com/office/drawing/2014/main" id="{B0CD3583-998B-40F3-9630-B77999C50438}"/>
              </a:ext>
            </a:extLst>
          </p:cNvPr>
          <p:cNvSpPr>
            <a:spLocks noGrp="1"/>
          </p:cNvSpPr>
          <p:nvPr>
            <p:ph type="body" idx="1"/>
          </p:nvPr>
        </p:nvSpPr>
        <p:spPr/>
        <p:txBody>
          <a:bodyPr/>
          <a:lstStyle/>
          <a:p>
            <a:pPr eaLnBrk="1" hangingPunct="1"/>
            <a:r>
              <a:rPr lang="en-US" altLang="en-US" dirty="0">
                <a:solidFill>
                  <a:srgbClr val="000000"/>
                </a:solidFill>
              </a:rPr>
              <a:t>Java programs combine new methods and classes that you write with predefined methods and classes available in the </a:t>
            </a:r>
            <a:r>
              <a:rPr lang="en-US" altLang="en-US" dirty="0">
                <a:solidFill>
                  <a:srgbClr val="0000FF"/>
                </a:solidFill>
              </a:rPr>
              <a:t>Java Application Programming Interface</a:t>
            </a:r>
            <a:r>
              <a:rPr lang="en-US" altLang="en-US" dirty="0">
                <a:solidFill>
                  <a:srgbClr val="000000"/>
                </a:solidFill>
              </a:rPr>
              <a:t> and in other class libraries. </a:t>
            </a:r>
          </a:p>
          <a:p>
            <a:pPr eaLnBrk="1" hangingPunct="1"/>
            <a:r>
              <a:rPr lang="en-US" altLang="en-US" dirty="0">
                <a:solidFill>
                  <a:srgbClr val="000000"/>
                </a:solidFill>
              </a:rPr>
              <a:t>Related classes are typically grouped into packages so that they can be imported into programs and reused. </a:t>
            </a:r>
          </a:p>
          <a:p>
            <a:pPr marL="109537" indent="0">
              <a:buNone/>
            </a:pPr>
            <a:endParaRPr lang="en-US" altLang="en-US" dirty="0">
              <a:solidFill>
                <a:srgbClr val="000000"/>
              </a:solidFill>
            </a:endParaRPr>
          </a:p>
        </p:txBody>
      </p:sp>
      <p:sp>
        <p:nvSpPr>
          <p:cNvPr id="4" name="Footer Placeholder 3">
            <a:extLst>
              <a:ext uri="{FF2B5EF4-FFF2-40B4-BE49-F238E27FC236}">
                <a16:creationId xmlns:a16="http://schemas.microsoft.com/office/drawing/2014/main" id="{40FAEDA9-D931-41FE-80D1-217D410DE0F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34591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127F-6A45-4B26-8761-13A88C54DB6D}"/>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6.3  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Methods,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Fields and Class </a:t>
            </a:r>
            <a:r>
              <a:rPr lang="en-US" dirty="0">
                <a:solidFill>
                  <a:srgbClr val="3380E6"/>
                </a:solidFill>
                <a:latin typeface="Consolas" panose="020B0609020204030204" pitchFamily="49" charset="0"/>
              </a:rPr>
              <a:t>Math</a:t>
            </a:r>
            <a:r>
              <a:rPr lang="en-US" dirty="0">
                <a:solidFill>
                  <a:srgbClr val="3380E6"/>
                </a:solidFill>
                <a:latin typeface="Calibri" panose="020F0502020204030204" pitchFamily="34" charset="0"/>
              </a:rPr>
              <a:t> (Cont.)</a:t>
            </a:r>
          </a:p>
        </p:txBody>
      </p:sp>
      <p:sp>
        <p:nvSpPr>
          <p:cNvPr id="28675" name="Text Placeholder 2">
            <a:extLst>
              <a:ext uri="{FF2B5EF4-FFF2-40B4-BE49-F238E27FC236}">
                <a16:creationId xmlns:a16="http://schemas.microsoft.com/office/drawing/2014/main" id="{154B075E-0381-4978-8228-108CCA4E1684}"/>
              </a:ext>
            </a:extLst>
          </p:cNvPr>
          <p:cNvSpPr>
            <a:spLocks noGrp="1"/>
          </p:cNvSpPr>
          <p:nvPr>
            <p:ph type="body" idx="1"/>
          </p:nvPr>
        </p:nvSpPr>
        <p:spPr>
          <a:xfrm>
            <a:off x="627852" y="1481138"/>
            <a:ext cx="10972800" cy="4525962"/>
          </a:xfrm>
        </p:spPr>
        <p:txBody>
          <a:bodyPr/>
          <a:lstStyle/>
          <a:p>
            <a:pPr marL="109537" indent="0">
              <a:buNone/>
              <a:defRPr/>
            </a:pPr>
            <a:r>
              <a:rPr lang="en-US" altLang="en-US" b="1" i="1" dirty="0">
                <a:solidFill>
                  <a:srgbClr val="000000"/>
                </a:solidFill>
              </a:rPr>
              <a:t>Why is method </a:t>
            </a:r>
            <a:r>
              <a:rPr lang="en-US" altLang="en-US" b="1" i="1" dirty="0">
                <a:solidFill>
                  <a:srgbClr val="000000"/>
                </a:solidFill>
                <a:latin typeface="Consolas" panose="020B0609020204030204" pitchFamily="49" charset="0"/>
              </a:rPr>
              <a:t>main</a:t>
            </a:r>
            <a:r>
              <a:rPr lang="en-US" altLang="en-US" b="1" i="1" dirty="0">
                <a:solidFill>
                  <a:srgbClr val="000000"/>
                </a:solidFill>
              </a:rPr>
              <a:t> declared </a:t>
            </a:r>
            <a:r>
              <a:rPr lang="en-US" altLang="en-US" b="1" i="1" dirty="0">
                <a:solidFill>
                  <a:srgbClr val="000000"/>
                </a:solidFill>
                <a:latin typeface="Consolas" panose="020B0609020204030204" pitchFamily="49" charset="0"/>
              </a:rPr>
              <a:t>static</a:t>
            </a:r>
            <a:r>
              <a:rPr lang="en-US" altLang="en-US" b="1" i="1" dirty="0">
                <a:solidFill>
                  <a:srgbClr val="000000"/>
                </a:solidFill>
              </a:rPr>
              <a:t>?</a:t>
            </a:r>
          </a:p>
          <a:p>
            <a:pPr eaLnBrk="1" hangingPunct="1">
              <a:defRPr/>
            </a:pPr>
            <a:r>
              <a:rPr lang="en-US" altLang="en-US" dirty="0">
                <a:solidFill>
                  <a:srgbClr val="000000"/>
                </a:solidFill>
              </a:rPr>
              <a:t>The JVM attempts to invoke the </a:t>
            </a:r>
            <a:r>
              <a:rPr lang="en-US" altLang="en-US" dirty="0">
                <a:solidFill>
                  <a:srgbClr val="000000"/>
                </a:solidFill>
                <a:latin typeface="Consolas" panose="020B0609020204030204" pitchFamily="49" charset="0"/>
              </a:rPr>
              <a:t>main</a:t>
            </a:r>
            <a:r>
              <a:rPr lang="en-US" altLang="en-US" dirty="0">
                <a:solidFill>
                  <a:srgbClr val="000000"/>
                </a:solidFill>
              </a:rPr>
              <a:t> method of the class you specify—at this point no objects of the class have been created. </a:t>
            </a:r>
          </a:p>
          <a:p>
            <a:pPr eaLnBrk="1" hangingPunct="1">
              <a:defRPr/>
            </a:pPr>
            <a:r>
              <a:rPr lang="en-US" altLang="en-US" dirty="0">
                <a:solidFill>
                  <a:srgbClr val="000000"/>
                </a:solidFill>
              </a:rPr>
              <a:t>Declaring </a:t>
            </a:r>
            <a:r>
              <a:rPr lang="en-US" altLang="en-US" dirty="0">
                <a:solidFill>
                  <a:srgbClr val="000000"/>
                </a:solidFill>
                <a:latin typeface="Consolas" panose="020B0609020204030204" pitchFamily="49" charset="0"/>
              </a:rPr>
              <a:t>main</a:t>
            </a:r>
            <a:r>
              <a:rPr lang="en-US" altLang="en-US" dirty="0">
                <a:solidFill>
                  <a:srgbClr val="000000"/>
                </a:solidFill>
              </a:rPr>
              <a:t> as </a:t>
            </a:r>
            <a:r>
              <a:rPr lang="en-US" altLang="en-US" dirty="0">
                <a:solidFill>
                  <a:srgbClr val="000000"/>
                </a:solidFill>
                <a:latin typeface="Consolas" panose="020B0609020204030204" pitchFamily="49" charset="0"/>
              </a:rPr>
              <a:t>static</a:t>
            </a:r>
            <a:r>
              <a:rPr lang="en-US" altLang="en-US" dirty="0">
                <a:solidFill>
                  <a:srgbClr val="000000"/>
                </a:solidFill>
              </a:rPr>
              <a:t> allows the JVM to invoke </a:t>
            </a:r>
            <a:r>
              <a:rPr lang="en-US" altLang="en-US" dirty="0">
                <a:solidFill>
                  <a:srgbClr val="000000"/>
                </a:solidFill>
                <a:latin typeface="Consolas" panose="020B0609020204030204" pitchFamily="49" charset="0"/>
              </a:rPr>
              <a:t>main</a:t>
            </a:r>
            <a:r>
              <a:rPr lang="en-US" altLang="en-US" dirty="0">
                <a:solidFill>
                  <a:srgbClr val="000000"/>
                </a:solidFill>
              </a:rPr>
              <a:t> without creating an instance of the class. </a:t>
            </a:r>
          </a:p>
          <a:p>
            <a:pPr eaLnBrk="1" hangingPunct="1">
              <a:defRPr/>
            </a:pPr>
            <a:r>
              <a:rPr lang="en-US" altLang="en-US" dirty="0">
                <a:solidFill>
                  <a:srgbClr val="000000"/>
                </a:solidFill>
              </a:rPr>
              <a:t>When you execute your application as in</a:t>
            </a:r>
          </a:p>
          <a:p>
            <a:pPr marL="392113" lvl="1" indent="0">
              <a:spcBef>
                <a:spcPts val="1200"/>
              </a:spcBef>
              <a:spcAft>
                <a:spcPts val="1200"/>
              </a:spcAft>
              <a:buNone/>
              <a:defRPr/>
            </a:pPr>
            <a:r>
              <a:rPr lang="en-US" altLang="en-US" i="1" dirty="0">
                <a:solidFill>
                  <a:srgbClr val="000000"/>
                </a:solidFill>
              </a:rPr>
              <a:t>     java </a:t>
            </a:r>
            <a:r>
              <a:rPr lang="en-US" altLang="en-US" i="1" dirty="0" err="1">
                <a:solidFill>
                  <a:srgbClr val="000000"/>
                </a:solidFill>
              </a:rPr>
              <a:t>ClassName</a:t>
            </a:r>
            <a:endParaRPr lang="en-US" altLang="en-US" i="1" dirty="0">
              <a:solidFill>
                <a:srgbClr val="000000"/>
              </a:solidFill>
            </a:endParaRPr>
          </a:p>
          <a:p>
            <a:pPr marL="109537" indent="0">
              <a:buNone/>
              <a:defRPr/>
            </a:pPr>
            <a:r>
              <a:rPr lang="en-US" altLang="en-US" dirty="0">
                <a:solidFill>
                  <a:srgbClr val="000000"/>
                </a:solidFill>
              </a:rPr>
              <a:t>    the JVM loads the class specified by </a:t>
            </a:r>
            <a:r>
              <a:rPr lang="en-US" altLang="en-US" i="1" dirty="0" err="1">
                <a:solidFill>
                  <a:srgbClr val="000000"/>
                </a:solidFill>
              </a:rPr>
              <a:t>ClassName</a:t>
            </a:r>
            <a:r>
              <a:rPr lang="en-US" altLang="en-US" dirty="0">
                <a:solidFill>
                  <a:srgbClr val="000000"/>
                </a:solidFill>
              </a:rPr>
              <a:t> and uses that class name  to invoke method </a:t>
            </a:r>
            <a:r>
              <a:rPr lang="en-US" altLang="en-US" dirty="0">
                <a:solidFill>
                  <a:srgbClr val="000000"/>
                </a:solidFill>
                <a:latin typeface="Calibri" panose="020F0502020204030204" pitchFamily="34" charset="0"/>
                <a:cs typeface="Calibri" panose="020F0502020204030204" pitchFamily="34" charset="0"/>
              </a:rPr>
              <a:t>main</a:t>
            </a:r>
            <a:r>
              <a:rPr lang="en-US" altLang="en-US" dirty="0">
                <a:solidFill>
                  <a:srgbClr val="000000"/>
                </a:solidFill>
              </a:rPr>
              <a:t>.</a:t>
            </a:r>
          </a:p>
        </p:txBody>
      </p:sp>
      <p:sp>
        <p:nvSpPr>
          <p:cNvPr id="4" name="Footer Placeholder 3">
            <a:extLst>
              <a:ext uri="{FF2B5EF4-FFF2-40B4-BE49-F238E27FC236}">
                <a16:creationId xmlns:a16="http://schemas.microsoft.com/office/drawing/2014/main" id="{FFC7E29E-686A-4914-9188-A40E3E81073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18056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8">
            <a:extLst>
              <a:ext uri="{FF2B5EF4-FFF2-40B4-BE49-F238E27FC236}">
                <a16:creationId xmlns:a16="http://schemas.microsoft.com/office/drawing/2014/main" id="{C1C8F131-D315-4B42-8E9D-A55919DE7AB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p:spPr>
      </p:pic>
      <p:sp>
        <p:nvSpPr>
          <p:cNvPr id="2" name="Footer Placeholder 1">
            <a:extLst>
              <a:ext uri="{FF2B5EF4-FFF2-40B4-BE49-F238E27FC236}">
                <a16:creationId xmlns:a16="http://schemas.microsoft.com/office/drawing/2014/main" id="{7E517A10-9982-4832-AFF6-06FE3D3BAAE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62758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9">
            <a:extLst>
              <a:ext uri="{FF2B5EF4-FFF2-40B4-BE49-F238E27FC236}">
                <a16:creationId xmlns:a16="http://schemas.microsoft.com/office/drawing/2014/main" id="{7DBAC2E8-C911-4D92-92C3-5001D834302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18239" y="0"/>
            <a:ext cx="11787187" cy="6858000"/>
          </a:xfrm>
          <a:prstGeom prst="rect">
            <a:avLst/>
          </a:prstGeom>
        </p:spPr>
      </p:pic>
      <p:sp>
        <p:nvSpPr>
          <p:cNvPr id="2" name="Footer Placeholder 1">
            <a:extLst>
              <a:ext uri="{FF2B5EF4-FFF2-40B4-BE49-F238E27FC236}">
                <a16:creationId xmlns:a16="http://schemas.microsoft.com/office/drawing/2014/main" id="{EB90BBC1-E2B8-481A-8275-D438D843E19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18564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20">
            <a:extLst>
              <a:ext uri="{FF2B5EF4-FFF2-40B4-BE49-F238E27FC236}">
                <a16:creationId xmlns:a16="http://schemas.microsoft.com/office/drawing/2014/main" id="{9A13D40B-F36B-4740-A7C4-606F484B98C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9138"/>
            <a:ext cx="12192000" cy="5419725"/>
          </a:xfrm>
          <a:prstGeom prst="rect">
            <a:avLst/>
          </a:prstGeom>
        </p:spPr>
      </p:pic>
      <p:sp>
        <p:nvSpPr>
          <p:cNvPr id="2" name="Footer Placeholder 1">
            <a:extLst>
              <a:ext uri="{FF2B5EF4-FFF2-40B4-BE49-F238E27FC236}">
                <a16:creationId xmlns:a16="http://schemas.microsoft.com/office/drawing/2014/main" id="{6B3FE031-2B72-49E5-B65E-96EF93E3395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55981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0012-407F-4BB3-84F9-BD61CF1ADD71}"/>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6.4  </a:t>
            </a:r>
            <a:r>
              <a:rPr lang="en-US" dirty="0">
                <a:solidFill>
                  <a:srgbClr val="3380E6"/>
                </a:solidFill>
                <a:latin typeface="Calibri" panose="020F0502020204030204" pitchFamily="34" charset="0"/>
              </a:rPr>
              <a:t>Declaring Methods with Multiple Parameters (Cont.)</a:t>
            </a:r>
          </a:p>
        </p:txBody>
      </p:sp>
      <p:sp>
        <p:nvSpPr>
          <p:cNvPr id="36867" name="Text Placeholder 2">
            <a:extLst>
              <a:ext uri="{FF2B5EF4-FFF2-40B4-BE49-F238E27FC236}">
                <a16:creationId xmlns:a16="http://schemas.microsoft.com/office/drawing/2014/main" id="{BE5F2B71-D1CB-4FB4-A7D8-33ED2AE355DF}"/>
              </a:ext>
            </a:extLst>
          </p:cNvPr>
          <p:cNvSpPr>
            <a:spLocks noGrp="1"/>
          </p:cNvSpPr>
          <p:nvPr>
            <p:ph type="body" idx="1"/>
          </p:nvPr>
        </p:nvSpPr>
        <p:spPr/>
        <p:txBody>
          <a:bodyPr/>
          <a:lstStyle/>
          <a:p>
            <a:pPr marL="109537" indent="0">
              <a:buNone/>
              <a:defRPr/>
            </a:pPr>
            <a:r>
              <a:rPr lang="en-US" altLang="en-US" sz="2400" b="1" i="1" dirty="0">
                <a:solidFill>
                  <a:srgbClr val="000000"/>
                </a:solidFill>
              </a:rPr>
              <a:t>Implementing method </a:t>
            </a:r>
            <a:r>
              <a:rPr lang="en-US" altLang="en-US" sz="2400" b="1" i="1" dirty="0">
                <a:solidFill>
                  <a:srgbClr val="000000"/>
                </a:solidFill>
                <a:latin typeface="Consolas" panose="020B0609020204030204" pitchFamily="49" charset="0"/>
              </a:rPr>
              <a:t>maximum</a:t>
            </a:r>
            <a:r>
              <a:rPr lang="en-US" altLang="en-US" sz="2400" b="1" i="1" dirty="0">
                <a:solidFill>
                  <a:srgbClr val="000000"/>
                </a:solidFill>
              </a:rPr>
              <a:t> by reusing method </a:t>
            </a:r>
            <a:r>
              <a:rPr lang="en-US" altLang="en-US" sz="2400" b="1" i="1" dirty="0" err="1">
                <a:solidFill>
                  <a:srgbClr val="000000"/>
                </a:solidFill>
                <a:latin typeface="Consolas" panose="020B0609020204030204" pitchFamily="49" charset="0"/>
              </a:rPr>
              <a:t>Math.max</a:t>
            </a:r>
            <a:r>
              <a:rPr lang="en-US" altLang="en-US" sz="2400" b="1" i="1" dirty="0">
                <a:solidFill>
                  <a:srgbClr val="000000"/>
                </a:solidFill>
              </a:rPr>
              <a:t> </a:t>
            </a:r>
          </a:p>
          <a:p>
            <a:pPr eaLnBrk="1" hangingPunct="1">
              <a:defRPr/>
            </a:pPr>
            <a:r>
              <a:rPr lang="en-US" altLang="en-US" sz="2400" dirty="0">
                <a:solidFill>
                  <a:srgbClr val="000000"/>
                </a:solidFill>
              </a:rPr>
              <a:t>Two calls to </a:t>
            </a:r>
            <a:r>
              <a:rPr lang="en-US" altLang="en-US" sz="2400" dirty="0" err="1">
                <a:solidFill>
                  <a:srgbClr val="000000"/>
                </a:solidFill>
                <a:latin typeface="Consolas" panose="020B0609020204030204" pitchFamily="49" charset="0"/>
              </a:rPr>
              <a:t>Math.max</a:t>
            </a:r>
            <a:r>
              <a:rPr lang="en-US" altLang="en-US" sz="2400" dirty="0">
                <a:solidFill>
                  <a:srgbClr val="000000"/>
                </a:solidFill>
              </a:rPr>
              <a:t>, as follows:</a:t>
            </a:r>
          </a:p>
          <a:p>
            <a:pPr lvl="1" eaLnBrk="1" hangingPunct="1">
              <a:defRPr/>
            </a:pPr>
            <a:r>
              <a:rPr lang="en-US" altLang="en-US" sz="2000" dirty="0">
                <a:solidFill>
                  <a:srgbClr val="0000FF"/>
                </a:solidFill>
                <a:latin typeface="Consolas" panose="020B0609020204030204" pitchFamily="49" charset="0"/>
              </a:rPr>
              <a:t>return</a:t>
            </a: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Math.max</a:t>
            </a:r>
            <a:r>
              <a:rPr lang="en-US" altLang="en-US" sz="2000" dirty="0">
                <a:solidFill>
                  <a:srgbClr val="000000"/>
                </a:solidFill>
                <a:latin typeface="Consolas" panose="020B0609020204030204" pitchFamily="49" charset="0"/>
              </a:rPr>
              <a:t>(x, </a:t>
            </a:r>
            <a:r>
              <a:rPr lang="en-US" altLang="en-US" sz="2000" dirty="0" err="1">
                <a:solidFill>
                  <a:srgbClr val="000000"/>
                </a:solidFill>
                <a:latin typeface="Consolas" panose="020B0609020204030204" pitchFamily="49" charset="0"/>
              </a:rPr>
              <a:t>Math.max</a:t>
            </a:r>
            <a:r>
              <a:rPr lang="en-US" altLang="en-US" sz="2000" dirty="0">
                <a:solidFill>
                  <a:srgbClr val="000000"/>
                </a:solidFill>
                <a:latin typeface="Consolas" panose="020B0609020204030204" pitchFamily="49" charset="0"/>
              </a:rPr>
              <a:t>( y, z ));</a:t>
            </a:r>
          </a:p>
          <a:p>
            <a:pPr eaLnBrk="1" hangingPunct="1">
              <a:defRPr/>
            </a:pPr>
            <a:r>
              <a:rPr lang="en-US" altLang="en-US" sz="2400" dirty="0">
                <a:solidFill>
                  <a:srgbClr val="000000"/>
                </a:solidFill>
              </a:rPr>
              <a:t>The first specifies arguments </a:t>
            </a:r>
            <a:r>
              <a:rPr lang="en-US" altLang="en-US" sz="2400" dirty="0">
                <a:solidFill>
                  <a:srgbClr val="000000"/>
                </a:solidFill>
                <a:latin typeface="Consolas" panose="020B0609020204030204" pitchFamily="49" charset="0"/>
              </a:rPr>
              <a:t>x</a:t>
            </a:r>
            <a:r>
              <a:rPr lang="en-US" altLang="en-US" sz="2400" dirty="0">
                <a:solidFill>
                  <a:srgbClr val="000000"/>
                </a:solidFill>
              </a:rPr>
              <a:t> and </a:t>
            </a:r>
            <a:r>
              <a:rPr lang="en-US" altLang="en-US" sz="2400" dirty="0" err="1">
                <a:solidFill>
                  <a:srgbClr val="000000"/>
                </a:solidFill>
                <a:latin typeface="Consolas" panose="020B0609020204030204" pitchFamily="49" charset="0"/>
              </a:rPr>
              <a:t>Math.max</a:t>
            </a:r>
            <a:r>
              <a:rPr lang="en-US" altLang="en-US" sz="2400" dirty="0">
                <a:solidFill>
                  <a:srgbClr val="000000"/>
                </a:solidFill>
                <a:latin typeface="Consolas" panose="020B0609020204030204" pitchFamily="49" charset="0"/>
              </a:rPr>
              <a:t>(y,</a:t>
            </a:r>
            <a:r>
              <a:rPr lang="en-US" altLang="en-US" sz="2400" dirty="0">
                <a:solidFill>
                  <a:srgbClr val="000000"/>
                </a:solidFill>
              </a:rPr>
              <a:t> </a:t>
            </a:r>
            <a:r>
              <a:rPr lang="en-US" altLang="en-US" sz="2400" dirty="0">
                <a:solidFill>
                  <a:srgbClr val="000000"/>
                </a:solidFill>
                <a:latin typeface="Consolas" panose="020B0609020204030204" pitchFamily="49" charset="0"/>
              </a:rPr>
              <a:t>z)</a:t>
            </a:r>
            <a:r>
              <a:rPr lang="en-US" altLang="en-US" sz="2400" dirty="0">
                <a:solidFill>
                  <a:srgbClr val="000000"/>
                </a:solidFill>
              </a:rPr>
              <a:t>. </a:t>
            </a:r>
          </a:p>
          <a:p>
            <a:pPr eaLnBrk="1" hangingPunct="1">
              <a:defRPr/>
            </a:pPr>
            <a:r>
              <a:rPr lang="en-US" altLang="en-US" sz="2400" dirty="0">
                <a:solidFill>
                  <a:srgbClr val="000000"/>
                </a:solidFill>
              </a:rPr>
              <a:t>Before any method can be called, its arguments must be evaluated to determine their values. </a:t>
            </a:r>
          </a:p>
          <a:p>
            <a:pPr eaLnBrk="1" hangingPunct="1">
              <a:defRPr/>
            </a:pPr>
            <a:r>
              <a:rPr lang="en-US" altLang="en-US" sz="2400" dirty="0">
                <a:solidFill>
                  <a:srgbClr val="000000"/>
                </a:solidFill>
              </a:rPr>
              <a:t>If an argument is a method call, the method call must be performed to determine its return value. </a:t>
            </a:r>
          </a:p>
          <a:p>
            <a:pPr eaLnBrk="1" hangingPunct="1">
              <a:defRPr/>
            </a:pPr>
            <a:r>
              <a:rPr lang="en-US" altLang="en-US" sz="2400" dirty="0">
                <a:solidFill>
                  <a:srgbClr val="000000"/>
                </a:solidFill>
              </a:rPr>
              <a:t>The result of the first call is passed as the second argument to the other call, which returns the larger of its two arguments.</a:t>
            </a:r>
            <a:r>
              <a:rPr lang="en-US" altLang="en-US" dirty="0">
                <a:solidFill>
                  <a:srgbClr val="000000"/>
                </a:solidFill>
              </a:rPr>
              <a:t> </a:t>
            </a:r>
          </a:p>
        </p:txBody>
      </p:sp>
      <p:sp>
        <p:nvSpPr>
          <p:cNvPr id="4" name="Footer Placeholder 3">
            <a:extLst>
              <a:ext uri="{FF2B5EF4-FFF2-40B4-BE49-F238E27FC236}">
                <a16:creationId xmlns:a16="http://schemas.microsoft.com/office/drawing/2014/main" id="{BCF96E21-3E2C-4113-BB06-992E8FE10DF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85462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A2F5-4760-4D0D-A006-6303ED066264}"/>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6.4  </a:t>
            </a:r>
            <a:r>
              <a:rPr lang="en-US" dirty="0">
                <a:solidFill>
                  <a:srgbClr val="3380E6"/>
                </a:solidFill>
                <a:latin typeface="Calibri" panose="020F0502020204030204" pitchFamily="34" charset="0"/>
              </a:rPr>
              <a:t>Declaring Methods with Multiple Parameters (Cont.)</a:t>
            </a:r>
          </a:p>
        </p:txBody>
      </p:sp>
      <p:sp>
        <p:nvSpPr>
          <p:cNvPr id="37891" name="Text Placeholder 2">
            <a:extLst>
              <a:ext uri="{FF2B5EF4-FFF2-40B4-BE49-F238E27FC236}">
                <a16:creationId xmlns:a16="http://schemas.microsoft.com/office/drawing/2014/main" id="{722EAA17-B6A9-4E38-87D9-14E63E674756}"/>
              </a:ext>
            </a:extLst>
          </p:cNvPr>
          <p:cNvSpPr>
            <a:spLocks noGrp="1"/>
          </p:cNvSpPr>
          <p:nvPr>
            <p:ph type="body" idx="1"/>
          </p:nvPr>
        </p:nvSpPr>
        <p:spPr/>
        <p:txBody>
          <a:bodyPr/>
          <a:lstStyle/>
          <a:p>
            <a:pPr marL="109537" indent="0">
              <a:lnSpc>
                <a:spcPct val="80000"/>
              </a:lnSpc>
              <a:buNone/>
              <a:defRPr/>
            </a:pPr>
            <a:r>
              <a:rPr lang="en-US" altLang="en-US" sz="2300" b="1" i="1" dirty="0"/>
              <a:t>Assembling Strings with String Concatenation</a:t>
            </a:r>
          </a:p>
          <a:p>
            <a:pPr eaLnBrk="1" hangingPunct="1">
              <a:lnSpc>
                <a:spcPct val="80000"/>
              </a:lnSpc>
              <a:defRPr/>
            </a:pPr>
            <a:r>
              <a:rPr lang="en-US" altLang="en-US" sz="2300" dirty="0">
                <a:solidFill>
                  <a:srgbClr val="0000FF"/>
                </a:solidFill>
              </a:rPr>
              <a:t>String concatenation </a:t>
            </a:r>
          </a:p>
          <a:p>
            <a:pPr lvl="1" eaLnBrk="1" hangingPunct="1">
              <a:lnSpc>
                <a:spcPct val="80000"/>
              </a:lnSpc>
              <a:defRPr/>
            </a:pPr>
            <a:r>
              <a:rPr lang="en-US" altLang="en-US" sz="2000" dirty="0">
                <a:solidFill>
                  <a:srgbClr val="000000"/>
                </a:solidFill>
              </a:rPr>
              <a:t>Assemble </a:t>
            </a:r>
            <a:r>
              <a:rPr lang="en-US" altLang="en-US" sz="2000" dirty="0">
                <a:solidFill>
                  <a:srgbClr val="000000"/>
                </a:solidFill>
                <a:latin typeface="Consolas" panose="020B0609020204030204" pitchFamily="49" charset="0"/>
              </a:rPr>
              <a:t>String</a:t>
            </a:r>
            <a:r>
              <a:rPr lang="en-US" altLang="en-US" sz="2000" dirty="0">
                <a:solidFill>
                  <a:srgbClr val="000000"/>
                </a:solidFill>
              </a:rPr>
              <a:t> objects into larger strings with operators </a:t>
            </a:r>
            <a:r>
              <a:rPr lang="en-US" altLang="en-US" sz="2000" dirty="0">
                <a:solidFill>
                  <a:srgbClr val="000000"/>
                </a:solidFill>
                <a:latin typeface="Consolas" panose="020B0609020204030204" pitchFamily="49" charset="0"/>
              </a:rPr>
              <a:t>+</a:t>
            </a:r>
            <a:r>
              <a:rPr lang="en-US" altLang="en-US" sz="2000" dirty="0">
                <a:solidFill>
                  <a:srgbClr val="000000"/>
                </a:solidFill>
              </a:rPr>
              <a:t> or </a:t>
            </a:r>
            <a:r>
              <a:rPr lang="en-US" altLang="en-US" sz="2000" dirty="0">
                <a:solidFill>
                  <a:srgbClr val="000000"/>
                </a:solidFill>
                <a:latin typeface="Consolas" panose="020B0609020204030204" pitchFamily="49" charset="0"/>
              </a:rPr>
              <a:t>+=</a:t>
            </a:r>
            <a:r>
              <a:rPr lang="en-US" altLang="en-US" sz="2000" dirty="0">
                <a:solidFill>
                  <a:srgbClr val="000000"/>
                </a:solidFill>
              </a:rPr>
              <a:t>. </a:t>
            </a:r>
          </a:p>
          <a:p>
            <a:pPr eaLnBrk="1" hangingPunct="1">
              <a:lnSpc>
                <a:spcPct val="80000"/>
              </a:lnSpc>
              <a:defRPr/>
            </a:pPr>
            <a:r>
              <a:rPr lang="en-US" altLang="en-US" sz="2300" dirty="0">
                <a:solidFill>
                  <a:srgbClr val="000000"/>
                </a:solidFill>
              </a:rPr>
              <a:t>When both operands of operator </a:t>
            </a:r>
            <a:r>
              <a:rPr lang="en-US" altLang="en-US" sz="2300" dirty="0">
                <a:solidFill>
                  <a:srgbClr val="000000"/>
                </a:solidFill>
                <a:latin typeface="Consolas" panose="020B0609020204030204" pitchFamily="49" charset="0"/>
              </a:rPr>
              <a:t>+</a:t>
            </a:r>
            <a:r>
              <a:rPr lang="en-US" altLang="en-US" sz="2300" dirty="0">
                <a:solidFill>
                  <a:srgbClr val="000000"/>
                </a:solidFill>
              </a:rPr>
              <a:t> are </a:t>
            </a:r>
            <a:r>
              <a:rPr lang="en-US" altLang="en-US" sz="2300" dirty="0">
                <a:solidFill>
                  <a:srgbClr val="000000"/>
                </a:solidFill>
                <a:latin typeface="Consolas" panose="020B0609020204030204" pitchFamily="49" charset="0"/>
              </a:rPr>
              <a:t>String</a:t>
            </a:r>
            <a:r>
              <a:rPr lang="en-US" altLang="en-US" sz="2300" dirty="0">
                <a:solidFill>
                  <a:srgbClr val="000000"/>
                </a:solidFill>
              </a:rPr>
              <a:t>s, operator </a:t>
            </a:r>
            <a:r>
              <a:rPr lang="en-US" altLang="en-US" sz="2300" dirty="0">
                <a:solidFill>
                  <a:srgbClr val="000000"/>
                </a:solidFill>
                <a:latin typeface="Consolas" panose="020B0609020204030204" pitchFamily="49" charset="0"/>
              </a:rPr>
              <a:t>+</a:t>
            </a:r>
            <a:r>
              <a:rPr lang="en-US" altLang="en-US" sz="2300" dirty="0">
                <a:solidFill>
                  <a:srgbClr val="000000"/>
                </a:solidFill>
              </a:rPr>
              <a:t> creates a new </a:t>
            </a:r>
            <a:r>
              <a:rPr lang="en-US" altLang="en-US" sz="2300" dirty="0">
                <a:solidFill>
                  <a:srgbClr val="000000"/>
                </a:solidFill>
                <a:latin typeface="Consolas" panose="020B0609020204030204" pitchFamily="49" charset="0"/>
              </a:rPr>
              <a:t>String</a:t>
            </a:r>
            <a:r>
              <a:rPr lang="en-US" altLang="en-US" sz="2300" dirty="0">
                <a:solidFill>
                  <a:srgbClr val="000000"/>
                </a:solidFill>
              </a:rPr>
              <a:t> object </a:t>
            </a:r>
          </a:p>
          <a:p>
            <a:pPr lvl="1" eaLnBrk="1" hangingPunct="1">
              <a:lnSpc>
                <a:spcPct val="80000"/>
              </a:lnSpc>
              <a:defRPr/>
            </a:pPr>
            <a:r>
              <a:rPr lang="en-US" altLang="en-US" sz="2000" dirty="0">
                <a:solidFill>
                  <a:srgbClr val="000000"/>
                </a:solidFill>
              </a:rPr>
              <a:t>characters of the right operand are placed at the end of those in the left operand</a:t>
            </a:r>
          </a:p>
          <a:p>
            <a:pPr eaLnBrk="1" hangingPunct="1">
              <a:lnSpc>
                <a:spcPct val="80000"/>
              </a:lnSpc>
              <a:defRPr/>
            </a:pPr>
            <a:r>
              <a:rPr lang="en-US" altLang="en-US" sz="2300" i="1" dirty="0">
                <a:solidFill>
                  <a:srgbClr val="000000"/>
                </a:solidFill>
              </a:rPr>
              <a:t>Every primitive value and object in Java can be represented as a </a:t>
            </a:r>
            <a:r>
              <a:rPr lang="en-US" altLang="en-US" sz="2300" i="1" dirty="0">
                <a:solidFill>
                  <a:srgbClr val="000000"/>
                </a:solidFill>
                <a:latin typeface="Consolas" panose="020B0609020204030204" pitchFamily="49" charset="0"/>
              </a:rPr>
              <a:t>String</a:t>
            </a:r>
            <a:r>
              <a:rPr lang="en-US" altLang="en-US" sz="2300" i="1" dirty="0">
                <a:solidFill>
                  <a:srgbClr val="000000"/>
                </a:solidFill>
              </a:rPr>
              <a:t>. </a:t>
            </a:r>
          </a:p>
          <a:p>
            <a:pPr eaLnBrk="1" hangingPunct="1">
              <a:lnSpc>
                <a:spcPct val="80000"/>
              </a:lnSpc>
              <a:defRPr/>
            </a:pPr>
            <a:r>
              <a:rPr lang="en-US" altLang="en-US" sz="2300" dirty="0">
                <a:solidFill>
                  <a:srgbClr val="000000"/>
                </a:solidFill>
              </a:rPr>
              <a:t>When one of the </a:t>
            </a:r>
            <a:r>
              <a:rPr lang="en-US" altLang="en-US" sz="2300" dirty="0">
                <a:solidFill>
                  <a:srgbClr val="000000"/>
                </a:solidFill>
                <a:latin typeface="Consolas" panose="020B0609020204030204" pitchFamily="49" charset="0"/>
              </a:rPr>
              <a:t>+</a:t>
            </a:r>
            <a:r>
              <a:rPr lang="en-US" altLang="en-US" sz="2300" dirty="0">
                <a:solidFill>
                  <a:srgbClr val="000000"/>
                </a:solidFill>
              </a:rPr>
              <a:t> operator’s operands is a </a:t>
            </a:r>
            <a:r>
              <a:rPr lang="en-US" altLang="en-US" sz="2300" dirty="0">
                <a:solidFill>
                  <a:srgbClr val="000000"/>
                </a:solidFill>
                <a:latin typeface="Consolas" panose="020B0609020204030204" pitchFamily="49" charset="0"/>
              </a:rPr>
              <a:t>String</a:t>
            </a:r>
            <a:r>
              <a:rPr lang="en-US" altLang="en-US" sz="2300" dirty="0">
                <a:solidFill>
                  <a:srgbClr val="000000"/>
                </a:solidFill>
              </a:rPr>
              <a:t>, the other is converted to a </a:t>
            </a:r>
            <a:r>
              <a:rPr lang="en-US" altLang="en-US" sz="2300" dirty="0">
                <a:solidFill>
                  <a:srgbClr val="000000"/>
                </a:solidFill>
                <a:latin typeface="Consolas" panose="020B0609020204030204" pitchFamily="49" charset="0"/>
              </a:rPr>
              <a:t>String</a:t>
            </a:r>
            <a:r>
              <a:rPr lang="en-US" altLang="en-US" sz="2300" dirty="0">
                <a:solidFill>
                  <a:srgbClr val="000000"/>
                </a:solidFill>
              </a:rPr>
              <a:t>, then the two are concatenated. </a:t>
            </a:r>
          </a:p>
          <a:p>
            <a:pPr eaLnBrk="1" hangingPunct="1">
              <a:lnSpc>
                <a:spcPct val="80000"/>
              </a:lnSpc>
              <a:defRPr/>
            </a:pPr>
            <a:r>
              <a:rPr lang="en-US" altLang="en-US" sz="2300" dirty="0">
                <a:solidFill>
                  <a:srgbClr val="000000"/>
                </a:solidFill>
              </a:rPr>
              <a:t>If a </a:t>
            </a:r>
            <a:r>
              <a:rPr lang="en-US" altLang="en-US" sz="2300" dirty="0" err="1">
                <a:solidFill>
                  <a:srgbClr val="000000"/>
                </a:solidFill>
                <a:latin typeface="Consolas" panose="020B0609020204030204" pitchFamily="49" charset="0"/>
              </a:rPr>
              <a:t>boolean</a:t>
            </a:r>
            <a:r>
              <a:rPr lang="en-US" altLang="en-US" sz="2300" dirty="0">
                <a:solidFill>
                  <a:srgbClr val="000000"/>
                </a:solidFill>
              </a:rPr>
              <a:t> is concatenated with a </a:t>
            </a:r>
            <a:r>
              <a:rPr lang="en-US" altLang="en-US" sz="2300" dirty="0">
                <a:solidFill>
                  <a:srgbClr val="000000"/>
                </a:solidFill>
                <a:latin typeface="Consolas" panose="020B0609020204030204" pitchFamily="49" charset="0"/>
              </a:rPr>
              <a:t>String</a:t>
            </a:r>
            <a:r>
              <a:rPr lang="en-US" altLang="en-US" sz="2300" dirty="0">
                <a:solidFill>
                  <a:srgbClr val="000000"/>
                </a:solidFill>
              </a:rPr>
              <a:t>, the </a:t>
            </a:r>
            <a:r>
              <a:rPr lang="en-US" altLang="en-US" sz="2300" dirty="0" err="1">
                <a:solidFill>
                  <a:srgbClr val="000000"/>
                </a:solidFill>
                <a:latin typeface="Consolas" panose="020B0609020204030204" pitchFamily="49" charset="0"/>
              </a:rPr>
              <a:t>boolean</a:t>
            </a:r>
            <a:r>
              <a:rPr lang="en-US" altLang="en-US" sz="2300" dirty="0">
                <a:solidFill>
                  <a:srgbClr val="000000"/>
                </a:solidFill>
              </a:rPr>
              <a:t> is converted to the </a:t>
            </a:r>
            <a:r>
              <a:rPr lang="en-US" altLang="en-US" sz="2300" dirty="0">
                <a:solidFill>
                  <a:srgbClr val="000000"/>
                </a:solidFill>
                <a:latin typeface="Consolas" panose="020B0609020204030204" pitchFamily="49" charset="0"/>
              </a:rPr>
              <a:t>String</a:t>
            </a:r>
            <a:r>
              <a:rPr lang="en-US" altLang="en-US" sz="2300" dirty="0">
                <a:solidFill>
                  <a:srgbClr val="000000"/>
                </a:solidFill>
              </a:rPr>
              <a:t> </a:t>
            </a:r>
            <a:r>
              <a:rPr lang="en-US" altLang="en-US" sz="2300" dirty="0">
                <a:solidFill>
                  <a:srgbClr val="000000"/>
                </a:solidFill>
                <a:latin typeface="Consolas" panose="020B0609020204030204" pitchFamily="49" charset="0"/>
              </a:rPr>
              <a:t>"true" </a:t>
            </a:r>
            <a:r>
              <a:rPr lang="en-US" altLang="en-US" sz="2300" dirty="0">
                <a:solidFill>
                  <a:srgbClr val="000000"/>
                </a:solidFill>
              </a:rPr>
              <a:t>or </a:t>
            </a:r>
            <a:r>
              <a:rPr lang="en-US" altLang="en-US" sz="2300" dirty="0">
                <a:solidFill>
                  <a:srgbClr val="000000"/>
                </a:solidFill>
                <a:latin typeface="Consolas" panose="020B0609020204030204" pitchFamily="49" charset="0"/>
              </a:rPr>
              <a:t>"false"</a:t>
            </a:r>
            <a:r>
              <a:rPr lang="en-US" altLang="en-US" sz="2300" dirty="0">
                <a:solidFill>
                  <a:srgbClr val="000000"/>
                </a:solidFill>
              </a:rPr>
              <a:t>. </a:t>
            </a:r>
          </a:p>
          <a:p>
            <a:pPr eaLnBrk="1" hangingPunct="1">
              <a:lnSpc>
                <a:spcPct val="80000"/>
              </a:lnSpc>
              <a:defRPr/>
            </a:pPr>
            <a:r>
              <a:rPr lang="en-US" altLang="en-US" sz="2300" dirty="0">
                <a:solidFill>
                  <a:srgbClr val="000000"/>
                </a:solidFill>
              </a:rPr>
              <a:t>All objects have a </a:t>
            </a:r>
            <a:r>
              <a:rPr lang="en-US" altLang="en-US" sz="2300" dirty="0" err="1">
                <a:solidFill>
                  <a:srgbClr val="000000"/>
                </a:solidFill>
                <a:latin typeface="Consolas" panose="020B0609020204030204" pitchFamily="49" charset="0"/>
              </a:rPr>
              <a:t>toString</a:t>
            </a:r>
            <a:r>
              <a:rPr lang="en-US" altLang="en-US" sz="2300" dirty="0">
                <a:solidFill>
                  <a:srgbClr val="000000"/>
                </a:solidFill>
              </a:rPr>
              <a:t> method that returns a </a:t>
            </a:r>
            <a:r>
              <a:rPr lang="en-US" altLang="en-US" sz="2300" dirty="0">
                <a:solidFill>
                  <a:srgbClr val="000000"/>
                </a:solidFill>
                <a:latin typeface="Consolas" panose="020B0609020204030204" pitchFamily="49" charset="0"/>
              </a:rPr>
              <a:t>String</a:t>
            </a:r>
            <a:r>
              <a:rPr lang="en-US" altLang="en-US" sz="2300" dirty="0">
                <a:solidFill>
                  <a:srgbClr val="000000"/>
                </a:solidFill>
              </a:rPr>
              <a:t> representation of the object. </a:t>
            </a:r>
          </a:p>
        </p:txBody>
      </p:sp>
      <p:sp>
        <p:nvSpPr>
          <p:cNvPr id="4" name="Footer Placeholder 3">
            <a:extLst>
              <a:ext uri="{FF2B5EF4-FFF2-40B4-BE49-F238E27FC236}">
                <a16:creationId xmlns:a16="http://schemas.microsoft.com/office/drawing/2014/main" id="{CF89F32A-2714-4F6A-8B6A-E00A4025294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50265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BEFE-B195-42AE-B238-FA2FE1B995F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6.5  </a:t>
            </a:r>
            <a:r>
              <a:rPr lang="en-US" dirty="0">
                <a:solidFill>
                  <a:srgbClr val="3380E6"/>
                </a:solidFill>
                <a:latin typeface="Calibri" panose="020F0502020204030204" pitchFamily="34" charset="0"/>
              </a:rPr>
              <a:t>Notes on Declaring and Using Methods</a:t>
            </a:r>
          </a:p>
        </p:txBody>
      </p:sp>
      <p:sp>
        <p:nvSpPr>
          <p:cNvPr id="43011" name="Text Placeholder 2">
            <a:extLst>
              <a:ext uri="{FF2B5EF4-FFF2-40B4-BE49-F238E27FC236}">
                <a16:creationId xmlns:a16="http://schemas.microsoft.com/office/drawing/2014/main" id="{16113763-0F64-4466-8472-8D043DE2F016}"/>
              </a:ext>
            </a:extLst>
          </p:cNvPr>
          <p:cNvSpPr>
            <a:spLocks noGrp="1"/>
          </p:cNvSpPr>
          <p:nvPr>
            <p:ph type="body" idx="1"/>
          </p:nvPr>
        </p:nvSpPr>
        <p:spPr/>
        <p:txBody>
          <a:bodyPr/>
          <a:lstStyle/>
          <a:p>
            <a:pPr eaLnBrk="1" hangingPunct="1"/>
            <a:r>
              <a:rPr lang="en-US" altLang="en-US" dirty="0">
                <a:solidFill>
                  <a:srgbClr val="000000"/>
                </a:solidFill>
              </a:rPr>
              <a:t>Three ways to call a method: </a:t>
            </a:r>
          </a:p>
          <a:p>
            <a:pPr lvl="1" eaLnBrk="1" hangingPunct="1"/>
            <a:r>
              <a:rPr lang="en-US" altLang="en-US" dirty="0">
                <a:solidFill>
                  <a:srgbClr val="000000"/>
                </a:solidFill>
              </a:rPr>
              <a:t>Using a method name by itself to call another method of the same class</a:t>
            </a:r>
          </a:p>
          <a:p>
            <a:pPr lvl="2"/>
            <a:r>
              <a:rPr lang="en-US" altLang="en-US" dirty="0">
                <a:solidFill>
                  <a:srgbClr val="000000"/>
                </a:solidFill>
              </a:rPr>
              <a:t>See line 18, Fig. 6.3</a:t>
            </a:r>
          </a:p>
          <a:p>
            <a:pPr lvl="1" eaLnBrk="1" hangingPunct="1"/>
            <a:r>
              <a:rPr lang="en-US" altLang="en-US" dirty="0">
                <a:solidFill>
                  <a:srgbClr val="000000"/>
                </a:solidFill>
              </a:rPr>
              <a:t>Using a variable that contains a reference to an object, followed by a dot (</a:t>
            </a:r>
            <a:r>
              <a:rPr lang="en-US" altLang="en-US" dirty="0">
                <a:solidFill>
                  <a:srgbClr val="000000"/>
                </a:solidFill>
                <a:latin typeface="Consolas" panose="020B0609020204030204" pitchFamily="49" charset="0"/>
              </a:rPr>
              <a:t>.</a:t>
            </a:r>
            <a:r>
              <a:rPr lang="en-US" altLang="en-US" dirty="0">
                <a:solidFill>
                  <a:srgbClr val="000000"/>
                </a:solidFill>
              </a:rPr>
              <a:t>) and the method name to call a method of the referenced object</a:t>
            </a:r>
          </a:p>
          <a:p>
            <a:pPr lvl="2"/>
            <a:r>
              <a:rPr lang="en-US" altLang="en-US" dirty="0">
                <a:solidFill>
                  <a:srgbClr val="000000"/>
                </a:solidFill>
              </a:rPr>
              <a:t>See line 14, Fig. 3.2</a:t>
            </a:r>
          </a:p>
          <a:p>
            <a:pPr lvl="1" eaLnBrk="1" hangingPunct="1"/>
            <a:r>
              <a:rPr lang="en-US" altLang="en-US" dirty="0">
                <a:solidFill>
                  <a:srgbClr val="000000"/>
                </a:solidFill>
              </a:rPr>
              <a:t>Using the class name and a dot (</a:t>
            </a:r>
            <a:r>
              <a:rPr lang="en-US" altLang="en-US" dirty="0">
                <a:solidFill>
                  <a:srgbClr val="000000"/>
                </a:solidFill>
                <a:latin typeface="Consolas" panose="020B0609020204030204" pitchFamily="49" charset="0"/>
              </a:rPr>
              <a:t>.</a:t>
            </a:r>
            <a:r>
              <a:rPr lang="en-US" altLang="en-US" dirty="0">
                <a:solidFill>
                  <a:srgbClr val="000000"/>
                </a:solidFill>
              </a:rPr>
              <a:t>) to call a </a:t>
            </a:r>
            <a:r>
              <a:rPr lang="en-US" altLang="en-US" dirty="0">
                <a:solidFill>
                  <a:srgbClr val="000000"/>
                </a:solidFill>
                <a:latin typeface="Consolas" panose="020B0609020204030204" pitchFamily="49" charset="0"/>
              </a:rPr>
              <a:t>static</a:t>
            </a:r>
            <a:r>
              <a:rPr lang="en-US" altLang="en-US" dirty="0">
                <a:solidFill>
                  <a:srgbClr val="000000"/>
                </a:solidFill>
              </a:rPr>
              <a:t> method of a class</a:t>
            </a:r>
          </a:p>
          <a:p>
            <a:pPr lvl="2"/>
            <a:r>
              <a:rPr lang="en-US" altLang="en-US" dirty="0">
                <a:solidFill>
                  <a:srgbClr val="000000"/>
                </a:solidFill>
              </a:rPr>
              <a:t>Such as </a:t>
            </a:r>
            <a:r>
              <a:rPr lang="en-US" altLang="en-US" dirty="0" err="1">
                <a:solidFill>
                  <a:srgbClr val="000000"/>
                </a:solidFill>
                <a:latin typeface="Calibri" panose="020F0502020204030204" pitchFamily="34" charset="0"/>
                <a:cs typeface="Calibri" panose="020F0502020204030204" pitchFamily="34" charset="0"/>
              </a:rPr>
              <a:t>Math.sqrt</a:t>
            </a:r>
            <a:r>
              <a:rPr lang="en-US" altLang="en-US" dirty="0">
                <a:solidFill>
                  <a:srgbClr val="000000"/>
                </a:solidFill>
                <a:latin typeface="Calibri" panose="020F0502020204030204" pitchFamily="34" charset="0"/>
                <a:cs typeface="Calibri" panose="020F0502020204030204" pitchFamily="34" charset="0"/>
              </a:rPr>
              <a:t>()</a:t>
            </a:r>
            <a:r>
              <a:rPr lang="en-US" altLang="en-US" dirty="0">
                <a:solidFill>
                  <a:srgbClr val="000000"/>
                </a:solidFill>
              </a:rPr>
              <a:t> discussed in Section 6.3</a:t>
            </a:r>
          </a:p>
        </p:txBody>
      </p:sp>
      <p:sp>
        <p:nvSpPr>
          <p:cNvPr id="4" name="Footer Placeholder 3">
            <a:extLst>
              <a:ext uri="{FF2B5EF4-FFF2-40B4-BE49-F238E27FC236}">
                <a16:creationId xmlns:a16="http://schemas.microsoft.com/office/drawing/2014/main" id="{10CBAC14-9641-4480-8C75-F7ECBF00A94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99107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635BA-723C-4667-9CF6-2A51579C887C}"/>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6.5  </a:t>
            </a:r>
            <a:r>
              <a:rPr lang="en-US" dirty="0">
                <a:solidFill>
                  <a:srgbClr val="3380E6"/>
                </a:solidFill>
                <a:latin typeface="Calibri" panose="020F0502020204030204" pitchFamily="34" charset="0"/>
              </a:rPr>
              <a:t>Notes on Declaring and Using Methods (Cont.)</a:t>
            </a:r>
          </a:p>
        </p:txBody>
      </p:sp>
      <p:sp>
        <p:nvSpPr>
          <p:cNvPr id="45059" name="Text Placeholder 2">
            <a:extLst>
              <a:ext uri="{FF2B5EF4-FFF2-40B4-BE49-F238E27FC236}">
                <a16:creationId xmlns:a16="http://schemas.microsoft.com/office/drawing/2014/main" id="{FDE695AD-4962-4DE4-977B-BDCE1111611E}"/>
              </a:ext>
            </a:extLst>
          </p:cNvPr>
          <p:cNvSpPr>
            <a:spLocks noGrp="1"/>
          </p:cNvSpPr>
          <p:nvPr>
            <p:ph type="body" idx="1"/>
          </p:nvPr>
        </p:nvSpPr>
        <p:spPr/>
        <p:txBody>
          <a:bodyPr/>
          <a:lstStyle/>
          <a:p>
            <a:pPr eaLnBrk="1" hangingPunct="1"/>
            <a:r>
              <a:rPr lang="en-US" altLang="en-US" dirty="0">
                <a:solidFill>
                  <a:srgbClr val="000000"/>
                </a:solidFill>
              </a:rPr>
              <a:t>Three ways to return control to the statement that calls a method: </a:t>
            </a:r>
          </a:p>
          <a:p>
            <a:pPr lvl="1" eaLnBrk="1" hangingPunct="1"/>
            <a:r>
              <a:rPr lang="en-US" altLang="en-US" dirty="0">
                <a:solidFill>
                  <a:srgbClr val="000000"/>
                </a:solidFill>
              </a:rPr>
              <a:t>When the program flow reaches the method-ending right brace </a:t>
            </a:r>
          </a:p>
          <a:p>
            <a:pPr lvl="1" eaLnBrk="1" hangingPunct="1"/>
            <a:r>
              <a:rPr lang="en-US" altLang="en-US" dirty="0">
                <a:solidFill>
                  <a:srgbClr val="000000"/>
                </a:solidFill>
              </a:rPr>
              <a:t>When the following statement executes</a:t>
            </a:r>
          </a:p>
          <a:p>
            <a:pPr lvl="2" eaLnBrk="1" hangingPunct="1">
              <a:buFont typeface="Wingdings 2" panose="05020102010507070707" pitchFamily="18" charset="2"/>
              <a:buNone/>
            </a:pPr>
            <a:r>
              <a:rPr lang="en-US" altLang="en-US" dirty="0">
                <a:solidFill>
                  <a:srgbClr val="0000FF"/>
                </a:solidFill>
                <a:latin typeface="Consolas" panose="020B0609020204030204" pitchFamily="49" charset="0"/>
              </a:rPr>
              <a:t>	return</a:t>
            </a:r>
            <a:r>
              <a:rPr lang="en-US" altLang="en-US" dirty="0">
                <a:solidFill>
                  <a:srgbClr val="000000"/>
                </a:solidFill>
                <a:latin typeface="Consolas" panose="020B0609020204030204" pitchFamily="49" charset="0"/>
              </a:rPr>
              <a:t>;</a:t>
            </a:r>
          </a:p>
          <a:p>
            <a:pPr lvl="1" eaLnBrk="1" hangingPunct="1"/>
            <a:r>
              <a:rPr lang="en-US" altLang="en-US" dirty="0">
                <a:solidFill>
                  <a:srgbClr val="000000"/>
                </a:solidFill>
              </a:rPr>
              <a:t>When the method returns a result with a statement like</a:t>
            </a:r>
          </a:p>
          <a:p>
            <a:pPr lvl="2" eaLnBrk="1" hangingPunct="1">
              <a:buFont typeface="Wingdings 2" panose="05020102010507070707" pitchFamily="18" charset="2"/>
              <a:buNone/>
            </a:pPr>
            <a:r>
              <a:rPr lang="en-US" altLang="en-US" dirty="0">
                <a:solidFill>
                  <a:srgbClr val="0000FF"/>
                </a:solidFill>
                <a:latin typeface="Consolas" panose="020B0609020204030204" pitchFamily="49" charset="0"/>
              </a:rPr>
              <a:t>	return</a:t>
            </a:r>
            <a:r>
              <a:rPr lang="en-US" altLang="en-US" dirty="0">
                <a:solidFill>
                  <a:srgbClr val="000000"/>
                </a:solidFill>
                <a:latin typeface="Consolas" panose="020B0609020204030204" pitchFamily="49" charset="0"/>
              </a:rPr>
              <a:t> </a:t>
            </a:r>
            <a:r>
              <a:rPr lang="en-US" altLang="en-US" i="1" dirty="0">
                <a:solidFill>
                  <a:srgbClr val="000000"/>
                </a:solidFill>
              </a:rPr>
              <a:t>expression</a:t>
            </a:r>
            <a:r>
              <a:rPr lang="en-US" altLang="en-US" dirty="0">
                <a:solidFill>
                  <a:srgbClr val="000000"/>
                </a:solidFill>
                <a:latin typeface="Consolas" panose="020B0609020204030204" pitchFamily="49" charset="0"/>
              </a:rPr>
              <a:t>;</a:t>
            </a:r>
          </a:p>
        </p:txBody>
      </p:sp>
      <p:sp>
        <p:nvSpPr>
          <p:cNvPr id="4" name="Footer Placeholder 3">
            <a:extLst>
              <a:ext uri="{FF2B5EF4-FFF2-40B4-BE49-F238E27FC236}">
                <a16:creationId xmlns:a16="http://schemas.microsoft.com/office/drawing/2014/main" id="{EC25B478-102B-4F19-A2AD-95577E09EA7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46931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5D7A-5033-434D-907E-59EB5B8FB8A0}"/>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6.5  </a:t>
            </a:r>
            <a:r>
              <a:rPr lang="en-US" dirty="0">
                <a:solidFill>
                  <a:srgbClr val="3380E6"/>
                </a:solidFill>
                <a:latin typeface="Calibri" panose="020F0502020204030204" pitchFamily="34" charset="0"/>
              </a:rPr>
              <a:t>Notes on Declaring and Using Methods (Cont.)</a:t>
            </a:r>
          </a:p>
        </p:txBody>
      </p:sp>
      <p:sp>
        <p:nvSpPr>
          <p:cNvPr id="44035" name="Text Placeholder 2">
            <a:extLst>
              <a:ext uri="{FF2B5EF4-FFF2-40B4-BE49-F238E27FC236}">
                <a16:creationId xmlns:a16="http://schemas.microsoft.com/office/drawing/2014/main" id="{A8E68BAF-D0C7-472D-BA42-789FC5A95F3F}"/>
              </a:ext>
            </a:extLst>
          </p:cNvPr>
          <p:cNvSpPr>
            <a:spLocks noGrp="1"/>
          </p:cNvSpPr>
          <p:nvPr>
            <p:ph type="body" idx="1"/>
          </p:nvPr>
        </p:nvSpPr>
        <p:spPr/>
        <p:txBody>
          <a:bodyPr/>
          <a:lstStyle/>
          <a:p>
            <a:pPr eaLnBrk="1" hangingPunct="1"/>
            <a:r>
              <a:rPr lang="en-US" altLang="en-US" dirty="0">
                <a:solidFill>
                  <a:srgbClr val="000000"/>
                </a:solidFill>
              </a:rPr>
              <a:t>Non-</a:t>
            </a:r>
            <a:r>
              <a:rPr lang="en-US" altLang="en-US" dirty="0">
                <a:solidFill>
                  <a:srgbClr val="000000"/>
                </a:solidFill>
                <a:latin typeface="Consolas" panose="020B0609020204030204" pitchFamily="49" charset="0"/>
              </a:rPr>
              <a:t>static</a:t>
            </a:r>
            <a:r>
              <a:rPr lang="en-US" altLang="en-US" dirty="0">
                <a:solidFill>
                  <a:srgbClr val="000000"/>
                </a:solidFill>
              </a:rPr>
              <a:t> methods are typically called </a:t>
            </a:r>
            <a:r>
              <a:rPr lang="en-US" altLang="en-US" dirty="0">
                <a:solidFill>
                  <a:srgbClr val="0000FF"/>
                </a:solidFill>
              </a:rPr>
              <a:t>instance methods</a:t>
            </a:r>
            <a:r>
              <a:rPr lang="en-US" altLang="en-US" dirty="0">
                <a:solidFill>
                  <a:srgbClr val="000000"/>
                </a:solidFill>
              </a:rPr>
              <a:t>. </a:t>
            </a:r>
          </a:p>
          <a:p>
            <a:pPr eaLnBrk="1" hangingPunct="1"/>
            <a:r>
              <a:rPr lang="en-US" altLang="en-US" dirty="0">
                <a:solidFill>
                  <a:srgbClr val="000000"/>
                </a:solidFill>
              </a:rPr>
              <a:t>A </a:t>
            </a:r>
            <a:r>
              <a:rPr lang="en-US" altLang="en-US" dirty="0">
                <a:solidFill>
                  <a:srgbClr val="000000"/>
                </a:solidFill>
                <a:latin typeface="Consolas" panose="020B0609020204030204" pitchFamily="49" charset="0"/>
              </a:rPr>
              <a:t>static</a:t>
            </a:r>
            <a:r>
              <a:rPr lang="en-US" altLang="en-US" dirty="0">
                <a:solidFill>
                  <a:srgbClr val="000000"/>
                </a:solidFill>
              </a:rPr>
              <a:t> method can call other </a:t>
            </a:r>
            <a:r>
              <a:rPr lang="en-US" altLang="en-US" dirty="0">
                <a:solidFill>
                  <a:srgbClr val="000000"/>
                </a:solidFill>
                <a:latin typeface="Consolas" panose="020B0609020204030204" pitchFamily="49" charset="0"/>
              </a:rPr>
              <a:t>static</a:t>
            </a:r>
            <a:r>
              <a:rPr lang="en-US" altLang="en-US" dirty="0">
                <a:solidFill>
                  <a:srgbClr val="000000"/>
                </a:solidFill>
              </a:rPr>
              <a:t> methods of the same class directly and can manipulate </a:t>
            </a:r>
            <a:r>
              <a:rPr lang="en-US" altLang="en-US" dirty="0">
                <a:solidFill>
                  <a:srgbClr val="000000"/>
                </a:solidFill>
                <a:latin typeface="Consolas" panose="020B0609020204030204" pitchFamily="49" charset="0"/>
              </a:rPr>
              <a:t>static</a:t>
            </a:r>
            <a:r>
              <a:rPr lang="en-US" altLang="en-US" dirty="0">
                <a:solidFill>
                  <a:srgbClr val="000000"/>
                </a:solidFill>
              </a:rPr>
              <a:t> variables in the same class directly. </a:t>
            </a:r>
          </a:p>
          <a:p>
            <a:pPr lvl="1" eaLnBrk="1" hangingPunct="1"/>
            <a:r>
              <a:rPr lang="en-US" altLang="en-US" dirty="0">
                <a:solidFill>
                  <a:srgbClr val="000000"/>
                </a:solidFill>
              </a:rPr>
              <a:t>To access the class’s instance variables and instance methods (</a:t>
            </a:r>
            <a:r>
              <a:rPr lang="en-US" altLang="en-US">
                <a:solidFill>
                  <a:srgbClr val="000000"/>
                </a:solidFill>
              </a:rPr>
              <a:t>non-static members), </a:t>
            </a:r>
            <a:r>
              <a:rPr lang="en-US" altLang="en-US" dirty="0">
                <a:solidFill>
                  <a:srgbClr val="000000"/>
                </a:solidFill>
              </a:rPr>
              <a:t>a </a:t>
            </a:r>
            <a:r>
              <a:rPr lang="en-US" altLang="en-US" dirty="0">
                <a:solidFill>
                  <a:srgbClr val="000000"/>
                </a:solidFill>
                <a:latin typeface="Consolas" panose="020B0609020204030204" pitchFamily="49" charset="0"/>
              </a:rPr>
              <a:t>static</a:t>
            </a:r>
            <a:r>
              <a:rPr lang="en-US" altLang="en-US" dirty="0">
                <a:solidFill>
                  <a:srgbClr val="000000"/>
                </a:solidFill>
              </a:rPr>
              <a:t> method must use a reference to an object of the class. </a:t>
            </a:r>
          </a:p>
        </p:txBody>
      </p:sp>
      <p:sp>
        <p:nvSpPr>
          <p:cNvPr id="4" name="Footer Placeholder 3">
            <a:extLst>
              <a:ext uri="{FF2B5EF4-FFF2-40B4-BE49-F238E27FC236}">
                <a16:creationId xmlns:a16="http://schemas.microsoft.com/office/drawing/2014/main" id="{96A70FCC-DE54-4F37-91F1-4B9E6F267D0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65913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253F4-794B-4748-955B-05FEA79975E9}"/>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6.6  </a:t>
            </a:r>
            <a:r>
              <a:rPr lang="en-US" dirty="0">
                <a:solidFill>
                  <a:srgbClr val="3380E6"/>
                </a:solidFill>
                <a:latin typeface="Calibri" panose="020F0502020204030204" pitchFamily="34" charset="0"/>
              </a:rPr>
              <a:t>Method-Call Stack and </a:t>
            </a:r>
            <a:r>
              <a:rPr lang="en-US" dirty="0" err="1">
                <a:solidFill>
                  <a:srgbClr val="3380E6"/>
                </a:solidFill>
                <a:latin typeface="Calibri" panose="020F0502020204030204" pitchFamily="34" charset="0"/>
              </a:rPr>
              <a:t>and</a:t>
            </a:r>
            <a:r>
              <a:rPr lang="en-US" dirty="0">
                <a:solidFill>
                  <a:srgbClr val="3380E6"/>
                </a:solidFill>
                <a:latin typeface="Calibri" panose="020F0502020204030204" pitchFamily="34" charset="0"/>
              </a:rPr>
              <a:t> Activation Records </a:t>
            </a:r>
          </a:p>
        </p:txBody>
      </p:sp>
      <p:sp>
        <p:nvSpPr>
          <p:cNvPr id="50179" name="Text Placeholder 2">
            <a:extLst>
              <a:ext uri="{FF2B5EF4-FFF2-40B4-BE49-F238E27FC236}">
                <a16:creationId xmlns:a16="http://schemas.microsoft.com/office/drawing/2014/main" id="{D7EE65A1-FBDA-4DC3-A9E0-D89C922319E0}"/>
              </a:ext>
            </a:extLst>
          </p:cNvPr>
          <p:cNvSpPr>
            <a:spLocks noGrp="1"/>
          </p:cNvSpPr>
          <p:nvPr>
            <p:ph type="body" idx="1"/>
          </p:nvPr>
        </p:nvSpPr>
        <p:spPr/>
        <p:txBody>
          <a:bodyPr/>
          <a:lstStyle/>
          <a:p>
            <a:pPr eaLnBrk="1" hangingPunct="1"/>
            <a:r>
              <a:rPr lang="en-US" altLang="en-US" dirty="0">
                <a:solidFill>
                  <a:srgbClr val="0000FF"/>
                </a:solidFill>
              </a:rPr>
              <a:t>Stack</a:t>
            </a:r>
            <a:r>
              <a:rPr lang="en-US" altLang="en-US" dirty="0">
                <a:solidFill>
                  <a:srgbClr val="000000"/>
                </a:solidFill>
              </a:rPr>
              <a:t> data structure </a:t>
            </a:r>
          </a:p>
          <a:p>
            <a:pPr lvl="1" eaLnBrk="1" hangingPunct="1"/>
            <a:r>
              <a:rPr lang="en-US" altLang="en-US" dirty="0">
                <a:solidFill>
                  <a:srgbClr val="000000"/>
                </a:solidFill>
              </a:rPr>
              <a:t>Analogous to a pile of dishes </a:t>
            </a:r>
          </a:p>
          <a:p>
            <a:pPr lvl="1" eaLnBrk="1" hangingPunct="1"/>
            <a:r>
              <a:rPr lang="en-US" altLang="en-US" dirty="0">
                <a:solidFill>
                  <a:srgbClr val="000000"/>
                </a:solidFill>
              </a:rPr>
              <a:t>A dish is placed on the pile at the top (referred to as </a:t>
            </a:r>
            <a:r>
              <a:rPr lang="en-US" altLang="en-US" dirty="0">
                <a:solidFill>
                  <a:srgbClr val="0000FF"/>
                </a:solidFill>
              </a:rPr>
              <a:t>pushing </a:t>
            </a:r>
            <a:r>
              <a:rPr lang="en-US" altLang="en-US" dirty="0">
                <a:solidFill>
                  <a:srgbClr val="000000"/>
                </a:solidFill>
              </a:rPr>
              <a:t>the dish onto the stack). </a:t>
            </a:r>
          </a:p>
          <a:p>
            <a:pPr lvl="1" eaLnBrk="1" hangingPunct="1"/>
            <a:r>
              <a:rPr lang="en-US" altLang="en-US" dirty="0">
                <a:solidFill>
                  <a:srgbClr val="000000"/>
                </a:solidFill>
              </a:rPr>
              <a:t>A dish is removed from the pile from the top (referred to as </a:t>
            </a:r>
            <a:r>
              <a:rPr lang="en-US" altLang="en-US" dirty="0">
                <a:solidFill>
                  <a:srgbClr val="0000FF"/>
                </a:solidFill>
              </a:rPr>
              <a:t>popping </a:t>
            </a:r>
            <a:r>
              <a:rPr lang="en-US" altLang="en-US" dirty="0">
                <a:solidFill>
                  <a:srgbClr val="000000"/>
                </a:solidFill>
              </a:rPr>
              <a:t>the dish off the stack). </a:t>
            </a:r>
          </a:p>
          <a:p>
            <a:pPr eaLnBrk="1" hangingPunct="1"/>
            <a:r>
              <a:rPr lang="en-US" altLang="en-US" dirty="0">
                <a:solidFill>
                  <a:srgbClr val="0000FF"/>
                </a:solidFill>
              </a:rPr>
              <a:t>Last-in, first-out (LIFO) data structures</a:t>
            </a:r>
          </a:p>
          <a:p>
            <a:pPr lvl="1" eaLnBrk="1" hangingPunct="1"/>
            <a:r>
              <a:rPr lang="en-US" altLang="en-US" dirty="0">
                <a:solidFill>
                  <a:srgbClr val="000000"/>
                </a:solidFill>
              </a:rPr>
              <a:t>The </a:t>
            </a:r>
            <a:r>
              <a:rPr lang="en-US" altLang="en-US" i="1" dirty="0">
                <a:solidFill>
                  <a:srgbClr val="000000"/>
                </a:solidFill>
              </a:rPr>
              <a:t>last</a:t>
            </a:r>
            <a:r>
              <a:rPr lang="en-US" altLang="en-US" dirty="0">
                <a:solidFill>
                  <a:srgbClr val="000000"/>
                </a:solidFill>
              </a:rPr>
              <a:t> item pushed onto the stack is the </a:t>
            </a:r>
            <a:r>
              <a:rPr lang="en-US" altLang="en-US" i="1" dirty="0">
                <a:solidFill>
                  <a:srgbClr val="000000"/>
                </a:solidFill>
              </a:rPr>
              <a:t>first</a:t>
            </a:r>
            <a:r>
              <a:rPr lang="en-US" altLang="en-US" dirty="0">
                <a:solidFill>
                  <a:srgbClr val="000000"/>
                </a:solidFill>
              </a:rPr>
              <a:t> item popped from the stack. </a:t>
            </a:r>
          </a:p>
        </p:txBody>
      </p:sp>
      <p:sp>
        <p:nvSpPr>
          <p:cNvPr id="4" name="Footer Placeholder 3">
            <a:extLst>
              <a:ext uri="{FF2B5EF4-FFF2-40B4-BE49-F238E27FC236}">
                <a16:creationId xmlns:a16="http://schemas.microsoft.com/office/drawing/2014/main" id="{768EAF29-C1A7-4D87-835E-AE2A32FED61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905660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CC0E-83A8-4065-895D-45F7610D95F6}"/>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6.2  </a:t>
            </a:r>
            <a:r>
              <a:rPr lang="en-US" dirty="0">
                <a:solidFill>
                  <a:srgbClr val="3380E6"/>
                </a:solidFill>
                <a:latin typeface="Calibri" panose="020F0502020204030204" pitchFamily="34" charset="0"/>
              </a:rPr>
              <a:t>Program Units in Java (cont.) </a:t>
            </a:r>
          </a:p>
        </p:txBody>
      </p:sp>
      <p:sp>
        <p:nvSpPr>
          <p:cNvPr id="14339" name="Text Placeholder 2">
            <a:extLst>
              <a:ext uri="{FF2B5EF4-FFF2-40B4-BE49-F238E27FC236}">
                <a16:creationId xmlns:a16="http://schemas.microsoft.com/office/drawing/2014/main" id="{B0CD3583-998B-40F3-9630-B77999C50438}"/>
              </a:ext>
            </a:extLst>
          </p:cNvPr>
          <p:cNvSpPr>
            <a:spLocks noGrp="1"/>
          </p:cNvSpPr>
          <p:nvPr>
            <p:ph type="body" idx="1"/>
          </p:nvPr>
        </p:nvSpPr>
        <p:spPr/>
        <p:txBody>
          <a:bodyPr/>
          <a:lstStyle/>
          <a:p>
            <a:r>
              <a:rPr lang="en-US" dirty="0"/>
              <a:t>The Java API provides a rich collection of predefined classes that contain methods for performing common mathematical calculations, string manipulations, character manipulations, input/output operations, database operations, networking operations, file processing, error checking and more.</a:t>
            </a:r>
          </a:p>
          <a:p>
            <a:endParaRPr lang="en-US" altLang="en-US" dirty="0">
              <a:solidFill>
                <a:srgbClr val="000000"/>
              </a:solidFill>
            </a:endParaRPr>
          </a:p>
        </p:txBody>
      </p:sp>
      <p:sp>
        <p:nvSpPr>
          <p:cNvPr id="4" name="Footer Placeholder 3">
            <a:extLst>
              <a:ext uri="{FF2B5EF4-FFF2-40B4-BE49-F238E27FC236}">
                <a16:creationId xmlns:a16="http://schemas.microsoft.com/office/drawing/2014/main" id="{40FAEDA9-D931-41FE-80D1-217D410DE0F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588252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6.6  </a:t>
            </a:r>
            <a:r>
              <a:rPr lang="en-US" dirty="0">
                <a:solidFill>
                  <a:srgbClr val="3380E6"/>
                </a:solidFill>
                <a:latin typeface="Arial"/>
              </a:rPr>
              <a:t>Method-Call Stack and Activation Records (cont.)</a:t>
            </a:r>
          </a:p>
        </p:txBody>
      </p:sp>
      <p:sp>
        <p:nvSpPr>
          <p:cNvPr id="108547" name="Text Placeholder 2"/>
          <p:cNvSpPr>
            <a:spLocks noGrp="1"/>
          </p:cNvSpPr>
          <p:nvPr>
            <p:ph type="body" idx="1"/>
          </p:nvPr>
        </p:nvSpPr>
        <p:spPr/>
        <p:txBody>
          <a:bodyPr/>
          <a:lstStyle/>
          <a:p>
            <a:pPr marL="109537" indent="0">
              <a:lnSpc>
                <a:spcPct val="90000"/>
              </a:lnSpc>
              <a:buNone/>
              <a:defRPr/>
            </a:pPr>
            <a:r>
              <a:rPr lang="en-US" sz="3200" b="1" i="1" dirty="0">
                <a:solidFill>
                  <a:srgbClr val="000000"/>
                </a:solidFill>
              </a:rPr>
              <a:t>Method-Call Stack</a:t>
            </a:r>
          </a:p>
          <a:p>
            <a:pPr eaLnBrk="1" hangingPunct="1">
              <a:lnSpc>
                <a:spcPct val="90000"/>
              </a:lnSpc>
              <a:defRPr/>
            </a:pPr>
            <a:r>
              <a:rPr lang="en-US" sz="2800" dirty="0">
                <a:solidFill>
                  <a:srgbClr val="000000"/>
                </a:solidFill>
              </a:rPr>
              <a:t>One of the most important mechanisms for computer science students to understand is the </a:t>
            </a:r>
            <a:r>
              <a:rPr lang="en-US" sz="2800" dirty="0">
                <a:solidFill>
                  <a:srgbClr val="0000FF"/>
                </a:solidFill>
              </a:rPr>
              <a:t>method-call stack</a:t>
            </a:r>
            <a:r>
              <a:rPr lang="en-US" sz="2800" dirty="0">
                <a:solidFill>
                  <a:srgbClr val="000000"/>
                </a:solidFill>
              </a:rPr>
              <a:t> (or </a:t>
            </a:r>
            <a:r>
              <a:rPr lang="en-US" sz="2800" dirty="0">
                <a:solidFill>
                  <a:srgbClr val="0000FF"/>
                </a:solidFill>
              </a:rPr>
              <a:t>program-execution stack</a:t>
            </a:r>
            <a:r>
              <a:rPr lang="en-US" sz="2800" dirty="0">
                <a:solidFill>
                  <a:srgbClr val="000000"/>
                </a:solidFill>
              </a:rPr>
              <a:t>).</a:t>
            </a:r>
          </a:p>
          <a:p>
            <a:pPr lvl="1" eaLnBrk="1" hangingPunct="1">
              <a:lnSpc>
                <a:spcPct val="90000"/>
              </a:lnSpc>
              <a:defRPr/>
            </a:pPr>
            <a:r>
              <a:rPr lang="en-US" sz="2800" dirty="0">
                <a:solidFill>
                  <a:srgbClr val="000000"/>
                </a:solidFill>
              </a:rPr>
              <a:t>supports the method call/return mechanism.</a:t>
            </a:r>
          </a:p>
          <a:p>
            <a:pPr lvl="1" eaLnBrk="1" hangingPunct="1">
              <a:lnSpc>
                <a:spcPct val="90000"/>
              </a:lnSpc>
              <a:defRPr/>
            </a:pPr>
            <a:r>
              <a:rPr lang="en-US" sz="2800" dirty="0">
                <a:solidFill>
                  <a:srgbClr val="000000"/>
                </a:solidFill>
              </a:rPr>
              <a:t>Also supports the creation, maintenance and destruction of each called method’s local  variables.</a:t>
            </a:r>
          </a:p>
        </p:txBody>
      </p:sp>
      <p:sp>
        <p:nvSpPr>
          <p:cNvPr id="10957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823198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6.6  </a:t>
            </a:r>
            <a:r>
              <a:rPr lang="en-US" dirty="0">
                <a:solidFill>
                  <a:srgbClr val="3380E6"/>
                </a:solidFill>
                <a:latin typeface="Arial"/>
              </a:rPr>
              <a:t>Method-Call Stack and Activation Records (cont.)</a:t>
            </a:r>
          </a:p>
        </p:txBody>
      </p:sp>
      <p:sp>
        <p:nvSpPr>
          <p:cNvPr id="108547" name="Text Placeholder 2"/>
          <p:cNvSpPr>
            <a:spLocks noGrp="1"/>
          </p:cNvSpPr>
          <p:nvPr>
            <p:ph type="body" idx="1"/>
          </p:nvPr>
        </p:nvSpPr>
        <p:spPr/>
        <p:txBody>
          <a:bodyPr/>
          <a:lstStyle/>
          <a:p>
            <a:pPr marL="109537" indent="0">
              <a:lnSpc>
                <a:spcPct val="90000"/>
              </a:lnSpc>
              <a:buNone/>
              <a:defRPr/>
            </a:pPr>
            <a:r>
              <a:rPr lang="en-US" sz="3200" b="1" i="1" dirty="0">
                <a:solidFill>
                  <a:srgbClr val="000000"/>
                </a:solidFill>
              </a:rPr>
              <a:t>Stack Frames</a:t>
            </a:r>
          </a:p>
          <a:p>
            <a:pPr eaLnBrk="1" hangingPunct="1">
              <a:lnSpc>
                <a:spcPct val="90000"/>
              </a:lnSpc>
              <a:defRPr/>
            </a:pPr>
            <a:r>
              <a:rPr lang="en-US" sz="3200" dirty="0">
                <a:solidFill>
                  <a:srgbClr val="000000"/>
                </a:solidFill>
              </a:rPr>
              <a:t>Each method eventually must return control to the function that called it.</a:t>
            </a:r>
          </a:p>
          <a:p>
            <a:pPr>
              <a:lnSpc>
                <a:spcPct val="90000"/>
              </a:lnSpc>
              <a:defRPr/>
            </a:pPr>
            <a:r>
              <a:rPr lang="en-US" sz="3200" dirty="0">
                <a:solidFill>
                  <a:srgbClr val="000000"/>
                </a:solidFill>
              </a:rPr>
              <a:t>Each time a method calls another method, an entry is pushed onto the method call stack.</a:t>
            </a:r>
          </a:p>
          <a:p>
            <a:pPr lvl="1">
              <a:lnSpc>
                <a:spcPct val="90000"/>
              </a:lnSpc>
              <a:defRPr/>
            </a:pPr>
            <a:r>
              <a:rPr lang="en-US" sz="3200" dirty="0">
                <a:solidFill>
                  <a:srgbClr val="000000"/>
                </a:solidFill>
              </a:rPr>
              <a:t>This entry, called a </a:t>
            </a:r>
            <a:r>
              <a:rPr lang="en-US" sz="3200" dirty="0">
                <a:solidFill>
                  <a:srgbClr val="0000FF"/>
                </a:solidFill>
              </a:rPr>
              <a:t>stack frame</a:t>
            </a:r>
            <a:r>
              <a:rPr lang="en-US" sz="3200" dirty="0">
                <a:solidFill>
                  <a:srgbClr val="000000"/>
                </a:solidFill>
              </a:rPr>
              <a:t> or an </a:t>
            </a:r>
            <a:r>
              <a:rPr lang="en-US" sz="3200" dirty="0">
                <a:solidFill>
                  <a:srgbClr val="0000FF"/>
                </a:solidFill>
              </a:rPr>
              <a:t>activation record</a:t>
            </a:r>
            <a:r>
              <a:rPr lang="en-US" sz="3200" dirty="0">
                <a:solidFill>
                  <a:srgbClr val="000000"/>
                </a:solidFill>
              </a:rPr>
              <a:t>, contains the </a:t>
            </a:r>
            <a:r>
              <a:rPr lang="en-US" sz="3200" i="1" dirty="0">
                <a:solidFill>
                  <a:srgbClr val="000000"/>
                </a:solidFill>
              </a:rPr>
              <a:t>return address </a:t>
            </a:r>
            <a:r>
              <a:rPr lang="en-US" sz="3200" dirty="0">
                <a:solidFill>
                  <a:srgbClr val="000000"/>
                </a:solidFill>
              </a:rPr>
              <a:t>that the called method needs in order to return to the calling method.</a:t>
            </a:r>
          </a:p>
          <a:p>
            <a:pPr lvl="1">
              <a:lnSpc>
                <a:spcPct val="90000"/>
              </a:lnSpc>
              <a:defRPr/>
            </a:pPr>
            <a:r>
              <a:rPr lang="en-US" sz="3200" dirty="0">
                <a:solidFill>
                  <a:srgbClr val="000000"/>
                </a:solidFill>
              </a:rPr>
              <a:t>It also contains all the method’s </a:t>
            </a:r>
            <a:r>
              <a:rPr lang="en-US" sz="3200" i="1" dirty="0">
                <a:solidFill>
                  <a:srgbClr val="000000"/>
                </a:solidFill>
              </a:rPr>
              <a:t>local variables</a:t>
            </a:r>
            <a:r>
              <a:rPr lang="en-US" sz="3200" dirty="0">
                <a:solidFill>
                  <a:srgbClr val="000000"/>
                </a:solidFill>
              </a:rPr>
              <a:t>.</a:t>
            </a:r>
          </a:p>
        </p:txBody>
      </p:sp>
      <p:sp>
        <p:nvSpPr>
          <p:cNvPr id="10957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4146996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6.6  </a:t>
            </a:r>
            <a:r>
              <a:rPr lang="en-US" dirty="0">
                <a:solidFill>
                  <a:srgbClr val="3380E6"/>
                </a:solidFill>
                <a:latin typeface="Arial"/>
              </a:rPr>
              <a:t>Method-Call Stack and Activation Records (cont.)</a:t>
            </a:r>
          </a:p>
        </p:txBody>
      </p:sp>
      <p:sp>
        <p:nvSpPr>
          <p:cNvPr id="109571" name="Text Placeholder 2"/>
          <p:cNvSpPr>
            <a:spLocks noGrp="1"/>
          </p:cNvSpPr>
          <p:nvPr>
            <p:ph type="body" idx="1"/>
          </p:nvPr>
        </p:nvSpPr>
        <p:spPr/>
        <p:txBody>
          <a:bodyPr/>
          <a:lstStyle/>
          <a:p>
            <a:pPr>
              <a:lnSpc>
                <a:spcPct val="90000"/>
              </a:lnSpc>
              <a:defRPr/>
            </a:pPr>
            <a:r>
              <a:rPr lang="en-US" sz="2800" dirty="0">
                <a:solidFill>
                  <a:srgbClr val="000000"/>
                </a:solidFill>
              </a:rPr>
              <a:t>When a method call returns, the stack frame for the method call is </a:t>
            </a:r>
            <a:r>
              <a:rPr lang="en-US" sz="2800" i="1" dirty="0">
                <a:solidFill>
                  <a:srgbClr val="000000"/>
                </a:solidFill>
              </a:rPr>
              <a:t>popped</a:t>
            </a:r>
            <a:r>
              <a:rPr lang="en-US" sz="2800" dirty="0">
                <a:solidFill>
                  <a:srgbClr val="000000"/>
                </a:solidFill>
              </a:rPr>
              <a:t>, and control transfers to the return address in the popped stack frame.</a:t>
            </a:r>
          </a:p>
          <a:p>
            <a:pPr>
              <a:lnSpc>
                <a:spcPct val="90000"/>
              </a:lnSpc>
              <a:defRPr/>
            </a:pPr>
            <a:r>
              <a:rPr lang="en-US" sz="2800" dirty="0">
                <a:solidFill>
                  <a:srgbClr val="000000"/>
                </a:solidFill>
              </a:rPr>
              <a:t>Also, all the local variables go away.</a:t>
            </a:r>
          </a:p>
          <a:p>
            <a:pPr marL="109537" indent="0">
              <a:lnSpc>
                <a:spcPct val="90000"/>
              </a:lnSpc>
              <a:buNone/>
              <a:defRPr/>
            </a:pPr>
            <a:r>
              <a:rPr lang="en-US" sz="2800" b="1" i="1" dirty="0">
                <a:solidFill>
                  <a:srgbClr val="000000"/>
                </a:solidFill>
              </a:rPr>
              <a:t>Stack Overflow</a:t>
            </a:r>
          </a:p>
          <a:p>
            <a:pPr>
              <a:lnSpc>
                <a:spcPct val="90000"/>
              </a:lnSpc>
              <a:defRPr/>
            </a:pPr>
            <a:r>
              <a:rPr lang="en-US" sz="2800" dirty="0">
                <a:solidFill>
                  <a:srgbClr val="000000"/>
                </a:solidFill>
              </a:rPr>
              <a:t>The amount of memory in a computer is finite, so only a certain amount of memory can be used to store activation records on the method call stack. </a:t>
            </a:r>
          </a:p>
          <a:p>
            <a:pPr>
              <a:lnSpc>
                <a:spcPct val="90000"/>
              </a:lnSpc>
              <a:defRPr/>
            </a:pPr>
            <a:r>
              <a:rPr lang="en-US" sz="2800" dirty="0">
                <a:solidFill>
                  <a:srgbClr val="000000"/>
                </a:solidFill>
              </a:rPr>
              <a:t>If more method calls occur than can have their activation records stored on the method call </a:t>
            </a:r>
            <a:r>
              <a:rPr lang="en-US" sz="2800">
                <a:solidFill>
                  <a:srgbClr val="000000"/>
                </a:solidFill>
              </a:rPr>
              <a:t>stack, </a:t>
            </a:r>
            <a:r>
              <a:rPr lang="en-US" sz="2800" dirty="0">
                <a:solidFill>
                  <a:srgbClr val="000000"/>
                </a:solidFill>
              </a:rPr>
              <a:t>a fatal error known as </a:t>
            </a:r>
            <a:r>
              <a:rPr lang="en-US" sz="2800" dirty="0">
                <a:solidFill>
                  <a:srgbClr val="0000FF"/>
                </a:solidFill>
              </a:rPr>
              <a:t>stack overflow</a:t>
            </a:r>
            <a:r>
              <a:rPr lang="en-US" sz="2800" dirty="0">
                <a:solidFill>
                  <a:srgbClr val="000000"/>
                </a:solidFill>
              </a:rPr>
              <a:t> occurs.</a:t>
            </a:r>
          </a:p>
        </p:txBody>
      </p:sp>
      <p:sp>
        <p:nvSpPr>
          <p:cNvPr id="11059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207185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5924A-5541-4F1C-8602-A7900D4CC520}"/>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6.7  </a:t>
            </a:r>
            <a:r>
              <a:rPr lang="en-US" dirty="0">
                <a:solidFill>
                  <a:srgbClr val="3380E6"/>
                </a:solidFill>
                <a:latin typeface="Calibri" panose="020F0502020204030204" pitchFamily="34" charset="0"/>
              </a:rPr>
              <a:t>Argument Promotion and Casting</a:t>
            </a:r>
          </a:p>
        </p:txBody>
      </p:sp>
      <p:sp>
        <p:nvSpPr>
          <p:cNvPr id="53251" name="Text Placeholder 2">
            <a:extLst>
              <a:ext uri="{FF2B5EF4-FFF2-40B4-BE49-F238E27FC236}">
                <a16:creationId xmlns:a16="http://schemas.microsoft.com/office/drawing/2014/main" id="{5F463F9B-DF61-41C3-840D-A2CC5D8D5272}"/>
              </a:ext>
            </a:extLst>
          </p:cNvPr>
          <p:cNvSpPr>
            <a:spLocks noGrp="1"/>
          </p:cNvSpPr>
          <p:nvPr>
            <p:ph type="body" idx="1"/>
          </p:nvPr>
        </p:nvSpPr>
        <p:spPr/>
        <p:txBody>
          <a:bodyPr/>
          <a:lstStyle/>
          <a:p>
            <a:pPr eaLnBrk="1" hangingPunct="1">
              <a:lnSpc>
                <a:spcPct val="80000"/>
              </a:lnSpc>
            </a:pPr>
            <a:r>
              <a:rPr lang="en-US" altLang="en-US" sz="2400" dirty="0">
                <a:solidFill>
                  <a:srgbClr val="0000FF"/>
                </a:solidFill>
              </a:rPr>
              <a:t>Argument promotion</a:t>
            </a:r>
          </a:p>
          <a:p>
            <a:pPr lvl="1" eaLnBrk="1" hangingPunct="1">
              <a:lnSpc>
                <a:spcPct val="80000"/>
              </a:lnSpc>
            </a:pPr>
            <a:r>
              <a:rPr lang="en-US" altLang="en-US" sz="2400" dirty="0">
                <a:solidFill>
                  <a:srgbClr val="000000"/>
                </a:solidFill>
              </a:rPr>
              <a:t>Converting an argument’s value, if possible, to the type that the method expects to receive in its corresponding parameter. </a:t>
            </a:r>
          </a:p>
          <a:p>
            <a:pPr lvl="1" eaLnBrk="1" hangingPunct="1">
              <a:lnSpc>
                <a:spcPct val="80000"/>
              </a:lnSpc>
            </a:pPr>
            <a:r>
              <a:rPr lang="en-US" altLang="en-US" sz="2400" dirty="0" err="1">
                <a:solidFill>
                  <a:srgbClr val="000000"/>
                </a:solidFill>
              </a:rPr>
              <a:t>Eg.</a:t>
            </a:r>
            <a:r>
              <a:rPr lang="en-US" altLang="en-US" sz="2400" dirty="0">
                <a:solidFill>
                  <a:srgbClr val="000000"/>
                </a:solidFill>
              </a:rPr>
              <a:t>, </a:t>
            </a:r>
            <a:r>
              <a:rPr lang="en-US" altLang="en-US" sz="2400" dirty="0" err="1">
                <a:solidFill>
                  <a:srgbClr val="000000"/>
                </a:solidFill>
              </a:rPr>
              <a:t>Math.sqrt</a:t>
            </a:r>
            <a:r>
              <a:rPr lang="en-US" altLang="en-US" sz="2400" dirty="0">
                <a:solidFill>
                  <a:srgbClr val="000000"/>
                </a:solidFill>
              </a:rPr>
              <a:t>(4); promotes the </a:t>
            </a:r>
            <a:r>
              <a:rPr lang="en-US" altLang="en-US" sz="2400" dirty="0">
                <a:solidFill>
                  <a:srgbClr val="000000"/>
                </a:solidFill>
                <a:latin typeface="Consolas" panose="020B0609020204030204" pitchFamily="49" charset="0"/>
              </a:rPr>
              <a:t>int</a:t>
            </a:r>
            <a:r>
              <a:rPr lang="en-US" altLang="en-US" sz="2400" dirty="0">
                <a:solidFill>
                  <a:srgbClr val="000000"/>
                </a:solidFill>
              </a:rPr>
              <a:t> 4 to a </a:t>
            </a:r>
            <a:r>
              <a:rPr lang="en-US" altLang="en-US" sz="2400" dirty="0">
                <a:solidFill>
                  <a:srgbClr val="000000"/>
                </a:solidFill>
                <a:latin typeface="Consolas" panose="020B0609020204030204" pitchFamily="49" charset="0"/>
              </a:rPr>
              <a:t>double</a:t>
            </a:r>
            <a:r>
              <a:rPr lang="en-US" altLang="en-US" sz="2400" dirty="0">
                <a:solidFill>
                  <a:srgbClr val="000000"/>
                </a:solidFill>
              </a:rPr>
              <a:t> 4.0</a:t>
            </a:r>
          </a:p>
          <a:p>
            <a:pPr eaLnBrk="1" hangingPunct="1">
              <a:lnSpc>
                <a:spcPct val="80000"/>
              </a:lnSpc>
            </a:pPr>
            <a:r>
              <a:rPr lang="en-US" altLang="en-US" sz="2400" dirty="0">
                <a:solidFill>
                  <a:srgbClr val="000000"/>
                </a:solidFill>
              </a:rPr>
              <a:t>Conversions may lead to compilation errors if Java’s </a:t>
            </a:r>
            <a:r>
              <a:rPr lang="en-US" altLang="en-US" sz="2400" dirty="0">
                <a:solidFill>
                  <a:srgbClr val="0000FF"/>
                </a:solidFill>
              </a:rPr>
              <a:t>promotion rules</a:t>
            </a:r>
            <a:r>
              <a:rPr lang="en-US" altLang="en-US" sz="2400" dirty="0">
                <a:solidFill>
                  <a:srgbClr val="000000"/>
                </a:solidFill>
              </a:rPr>
              <a:t> are not satisfied. </a:t>
            </a:r>
          </a:p>
          <a:p>
            <a:pPr eaLnBrk="1" hangingPunct="1">
              <a:lnSpc>
                <a:spcPct val="80000"/>
              </a:lnSpc>
            </a:pPr>
            <a:r>
              <a:rPr lang="en-US" altLang="en-US" sz="2400" dirty="0">
                <a:solidFill>
                  <a:srgbClr val="000000"/>
                </a:solidFill>
              </a:rPr>
              <a:t>Promotion rules </a:t>
            </a:r>
          </a:p>
          <a:p>
            <a:pPr lvl="1" eaLnBrk="1" hangingPunct="1">
              <a:lnSpc>
                <a:spcPct val="80000"/>
              </a:lnSpc>
            </a:pPr>
            <a:r>
              <a:rPr lang="en-US" altLang="en-US" sz="2400" dirty="0">
                <a:solidFill>
                  <a:srgbClr val="000000"/>
                </a:solidFill>
              </a:rPr>
              <a:t>specify which conversions are allowed.</a:t>
            </a:r>
          </a:p>
          <a:p>
            <a:pPr lvl="1" eaLnBrk="1" hangingPunct="1">
              <a:lnSpc>
                <a:spcPct val="80000"/>
              </a:lnSpc>
            </a:pPr>
            <a:r>
              <a:rPr lang="en-US" altLang="en-US" sz="2400" dirty="0">
                <a:solidFill>
                  <a:srgbClr val="000000"/>
                </a:solidFill>
              </a:rPr>
              <a:t>apply to expressions containing values of two or more primitive types and to primitive-type values passed as arguments to methods.  </a:t>
            </a:r>
            <a:r>
              <a:rPr lang="en-US" altLang="en-US" sz="2400" dirty="0" err="1">
                <a:solidFill>
                  <a:srgbClr val="000000"/>
                </a:solidFill>
              </a:rPr>
              <a:t>Eg.</a:t>
            </a:r>
            <a:r>
              <a:rPr lang="en-US" altLang="en-US" sz="2400" dirty="0">
                <a:solidFill>
                  <a:srgbClr val="000000"/>
                </a:solidFill>
              </a:rPr>
              <a:t>, adding an </a:t>
            </a:r>
            <a:r>
              <a:rPr lang="en-US" altLang="en-US" sz="2400" dirty="0">
                <a:solidFill>
                  <a:srgbClr val="000000"/>
                </a:solidFill>
                <a:latin typeface="Consolas" panose="020B0609020204030204" pitchFamily="49" charset="0"/>
              </a:rPr>
              <a:t>int</a:t>
            </a:r>
            <a:r>
              <a:rPr lang="en-US" altLang="en-US" sz="2400" dirty="0">
                <a:solidFill>
                  <a:srgbClr val="000000"/>
                </a:solidFill>
              </a:rPr>
              <a:t> to a </a:t>
            </a:r>
            <a:r>
              <a:rPr lang="en-US" altLang="en-US" sz="2400" dirty="0">
                <a:solidFill>
                  <a:srgbClr val="000000"/>
                </a:solidFill>
                <a:latin typeface="Consolas" panose="020B0609020204030204" pitchFamily="49" charset="0"/>
              </a:rPr>
              <a:t>double</a:t>
            </a:r>
            <a:r>
              <a:rPr lang="en-US" altLang="en-US" sz="2400" dirty="0">
                <a:solidFill>
                  <a:srgbClr val="000000"/>
                </a:solidFill>
              </a:rPr>
              <a:t> causes the int to be promoted to a </a:t>
            </a:r>
            <a:r>
              <a:rPr lang="en-US" altLang="en-US" sz="2400" dirty="0">
                <a:solidFill>
                  <a:srgbClr val="000000"/>
                </a:solidFill>
                <a:latin typeface="Consolas" panose="020B0609020204030204" pitchFamily="49" charset="0"/>
              </a:rPr>
              <a:t>double</a:t>
            </a:r>
            <a:r>
              <a:rPr lang="en-US" altLang="en-US" sz="2400" dirty="0">
                <a:solidFill>
                  <a:srgbClr val="000000"/>
                </a:solidFill>
              </a:rPr>
              <a:t> before adding.</a:t>
            </a:r>
          </a:p>
          <a:p>
            <a:pPr eaLnBrk="1" hangingPunct="1">
              <a:lnSpc>
                <a:spcPct val="80000"/>
              </a:lnSpc>
            </a:pPr>
            <a:r>
              <a:rPr lang="en-US" altLang="en-US" sz="2400" dirty="0">
                <a:solidFill>
                  <a:srgbClr val="000000"/>
                </a:solidFill>
              </a:rPr>
              <a:t>Each value is promoted to the “highest” type in the expression. </a:t>
            </a:r>
          </a:p>
          <a:p>
            <a:pPr eaLnBrk="1" hangingPunct="1">
              <a:lnSpc>
                <a:spcPct val="80000"/>
              </a:lnSpc>
            </a:pPr>
            <a:r>
              <a:rPr lang="en-US" altLang="en-US" sz="2400" dirty="0">
                <a:solidFill>
                  <a:srgbClr val="000000"/>
                </a:solidFill>
              </a:rPr>
              <a:t>Figure 6.4 lists the primitive types and the types to which each can be promoted. </a:t>
            </a:r>
          </a:p>
          <a:p>
            <a:pPr eaLnBrk="1" hangingPunct="1">
              <a:lnSpc>
                <a:spcPct val="80000"/>
              </a:lnSpc>
            </a:pPr>
            <a:endParaRPr lang="en-US" altLang="en-US" sz="2500" dirty="0">
              <a:solidFill>
                <a:srgbClr val="000000"/>
              </a:solidFill>
            </a:endParaRPr>
          </a:p>
        </p:txBody>
      </p:sp>
      <p:sp>
        <p:nvSpPr>
          <p:cNvPr id="4" name="Footer Placeholder 3">
            <a:extLst>
              <a:ext uri="{FF2B5EF4-FFF2-40B4-BE49-F238E27FC236}">
                <a16:creationId xmlns:a16="http://schemas.microsoft.com/office/drawing/2014/main" id="{DC749E6D-D15E-4E25-BE06-4F71C5DBE1C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93424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29">
            <a:extLst>
              <a:ext uri="{FF2B5EF4-FFF2-40B4-BE49-F238E27FC236}">
                <a16:creationId xmlns:a16="http://schemas.microsoft.com/office/drawing/2014/main" id="{FE434AC6-1BEA-4C6D-A49B-4235B5D21F4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42950" y="0"/>
            <a:ext cx="10706100" cy="6858000"/>
          </a:xfrm>
          <a:prstGeom prst="rect">
            <a:avLst/>
          </a:prstGeom>
        </p:spPr>
      </p:pic>
      <p:sp>
        <p:nvSpPr>
          <p:cNvPr id="2" name="Footer Placeholder 1">
            <a:extLst>
              <a:ext uri="{FF2B5EF4-FFF2-40B4-BE49-F238E27FC236}">
                <a16:creationId xmlns:a16="http://schemas.microsoft.com/office/drawing/2014/main" id="{DDFBCD51-D9C6-4001-BA18-106C8410F88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89385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81B2-57B9-4E69-81BD-5E3EE47B5A83}"/>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6.7  </a:t>
            </a:r>
            <a:r>
              <a:rPr lang="en-US" dirty="0">
                <a:solidFill>
                  <a:srgbClr val="3380E6"/>
                </a:solidFill>
                <a:latin typeface="Calibri" panose="020F0502020204030204" pitchFamily="34" charset="0"/>
              </a:rPr>
              <a:t>Argument Promotion and Casting (Cont.)</a:t>
            </a:r>
          </a:p>
        </p:txBody>
      </p:sp>
      <p:sp>
        <p:nvSpPr>
          <p:cNvPr id="55299" name="Text Placeholder 2">
            <a:extLst>
              <a:ext uri="{FF2B5EF4-FFF2-40B4-BE49-F238E27FC236}">
                <a16:creationId xmlns:a16="http://schemas.microsoft.com/office/drawing/2014/main" id="{25923317-C71C-43D6-AE5A-53BBEEF79019}"/>
              </a:ext>
            </a:extLst>
          </p:cNvPr>
          <p:cNvSpPr>
            <a:spLocks noGrp="1"/>
          </p:cNvSpPr>
          <p:nvPr>
            <p:ph type="body" idx="1"/>
          </p:nvPr>
        </p:nvSpPr>
        <p:spPr/>
        <p:txBody>
          <a:bodyPr/>
          <a:lstStyle/>
          <a:p>
            <a:pPr eaLnBrk="1" hangingPunct="1"/>
            <a:r>
              <a:rPr lang="en-US" altLang="en-US" dirty="0">
                <a:solidFill>
                  <a:srgbClr val="000000"/>
                </a:solidFill>
              </a:rPr>
              <a:t>Converting values to types lower in the table of Fig. 6.4 will result in different values if the lower type cannot represent the value of the higher type</a:t>
            </a:r>
          </a:p>
          <a:p>
            <a:pPr eaLnBrk="1" hangingPunct="1"/>
            <a:r>
              <a:rPr lang="en-US" altLang="en-US" dirty="0">
                <a:solidFill>
                  <a:srgbClr val="000000"/>
                </a:solidFill>
              </a:rPr>
              <a:t>In cases where information may be lost due to conversion, the Java compiler requires you to use a cast operator to explicitly force the conversion to occur—otherwise a compilation error occurs. </a:t>
            </a:r>
          </a:p>
          <a:p>
            <a:pPr eaLnBrk="1" hangingPunct="1"/>
            <a:r>
              <a:rPr lang="en-US" altLang="en-US" dirty="0">
                <a:solidFill>
                  <a:srgbClr val="000000"/>
                </a:solidFill>
              </a:rPr>
              <a:t>Cast operator example p. 224:  </a:t>
            </a:r>
            <a:r>
              <a:rPr lang="en-US" altLang="en-US" dirty="0">
                <a:solidFill>
                  <a:srgbClr val="000000"/>
                </a:solidFill>
                <a:latin typeface="Calibri" panose="020F0502020204030204" pitchFamily="34" charset="0"/>
                <a:cs typeface="Calibri" panose="020F0502020204030204" pitchFamily="34" charset="0"/>
              </a:rPr>
              <a:t>square ((int) </a:t>
            </a:r>
            <a:r>
              <a:rPr lang="en-US" altLang="en-US" dirty="0" err="1">
                <a:solidFill>
                  <a:srgbClr val="000000"/>
                </a:solidFill>
                <a:latin typeface="Calibri" panose="020F0502020204030204" pitchFamily="34" charset="0"/>
                <a:cs typeface="Calibri" panose="020F0502020204030204" pitchFamily="34" charset="0"/>
              </a:rPr>
              <a:t>doubleValue</a:t>
            </a:r>
            <a:r>
              <a:rPr lang="en-US" altLang="en-US" dirty="0">
                <a:solidFill>
                  <a:srgbClr val="000000"/>
                </a:solidFill>
                <a:ea typeface="Cambria" panose="02040503050406030204" pitchFamily="18" charset="0"/>
                <a:cs typeface="Calibri" panose="020F0502020204030204" pitchFamily="34" charset="0"/>
              </a:rPr>
              <a:t>); decimal part of </a:t>
            </a:r>
            <a:r>
              <a:rPr lang="en-US" altLang="en-US" dirty="0" err="1">
                <a:solidFill>
                  <a:srgbClr val="000000"/>
                </a:solidFill>
                <a:ea typeface="Cambria" panose="02040503050406030204" pitchFamily="18" charset="0"/>
                <a:cs typeface="Calibri" panose="020F0502020204030204" pitchFamily="34" charset="0"/>
              </a:rPr>
              <a:t>doubleValue</a:t>
            </a:r>
            <a:r>
              <a:rPr lang="en-US" altLang="en-US" dirty="0">
                <a:solidFill>
                  <a:srgbClr val="000000"/>
                </a:solidFill>
                <a:ea typeface="Cambria" panose="02040503050406030204" pitchFamily="18" charset="0"/>
                <a:cs typeface="Calibri" panose="020F0502020204030204" pitchFamily="34" charset="0"/>
              </a:rPr>
              <a:t> get truncated.</a:t>
            </a:r>
          </a:p>
        </p:txBody>
      </p:sp>
      <p:sp>
        <p:nvSpPr>
          <p:cNvPr id="4" name="Footer Placeholder 3">
            <a:extLst>
              <a:ext uri="{FF2B5EF4-FFF2-40B4-BE49-F238E27FC236}">
                <a16:creationId xmlns:a16="http://schemas.microsoft.com/office/drawing/2014/main" id="{693E9A10-0FF6-4306-9A21-A000029C002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30839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0">
            <a:extLst>
              <a:ext uri="{FF2B5EF4-FFF2-40B4-BE49-F238E27FC236}">
                <a16:creationId xmlns:a16="http://schemas.microsoft.com/office/drawing/2014/main" id="{D58CE63B-C031-43B2-94A3-89C4893EE68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33488"/>
            <a:ext cx="12192000" cy="4389437"/>
          </a:xfrm>
          <a:prstGeom prst="rect">
            <a:avLst/>
          </a:prstGeom>
        </p:spPr>
      </p:pic>
      <p:sp>
        <p:nvSpPr>
          <p:cNvPr id="2" name="Footer Placeholder 1">
            <a:extLst>
              <a:ext uri="{FF2B5EF4-FFF2-40B4-BE49-F238E27FC236}">
                <a16:creationId xmlns:a16="http://schemas.microsoft.com/office/drawing/2014/main" id="{7D02C06B-E768-4B39-84EE-9E1DEDDFC10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38189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20036-3F99-4F47-836C-7288996DCE1D}"/>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6.8  </a:t>
            </a:r>
            <a:r>
              <a:rPr lang="en-US" dirty="0">
                <a:solidFill>
                  <a:srgbClr val="3380E6"/>
                </a:solidFill>
                <a:latin typeface="Calibri" panose="020F0502020204030204" pitchFamily="34" charset="0"/>
              </a:rPr>
              <a:t>Java API Packages</a:t>
            </a:r>
          </a:p>
        </p:txBody>
      </p:sp>
      <p:sp>
        <p:nvSpPr>
          <p:cNvPr id="56323" name="Text Placeholder 2">
            <a:extLst>
              <a:ext uri="{FF2B5EF4-FFF2-40B4-BE49-F238E27FC236}">
                <a16:creationId xmlns:a16="http://schemas.microsoft.com/office/drawing/2014/main" id="{AAEAB14B-FCE7-4607-A3AA-F01BF49BED04}"/>
              </a:ext>
            </a:extLst>
          </p:cNvPr>
          <p:cNvSpPr>
            <a:spLocks noGrp="1"/>
          </p:cNvSpPr>
          <p:nvPr>
            <p:ph type="body" idx="1"/>
          </p:nvPr>
        </p:nvSpPr>
        <p:spPr/>
        <p:txBody>
          <a:bodyPr/>
          <a:lstStyle/>
          <a:p>
            <a:pPr eaLnBrk="1" hangingPunct="1"/>
            <a:r>
              <a:rPr lang="en-US" altLang="en-US" dirty="0">
                <a:solidFill>
                  <a:srgbClr val="000000"/>
                </a:solidFill>
              </a:rPr>
              <a:t>Java contains many predefined classes that are grouped into categories of related classes called packages. </a:t>
            </a:r>
          </a:p>
          <a:p>
            <a:pPr eaLnBrk="1" hangingPunct="1"/>
            <a:r>
              <a:rPr lang="en-US" altLang="en-US" dirty="0">
                <a:solidFill>
                  <a:srgbClr val="000000"/>
                </a:solidFill>
              </a:rPr>
              <a:t>A great strength of Java is the Java API’s thousands of classes. </a:t>
            </a:r>
          </a:p>
          <a:p>
            <a:pPr eaLnBrk="1" hangingPunct="1"/>
            <a:r>
              <a:rPr lang="en-US" altLang="en-US" dirty="0">
                <a:solidFill>
                  <a:srgbClr val="000000"/>
                </a:solidFill>
              </a:rPr>
              <a:t>Some key Java API packages that we use in this book are described in Fig. 6.5. </a:t>
            </a:r>
          </a:p>
          <a:p>
            <a:pPr eaLnBrk="1" hangingPunct="1"/>
            <a:r>
              <a:rPr lang="en-US" altLang="en-US" dirty="0">
                <a:solidFill>
                  <a:srgbClr val="000000"/>
                </a:solidFill>
              </a:rPr>
              <a:t>Overview of the packages in Java: </a:t>
            </a:r>
          </a:p>
          <a:p>
            <a:pPr lvl="2" eaLnBrk="1" hangingPunct="1"/>
            <a:r>
              <a:rPr lang="en-US" altLang="en-US">
                <a:solidFill>
                  <a:srgbClr val="000000"/>
                </a:solidFill>
                <a:latin typeface="Consolas" panose="020B0609020204030204" pitchFamily="49" charset="0"/>
              </a:rPr>
              <a:t>https</a:t>
            </a:r>
            <a:r>
              <a:rPr lang="en-US" altLang="en-US" dirty="0">
                <a:solidFill>
                  <a:srgbClr val="000000"/>
                </a:solidFill>
                <a:latin typeface="Consolas" panose="020B0609020204030204" pitchFamily="49" charset="0"/>
              </a:rPr>
              <a:t>://docs.oracle.com/javase/9/docs/api/index.html?overview-summary.html</a:t>
            </a:r>
          </a:p>
        </p:txBody>
      </p:sp>
      <p:sp>
        <p:nvSpPr>
          <p:cNvPr id="4" name="Footer Placeholder 3">
            <a:extLst>
              <a:ext uri="{FF2B5EF4-FFF2-40B4-BE49-F238E27FC236}">
                <a16:creationId xmlns:a16="http://schemas.microsoft.com/office/drawing/2014/main" id="{92FE7FC6-0066-4E8E-AED2-9009BEB79D7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68421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1">
            <a:extLst>
              <a:ext uri="{FF2B5EF4-FFF2-40B4-BE49-F238E27FC236}">
                <a16:creationId xmlns:a16="http://schemas.microsoft.com/office/drawing/2014/main" id="{982FBE8C-C846-426E-82DF-68DC1C98AEB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28650" y="0"/>
            <a:ext cx="10934700" cy="6858000"/>
          </a:xfrm>
          <a:prstGeom prst="rect">
            <a:avLst/>
          </a:prstGeom>
        </p:spPr>
      </p:pic>
      <p:sp>
        <p:nvSpPr>
          <p:cNvPr id="2" name="Footer Placeholder 1">
            <a:extLst>
              <a:ext uri="{FF2B5EF4-FFF2-40B4-BE49-F238E27FC236}">
                <a16:creationId xmlns:a16="http://schemas.microsoft.com/office/drawing/2014/main" id="{E76763EC-D8D2-4E06-9113-6A8297F519F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981485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2">
            <a:extLst>
              <a:ext uri="{FF2B5EF4-FFF2-40B4-BE49-F238E27FC236}">
                <a16:creationId xmlns:a16="http://schemas.microsoft.com/office/drawing/2014/main" id="{7452D4C3-3049-46E9-AAC5-DFD0D3714C9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58775" y="0"/>
            <a:ext cx="11472863" cy="6858000"/>
          </a:xfrm>
          <a:prstGeom prst="rect">
            <a:avLst/>
          </a:prstGeom>
        </p:spPr>
      </p:pic>
      <p:sp>
        <p:nvSpPr>
          <p:cNvPr id="2" name="Footer Placeholder 1">
            <a:extLst>
              <a:ext uri="{FF2B5EF4-FFF2-40B4-BE49-F238E27FC236}">
                <a16:creationId xmlns:a16="http://schemas.microsoft.com/office/drawing/2014/main" id="{728D7742-23C0-49C8-88C1-E1D183BDECB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8519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09">
            <a:extLst>
              <a:ext uri="{FF2B5EF4-FFF2-40B4-BE49-F238E27FC236}">
                <a16:creationId xmlns:a16="http://schemas.microsoft.com/office/drawing/2014/main" id="{D2C3C1E9-DF15-425F-9614-434AB3BDEC3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4775"/>
            <a:ext cx="12192000" cy="6648450"/>
          </a:xfrm>
          <a:prstGeom prst="rect">
            <a:avLst/>
          </a:prstGeom>
        </p:spPr>
      </p:pic>
      <p:sp>
        <p:nvSpPr>
          <p:cNvPr id="2" name="Footer Placeholder 1">
            <a:extLst>
              <a:ext uri="{FF2B5EF4-FFF2-40B4-BE49-F238E27FC236}">
                <a16:creationId xmlns:a16="http://schemas.microsoft.com/office/drawing/2014/main" id="{3A59D094-00C5-4BCB-91AB-6E182546ED4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96312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3">
            <a:extLst>
              <a:ext uri="{FF2B5EF4-FFF2-40B4-BE49-F238E27FC236}">
                <a16:creationId xmlns:a16="http://schemas.microsoft.com/office/drawing/2014/main" id="{AA366F91-C4A0-4375-B87E-71A86B3FEFC4}"/>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309563" y="0"/>
            <a:ext cx="11571287" cy="6858000"/>
          </a:xfrm>
          <a:prstGeom prst="rect">
            <a:avLst/>
          </a:prstGeom>
        </p:spPr>
      </p:pic>
      <p:sp>
        <p:nvSpPr>
          <p:cNvPr id="2" name="Footer Placeholder 1">
            <a:extLst>
              <a:ext uri="{FF2B5EF4-FFF2-40B4-BE49-F238E27FC236}">
                <a16:creationId xmlns:a16="http://schemas.microsoft.com/office/drawing/2014/main" id="{ADBA3F7C-400E-4445-B617-94B395533C2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08494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4">
            <a:extLst>
              <a:ext uri="{FF2B5EF4-FFF2-40B4-BE49-F238E27FC236}">
                <a16:creationId xmlns:a16="http://schemas.microsoft.com/office/drawing/2014/main" id="{34BE0EA0-FDF9-4207-AF73-B3665F23507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763"/>
            <a:ext cx="12192000" cy="6846887"/>
          </a:xfrm>
          <a:prstGeom prst="rect">
            <a:avLst/>
          </a:prstGeom>
        </p:spPr>
      </p:pic>
      <p:sp>
        <p:nvSpPr>
          <p:cNvPr id="2" name="Footer Placeholder 1">
            <a:extLst>
              <a:ext uri="{FF2B5EF4-FFF2-40B4-BE49-F238E27FC236}">
                <a16:creationId xmlns:a16="http://schemas.microsoft.com/office/drawing/2014/main" id="{4514D762-8938-4D09-AD1D-67568FAC4CF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09543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5">
            <a:extLst>
              <a:ext uri="{FF2B5EF4-FFF2-40B4-BE49-F238E27FC236}">
                <a16:creationId xmlns:a16="http://schemas.microsoft.com/office/drawing/2014/main" id="{1B78B339-F606-4BD6-985C-D787B5E7825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20738"/>
            <a:ext cx="12192000" cy="5216525"/>
          </a:xfrm>
          <a:prstGeom prst="rect">
            <a:avLst/>
          </a:prstGeom>
        </p:spPr>
      </p:pic>
      <p:sp>
        <p:nvSpPr>
          <p:cNvPr id="2" name="Footer Placeholder 1">
            <a:extLst>
              <a:ext uri="{FF2B5EF4-FFF2-40B4-BE49-F238E27FC236}">
                <a16:creationId xmlns:a16="http://schemas.microsoft.com/office/drawing/2014/main" id="{74B11ACB-9E2D-4FDD-B326-6AB8376523E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62982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0C66-2664-4441-B84F-A0FFCEA662B2}"/>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6.9  </a:t>
            </a:r>
            <a:r>
              <a:rPr lang="en-US" dirty="0">
                <a:solidFill>
                  <a:srgbClr val="3380E6"/>
                </a:solidFill>
                <a:latin typeface="Calibri" panose="020F0502020204030204" pitchFamily="34" charset="0"/>
              </a:rPr>
              <a:t>Case Study: Secure Random-Number Generation</a:t>
            </a:r>
          </a:p>
        </p:txBody>
      </p:sp>
      <p:sp>
        <p:nvSpPr>
          <p:cNvPr id="61443" name="Text Placeholder 2">
            <a:extLst>
              <a:ext uri="{FF2B5EF4-FFF2-40B4-BE49-F238E27FC236}">
                <a16:creationId xmlns:a16="http://schemas.microsoft.com/office/drawing/2014/main" id="{4B272674-2CB7-4F79-B6FA-24C18308D99E}"/>
              </a:ext>
            </a:extLst>
          </p:cNvPr>
          <p:cNvSpPr>
            <a:spLocks noGrp="1"/>
          </p:cNvSpPr>
          <p:nvPr>
            <p:ph type="body" idx="1"/>
          </p:nvPr>
        </p:nvSpPr>
        <p:spPr/>
        <p:txBody>
          <a:bodyPr/>
          <a:lstStyle/>
          <a:p>
            <a:pPr eaLnBrk="1" hangingPunct="1">
              <a:lnSpc>
                <a:spcPct val="90000"/>
              </a:lnSpc>
            </a:pPr>
            <a:r>
              <a:rPr lang="en-US" altLang="en-US" dirty="0">
                <a:solidFill>
                  <a:srgbClr val="000000"/>
                </a:solidFill>
              </a:rPr>
              <a:t>Simulation and game playing</a:t>
            </a:r>
          </a:p>
          <a:p>
            <a:pPr lvl="1" eaLnBrk="1" hangingPunct="1">
              <a:lnSpc>
                <a:spcPct val="90000"/>
              </a:lnSpc>
            </a:pPr>
            <a:r>
              <a:rPr lang="en-US" altLang="en-US" dirty="0">
                <a:solidFill>
                  <a:srgbClr val="0000FF"/>
                </a:solidFill>
              </a:rPr>
              <a:t>element of chance</a:t>
            </a:r>
          </a:p>
          <a:p>
            <a:pPr lvl="1" eaLnBrk="1" hangingPunct="1">
              <a:lnSpc>
                <a:spcPct val="90000"/>
              </a:lnSpc>
            </a:pPr>
            <a:r>
              <a:rPr lang="en-US" altLang="en-US" dirty="0">
                <a:solidFill>
                  <a:srgbClr val="000000"/>
                </a:solidFill>
              </a:rPr>
              <a:t>Class </a:t>
            </a:r>
            <a:r>
              <a:rPr lang="en-US" altLang="en-US" dirty="0" err="1">
                <a:solidFill>
                  <a:srgbClr val="0000FF"/>
                </a:solidFill>
                <a:latin typeface="Consolas" panose="020B0609020204030204" pitchFamily="49" charset="0"/>
              </a:rPr>
              <a:t>SecureRandom</a:t>
            </a:r>
            <a:r>
              <a:rPr lang="en-US" altLang="en-US" dirty="0">
                <a:solidFill>
                  <a:srgbClr val="000000"/>
                </a:solidFill>
              </a:rPr>
              <a:t> (package </a:t>
            </a:r>
            <a:r>
              <a:rPr lang="en-US" altLang="en-US" dirty="0" err="1">
                <a:solidFill>
                  <a:srgbClr val="000000"/>
                </a:solidFill>
                <a:latin typeface="Consolas" panose="020B0609020204030204" pitchFamily="49" charset="0"/>
              </a:rPr>
              <a:t>java.security</a:t>
            </a:r>
            <a:r>
              <a:rPr lang="en-US" altLang="en-US" dirty="0">
                <a:solidFill>
                  <a:srgbClr val="000000"/>
                </a:solidFill>
              </a:rPr>
              <a:t>) </a:t>
            </a:r>
          </a:p>
          <a:p>
            <a:pPr eaLnBrk="1" hangingPunct="1">
              <a:lnSpc>
                <a:spcPct val="90000"/>
              </a:lnSpc>
            </a:pPr>
            <a:r>
              <a:rPr lang="en-US" altLang="en-US" dirty="0">
                <a:solidFill>
                  <a:srgbClr val="000000"/>
                </a:solidFill>
              </a:rPr>
              <a:t>Such objects can produce random </a:t>
            </a:r>
            <a:r>
              <a:rPr lang="en-US" altLang="en-US" dirty="0" err="1">
                <a:solidFill>
                  <a:srgbClr val="000000"/>
                </a:solidFill>
                <a:latin typeface="Consolas" panose="020B0609020204030204" pitchFamily="49" charset="0"/>
              </a:rPr>
              <a:t>boolean</a:t>
            </a:r>
            <a:r>
              <a:rPr lang="en-US" altLang="en-US" dirty="0">
                <a:solidFill>
                  <a:srgbClr val="000000"/>
                </a:solidFill>
              </a:rPr>
              <a:t>, </a:t>
            </a:r>
            <a:r>
              <a:rPr lang="en-US" altLang="en-US" dirty="0">
                <a:solidFill>
                  <a:srgbClr val="000000"/>
                </a:solidFill>
                <a:latin typeface="Consolas" panose="020B0609020204030204" pitchFamily="49" charset="0"/>
              </a:rPr>
              <a:t>byte</a:t>
            </a:r>
            <a:r>
              <a:rPr lang="en-US" altLang="en-US" dirty="0">
                <a:solidFill>
                  <a:srgbClr val="000000"/>
                </a:solidFill>
              </a:rPr>
              <a:t>, </a:t>
            </a:r>
            <a:r>
              <a:rPr lang="en-US" altLang="en-US" dirty="0">
                <a:solidFill>
                  <a:srgbClr val="000000"/>
                </a:solidFill>
                <a:latin typeface="Consolas" panose="020B0609020204030204" pitchFamily="49" charset="0"/>
              </a:rPr>
              <a:t>float</a:t>
            </a:r>
            <a:r>
              <a:rPr lang="en-US" altLang="en-US" dirty="0">
                <a:solidFill>
                  <a:srgbClr val="000000"/>
                </a:solidFill>
              </a:rPr>
              <a:t>, </a:t>
            </a:r>
            <a:r>
              <a:rPr lang="en-US" altLang="en-US" dirty="0">
                <a:solidFill>
                  <a:srgbClr val="000000"/>
                </a:solidFill>
                <a:latin typeface="Consolas" panose="020B0609020204030204" pitchFamily="49" charset="0"/>
              </a:rPr>
              <a:t>double</a:t>
            </a:r>
            <a:r>
              <a:rPr lang="en-US" altLang="en-US" dirty="0">
                <a:solidFill>
                  <a:srgbClr val="000000"/>
                </a:solidFill>
              </a:rPr>
              <a:t>, </a:t>
            </a:r>
            <a:r>
              <a:rPr lang="en-US" altLang="en-US" dirty="0" err="1">
                <a:solidFill>
                  <a:srgbClr val="000000"/>
                </a:solidFill>
                <a:latin typeface="Consolas" panose="020B0609020204030204" pitchFamily="49" charset="0"/>
              </a:rPr>
              <a:t>int</a:t>
            </a:r>
            <a:r>
              <a:rPr lang="en-US" altLang="en-US" dirty="0">
                <a:solidFill>
                  <a:srgbClr val="000000"/>
                </a:solidFill>
              </a:rPr>
              <a:t>, </a:t>
            </a:r>
            <a:r>
              <a:rPr lang="en-US" altLang="en-US" dirty="0">
                <a:solidFill>
                  <a:srgbClr val="000000"/>
                </a:solidFill>
                <a:latin typeface="Consolas" panose="020B0609020204030204" pitchFamily="49" charset="0"/>
              </a:rPr>
              <a:t>long</a:t>
            </a:r>
            <a:r>
              <a:rPr lang="en-US" altLang="en-US" dirty="0">
                <a:solidFill>
                  <a:srgbClr val="000000"/>
                </a:solidFill>
              </a:rPr>
              <a:t> and Gaussian values</a:t>
            </a:r>
          </a:p>
          <a:p>
            <a:pPr eaLnBrk="1" hangingPunct="1">
              <a:lnSpc>
                <a:spcPct val="90000"/>
              </a:lnSpc>
            </a:pPr>
            <a:r>
              <a:rPr lang="en-US" altLang="en-US" dirty="0" err="1">
                <a:solidFill>
                  <a:srgbClr val="000000"/>
                </a:solidFill>
                <a:latin typeface="Consolas" panose="020B0609020204030204" pitchFamily="49" charset="0"/>
              </a:rPr>
              <a:t>SecureRandom</a:t>
            </a:r>
            <a:r>
              <a:rPr lang="en-US" altLang="en-US" dirty="0">
                <a:solidFill>
                  <a:srgbClr val="000000"/>
                </a:solidFill>
              </a:rPr>
              <a:t> objects produce </a:t>
            </a:r>
            <a:r>
              <a:rPr lang="en-US" altLang="en-US" dirty="0">
                <a:solidFill>
                  <a:srgbClr val="0000FF"/>
                </a:solidFill>
              </a:rPr>
              <a:t>nondeterministic random numbers</a:t>
            </a:r>
            <a:r>
              <a:rPr lang="en-US" altLang="en-US" dirty="0">
                <a:solidFill>
                  <a:srgbClr val="000000"/>
                </a:solidFill>
              </a:rPr>
              <a:t> that </a:t>
            </a:r>
            <a:r>
              <a:rPr lang="en-US" altLang="en-US" i="1" dirty="0">
                <a:solidFill>
                  <a:srgbClr val="000000"/>
                </a:solidFill>
              </a:rPr>
              <a:t>cannot</a:t>
            </a:r>
            <a:r>
              <a:rPr lang="en-US" altLang="en-US" dirty="0">
                <a:solidFill>
                  <a:srgbClr val="000000"/>
                </a:solidFill>
              </a:rPr>
              <a:t> be predicted. </a:t>
            </a:r>
          </a:p>
          <a:p>
            <a:pPr eaLnBrk="1" hangingPunct="1">
              <a:lnSpc>
                <a:spcPct val="90000"/>
              </a:lnSpc>
            </a:pPr>
            <a:r>
              <a:rPr lang="en-US" altLang="en-US" dirty="0">
                <a:solidFill>
                  <a:srgbClr val="000000"/>
                </a:solidFill>
              </a:rPr>
              <a:t>Documentation for class </a:t>
            </a:r>
            <a:r>
              <a:rPr lang="en-US" altLang="en-US" dirty="0" err="1">
                <a:solidFill>
                  <a:srgbClr val="000000"/>
                </a:solidFill>
                <a:latin typeface="Consolas" panose="020B0609020204030204" pitchFamily="49" charset="0"/>
              </a:rPr>
              <a:t>SecureRandom</a:t>
            </a:r>
            <a:endParaRPr lang="en-US" altLang="en-US" dirty="0">
              <a:solidFill>
                <a:srgbClr val="000000"/>
              </a:solidFill>
              <a:latin typeface="Consolas" panose="020B0609020204030204" pitchFamily="49" charset="0"/>
            </a:endParaRPr>
          </a:p>
          <a:p>
            <a:pPr lvl="2" eaLnBrk="1" hangingPunct="1">
              <a:lnSpc>
                <a:spcPct val="90000"/>
              </a:lnSpc>
            </a:pPr>
            <a:r>
              <a:rPr lang="en-US" altLang="en-US" dirty="0">
                <a:solidFill>
                  <a:srgbClr val="000000"/>
                </a:solidFill>
                <a:latin typeface="Consolas" panose="020B0609020204030204" pitchFamily="49" charset="0"/>
              </a:rPr>
              <a:t>https://docs.oracle.com/javase/9/docs/api/index.html?overview-summary.html</a:t>
            </a:r>
          </a:p>
        </p:txBody>
      </p:sp>
      <p:sp>
        <p:nvSpPr>
          <p:cNvPr id="4" name="Footer Placeholder 3">
            <a:extLst>
              <a:ext uri="{FF2B5EF4-FFF2-40B4-BE49-F238E27FC236}">
                <a16:creationId xmlns:a16="http://schemas.microsoft.com/office/drawing/2014/main" id="{5AED4A9D-B815-4597-A334-6BF29243B1E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88061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21C7-92CD-4708-B09D-F6E2BFC951B8}"/>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6.9  </a:t>
            </a:r>
            <a:r>
              <a:rPr lang="en-US" dirty="0">
                <a:solidFill>
                  <a:srgbClr val="3380E6"/>
                </a:solidFill>
                <a:latin typeface="Calibri" panose="020F0502020204030204" pitchFamily="34" charset="0"/>
              </a:rPr>
              <a:t>Case Study: Random-Number Generation (Cont.)</a:t>
            </a:r>
          </a:p>
        </p:txBody>
      </p:sp>
      <p:sp>
        <p:nvSpPr>
          <p:cNvPr id="62467" name="Text Placeholder 2">
            <a:extLst>
              <a:ext uri="{FF2B5EF4-FFF2-40B4-BE49-F238E27FC236}">
                <a16:creationId xmlns:a16="http://schemas.microsoft.com/office/drawing/2014/main" id="{FFF0C350-9037-4CFF-A72A-ED8CB2B24473}"/>
              </a:ext>
            </a:extLst>
          </p:cNvPr>
          <p:cNvSpPr>
            <a:spLocks noGrp="1"/>
          </p:cNvSpPr>
          <p:nvPr>
            <p:ph type="body" idx="1"/>
          </p:nvPr>
        </p:nvSpPr>
        <p:spPr/>
        <p:txBody>
          <a:bodyPr/>
          <a:lstStyle/>
          <a:p>
            <a:pPr eaLnBrk="1" hangingPunct="1">
              <a:lnSpc>
                <a:spcPct val="90000"/>
              </a:lnSpc>
            </a:pPr>
            <a:r>
              <a:rPr lang="en-US" altLang="en-US" dirty="0">
                <a:solidFill>
                  <a:srgbClr val="000000"/>
                </a:solidFill>
              </a:rPr>
              <a:t>The range of values produced by </a:t>
            </a:r>
            <a:r>
              <a:rPr lang="en-US" altLang="en-US" dirty="0" err="1">
                <a:solidFill>
                  <a:srgbClr val="000000"/>
                </a:solidFill>
                <a:latin typeface="Consolas" panose="020B0609020204030204" pitchFamily="49" charset="0"/>
              </a:rPr>
              <a:t>SecureRandom</a:t>
            </a:r>
            <a:r>
              <a:rPr lang="en-US" altLang="en-US" dirty="0">
                <a:solidFill>
                  <a:srgbClr val="000000"/>
                </a:solidFill>
              </a:rPr>
              <a:t> method </a:t>
            </a:r>
            <a:r>
              <a:rPr lang="en-US" altLang="en-US" dirty="0" err="1">
                <a:solidFill>
                  <a:srgbClr val="000000"/>
                </a:solidFill>
                <a:latin typeface="Consolas" panose="020B0609020204030204" pitchFamily="49" charset="0"/>
              </a:rPr>
              <a:t>nextInt</a:t>
            </a:r>
            <a:r>
              <a:rPr lang="en-US" altLang="en-US" dirty="0">
                <a:solidFill>
                  <a:srgbClr val="000000"/>
                </a:solidFill>
              </a:rPr>
              <a:t> often differs from the range of values required in a particular Java application. </a:t>
            </a:r>
          </a:p>
          <a:p>
            <a:pPr eaLnBrk="1" hangingPunct="1">
              <a:lnSpc>
                <a:spcPct val="90000"/>
              </a:lnSpc>
            </a:pPr>
            <a:r>
              <a:rPr lang="en-US" altLang="en-US" dirty="0" err="1">
                <a:solidFill>
                  <a:srgbClr val="000000"/>
                </a:solidFill>
                <a:latin typeface="Consolas" panose="020B0609020204030204" pitchFamily="49" charset="0"/>
              </a:rPr>
              <a:t>SecureRandom</a:t>
            </a:r>
            <a:r>
              <a:rPr lang="en-US" altLang="en-US" dirty="0">
                <a:solidFill>
                  <a:srgbClr val="000000"/>
                </a:solidFill>
              </a:rPr>
              <a:t> method </a:t>
            </a:r>
            <a:r>
              <a:rPr lang="en-US" altLang="en-US" dirty="0" err="1">
                <a:solidFill>
                  <a:srgbClr val="000000"/>
                </a:solidFill>
                <a:latin typeface="Consolas" panose="020B0609020204030204" pitchFamily="49" charset="0"/>
              </a:rPr>
              <a:t>nextInt</a:t>
            </a:r>
            <a:r>
              <a:rPr lang="en-US" altLang="en-US" dirty="0">
                <a:solidFill>
                  <a:srgbClr val="000000"/>
                </a:solidFill>
              </a:rPr>
              <a:t> that receives an </a:t>
            </a:r>
            <a:r>
              <a:rPr lang="en-US" altLang="en-US" dirty="0" err="1">
                <a:solidFill>
                  <a:srgbClr val="000000"/>
                </a:solidFill>
                <a:latin typeface="Consolas" panose="020B0609020204030204" pitchFamily="49" charset="0"/>
              </a:rPr>
              <a:t>int</a:t>
            </a:r>
            <a:r>
              <a:rPr lang="en-US" altLang="en-US" dirty="0">
                <a:solidFill>
                  <a:srgbClr val="000000"/>
                </a:solidFill>
              </a:rPr>
              <a:t> argument returns a value from 0 up to, but not including, the argument’s value. </a:t>
            </a:r>
          </a:p>
        </p:txBody>
      </p:sp>
      <p:sp>
        <p:nvSpPr>
          <p:cNvPr id="4" name="Footer Placeholder 3">
            <a:extLst>
              <a:ext uri="{FF2B5EF4-FFF2-40B4-BE49-F238E27FC236}">
                <a16:creationId xmlns:a16="http://schemas.microsoft.com/office/drawing/2014/main" id="{D563C744-9750-40BA-BF9E-23A75707BB7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9702514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C89E1-6C04-4924-AA54-CD721C463250}"/>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6.9  </a:t>
            </a:r>
            <a:r>
              <a:rPr lang="en-US" dirty="0">
                <a:solidFill>
                  <a:srgbClr val="3380E6"/>
                </a:solidFill>
                <a:latin typeface="Calibri" panose="020F0502020204030204" pitchFamily="34" charset="0"/>
              </a:rPr>
              <a:t>Case Study: Random-Number Generation (Cont.)</a:t>
            </a:r>
          </a:p>
        </p:txBody>
      </p:sp>
      <p:sp>
        <p:nvSpPr>
          <p:cNvPr id="61443" name="Text Placeholder 2">
            <a:extLst>
              <a:ext uri="{FF2B5EF4-FFF2-40B4-BE49-F238E27FC236}">
                <a16:creationId xmlns:a16="http://schemas.microsoft.com/office/drawing/2014/main" id="{4C492D94-D1FF-46D8-9AA9-B15F0B78B34C}"/>
              </a:ext>
            </a:extLst>
          </p:cNvPr>
          <p:cNvSpPr>
            <a:spLocks noGrp="1"/>
          </p:cNvSpPr>
          <p:nvPr>
            <p:ph type="body" idx="1"/>
          </p:nvPr>
        </p:nvSpPr>
        <p:spPr/>
        <p:txBody>
          <a:bodyPr/>
          <a:lstStyle/>
          <a:p>
            <a:pPr marL="109537" indent="0">
              <a:buNone/>
              <a:defRPr/>
            </a:pPr>
            <a:r>
              <a:rPr lang="en-US" altLang="en-US" b="1" i="1" dirty="0">
                <a:solidFill>
                  <a:srgbClr val="000000"/>
                </a:solidFill>
              </a:rPr>
              <a:t>Rolling a Six-Sided Die</a:t>
            </a:r>
          </a:p>
          <a:p>
            <a:pPr>
              <a:defRPr/>
            </a:pPr>
            <a:r>
              <a:rPr lang="en-US" altLang="en-US" sz="2400" dirty="0" err="1">
                <a:solidFill>
                  <a:srgbClr val="000000"/>
                </a:solidFill>
                <a:latin typeface="Consolas" panose="020B0609020204030204" pitchFamily="49" charset="0"/>
              </a:rPr>
              <a:t>int</a:t>
            </a:r>
            <a:r>
              <a:rPr lang="en-US" altLang="en-US" sz="2400" dirty="0">
                <a:solidFill>
                  <a:srgbClr val="000000"/>
                </a:solidFill>
                <a:latin typeface="Consolas" panose="020B0609020204030204" pitchFamily="49" charset="0"/>
              </a:rPr>
              <a:t> face = </a:t>
            </a:r>
            <a:r>
              <a:rPr lang="en-US" altLang="en-US" sz="2400" dirty="0">
                <a:solidFill>
                  <a:srgbClr val="128AFF"/>
                </a:solidFill>
                <a:latin typeface="Consolas" panose="020B0609020204030204" pitchFamily="49" charset="0"/>
              </a:rPr>
              <a:t>1</a:t>
            </a:r>
            <a:r>
              <a:rPr lang="en-US" altLang="en-US" sz="2400" dirty="0">
                <a:solidFill>
                  <a:srgbClr val="000000"/>
                </a:solidFill>
                <a:latin typeface="Consolas" panose="020B0609020204030204" pitchFamily="49" charset="0"/>
              </a:rPr>
              <a:t> + </a:t>
            </a:r>
            <a:r>
              <a:rPr lang="en-US" altLang="en-US" sz="2400" dirty="0" err="1">
                <a:solidFill>
                  <a:srgbClr val="000000"/>
                </a:solidFill>
                <a:latin typeface="Consolas" panose="020B0609020204030204" pitchFamily="49" charset="0"/>
              </a:rPr>
              <a:t>randomNumbers.nextInt</a:t>
            </a:r>
            <a:r>
              <a:rPr lang="en-US" altLang="en-US" sz="2400" dirty="0">
                <a:solidFill>
                  <a:srgbClr val="000000"/>
                </a:solidFill>
                <a:latin typeface="Consolas" panose="020B0609020204030204" pitchFamily="49" charset="0"/>
              </a:rPr>
              <a:t>(</a:t>
            </a:r>
            <a:r>
              <a:rPr lang="en-US" altLang="en-US" sz="2400" dirty="0">
                <a:solidFill>
                  <a:srgbClr val="128AFF"/>
                </a:solidFill>
                <a:latin typeface="Consolas" panose="020B0609020204030204" pitchFamily="49" charset="0"/>
              </a:rPr>
              <a:t>6</a:t>
            </a:r>
            <a:r>
              <a:rPr lang="en-US" altLang="en-US" sz="2400" dirty="0">
                <a:solidFill>
                  <a:srgbClr val="000000"/>
                </a:solidFill>
                <a:latin typeface="Consolas" panose="020B0609020204030204" pitchFamily="49" charset="0"/>
              </a:rPr>
              <a:t>);</a:t>
            </a:r>
          </a:p>
          <a:p>
            <a:pPr eaLnBrk="1" hangingPunct="1">
              <a:defRPr/>
            </a:pPr>
            <a:r>
              <a:rPr lang="en-US" altLang="en-US" sz="2400" dirty="0">
                <a:solidFill>
                  <a:srgbClr val="000000"/>
                </a:solidFill>
              </a:rPr>
              <a:t>The argument </a:t>
            </a:r>
            <a:r>
              <a:rPr lang="en-US" altLang="en-US" sz="2400" dirty="0">
                <a:solidFill>
                  <a:srgbClr val="000000"/>
                </a:solidFill>
                <a:latin typeface="Consolas" panose="020B0609020204030204" pitchFamily="49" charset="0"/>
              </a:rPr>
              <a:t>6</a:t>
            </a:r>
            <a:r>
              <a:rPr lang="en-US" altLang="en-US" sz="2400" dirty="0">
                <a:solidFill>
                  <a:srgbClr val="000000"/>
                </a:solidFill>
              </a:rPr>
              <a:t>—called the </a:t>
            </a:r>
            <a:r>
              <a:rPr lang="en-US" altLang="en-US" sz="2400" dirty="0">
                <a:solidFill>
                  <a:srgbClr val="0000FF"/>
                </a:solidFill>
              </a:rPr>
              <a:t>scaling factor</a:t>
            </a:r>
            <a:r>
              <a:rPr lang="en-US" altLang="en-US" sz="2400" dirty="0">
                <a:solidFill>
                  <a:srgbClr val="000000"/>
                </a:solidFill>
              </a:rPr>
              <a:t>—represents the number of unique values that </a:t>
            </a:r>
            <a:r>
              <a:rPr lang="en-US" altLang="en-US" sz="2400" dirty="0" err="1">
                <a:solidFill>
                  <a:srgbClr val="000000"/>
                </a:solidFill>
                <a:latin typeface="Consolas" panose="020B0609020204030204" pitchFamily="49" charset="0"/>
              </a:rPr>
              <a:t>nextInt</a:t>
            </a:r>
            <a:r>
              <a:rPr lang="en-US" altLang="en-US" sz="2400" dirty="0">
                <a:solidFill>
                  <a:srgbClr val="000000"/>
                </a:solidFill>
              </a:rPr>
              <a:t> should produce (0–5)</a:t>
            </a:r>
          </a:p>
          <a:p>
            <a:pPr eaLnBrk="1" hangingPunct="1">
              <a:defRPr/>
            </a:pPr>
            <a:r>
              <a:rPr lang="en-US" altLang="en-US" sz="2400" dirty="0">
                <a:solidFill>
                  <a:srgbClr val="000000"/>
                </a:solidFill>
              </a:rPr>
              <a:t>This is called </a:t>
            </a:r>
            <a:r>
              <a:rPr lang="en-US" altLang="en-US" sz="2400" dirty="0">
                <a:solidFill>
                  <a:srgbClr val="0000FF"/>
                </a:solidFill>
              </a:rPr>
              <a:t>scaling </a:t>
            </a:r>
            <a:r>
              <a:rPr lang="en-US" altLang="en-US" sz="2400" dirty="0">
                <a:solidFill>
                  <a:srgbClr val="000000"/>
                </a:solidFill>
              </a:rPr>
              <a:t>the range of values</a:t>
            </a:r>
          </a:p>
          <a:p>
            <a:pPr eaLnBrk="1" hangingPunct="1">
              <a:defRPr/>
            </a:pPr>
            <a:r>
              <a:rPr lang="en-US" altLang="en-US" sz="2400" dirty="0">
                <a:solidFill>
                  <a:srgbClr val="000000"/>
                </a:solidFill>
              </a:rPr>
              <a:t>A six-sided die has the numbers 1–6 on its faces, not 0–5. </a:t>
            </a:r>
          </a:p>
          <a:p>
            <a:pPr eaLnBrk="1" hangingPunct="1">
              <a:defRPr/>
            </a:pPr>
            <a:r>
              <a:rPr lang="en-US" altLang="en-US" sz="2400" dirty="0">
                <a:solidFill>
                  <a:srgbClr val="000000"/>
                </a:solidFill>
              </a:rPr>
              <a:t>We </a:t>
            </a:r>
            <a:r>
              <a:rPr lang="en-US" altLang="en-US" sz="2400" dirty="0">
                <a:solidFill>
                  <a:srgbClr val="0000FF"/>
                </a:solidFill>
              </a:rPr>
              <a:t>shift</a:t>
            </a:r>
            <a:r>
              <a:rPr lang="en-US" altLang="en-US" sz="2400" dirty="0">
                <a:solidFill>
                  <a:srgbClr val="000000"/>
                </a:solidFill>
              </a:rPr>
              <a:t> the range of numbers produced by adding a </a:t>
            </a:r>
            <a:r>
              <a:rPr lang="en-US" altLang="en-US" sz="2400" dirty="0">
                <a:solidFill>
                  <a:srgbClr val="0000FF"/>
                </a:solidFill>
              </a:rPr>
              <a:t>shifting value</a:t>
            </a:r>
            <a:r>
              <a:rPr lang="en-US" altLang="en-US" sz="2400" dirty="0">
                <a:solidFill>
                  <a:srgbClr val="000000"/>
                </a:solidFill>
              </a:rPr>
              <a:t>—in this case 1—to our previous result, as in </a:t>
            </a:r>
          </a:p>
          <a:p>
            <a:pPr eaLnBrk="1" hangingPunct="1">
              <a:defRPr/>
            </a:pPr>
            <a:r>
              <a:rPr lang="en-US" altLang="en-US" sz="2400" dirty="0">
                <a:solidFill>
                  <a:srgbClr val="000000"/>
                </a:solidFill>
              </a:rPr>
              <a:t>The shifting value (</a:t>
            </a:r>
            <a:r>
              <a:rPr lang="en-US" altLang="en-US" sz="2400" dirty="0">
                <a:solidFill>
                  <a:srgbClr val="000000"/>
                </a:solidFill>
                <a:latin typeface="Consolas" panose="020B0609020204030204" pitchFamily="49" charset="0"/>
              </a:rPr>
              <a:t>1</a:t>
            </a:r>
            <a:r>
              <a:rPr lang="en-US" altLang="en-US" sz="2400" dirty="0">
                <a:solidFill>
                  <a:srgbClr val="000000"/>
                </a:solidFill>
              </a:rPr>
              <a:t>) specifies the first value in the desired range of random </a:t>
            </a:r>
            <a:r>
              <a:rPr lang="en-US" altLang="en-US" dirty="0">
                <a:solidFill>
                  <a:srgbClr val="000000"/>
                </a:solidFill>
              </a:rPr>
              <a:t>integers. </a:t>
            </a:r>
          </a:p>
        </p:txBody>
      </p:sp>
      <p:sp>
        <p:nvSpPr>
          <p:cNvPr id="4" name="Footer Placeholder 3">
            <a:extLst>
              <a:ext uri="{FF2B5EF4-FFF2-40B4-BE49-F238E27FC236}">
                <a16:creationId xmlns:a16="http://schemas.microsoft.com/office/drawing/2014/main" id="{FE4D71A8-CD83-4720-97B9-138DF1634FE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521795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7">
            <a:extLst>
              <a:ext uri="{FF2B5EF4-FFF2-40B4-BE49-F238E27FC236}">
                <a16:creationId xmlns:a16="http://schemas.microsoft.com/office/drawing/2014/main" id="{D45C10A2-8A28-4ED6-AD35-91FA07C9EF0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p:spPr>
      </p:pic>
      <p:sp>
        <p:nvSpPr>
          <p:cNvPr id="2" name="Footer Placeholder 1">
            <a:extLst>
              <a:ext uri="{FF2B5EF4-FFF2-40B4-BE49-F238E27FC236}">
                <a16:creationId xmlns:a16="http://schemas.microsoft.com/office/drawing/2014/main" id="{6BF9E32F-3116-4B49-835F-61ED8136078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95198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8">
            <a:extLst>
              <a:ext uri="{FF2B5EF4-FFF2-40B4-BE49-F238E27FC236}">
                <a16:creationId xmlns:a16="http://schemas.microsoft.com/office/drawing/2014/main" id="{20C2B772-BE24-42ED-A1D4-0B376ECE9E1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71538"/>
            <a:ext cx="12192000" cy="5113337"/>
          </a:xfrm>
          <a:prstGeom prst="rect">
            <a:avLst/>
          </a:prstGeom>
        </p:spPr>
      </p:pic>
      <p:sp>
        <p:nvSpPr>
          <p:cNvPr id="2" name="Footer Placeholder 1">
            <a:extLst>
              <a:ext uri="{FF2B5EF4-FFF2-40B4-BE49-F238E27FC236}">
                <a16:creationId xmlns:a16="http://schemas.microsoft.com/office/drawing/2014/main" id="{C722BEF2-7605-45A3-8D43-6AC0AF0F7E5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906411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DDC5-D3B3-4AF1-ABD0-8E51B8FF430F}"/>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6.9  </a:t>
            </a:r>
            <a:r>
              <a:rPr lang="en-US" dirty="0">
                <a:solidFill>
                  <a:srgbClr val="3380E6"/>
                </a:solidFill>
                <a:latin typeface="Calibri" panose="020F0502020204030204" pitchFamily="34" charset="0"/>
              </a:rPr>
              <a:t>Case Study: Random-Number Generation (Cont.)</a:t>
            </a:r>
          </a:p>
        </p:txBody>
      </p:sp>
      <p:sp>
        <p:nvSpPr>
          <p:cNvPr id="66563" name="Text Placeholder 2">
            <a:extLst>
              <a:ext uri="{FF2B5EF4-FFF2-40B4-BE49-F238E27FC236}">
                <a16:creationId xmlns:a16="http://schemas.microsoft.com/office/drawing/2014/main" id="{867F04C9-A3AD-4B75-88E6-16150E2A93A0}"/>
              </a:ext>
            </a:extLst>
          </p:cNvPr>
          <p:cNvSpPr>
            <a:spLocks noGrp="1"/>
          </p:cNvSpPr>
          <p:nvPr>
            <p:ph type="body" idx="1"/>
          </p:nvPr>
        </p:nvSpPr>
        <p:spPr/>
        <p:txBody>
          <a:bodyPr/>
          <a:lstStyle/>
          <a:p>
            <a:r>
              <a:rPr lang="en-US" altLang="en-US" dirty="0">
                <a:solidFill>
                  <a:srgbClr val="000000"/>
                </a:solidFill>
              </a:rPr>
              <a:t>To show that the numbers produced by </a:t>
            </a:r>
            <a:r>
              <a:rPr lang="en-US" altLang="en-US" dirty="0" err="1">
                <a:solidFill>
                  <a:srgbClr val="000000"/>
                </a:solidFill>
                <a:latin typeface="Consolas" panose="020B0609020204030204" pitchFamily="49" charset="0"/>
              </a:rPr>
              <a:t>nextInt</a:t>
            </a:r>
            <a:r>
              <a:rPr lang="en-US" altLang="en-US" dirty="0">
                <a:solidFill>
                  <a:srgbClr val="000000"/>
                </a:solidFill>
              </a:rPr>
              <a:t> occur with approximately equal likelihood, let’s simulate 60,000,000 rolls of a die with the application in Fig. 6.7. </a:t>
            </a:r>
          </a:p>
          <a:p>
            <a:r>
              <a:rPr lang="en-US" altLang="en-US" dirty="0">
                <a:solidFill>
                  <a:srgbClr val="000000"/>
                </a:solidFill>
              </a:rPr>
              <a:t>Each integer from 1 to 6 should appear approximately 10,000,000 times. </a:t>
            </a:r>
          </a:p>
          <a:p>
            <a:r>
              <a:rPr lang="en-US" altLang="en-US" dirty="0">
                <a:solidFill>
                  <a:srgbClr val="000000"/>
                </a:solidFill>
              </a:rPr>
              <a:t>We used the </a:t>
            </a:r>
            <a:r>
              <a:rPr lang="en-US" altLang="en-US" dirty="0">
                <a:solidFill>
                  <a:srgbClr val="000000"/>
                </a:solidFill>
                <a:latin typeface="Consolas" panose="020B0609020204030204" pitchFamily="49" charset="0"/>
              </a:rPr>
              <a:t>_</a:t>
            </a:r>
            <a:r>
              <a:rPr lang="en-US" altLang="en-US" dirty="0">
                <a:solidFill>
                  <a:srgbClr val="000000"/>
                </a:solidFill>
              </a:rPr>
              <a:t> digit separator to make the </a:t>
            </a:r>
            <a:r>
              <a:rPr lang="en-US" altLang="en-US" dirty="0" err="1">
                <a:solidFill>
                  <a:srgbClr val="000000"/>
                </a:solidFill>
                <a:latin typeface="Consolas" panose="020B0609020204030204" pitchFamily="49" charset="0"/>
              </a:rPr>
              <a:t>int</a:t>
            </a:r>
            <a:r>
              <a:rPr lang="en-US" altLang="en-US" dirty="0">
                <a:solidFill>
                  <a:srgbClr val="000000"/>
                </a:solidFill>
              </a:rPr>
              <a:t> value </a:t>
            </a:r>
            <a:r>
              <a:rPr lang="en-US" altLang="en-US" dirty="0">
                <a:solidFill>
                  <a:srgbClr val="000000"/>
                </a:solidFill>
                <a:latin typeface="Consolas" panose="020B0609020204030204" pitchFamily="49" charset="0"/>
              </a:rPr>
              <a:t>60_000_000</a:t>
            </a:r>
            <a:r>
              <a:rPr lang="en-US" altLang="en-US" dirty="0">
                <a:solidFill>
                  <a:srgbClr val="000000"/>
                </a:solidFill>
              </a:rPr>
              <a:t> more readable. </a:t>
            </a:r>
          </a:p>
          <a:p>
            <a:r>
              <a:rPr lang="en-US" altLang="en-US" dirty="0">
                <a:solidFill>
                  <a:srgbClr val="000000"/>
                </a:solidFill>
              </a:rPr>
              <a:t>Note that this example might take several seconds to execute.</a:t>
            </a:r>
          </a:p>
        </p:txBody>
      </p:sp>
      <p:sp>
        <p:nvSpPr>
          <p:cNvPr id="4" name="Footer Placeholder 3">
            <a:extLst>
              <a:ext uri="{FF2B5EF4-FFF2-40B4-BE49-F238E27FC236}">
                <a16:creationId xmlns:a16="http://schemas.microsoft.com/office/drawing/2014/main" id="{D07BB442-A2CD-415F-9F77-03C55C46D46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868469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9">
            <a:extLst>
              <a:ext uri="{FF2B5EF4-FFF2-40B4-BE49-F238E27FC236}">
                <a16:creationId xmlns:a16="http://schemas.microsoft.com/office/drawing/2014/main" id="{744730EE-A1D5-441C-8FEA-460D4B3278A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56013" y="0"/>
            <a:ext cx="10896600" cy="6858000"/>
          </a:xfrm>
          <a:prstGeom prst="rect">
            <a:avLst/>
          </a:prstGeom>
        </p:spPr>
      </p:pic>
      <p:sp>
        <p:nvSpPr>
          <p:cNvPr id="2" name="Footer Placeholder 1">
            <a:extLst>
              <a:ext uri="{FF2B5EF4-FFF2-40B4-BE49-F238E27FC236}">
                <a16:creationId xmlns:a16="http://schemas.microsoft.com/office/drawing/2014/main" id="{9CEC510B-DFF0-4AFC-A891-3BE1599A7F1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45177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2F6B-39D7-4CB6-82F6-A4C0D51BDFDD}"/>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6.2  </a:t>
            </a:r>
            <a:r>
              <a:rPr lang="en-US" dirty="0">
                <a:solidFill>
                  <a:srgbClr val="3380E6"/>
                </a:solidFill>
                <a:latin typeface="Calibri" panose="020F0502020204030204" pitchFamily="34" charset="0"/>
              </a:rPr>
              <a:t>Program Modules in Java (Cont.)</a:t>
            </a:r>
          </a:p>
        </p:txBody>
      </p:sp>
      <p:sp>
        <p:nvSpPr>
          <p:cNvPr id="16387" name="Text Placeholder 2">
            <a:extLst>
              <a:ext uri="{FF2B5EF4-FFF2-40B4-BE49-F238E27FC236}">
                <a16:creationId xmlns:a16="http://schemas.microsoft.com/office/drawing/2014/main" id="{C565B90A-5F1A-46E5-8396-D30F517277C0}"/>
              </a:ext>
            </a:extLst>
          </p:cNvPr>
          <p:cNvSpPr>
            <a:spLocks noGrp="1"/>
          </p:cNvSpPr>
          <p:nvPr>
            <p:ph type="body" idx="1"/>
          </p:nvPr>
        </p:nvSpPr>
        <p:spPr>
          <a:xfrm>
            <a:off x="609599" y="1219201"/>
            <a:ext cx="10922963" cy="4525963"/>
          </a:xfrm>
        </p:spPr>
        <p:txBody>
          <a:bodyPr/>
          <a:lstStyle/>
          <a:p>
            <a:pPr marL="109537" indent="0">
              <a:lnSpc>
                <a:spcPct val="90000"/>
              </a:lnSpc>
              <a:buNone/>
              <a:defRPr/>
            </a:pPr>
            <a:r>
              <a:rPr lang="en-US" altLang="en-US" sz="2400" b="1" i="1" dirty="0">
                <a:solidFill>
                  <a:srgbClr val="000000"/>
                </a:solidFill>
              </a:rPr>
              <a:t>Divide and Conquer with Classes and Methods</a:t>
            </a:r>
          </a:p>
          <a:p>
            <a:pPr eaLnBrk="1" hangingPunct="1">
              <a:lnSpc>
                <a:spcPct val="90000"/>
              </a:lnSpc>
              <a:defRPr/>
            </a:pPr>
            <a:r>
              <a:rPr lang="en-US" altLang="en-US" sz="2400" dirty="0">
                <a:solidFill>
                  <a:srgbClr val="000000"/>
                </a:solidFill>
              </a:rPr>
              <a:t>Classes and methods help you modularize a program by separating its tasks into self-contained units. </a:t>
            </a:r>
          </a:p>
          <a:p>
            <a:pPr eaLnBrk="1" hangingPunct="1">
              <a:lnSpc>
                <a:spcPct val="90000"/>
              </a:lnSpc>
              <a:defRPr/>
            </a:pPr>
            <a:r>
              <a:rPr lang="en-US" altLang="en-US" sz="2400" dirty="0">
                <a:solidFill>
                  <a:srgbClr val="000000"/>
                </a:solidFill>
              </a:rPr>
              <a:t>Statements in method bodies</a:t>
            </a:r>
          </a:p>
          <a:p>
            <a:pPr lvl="1" eaLnBrk="1" hangingPunct="1">
              <a:lnSpc>
                <a:spcPct val="90000"/>
              </a:lnSpc>
              <a:defRPr/>
            </a:pPr>
            <a:r>
              <a:rPr lang="en-US" altLang="en-US" sz="2100" dirty="0">
                <a:solidFill>
                  <a:srgbClr val="000000"/>
                </a:solidFill>
              </a:rPr>
              <a:t>Written only once</a:t>
            </a:r>
          </a:p>
          <a:p>
            <a:pPr lvl="1" eaLnBrk="1" hangingPunct="1">
              <a:lnSpc>
                <a:spcPct val="90000"/>
              </a:lnSpc>
              <a:defRPr/>
            </a:pPr>
            <a:r>
              <a:rPr lang="en-US" altLang="en-US" sz="2100" dirty="0">
                <a:solidFill>
                  <a:srgbClr val="000000"/>
                </a:solidFill>
              </a:rPr>
              <a:t>Hidden from other methods</a:t>
            </a:r>
          </a:p>
          <a:p>
            <a:pPr lvl="1" eaLnBrk="1" hangingPunct="1">
              <a:lnSpc>
                <a:spcPct val="90000"/>
              </a:lnSpc>
              <a:defRPr/>
            </a:pPr>
            <a:r>
              <a:rPr lang="en-US" altLang="en-US" sz="2100" dirty="0">
                <a:solidFill>
                  <a:srgbClr val="000000"/>
                </a:solidFill>
              </a:rPr>
              <a:t>Can be reused from several locations in a program</a:t>
            </a:r>
          </a:p>
          <a:p>
            <a:pPr eaLnBrk="1" hangingPunct="1">
              <a:lnSpc>
                <a:spcPct val="90000"/>
              </a:lnSpc>
              <a:defRPr/>
            </a:pPr>
            <a:r>
              <a:rPr lang="en-US" altLang="en-US" sz="2400" dirty="0">
                <a:solidFill>
                  <a:srgbClr val="000000"/>
                </a:solidFill>
              </a:rPr>
              <a:t>Divide-and-conquer approach</a:t>
            </a:r>
          </a:p>
          <a:p>
            <a:pPr lvl="1" eaLnBrk="1" hangingPunct="1">
              <a:lnSpc>
                <a:spcPct val="90000"/>
              </a:lnSpc>
              <a:defRPr/>
            </a:pPr>
            <a:r>
              <a:rPr lang="en-US" altLang="en-US" sz="2100" dirty="0">
                <a:solidFill>
                  <a:srgbClr val="000000"/>
                </a:solidFill>
              </a:rPr>
              <a:t>Constructing programs from small, simple pieces</a:t>
            </a:r>
          </a:p>
          <a:p>
            <a:pPr eaLnBrk="1" hangingPunct="1">
              <a:lnSpc>
                <a:spcPct val="90000"/>
              </a:lnSpc>
              <a:defRPr/>
            </a:pPr>
            <a:r>
              <a:rPr lang="en-US" altLang="en-US" sz="2400" dirty="0">
                <a:solidFill>
                  <a:srgbClr val="0000FF"/>
                </a:solidFill>
              </a:rPr>
              <a:t>Software reusability</a:t>
            </a:r>
          </a:p>
          <a:p>
            <a:pPr lvl="1" eaLnBrk="1" hangingPunct="1">
              <a:lnSpc>
                <a:spcPct val="90000"/>
              </a:lnSpc>
              <a:defRPr/>
            </a:pPr>
            <a:r>
              <a:rPr lang="en-US" altLang="en-US" sz="2100" dirty="0">
                <a:solidFill>
                  <a:srgbClr val="000000"/>
                </a:solidFill>
              </a:rPr>
              <a:t>Use existing classes and methods as building blocks to create </a:t>
            </a:r>
            <a:r>
              <a:rPr lang="en-US" altLang="en-US" sz="2100">
                <a:solidFill>
                  <a:srgbClr val="000000"/>
                </a:solidFill>
              </a:rPr>
              <a:t>new programs</a:t>
            </a:r>
            <a:r>
              <a:rPr lang="en-US" altLang="en-US" sz="2100" dirty="0">
                <a:solidFill>
                  <a:srgbClr val="000000"/>
                </a:solidFill>
              </a:rPr>
              <a:t>. </a:t>
            </a:r>
          </a:p>
          <a:p>
            <a:pPr eaLnBrk="1" hangingPunct="1">
              <a:lnSpc>
                <a:spcPct val="90000"/>
              </a:lnSpc>
              <a:defRPr/>
            </a:pPr>
            <a:r>
              <a:rPr lang="en-US" altLang="en-US" sz="2400" dirty="0">
                <a:solidFill>
                  <a:srgbClr val="000000"/>
                </a:solidFill>
              </a:rPr>
              <a:t>Dividing a program into meaningful methods makes the program easier to debug and maintain.</a:t>
            </a:r>
          </a:p>
        </p:txBody>
      </p:sp>
      <p:sp>
        <p:nvSpPr>
          <p:cNvPr id="4" name="Footer Placeholder 3">
            <a:extLst>
              <a:ext uri="{FF2B5EF4-FFF2-40B4-BE49-F238E27FC236}">
                <a16:creationId xmlns:a16="http://schemas.microsoft.com/office/drawing/2014/main" id="{FB4495A8-88B6-42D2-A597-8ECF3663E4D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941832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0">
            <a:extLst>
              <a:ext uri="{FF2B5EF4-FFF2-40B4-BE49-F238E27FC236}">
                <a16:creationId xmlns:a16="http://schemas.microsoft.com/office/drawing/2014/main" id="{8967FEAA-20DD-49F5-8A21-314A867796B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p:spPr>
      </p:pic>
      <p:sp>
        <p:nvSpPr>
          <p:cNvPr id="2" name="Footer Placeholder 1">
            <a:extLst>
              <a:ext uri="{FF2B5EF4-FFF2-40B4-BE49-F238E27FC236}">
                <a16:creationId xmlns:a16="http://schemas.microsoft.com/office/drawing/2014/main" id="{F156B678-F1C0-4592-B0FF-266E875CC38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435986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1">
            <a:extLst>
              <a:ext uri="{FF2B5EF4-FFF2-40B4-BE49-F238E27FC236}">
                <a16:creationId xmlns:a16="http://schemas.microsoft.com/office/drawing/2014/main" id="{AFF3F8A5-34A1-4AB5-9546-4B524DC5DCA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77963"/>
            <a:ext cx="12192000" cy="3902075"/>
          </a:xfrm>
          <a:prstGeom prst="rect">
            <a:avLst/>
          </a:prstGeom>
        </p:spPr>
      </p:pic>
      <p:sp>
        <p:nvSpPr>
          <p:cNvPr id="2" name="Footer Placeholder 1">
            <a:extLst>
              <a:ext uri="{FF2B5EF4-FFF2-40B4-BE49-F238E27FC236}">
                <a16:creationId xmlns:a16="http://schemas.microsoft.com/office/drawing/2014/main" id="{1B3C8C20-F1BF-4A25-B1CF-FC1CF3284AE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99100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2">
            <a:extLst>
              <a:ext uri="{FF2B5EF4-FFF2-40B4-BE49-F238E27FC236}">
                <a16:creationId xmlns:a16="http://schemas.microsoft.com/office/drawing/2014/main" id="{D3702DD5-1CFA-40D7-92FD-65C48AF33D4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5563"/>
            <a:ext cx="12192000" cy="6745287"/>
          </a:xfrm>
          <a:prstGeom prst="rect">
            <a:avLst/>
          </a:prstGeom>
        </p:spPr>
      </p:pic>
      <p:sp>
        <p:nvSpPr>
          <p:cNvPr id="2" name="Footer Placeholder 1">
            <a:extLst>
              <a:ext uri="{FF2B5EF4-FFF2-40B4-BE49-F238E27FC236}">
                <a16:creationId xmlns:a16="http://schemas.microsoft.com/office/drawing/2014/main" id="{0BEEBFDA-5B89-4FB5-B411-D8E5B699EFB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602244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EEEE-4643-479A-A893-7E1977F2A276}"/>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6.10  </a:t>
            </a:r>
            <a:r>
              <a:rPr lang="en-US" dirty="0">
                <a:solidFill>
                  <a:srgbClr val="3380E6"/>
                </a:solidFill>
                <a:latin typeface="Calibri" panose="020F0502020204030204" pitchFamily="34" charset="0"/>
              </a:rPr>
              <a:t>Case Study: A Game of Chance; Introducing </a:t>
            </a:r>
            <a:r>
              <a:rPr lang="en-US" dirty="0" err="1">
                <a:solidFill>
                  <a:srgbClr val="3380E6"/>
                </a:solidFill>
                <a:latin typeface="Consolas" panose="020B0609020204030204" pitchFamily="49" charset="0"/>
              </a:rPr>
              <a:t>enum</a:t>
            </a:r>
            <a:r>
              <a:rPr lang="en-US" dirty="0">
                <a:solidFill>
                  <a:srgbClr val="3380E6"/>
                </a:solidFill>
                <a:latin typeface="Calibri" panose="020F0502020204030204" pitchFamily="34" charset="0"/>
              </a:rPr>
              <a:t> Types</a:t>
            </a:r>
          </a:p>
        </p:txBody>
      </p:sp>
      <p:sp>
        <p:nvSpPr>
          <p:cNvPr id="70659" name="Text Placeholder 2">
            <a:extLst>
              <a:ext uri="{FF2B5EF4-FFF2-40B4-BE49-F238E27FC236}">
                <a16:creationId xmlns:a16="http://schemas.microsoft.com/office/drawing/2014/main" id="{3AFE6ADC-C7C4-4A29-8257-14EE137D5F8F}"/>
              </a:ext>
            </a:extLst>
          </p:cNvPr>
          <p:cNvSpPr>
            <a:spLocks noGrp="1"/>
          </p:cNvSpPr>
          <p:nvPr>
            <p:ph type="body" idx="1"/>
          </p:nvPr>
        </p:nvSpPr>
        <p:spPr/>
        <p:txBody>
          <a:bodyPr/>
          <a:lstStyle/>
          <a:p>
            <a:pPr eaLnBrk="1" hangingPunct="1"/>
            <a:r>
              <a:rPr lang="en-US" altLang="en-US" dirty="0">
                <a:solidFill>
                  <a:srgbClr val="000000"/>
                </a:solidFill>
              </a:rPr>
              <a:t>Basic rules for the dice game Craps:</a:t>
            </a:r>
          </a:p>
          <a:p>
            <a:pPr lvl="1" eaLnBrk="1" hangingPunct="1"/>
            <a:r>
              <a:rPr lang="en-US" altLang="en-US" i="1" dirty="0">
                <a:solidFill>
                  <a:srgbClr val="000000"/>
                </a:solidFill>
              </a:rPr>
              <a:t>You roll two dice. Each die has six faces, which contain one, two, three, four, five and six spots, respectively. After the dice have come to rest, the sum of the spots on the two upward faces is calculated. If the sum is 7 or 11 on the first throw, you win. If the sum is 2, 3 or 12 on the first throw (called “craps”), you lose (i.e., the “house” wins). If the sum is 4, 5, 6, 8, 9 or 10 on the first throw, that sum becomes your “point.” To win, you must continue rolling the dice until you “make your point” (i.e., roll that same point value). You lose by rolling a 7 before making your point. </a:t>
            </a:r>
            <a:endParaRPr lang="en-US" altLang="en-US" dirty="0">
              <a:solidFill>
                <a:srgbClr val="000000"/>
              </a:solidFill>
            </a:endParaRPr>
          </a:p>
        </p:txBody>
      </p:sp>
      <p:sp>
        <p:nvSpPr>
          <p:cNvPr id="4" name="Footer Placeholder 3">
            <a:extLst>
              <a:ext uri="{FF2B5EF4-FFF2-40B4-BE49-F238E27FC236}">
                <a16:creationId xmlns:a16="http://schemas.microsoft.com/office/drawing/2014/main" id="{848168D8-620E-4E41-8987-3323FE64B9A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187164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4">
            <a:extLst>
              <a:ext uri="{FF2B5EF4-FFF2-40B4-BE49-F238E27FC236}">
                <a16:creationId xmlns:a16="http://schemas.microsoft.com/office/drawing/2014/main" id="{A9763550-4F86-4D53-81E3-CB030FABB25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CBAD651D-37F4-4FA7-9E2B-4E68C34A9D3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123445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5">
            <a:extLst>
              <a:ext uri="{FF2B5EF4-FFF2-40B4-BE49-F238E27FC236}">
                <a16:creationId xmlns:a16="http://schemas.microsoft.com/office/drawing/2014/main" id="{37C7F5C2-49A1-4382-9B72-36B8369A2C5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77963"/>
            <a:ext cx="12192000" cy="3902075"/>
          </a:xfrm>
          <a:prstGeom prst="rect">
            <a:avLst/>
          </a:prstGeom>
        </p:spPr>
      </p:pic>
      <p:sp>
        <p:nvSpPr>
          <p:cNvPr id="2" name="Footer Placeholder 1">
            <a:extLst>
              <a:ext uri="{FF2B5EF4-FFF2-40B4-BE49-F238E27FC236}">
                <a16:creationId xmlns:a16="http://schemas.microsoft.com/office/drawing/2014/main" id="{A48EFDF6-093E-4C47-B4E4-929E2AFD670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720989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6">
            <a:extLst>
              <a:ext uri="{FF2B5EF4-FFF2-40B4-BE49-F238E27FC236}">
                <a16:creationId xmlns:a16="http://schemas.microsoft.com/office/drawing/2014/main" id="{B7E39425-A66E-4FD4-8C8E-65673CC5520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D5328C3D-DFF9-4B95-85D0-B1DEA55870C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835881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7">
            <a:extLst>
              <a:ext uri="{FF2B5EF4-FFF2-40B4-BE49-F238E27FC236}">
                <a16:creationId xmlns:a16="http://schemas.microsoft.com/office/drawing/2014/main" id="{4CCD4A87-F9B8-480D-834A-F26C052B7F5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a16="http://schemas.microsoft.com/office/drawing/2014/main" id="{699B116B-C7A9-4622-A626-0E4D9D3C7D4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454371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8">
            <a:extLst>
              <a:ext uri="{FF2B5EF4-FFF2-40B4-BE49-F238E27FC236}">
                <a16:creationId xmlns:a16="http://schemas.microsoft.com/office/drawing/2014/main" id="{BC59A38F-44B5-47CB-ABC8-AEA41B6492C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87450"/>
            <a:ext cx="12192000" cy="4481513"/>
          </a:xfrm>
          <a:prstGeom prst="rect">
            <a:avLst/>
          </a:prstGeom>
        </p:spPr>
      </p:pic>
      <p:sp>
        <p:nvSpPr>
          <p:cNvPr id="2" name="Footer Placeholder 1">
            <a:extLst>
              <a:ext uri="{FF2B5EF4-FFF2-40B4-BE49-F238E27FC236}">
                <a16:creationId xmlns:a16="http://schemas.microsoft.com/office/drawing/2014/main" id="{B0DB0323-6CE7-4586-9819-02AF42A0F1D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736495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9">
            <a:extLst>
              <a:ext uri="{FF2B5EF4-FFF2-40B4-BE49-F238E27FC236}">
                <a16:creationId xmlns:a16="http://schemas.microsoft.com/office/drawing/2014/main" id="{B34E841D-DF08-47AD-8ACD-D4AC8AA0D82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a16="http://schemas.microsoft.com/office/drawing/2014/main" id="{9A076F6F-8592-44FD-B10E-A1CB12C6EBC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01144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0">
            <a:extLst>
              <a:ext uri="{FF2B5EF4-FFF2-40B4-BE49-F238E27FC236}">
                <a16:creationId xmlns:a16="http://schemas.microsoft.com/office/drawing/2014/main" id="{1AA85851-6B75-4780-802C-262A2707AB3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98600"/>
            <a:ext cx="12192000" cy="3860800"/>
          </a:xfrm>
          <a:prstGeom prst="rect">
            <a:avLst/>
          </a:prstGeom>
        </p:spPr>
      </p:pic>
      <p:sp>
        <p:nvSpPr>
          <p:cNvPr id="2" name="Footer Placeholder 1">
            <a:extLst>
              <a:ext uri="{FF2B5EF4-FFF2-40B4-BE49-F238E27FC236}">
                <a16:creationId xmlns:a16="http://schemas.microsoft.com/office/drawing/2014/main" id="{9A15E84B-87CF-4764-AB8C-744CF3D1614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683509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0">
            <a:extLst>
              <a:ext uri="{FF2B5EF4-FFF2-40B4-BE49-F238E27FC236}">
                <a16:creationId xmlns:a16="http://schemas.microsoft.com/office/drawing/2014/main" id="{AA28F453-ABD8-4CFD-9AA9-6316D4719CC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08063"/>
            <a:ext cx="12192000" cy="4841875"/>
          </a:xfrm>
          <a:prstGeom prst="rect">
            <a:avLst/>
          </a:prstGeom>
        </p:spPr>
      </p:pic>
      <p:sp>
        <p:nvSpPr>
          <p:cNvPr id="2" name="Footer Placeholder 1">
            <a:extLst>
              <a:ext uri="{FF2B5EF4-FFF2-40B4-BE49-F238E27FC236}">
                <a16:creationId xmlns:a16="http://schemas.microsoft.com/office/drawing/2014/main" id="{C041937F-326F-41C2-8E27-E699086FB1B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279955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1">
            <a:extLst>
              <a:ext uri="{FF2B5EF4-FFF2-40B4-BE49-F238E27FC236}">
                <a16:creationId xmlns:a16="http://schemas.microsoft.com/office/drawing/2014/main" id="{25E4962C-6627-4730-909A-6C1C977153A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71538"/>
            <a:ext cx="12192000" cy="5113337"/>
          </a:xfrm>
          <a:prstGeom prst="rect">
            <a:avLst/>
          </a:prstGeom>
        </p:spPr>
      </p:pic>
      <p:sp>
        <p:nvSpPr>
          <p:cNvPr id="2" name="Footer Placeholder 1">
            <a:extLst>
              <a:ext uri="{FF2B5EF4-FFF2-40B4-BE49-F238E27FC236}">
                <a16:creationId xmlns:a16="http://schemas.microsoft.com/office/drawing/2014/main" id="{9639800F-FDC9-4E45-BFA4-23DA947084E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388476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FB2D-D770-45AA-8397-1FCF7B0D2D07}"/>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6.10  </a:t>
            </a:r>
            <a:r>
              <a:rPr lang="en-US" dirty="0">
                <a:solidFill>
                  <a:srgbClr val="3380E6"/>
                </a:solidFill>
                <a:latin typeface="Calibri" panose="020F0502020204030204" pitchFamily="34" charset="0"/>
              </a:rPr>
              <a:t>Case Study: A Game of Chance; Introducing </a:t>
            </a:r>
            <a:r>
              <a:rPr lang="en-US" dirty="0" err="1">
                <a:solidFill>
                  <a:srgbClr val="3380E6"/>
                </a:solidFill>
                <a:latin typeface="Consolas" panose="020B0609020204030204" pitchFamily="49" charset="0"/>
              </a:rPr>
              <a:t>enum</a:t>
            </a:r>
            <a:r>
              <a:rPr lang="en-US" dirty="0">
                <a:solidFill>
                  <a:srgbClr val="3380E6"/>
                </a:solidFill>
                <a:latin typeface="Calibri" panose="020F0502020204030204" pitchFamily="34" charset="0"/>
              </a:rPr>
              <a:t> Types (Cont.)</a:t>
            </a:r>
          </a:p>
        </p:txBody>
      </p:sp>
      <p:sp>
        <p:nvSpPr>
          <p:cNvPr id="76803" name="Text Placeholder 2">
            <a:extLst>
              <a:ext uri="{FF2B5EF4-FFF2-40B4-BE49-F238E27FC236}">
                <a16:creationId xmlns:a16="http://schemas.microsoft.com/office/drawing/2014/main" id="{206A233C-13F2-45E0-8813-C1658F9EFD33}"/>
              </a:ext>
            </a:extLst>
          </p:cNvPr>
          <p:cNvSpPr>
            <a:spLocks noGrp="1"/>
          </p:cNvSpPr>
          <p:nvPr>
            <p:ph type="body" idx="1"/>
          </p:nvPr>
        </p:nvSpPr>
        <p:spPr/>
        <p:txBody>
          <a:bodyPr/>
          <a:lstStyle/>
          <a:p>
            <a:pPr eaLnBrk="1" hangingPunct="1"/>
            <a:r>
              <a:rPr lang="en-US" altLang="en-US" dirty="0">
                <a:solidFill>
                  <a:srgbClr val="000000"/>
                </a:solidFill>
              </a:rPr>
              <a:t>Notes:</a:t>
            </a:r>
          </a:p>
          <a:p>
            <a:pPr lvl="1" eaLnBrk="1" hangingPunct="1"/>
            <a:r>
              <a:rPr lang="en-US" altLang="en-US" dirty="0" err="1">
                <a:solidFill>
                  <a:srgbClr val="000000"/>
                </a:solidFill>
                <a:latin typeface="Consolas" panose="020B0609020204030204" pitchFamily="49" charset="0"/>
              </a:rPr>
              <a:t>myPoint</a:t>
            </a:r>
            <a:r>
              <a:rPr lang="en-US" altLang="en-US" dirty="0">
                <a:solidFill>
                  <a:srgbClr val="000000"/>
                </a:solidFill>
              </a:rPr>
              <a:t> is initialized to </a:t>
            </a:r>
            <a:r>
              <a:rPr lang="en-US" altLang="en-US" dirty="0">
                <a:solidFill>
                  <a:srgbClr val="000000"/>
                </a:solidFill>
                <a:latin typeface="Consolas" panose="020B0609020204030204" pitchFamily="49" charset="0"/>
              </a:rPr>
              <a:t>0</a:t>
            </a:r>
            <a:r>
              <a:rPr lang="en-US" altLang="en-US" dirty="0">
                <a:solidFill>
                  <a:srgbClr val="000000"/>
                </a:solidFill>
              </a:rPr>
              <a:t> to ensure that the application will compile. </a:t>
            </a:r>
          </a:p>
          <a:p>
            <a:pPr lvl="1" eaLnBrk="1" hangingPunct="1"/>
            <a:r>
              <a:rPr lang="en-US" altLang="en-US" dirty="0">
                <a:solidFill>
                  <a:srgbClr val="000000"/>
                </a:solidFill>
              </a:rPr>
              <a:t>If you do not initialize </a:t>
            </a:r>
            <a:r>
              <a:rPr lang="en-US" altLang="en-US" dirty="0" err="1">
                <a:solidFill>
                  <a:srgbClr val="000000"/>
                </a:solidFill>
                <a:latin typeface="Consolas" panose="020B0609020204030204" pitchFamily="49" charset="0"/>
              </a:rPr>
              <a:t>myPoint</a:t>
            </a:r>
            <a:r>
              <a:rPr lang="en-US" altLang="en-US" dirty="0">
                <a:solidFill>
                  <a:srgbClr val="000000"/>
                </a:solidFill>
              </a:rPr>
              <a:t>, the compiler issues an error, because </a:t>
            </a:r>
            <a:r>
              <a:rPr lang="en-US" altLang="en-US" dirty="0" err="1">
                <a:solidFill>
                  <a:srgbClr val="000000"/>
                </a:solidFill>
                <a:latin typeface="Consolas" panose="020B0609020204030204" pitchFamily="49" charset="0"/>
              </a:rPr>
              <a:t>myPoint</a:t>
            </a:r>
            <a:r>
              <a:rPr lang="en-US" altLang="en-US" dirty="0">
                <a:solidFill>
                  <a:srgbClr val="000000"/>
                </a:solidFill>
              </a:rPr>
              <a:t> is not assigned a value in every </a:t>
            </a:r>
            <a:r>
              <a:rPr lang="en-US" altLang="en-US" dirty="0">
                <a:solidFill>
                  <a:srgbClr val="000000"/>
                </a:solidFill>
                <a:latin typeface="Consolas" panose="020B0609020204030204" pitchFamily="49" charset="0"/>
              </a:rPr>
              <a:t>case</a:t>
            </a:r>
            <a:r>
              <a:rPr lang="en-US" altLang="en-US" dirty="0">
                <a:solidFill>
                  <a:srgbClr val="000000"/>
                </a:solidFill>
              </a:rPr>
              <a:t> of the </a:t>
            </a:r>
            <a:r>
              <a:rPr lang="en-US" altLang="en-US" dirty="0">
                <a:solidFill>
                  <a:srgbClr val="000000"/>
                </a:solidFill>
                <a:latin typeface="Consolas" panose="020B0609020204030204" pitchFamily="49" charset="0"/>
              </a:rPr>
              <a:t>switch</a:t>
            </a:r>
            <a:r>
              <a:rPr lang="en-US" altLang="en-US" dirty="0">
                <a:solidFill>
                  <a:srgbClr val="000000"/>
                </a:solidFill>
              </a:rPr>
              <a:t> statement, and thus the program could try to use </a:t>
            </a:r>
            <a:r>
              <a:rPr lang="en-US" altLang="en-US" dirty="0" err="1">
                <a:solidFill>
                  <a:srgbClr val="000000"/>
                </a:solidFill>
                <a:latin typeface="Consolas" panose="020B0609020204030204" pitchFamily="49" charset="0"/>
              </a:rPr>
              <a:t>myPoint</a:t>
            </a:r>
            <a:r>
              <a:rPr lang="en-US" altLang="en-US" dirty="0">
                <a:solidFill>
                  <a:srgbClr val="000000"/>
                </a:solidFill>
              </a:rPr>
              <a:t> before it is assigned a value.</a:t>
            </a:r>
          </a:p>
          <a:p>
            <a:pPr lvl="1"/>
            <a:r>
              <a:rPr lang="en-US" altLang="en-US" dirty="0">
                <a:solidFill>
                  <a:srgbClr val="000000"/>
                </a:solidFill>
              </a:rPr>
              <a:t>[The issue arises in line 49; the compiler doesn’t interpret the logic of the program and assumes this line can be reached before </a:t>
            </a:r>
            <a:r>
              <a:rPr lang="en-US" altLang="en-US" dirty="0" err="1">
                <a:solidFill>
                  <a:srgbClr val="000000"/>
                </a:solidFill>
                <a:latin typeface="Consolas" panose="020B0609020204030204" pitchFamily="49" charset="0"/>
              </a:rPr>
              <a:t>myPoint</a:t>
            </a:r>
            <a:r>
              <a:rPr lang="en-US" altLang="en-US" dirty="0">
                <a:solidFill>
                  <a:srgbClr val="000000"/>
                </a:solidFill>
                <a:ea typeface="Cambria" panose="02040503050406030204" pitchFamily="18" charset="0"/>
              </a:rPr>
              <a:t> is assigned a value (even though it can’t).]</a:t>
            </a:r>
            <a:endParaRPr lang="en-US" altLang="en-US" dirty="0">
              <a:solidFill>
                <a:srgbClr val="000000"/>
              </a:solidFill>
            </a:endParaRPr>
          </a:p>
          <a:p>
            <a:pPr lvl="1" eaLnBrk="1" hangingPunct="1"/>
            <a:r>
              <a:rPr lang="en-US" altLang="en-US" dirty="0" err="1">
                <a:solidFill>
                  <a:srgbClr val="000000"/>
                </a:solidFill>
                <a:latin typeface="Consolas" panose="020B0609020204030204" pitchFamily="49" charset="0"/>
              </a:rPr>
              <a:t>gameStatus</a:t>
            </a:r>
            <a:r>
              <a:rPr lang="en-US" altLang="en-US" dirty="0">
                <a:solidFill>
                  <a:srgbClr val="000000"/>
                </a:solidFill>
              </a:rPr>
              <a:t> is assigned a value in every </a:t>
            </a:r>
            <a:r>
              <a:rPr lang="en-US" altLang="en-US" dirty="0">
                <a:solidFill>
                  <a:srgbClr val="000000"/>
                </a:solidFill>
                <a:latin typeface="Consolas" panose="020B0609020204030204" pitchFamily="49" charset="0"/>
              </a:rPr>
              <a:t>case</a:t>
            </a:r>
            <a:r>
              <a:rPr lang="en-US" altLang="en-US" dirty="0">
                <a:solidFill>
                  <a:srgbClr val="000000"/>
                </a:solidFill>
              </a:rPr>
              <a:t> of the </a:t>
            </a:r>
            <a:r>
              <a:rPr lang="en-US" altLang="en-US" dirty="0">
                <a:solidFill>
                  <a:srgbClr val="000000"/>
                </a:solidFill>
                <a:latin typeface="Consolas" panose="020B0609020204030204" pitchFamily="49" charset="0"/>
              </a:rPr>
              <a:t>switch</a:t>
            </a:r>
            <a:r>
              <a:rPr lang="en-US" altLang="en-US" dirty="0">
                <a:solidFill>
                  <a:srgbClr val="000000"/>
                </a:solidFill>
              </a:rPr>
              <a:t> statement (including the default case)—thus, it’s guaranteed to be initialized before it’s used, so we do not need to initialize it.</a:t>
            </a:r>
          </a:p>
        </p:txBody>
      </p:sp>
      <p:sp>
        <p:nvSpPr>
          <p:cNvPr id="4" name="Footer Placeholder 3">
            <a:extLst>
              <a:ext uri="{FF2B5EF4-FFF2-40B4-BE49-F238E27FC236}">
                <a16:creationId xmlns:a16="http://schemas.microsoft.com/office/drawing/2014/main" id="{3D442692-AB12-46D6-8295-BE0FC185BA5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401544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BC01D-EB16-48F3-916A-4FC65F29ED61}"/>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6.10  </a:t>
            </a:r>
            <a:r>
              <a:rPr lang="en-US" dirty="0">
                <a:solidFill>
                  <a:srgbClr val="3380E6"/>
                </a:solidFill>
                <a:latin typeface="Calibri" panose="020F0502020204030204" pitchFamily="34" charset="0"/>
              </a:rPr>
              <a:t>Case Study: A Game of Chance; Introducing Enumerations (Cont.)</a:t>
            </a:r>
          </a:p>
        </p:txBody>
      </p:sp>
      <p:sp>
        <p:nvSpPr>
          <p:cNvPr id="78851" name="Text Placeholder 2">
            <a:extLst>
              <a:ext uri="{FF2B5EF4-FFF2-40B4-BE49-F238E27FC236}">
                <a16:creationId xmlns:a16="http://schemas.microsoft.com/office/drawing/2014/main" id="{6C6CB53D-9054-49D3-954D-FF4F5081254A}"/>
              </a:ext>
            </a:extLst>
          </p:cNvPr>
          <p:cNvSpPr>
            <a:spLocks noGrp="1"/>
          </p:cNvSpPr>
          <p:nvPr>
            <p:ph type="body" idx="1"/>
          </p:nvPr>
        </p:nvSpPr>
        <p:spPr/>
        <p:txBody>
          <a:bodyPr/>
          <a:lstStyle/>
          <a:p>
            <a:pPr marL="109537" indent="0">
              <a:buNone/>
              <a:defRPr/>
            </a:pPr>
            <a:r>
              <a:rPr lang="en-US" altLang="en-US" b="1" i="1" dirty="0" err="1">
                <a:solidFill>
                  <a:srgbClr val="000000"/>
                </a:solidFill>
                <a:latin typeface="Consolas" panose="020B0609020204030204" pitchFamily="49" charset="0"/>
              </a:rPr>
              <a:t>enum</a:t>
            </a:r>
            <a:r>
              <a:rPr lang="en-US" altLang="en-US" b="1" i="1" dirty="0">
                <a:solidFill>
                  <a:srgbClr val="000000"/>
                </a:solidFill>
              </a:rPr>
              <a:t> type </a:t>
            </a:r>
            <a:r>
              <a:rPr lang="en-US" altLang="en-US" b="1" i="1" dirty="0">
                <a:solidFill>
                  <a:srgbClr val="000000"/>
                </a:solidFill>
                <a:latin typeface="Consolas" panose="020B0609020204030204" pitchFamily="49" charset="0"/>
              </a:rPr>
              <a:t>Status</a:t>
            </a:r>
            <a:r>
              <a:rPr lang="en-US" altLang="en-US" b="1" i="1" dirty="0">
                <a:solidFill>
                  <a:srgbClr val="000000"/>
                </a:solidFill>
              </a:rPr>
              <a:t> </a:t>
            </a:r>
          </a:p>
          <a:p>
            <a:pPr eaLnBrk="1" hangingPunct="1">
              <a:defRPr/>
            </a:pPr>
            <a:r>
              <a:rPr lang="en-US" altLang="en-US" sz="2400" dirty="0">
                <a:solidFill>
                  <a:srgbClr val="000000"/>
                </a:solidFill>
                <a:latin typeface="Consolas" panose="020B0609020204030204" pitchFamily="49" charset="0"/>
              </a:rPr>
              <a:t>A</a:t>
            </a:r>
            <a:r>
              <a:rPr lang="en-US" altLang="en-US" sz="2400" dirty="0">
                <a:solidFill>
                  <a:srgbClr val="000000"/>
                </a:solidFill>
              </a:rPr>
              <a:t>n </a:t>
            </a:r>
            <a:r>
              <a:rPr lang="en-US" altLang="en-US" sz="2400" dirty="0" err="1">
                <a:solidFill>
                  <a:srgbClr val="0000FF"/>
                </a:solidFill>
                <a:latin typeface="Consolas" panose="020B0609020204030204" pitchFamily="49" charset="0"/>
              </a:rPr>
              <a:t>enum</a:t>
            </a:r>
            <a:r>
              <a:rPr lang="en-US" altLang="en-US" sz="2400" dirty="0">
                <a:solidFill>
                  <a:srgbClr val="0000FF"/>
                </a:solidFill>
              </a:rPr>
              <a:t> type</a:t>
            </a:r>
            <a:r>
              <a:rPr lang="en-US" altLang="en-US" sz="2400" dirty="0">
                <a:solidFill>
                  <a:srgbClr val="000000"/>
                </a:solidFill>
              </a:rPr>
              <a:t> in its simplest form declares a set of constants represented by identifiers. </a:t>
            </a:r>
          </a:p>
          <a:p>
            <a:pPr eaLnBrk="1" hangingPunct="1">
              <a:defRPr/>
            </a:pPr>
            <a:r>
              <a:rPr lang="en-US" altLang="en-US" sz="2400" dirty="0">
                <a:solidFill>
                  <a:srgbClr val="000000"/>
                </a:solidFill>
              </a:rPr>
              <a:t>Special kind of class that is introduced by the keyword </a:t>
            </a:r>
            <a:r>
              <a:rPr lang="en-US" altLang="en-US" sz="2400" dirty="0" err="1">
                <a:solidFill>
                  <a:srgbClr val="0000FF"/>
                </a:solidFill>
                <a:latin typeface="Consolas" panose="020B0609020204030204" pitchFamily="49" charset="0"/>
              </a:rPr>
              <a:t>enum</a:t>
            </a:r>
            <a:r>
              <a:rPr lang="en-US" altLang="en-US" sz="2400" dirty="0">
                <a:solidFill>
                  <a:srgbClr val="000000"/>
                </a:solidFill>
              </a:rPr>
              <a:t> and a type name.</a:t>
            </a:r>
          </a:p>
          <a:p>
            <a:pPr eaLnBrk="1" hangingPunct="1">
              <a:defRPr/>
            </a:pPr>
            <a:r>
              <a:rPr lang="en-US" altLang="en-US" sz="2400" dirty="0">
                <a:solidFill>
                  <a:srgbClr val="000000"/>
                </a:solidFill>
              </a:rPr>
              <a:t>Braces delimit an </a:t>
            </a:r>
            <a:r>
              <a:rPr lang="en-US" altLang="en-US" sz="2400" dirty="0" err="1">
                <a:solidFill>
                  <a:srgbClr val="000000"/>
                </a:solidFill>
                <a:latin typeface="Consolas" panose="020B0609020204030204" pitchFamily="49" charset="0"/>
              </a:rPr>
              <a:t>enum</a:t>
            </a:r>
            <a:r>
              <a:rPr lang="en-US" altLang="en-US" sz="2400" dirty="0">
                <a:solidFill>
                  <a:srgbClr val="000000"/>
                </a:solidFill>
              </a:rPr>
              <a:t> declaration’s body. </a:t>
            </a:r>
          </a:p>
          <a:p>
            <a:pPr eaLnBrk="1" hangingPunct="1">
              <a:defRPr/>
            </a:pPr>
            <a:r>
              <a:rPr lang="en-US" altLang="en-US" sz="2400" dirty="0">
                <a:solidFill>
                  <a:srgbClr val="000000"/>
                </a:solidFill>
              </a:rPr>
              <a:t>Inside the braces is a comma-separated list of </a:t>
            </a:r>
            <a:r>
              <a:rPr lang="en-US" altLang="en-US" sz="2400" dirty="0" err="1">
                <a:solidFill>
                  <a:srgbClr val="0000FF"/>
                </a:solidFill>
                <a:latin typeface="Consolas" panose="020B0609020204030204" pitchFamily="49" charset="0"/>
              </a:rPr>
              <a:t>enum</a:t>
            </a:r>
            <a:r>
              <a:rPr lang="en-US" altLang="en-US" sz="2400" dirty="0">
                <a:solidFill>
                  <a:srgbClr val="0000FF"/>
                </a:solidFill>
              </a:rPr>
              <a:t> constants</a:t>
            </a:r>
            <a:r>
              <a:rPr lang="en-US" altLang="en-US" sz="2400" dirty="0">
                <a:solidFill>
                  <a:srgbClr val="000000"/>
                </a:solidFill>
              </a:rPr>
              <a:t>, each representing a unique value. </a:t>
            </a:r>
          </a:p>
          <a:p>
            <a:pPr eaLnBrk="1" hangingPunct="1">
              <a:defRPr/>
            </a:pPr>
            <a:r>
              <a:rPr lang="en-US" altLang="en-US" sz="2400" dirty="0">
                <a:solidFill>
                  <a:srgbClr val="000000"/>
                </a:solidFill>
              </a:rPr>
              <a:t>The identifiers in an </a:t>
            </a:r>
            <a:r>
              <a:rPr lang="en-US" altLang="en-US" sz="2400" dirty="0" err="1">
                <a:solidFill>
                  <a:srgbClr val="000000"/>
                </a:solidFill>
                <a:latin typeface="Consolas" panose="020B0609020204030204" pitchFamily="49" charset="0"/>
              </a:rPr>
              <a:t>enum</a:t>
            </a:r>
            <a:r>
              <a:rPr lang="en-US" altLang="en-US" sz="2400" dirty="0">
                <a:solidFill>
                  <a:srgbClr val="000000"/>
                </a:solidFill>
              </a:rPr>
              <a:t> must be unique. </a:t>
            </a:r>
          </a:p>
          <a:p>
            <a:pPr eaLnBrk="1" hangingPunct="1">
              <a:defRPr/>
            </a:pPr>
            <a:r>
              <a:rPr lang="en-US" altLang="en-US" sz="2400" dirty="0">
                <a:solidFill>
                  <a:srgbClr val="000000"/>
                </a:solidFill>
              </a:rPr>
              <a:t>Variables of an </a:t>
            </a:r>
            <a:r>
              <a:rPr lang="en-US" altLang="en-US" sz="2400" dirty="0" err="1">
                <a:solidFill>
                  <a:srgbClr val="000000"/>
                </a:solidFill>
                <a:latin typeface="Consolas" panose="020B0609020204030204" pitchFamily="49" charset="0"/>
              </a:rPr>
              <a:t>enum</a:t>
            </a:r>
            <a:r>
              <a:rPr lang="en-US" altLang="en-US" sz="2400" dirty="0">
                <a:solidFill>
                  <a:srgbClr val="000000"/>
                </a:solidFill>
              </a:rPr>
              <a:t> type can be assigned only the constants declared in the </a:t>
            </a:r>
            <a:r>
              <a:rPr lang="en-US" altLang="en-US" sz="2400" dirty="0" err="1">
                <a:solidFill>
                  <a:srgbClr val="000000"/>
                </a:solidFill>
                <a:latin typeface="Consolas" panose="020B0609020204030204" pitchFamily="49" charset="0"/>
              </a:rPr>
              <a:t>enum</a:t>
            </a:r>
            <a:r>
              <a:rPr lang="en-US" altLang="en-US" sz="2400" dirty="0">
                <a:solidFill>
                  <a:srgbClr val="000000"/>
                </a:solidFill>
              </a:rPr>
              <a:t>. </a:t>
            </a:r>
          </a:p>
        </p:txBody>
      </p:sp>
      <p:sp>
        <p:nvSpPr>
          <p:cNvPr id="4" name="Footer Placeholder 3">
            <a:extLst>
              <a:ext uri="{FF2B5EF4-FFF2-40B4-BE49-F238E27FC236}">
                <a16:creationId xmlns:a16="http://schemas.microsoft.com/office/drawing/2014/main" id="{8260D929-9670-4F99-95B4-5D010BFE71D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4482249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4A9D3-F5B6-40E1-A5D4-75636266A3D9}"/>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6.11  </a:t>
            </a:r>
            <a:r>
              <a:rPr lang="en-US" dirty="0">
                <a:solidFill>
                  <a:srgbClr val="3380E6"/>
                </a:solidFill>
                <a:latin typeface="Calibri" panose="020F0502020204030204" pitchFamily="34" charset="0"/>
              </a:rPr>
              <a:t>Scope of Declarations </a:t>
            </a:r>
          </a:p>
        </p:txBody>
      </p:sp>
      <p:sp>
        <p:nvSpPr>
          <p:cNvPr id="81923" name="Text Placeholder 2">
            <a:extLst>
              <a:ext uri="{FF2B5EF4-FFF2-40B4-BE49-F238E27FC236}">
                <a16:creationId xmlns:a16="http://schemas.microsoft.com/office/drawing/2014/main" id="{C28ED918-152D-4325-BF31-A533B035E9F3}"/>
              </a:ext>
            </a:extLst>
          </p:cNvPr>
          <p:cNvSpPr>
            <a:spLocks noGrp="1"/>
          </p:cNvSpPr>
          <p:nvPr>
            <p:ph type="body" idx="1"/>
          </p:nvPr>
        </p:nvSpPr>
        <p:spPr/>
        <p:txBody>
          <a:bodyPr/>
          <a:lstStyle/>
          <a:p>
            <a:pPr eaLnBrk="1" hangingPunct="1"/>
            <a:r>
              <a:rPr lang="en-US" altLang="en-US" dirty="0">
                <a:solidFill>
                  <a:srgbClr val="000000"/>
                </a:solidFill>
              </a:rPr>
              <a:t>Declarations introduce names that can be used to refer to such Java entities. </a:t>
            </a:r>
          </a:p>
          <a:p>
            <a:pPr eaLnBrk="1" hangingPunct="1"/>
            <a:r>
              <a:rPr lang="en-US" altLang="en-US" dirty="0">
                <a:solidFill>
                  <a:srgbClr val="000000"/>
                </a:solidFill>
              </a:rPr>
              <a:t>The </a:t>
            </a:r>
            <a:r>
              <a:rPr lang="en-US" altLang="en-US" dirty="0">
                <a:solidFill>
                  <a:srgbClr val="0000FF"/>
                </a:solidFill>
              </a:rPr>
              <a:t>scope</a:t>
            </a:r>
            <a:r>
              <a:rPr lang="en-US" altLang="en-US" dirty="0">
                <a:solidFill>
                  <a:srgbClr val="000000"/>
                </a:solidFill>
              </a:rPr>
              <a:t> of a declaration is the portion of the program that can refer to the declared entity by its name. </a:t>
            </a:r>
          </a:p>
          <a:p>
            <a:pPr lvl="1" eaLnBrk="1" hangingPunct="1"/>
            <a:r>
              <a:rPr lang="en-US" altLang="en-US" dirty="0">
                <a:solidFill>
                  <a:srgbClr val="000000"/>
                </a:solidFill>
              </a:rPr>
              <a:t>Such an entity is said to be “in scope” for that portion of the program. </a:t>
            </a:r>
          </a:p>
        </p:txBody>
      </p:sp>
      <p:sp>
        <p:nvSpPr>
          <p:cNvPr id="4" name="Footer Placeholder 3">
            <a:extLst>
              <a:ext uri="{FF2B5EF4-FFF2-40B4-BE49-F238E27FC236}">
                <a16:creationId xmlns:a16="http://schemas.microsoft.com/office/drawing/2014/main" id="{0403450F-4FB4-4B84-A63A-681FEC4E24F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088193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439D-E22F-4303-A281-DE5E5647087C}"/>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6.11  </a:t>
            </a:r>
            <a:r>
              <a:rPr lang="en-US" dirty="0">
                <a:solidFill>
                  <a:srgbClr val="3380E6"/>
                </a:solidFill>
                <a:latin typeface="Calibri" panose="020F0502020204030204" pitchFamily="34" charset="0"/>
              </a:rPr>
              <a:t>Scope of Declarations (Cont.)</a:t>
            </a:r>
          </a:p>
        </p:txBody>
      </p:sp>
      <p:sp>
        <p:nvSpPr>
          <p:cNvPr id="82947" name="Text Placeholder 2">
            <a:extLst>
              <a:ext uri="{FF2B5EF4-FFF2-40B4-BE49-F238E27FC236}">
                <a16:creationId xmlns:a16="http://schemas.microsoft.com/office/drawing/2014/main" id="{4F41E562-39FD-4DEC-B433-5770E6137809}"/>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Basic scope rules:</a:t>
            </a:r>
          </a:p>
          <a:p>
            <a:pPr lvl="1" eaLnBrk="1" hangingPunct="1">
              <a:lnSpc>
                <a:spcPct val="90000"/>
              </a:lnSpc>
            </a:pPr>
            <a:r>
              <a:rPr lang="en-US" altLang="en-US" sz="2100" dirty="0">
                <a:solidFill>
                  <a:srgbClr val="000000"/>
                </a:solidFill>
              </a:rPr>
              <a:t>The scope of a parameter declaration is the body of the method in which the declaration appears. </a:t>
            </a:r>
          </a:p>
          <a:p>
            <a:pPr lvl="1" eaLnBrk="1" hangingPunct="1">
              <a:lnSpc>
                <a:spcPct val="90000"/>
              </a:lnSpc>
            </a:pPr>
            <a:r>
              <a:rPr lang="en-US" altLang="en-US" sz="2100" dirty="0">
                <a:solidFill>
                  <a:srgbClr val="000000"/>
                </a:solidFill>
              </a:rPr>
              <a:t>The scope of a local-variable declaration is from the point at which the declaration appears to the end of that block. </a:t>
            </a:r>
          </a:p>
          <a:p>
            <a:pPr lvl="1" eaLnBrk="1" hangingPunct="1">
              <a:lnSpc>
                <a:spcPct val="90000"/>
              </a:lnSpc>
            </a:pPr>
            <a:r>
              <a:rPr lang="en-US" altLang="en-US" sz="2100" dirty="0">
                <a:solidFill>
                  <a:srgbClr val="000000"/>
                </a:solidFill>
              </a:rPr>
              <a:t>The scope of a local-variable declaration that appears in the initialization section of a </a:t>
            </a:r>
            <a:r>
              <a:rPr lang="en-US" altLang="en-US" sz="2100" dirty="0">
                <a:solidFill>
                  <a:srgbClr val="000000"/>
                </a:solidFill>
                <a:latin typeface="Consolas" panose="020B0609020204030204" pitchFamily="49" charset="0"/>
              </a:rPr>
              <a:t>for</a:t>
            </a:r>
            <a:r>
              <a:rPr lang="en-US" altLang="en-US" sz="2100" dirty="0">
                <a:solidFill>
                  <a:srgbClr val="000000"/>
                </a:solidFill>
              </a:rPr>
              <a:t> statement’s header is the body of the </a:t>
            </a:r>
            <a:r>
              <a:rPr lang="en-US" altLang="en-US" sz="2100" dirty="0">
                <a:solidFill>
                  <a:srgbClr val="000000"/>
                </a:solidFill>
                <a:latin typeface="Consolas" panose="020B0609020204030204" pitchFamily="49" charset="0"/>
              </a:rPr>
              <a:t>for</a:t>
            </a:r>
            <a:r>
              <a:rPr lang="en-US" altLang="en-US" sz="2100" dirty="0">
                <a:solidFill>
                  <a:srgbClr val="000000"/>
                </a:solidFill>
              </a:rPr>
              <a:t> statement and the other expressions in the header. </a:t>
            </a:r>
          </a:p>
          <a:p>
            <a:pPr lvl="1" eaLnBrk="1" hangingPunct="1">
              <a:lnSpc>
                <a:spcPct val="90000"/>
              </a:lnSpc>
            </a:pPr>
            <a:r>
              <a:rPr lang="en-US" altLang="en-US" sz="2100" dirty="0">
                <a:solidFill>
                  <a:srgbClr val="000000"/>
                </a:solidFill>
              </a:rPr>
              <a:t>A method or field’s scope is the entire body of the class. </a:t>
            </a:r>
          </a:p>
          <a:p>
            <a:pPr eaLnBrk="1" hangingPunct="1">
              <a:lnSpc>
                <a:spcPct val="90000"/>
              </a:lnSpc>
            </a:pPr>
            <a:r>
              <a:rPr lang="en-US" altLang="en-US" sz="2500" i="1">
                <a:solidFill>
                  <a:srgbClr val="000000"/>
                </a:solidFill>
              </a:rPr>
              <a:t>Any</a:t>
            </a:r>
            <a:r>
              <a:rPr lang="en-US" altLang="en-US" sz="2500">
                <a:solidFill>
                  <a:srgbClr val="000000"/>
                </a:solidFill>
              </a:rPr>
              <a:t> block may </a:t>
            </a:r>
            <a:r>
              <a:rPr lang="en-US" altLang="en-US" sz="2500" dirty="0">
                <a:solidFill>
                  <a:srgbClr val="000000"/>
                </a:solidFill>
              </a:rPr>
              <a:t>contain variable declarations. </a:t>
            </a:r>
          </a:p>
          <a:p>
            <a:pPr eaLnBrk="1" hangingPunct="1">
              <a:lnSpc>
                <a:spcPct val="90000"/>
              </a:lnSpc>
            </a:pPr>
            <a:r>
              <a:rPr lang="en-US" altLang="en-US" sz="2500" dirty="0">
                <a:solidFill>
                  <a:srgbClr val="000000"/>
                </a:solidFill>
              </a:rPr>
              <a:t>If a local variable or parameter in a method has the same name as a field of the class, the field is </a:t>
            </a:r>
            <a:r>
              <a:rPr lang="en-US" altLang="en-US" sz="2500" i="1" dirty="0">
                <a:solidFill>
                  <a:srgbClr val="000000"/>
                </a:solidFill>
              </a:rPr>
              <a:t>hidden</a:t>
            </a:r>
            <a:r>
              <a:rPr lang="en-US" altLang="en-US" sz="2500" dirty="0">
                <a:solidFill>
                  <a:srgbClr val="000000"/>
                </a:solidFill>
              </a:rPr>
              <a:t> until the block terminates execution—this is called </a:t>
            </a:r>
            <a:r>
              <a:rPr lang="en-US" altLang="en-US" sz="2500" dirty="0">
                <a:solidFill>
                  <a:srgbClr val="0000FF"/>
                </a:solidFill>
              </a:rPr>
              <a:t>shadowing</a:t>
            </a:r>
            <a:r>
              <a:rPr lang="en-US" altLang="en-US" sz="2500" dirty="0">
                <a:solidFill>
                  <a:srgbClr val="000000"/>
                </a:solidFill>
              </a:rPr>
              <a:t>.  [E.g., in Fig. 6.9, the </a:t>
            </a:r>
            <a:r>
              <a:rPr lang="en-US" altLang="en-US" sz="2500" dirty="0">
                <a:solidFill>
                  <a:srgbClr val="000000"/>
                </a:solidFill>
                <a:latin typeface="Consolas" panose="020B0609020204030204" pitchFamily="49" charset="0"/>
              </a:rPr>
              <a:t>x</a:t>
            </a:r>
            <a:r>
              <a:rPr lang="en-US" altLang="en-US" sz="2500" dirty="0">
                <a:solidFill>
                  <a:srgbClr val="000000"/>
                </a:solidFill>
              </a:rPr>
              <a:t> in line 11 shadows the </a:t>
            </a:r>
            <a:r>
              <a:rPr lang="en-US" altLang="en-US" sz="2500" dirty="0">
                <a:solidFill>
                  <a:srgbClr val="000000"/>
                </a:solidFill>
                <a:latin typeface="Consolas" panose="020B0609020204030204" pitchFamily="49" charset="0"/>
              </a:rPr>
              <a:t>x</a:t>
            </a:r>
            <a:r>
              <a:rPr lang="en-US" altLang="en-US" sz="2500" dirty="0">
                <a:solidFill>
                  <a:srgbClr val="000000"/>
                </a:solidFill>
              </a:rPr>
              <a:t> in line 6; so does the </a:t>
            </a:r>
            <a:r>
              <a:rPr lang="en-US" altLang="en-US" sz="2500" dirty="0">
                <a:solidFill>
                  <a:srgbClr val="000000"/>
                </a:solidFill>
                <a:latin typeface="Consolas" panose="020B0609020204030204" pitchFamily="49" charset="0"/>
              </a:rPr>
              <a:t>x</a:t>
            </a:r>
            <a:r>
              <a:rPr lang="en-US" altLang="en-US" sz="2500" dirty="0">
                <a:solidFill>
                  <a:srgbClr val="000000"/>
                </a:solidFill>
              </a:rPr>
              <a:t> in line 25.]</a:t>
            </a:r>
          </a:p>
        </p:txBody>
      </p:sp>
      <p:sp>
        <p:nvSpPr>
          <p:cNvPr id="4" name="Footer Placeholder 3">
            <a:extLst>
              <a:ext uri="{FF2B5EF4-FFF2-40B4-BE49-F238E27FC236}">
                <a16:creationId xmlns:a16="http://schemas.microsoft.com/office/drawing/2014/main" id="{8EE4D608-809D-4655-A80D-0394B716B36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784211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4">
            <a:extLst>
              <a:ext uri="{FF2B5EF4-FFF2-40B4-BE49-F238E27FC236}">
                <a16:creationId xmlns:a16="http://schemas.microsoft.com/office/drawing/2014/main" id="{220F3FCC-97AE-439B-AD7C-3D90B1FE679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2" name="Footer Placeholder 1">
            <a:extLst>
              <a:ext uri="{FF2B5EF4-FFF2-40B4-BE49-F238E27FC236}">
                <a16:creationId xmlns:a16="http://schemas.microsoft.com/office/drawing/2014/main" id="{FF29E566-3B9E-4C6A-B83B-BC79D57737F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563809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5">
            <a:extLst>
              <a:ext uri="{FF2B5EF4-FFF2-40B4-BE49-F238E27FC236}">
                <a16:creationId xmlns:a16="http://schemas.microsoft.com/office/drawing/2014/main" id="{6B23BDC6-7964-4F8D-A2DF-46EF9F7B8D9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2" name="Footer Placeholder 1">
            <a:extLst>
              <a:ext uri="{FF2B5EF4-FFF2-40B4-BE49-F238E27FC236}">
                <a16:creationId xmlns:a16="http://schemas.microsoft.com/office/drawing/2014/main" id="{5ABD936A-DCBD-470E-A339-8AAB38B63D7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956401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6">
            <a:extLst>
              <a:ext uri="{FF2B5EF4-FFF2-40B4-BE49-F238E27FC236}">
                <a16:creationId xmlns:a16="http://schemas.microsoft.com/office/drawing/2014/main" id="{895F69F8-3C59-415D-9440-D2EF0161EE8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46075"/>
            <a:ext cx="12192000" cy="6165850"/>
          </a:xfrm>
          <a:prstGeom prst="rect">
            <a:avLst/>
          </a:prstGeom>
        </p:spPr>
      </p:pic>
      <p:sp>
        <p:nvSpPr>
          <p:cNvPr id="2" name="Footer Placeholder 1">
            <a:extLst>
              <a:ext uri="{FF2B5EF4-FFF2-40B4-BE49-F238E27FC236}">
                <a16:creationId xmlns:a16="http://schemas.microsoft.com/office/drawing/2014/main" id="{C240649A-02AD-411B-990F-0C405DDBE0D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192563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7636-CF87-461C-B848-69769292FC78}"/>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6.12  </a:t>
            </a:r>
            <a:r>
              <a:rPr lang="en-US" dirty="0">
                <a:solidFill>
                  <a:srgbClr val="3380E6"/>
                </a:solidFill>
                <a:latin typeface="Calibri" panose="020F0502020204030204" pitchFamily="34" charset="0"/>
              </a:rPr>
              <a:t>Method Overloading</a:t>
            </a:r>
          </a:p>
        </p:txBody>
      </p:sp>
      <p:sp>
        <p:nvSpPr>
          <p:cNvPr id="88067" name="Text Placeholder 2">
            <a:extLst>
              <a:ext uri="{FF2B5EF4-FFF2-40B4-BE49-F238E27FC236}">
                <a16:creationId xmlns:a16="http://schemas.microsoft.com/office/drawing/2014/main" id="{987B677E-3CDF-4786-9F0A-D431979B352B}"/>
              </a:ext>
            </a:extLst>
          </p:cNvPr>
          <p:cNvSpPr>
            <a:spLocks noGrp="1"/>
          </p:cNvSpPr>
          <p:nvPr>
            <p:ph type="body" idx="1"/>
          </p:nvPr>
        </p:nvSpPr>
        <p:spPr/>
        <p:txBody>
          <a:bodyPr/>
          <a:lstStyle/>
          <a:p>
            <a:pPr eaLnBrk="1" hangingPunct="1">
              <a:lnSpc>
                <a:spcPct val="80000"/>
              </a:lnSpc>
            </a:pPr>
            <a:r>
              <a:rPr lang="en-US" altLang="en-US" sz="2300" dirty="0">
                <a:solidFill>
                  <a:srgbClr val="0000FF"/>
                </a:solidFill>
              </a:rPr>
              <a:t>Method overloading </a:t>
            </a:r>
          </a:p>
          <a:p>
            <a:pPr lvl="1" eaLnBrk="1" hangingPunct="1">
              <a:lnSpc>
                <a:spcPct val="80000"/>
              </a:lnSpc>
            </a:pPr>
            <a:r>
              <a:rPr lang="en-US" altLang="en-US" sz="2000" dirty="0">
                <a:solidFill>
                  <a:srgbClr val="000000"/>
                </a:solidFill>
              </a:rPr>
              <a:t>Methods of the same name declared in the same class</a:t>
            </a:r>
          </a:p>
          <a:p>
            <a:pPr lvl="1" eaLnBrk="1" hangingPunct="1">
              <a:lnSpc>
                <a:spcPct val="80000"/>
              </a:lnSpc>
            </a:pPr>
            <a:r>
              <a:rPr lang="en-US" altLang="en-US" sz="2000" dirty="0">
                <a:solidFill>
                  <a:srgbClr val="000000"/>
                </a:solidFill>
              </a:rPr>
              <a:t>Must have different sets of parameters</a:t>
            </a:r>
          </a:p>
          <a:p>
            <a:pPr eaLnBrk="1" hangingPunct="1">
              <a:lnSpc>
                <a:spcPct val="80000"/>
              </a:lnSpc>
            </a:pPr>
            <a:r>
              <a:rPr lang="en-US" altLang="en-US" sz="2300" dirty="0">
                <a:solidFill>
                  <a:srgbClr val="000000"/>
                </a:solidFill>
              </a:rPr>
              <a:t>Compiler selects the appropriate method to call by examining the number, types and order of the arguments in the call. </a:t>
            </a:r>
          </a:p>
          <a:p>
            <a:pPr eaLnBrk="1" hangingPunct="1">
              <a:lnSpc>
                <a:spcPct val="80000"/>
              </a:lnSpc>
            </a:pPr>
            <a:r>
              <a:rPr lang="en-US" altLang="en-US" sz="2300" dirty="0">
                <a:solidFill>
                  <a:srgbClr val="000000"/>
                </a:solidFill>
              </a:rPr>
              <a:t>Used to create several methods with the same name that perform the same or similar tasks, but on different types or different numbers of arguments. </a:t>
            </a:r>
          </a:p>
          <a:p>
            <a:pPr eaLnBrk="1" hangingPunct="1">
              <a:lnSpc>
                <a:spcPct val="80000"/>
              </a:lnSpc>
            </a:pPr>
            <a:r>
              <a:rPr lang="en-US" altLang="en-US" sz="2300" dirty="0">
                <a:solidFill>
                  <a:srgbClr val="000000"/>
                </a:solidFill>
              </a:rPr>
              <a:t>Literal integer values are treated as type </a:t>
            </a:r>
            <a:r>
              <a:rPr lang="en-US" altLang="en-US" sz="2300" dirty="0" err="1">
                <a:solidFill>
                  <a:srgbClr val="000000"/>
                </a:solidFill>
                <a:latin typeface="Consolas" panose="020B0609020204030204" pitchFamily="49" charset="0"/>
              </a:rPr>
              <a:t>int</a:t>
            </a:r>
            <a:r>
              <a:rPr lang="en-US" altLang="en-US" sz="2300" dirty="0">
                <a:solidFill>
                  <a:srgbClr val="000000"/>
                </a:solidFill>
              </a:rPr>
              <a:t>, so the method call in line 9 invokes the version of </a:t>
            </a:r>
            <a:r>
              <a:rPr lang="en-US" altLang="en-US" sz="2300" dirty="0">
                <a:solidFill>
                  <a:srgbClr val="000000"/>
                </a:solidFill>
                <a:latin typeface="Consolas" panose="020B0609020204030204" pitchFamily="49" charset="0"/>
              </a:rPr>
              <a:t>square</a:t>
            </a:r>
            <a:r>
              <a:rPr lang="en-US" altLang="en-US" sz="2300" dirty="0">
                <a:solidFill>
                  <a:srgbClr val="000000"/>
                </a:solidFill>
              </a:rPr>
              <a:t> that specifies an </a:t>
            </a:r>
            <a:r>
              <a:rPr lang="en-US" altLang="en-US" sz="2300" dirty="0" err="1">
                <a:solidFill>
                  <a:srgbClr val="000000"/>
                </a:solidFill>
                <a:latin typeface="Consolas" panose="020B0609020204030204" pitchFamily="49" charset="0"/>
              </a:rPr>
              <a:t>int</a:t>
            </a:r>
            <a:r>
              <a:rPr lang="en-US" altLang="en-US" sz="2300" dirty="0">
                <a:solidFill>
                  <a:srgbClr val="000000"/>
                </a:solidFill>
              </a:rPr>
              <a:t> parameter. </a:t>
            </a:r>
          </a:p>
          <a:p>
            <a:pPr eaLnBrk="1" hangingPunct="1">
              <a:lnSpc>
                <a:spcPct val="80000"/>
              </a:lnSpc>
            </a:pPr>
            <a:r>
              <a:rPr lang="en-US" altLang="en-US" sz="2300" dirty="0">
                <a:solidFill>
                  <a:srgbClr val="000000"/>
                </a:solidFill>
              </a:rPr>
              <a:t>Literal floating-point values are treated as type </a:t>
            </a:r>
            <a:r>
              <a:rPr lang="en-US" altLang="en-US" sz="2300" dirty="0">
                <a:solidFill>
                  <a:srgbClr val="000000"/>
                </a:solidFill>
                <a:latin typeface="Consolas" panose="020B0609020204030204" pitchFamily="49" charset="0"/>
              </a:rPr>
              <a:t>double</a:t>
            </a:r>
            <a:r>
              <a:rPr lang="en-US" altLang="en-US" sz="2300" dirty="0">
                <a:solidFill>
                  <a:srgbClr val="000000"/>
                </a:solidFill>
              </a:rPr>
              <a:t>, so the method call in line 10 invokes the version of </a:t>
            </a:r>
            <a:r>
              <a:rPr lang="en-US" altLang="en-US" sz="2300" dirty="0">
                <a:solidFill>
                  <a:srgbClr val="000000"/>
                </a:solidFill>
                <a:latin typeface="Consolas" panose="020B0609020204030204" pitchFamily="49" charset="0"/>
              </a:rPr>
              <a:t>square</a:t>
            </a:r>
            <a:r>
              <a:rPr lang="en-US" altLang="en-US" sz="2300" dirty="0">
                <a:solidFill>
                  <a:srgbClr val="000000"/>
                </a:solidFill>
              </a:rPr>
              <a:t> that specifies a </a:t>
            </a:r>
            <a:r>
              <a:rPr lang="en-US" altLang="en-US" sz="2300" dirty="0">
                <a:solidFill>
                  <a:srgbClr val="000000"/>
                </a:solidFill>
                <a:latin typeface="Consolas" panose="020B0609020204030204" pitchFamily="49" charset="0"/>
              </a:rPr>
              <a:t>double</a:t>
            </a:r>
            <a:r>
              <a:rPr lang="en-US" altLang="en-US" sz="2300" dirty="0">
                <a:solidFill>
                  <a:srgbClr val="000000"/>
                </a:solidFill>
              </a:rPr>
              <a:t> parameter. </a:t>
            </a:r>
          </a:p>
        </p:txBody>
      </p:sp>
      <p:sp>
        <p:nvSpPr>
          <p:cNvPr id="4" name="Footer Placeholder 3">
            <a:extLst>
              <a:ext uri="{FF2B5EF4-FFF2-40B4-BE49-F238E27FC236}">
                <a16:creationId xmlns:a16="http://schemas.microsoft.com/office/drawing/2014/main" id="{A5602DF6-A148-4B26-8017-4D762E3ECCA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44718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1">
            <a:extLst>
              <a:ext uri="{FF2B5EF4-FFF2-40B4-BE49-F238E27FC236}">
                <a16:creationId xmlns:a16="http://schemas.microsoft.com/office/drawing/2014/main" id="{274F0366-91EB-4C91-BF8D-2AD70FFB404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41525"/>
            <a:ext cx="12192000" cy="2774950"/>
          </a:xfrm>
          <a:prstGeom prst="rect">
            <a:avLst/>
          </a:prstGeom>
        </p:spPr>
      </p:pic>
      <p:sp>
        <p:nvSpPr>
          <p:cNvPr id="2" name="Footer Placeholder 1">
            <a:extLst>
              <a:ext uri="{FF2B5EF4-FFF2-40B4-BE49-F238E27FC236}">
                <a16:creationId xmlns:a16="http://schemas.microsoft.com/office/drawing/2014/main" id="{D5C5710F-6784-4BC6-87A5-123F0BE35F5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589634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8">
            <a:extLst>
              <a:ext uri="{FF2B5EF4-FFF2-40B4-BE49-F238E27FC236}">
                <a16:creationId xmlns:a16="http://schemas.microsoft.com/office/drawing/2014/main" id="{51C6649C-4511-465A-89A4-7705B620D564}"/>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p:spPr>
      </p:pic>
      <p:sp>
        <p:nvSpPr>
          <p:cNvPr id="2" name="Footer Placeholder 1">
            <a:extLst>
              <a:ext uri="{FF2B5EF4-FFF2-40B4-BE49-F238E27FC236}">
                <a16:creationId xmlns:a16="http://schemas.microsoft.com/office/drawing/2014/main" id="{668CDEBE-E8B8-4238-A80E-C044E9BD188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293105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9">
            <a:extLst>
              <a:ext uri="{FF2B5EF4-FFF2-40B4-BE49-F238E27FC236}">
                <a16:creationId xmlns:a16="http://schemas.microsoft.com/office/drawing/2014/main" id="{FA77E691-729B-47BC-8B8C-76F76FB4D77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06563"/>
            <a:ext cx="12192000" cy="3443287"/>
          </a:xfrm>
          <a:prstGeom prst="rect">
            <a:avLst/>
          </a:prstGeom>
        </p:spPr>
      </p:pic>
      <p:sp>
        <p:nvSpPr>
          <p:cNvPr id="2" name="Footer Placeholder 1">
            <a:extLst>
              <a:ext uri="{FF2B5EF4-FFF2-40B4-BE49-F238E27FC236}">
                <a16:creationId xmlns:a16="http://schemas.microsoft.com/office/drawing/2014/main" id="{A6A043AF-0713-4BD9-BBA1-A44125EC3F8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43395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CD2A-1945-4875-BF16-920413758C76}"/>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6.12  </a:t>
            </a:r>
            <a:r>
              <a:rPr lang="en-US" dirty="0">
                <a:solidFill>
                  <a:srgbClr val="3380E6"/>
                </a:solidFill>
                <a:latin typeface="Calibri" panose="020F0502020204030204" pitchFamily="34" charset="0"/>
              </a:rPr>
              <a:t>Method Overloading (cont.)</a:t>
            </a:r>
          </a:p>
        </p:txBody>
      </p:sp>
      <p:sp>
        <p:nvSpPr>
          <p:cNvPr id="92163" name="Text Placeholder 2">
            <a:extLst>
              <a:ext uri="{FF2B5EF4-FFF2-40B4-BE49-F238E27FC236}">
                <a16:creationId xmlns:a16="http://schemas.microsoft.com/office/drawing/2014/main" id="{7E4F24A3-7801-4F31-9504-648CEEA51A48}"/>
              </a:ext>
            </a:extLst>
          </p:cNvPr>
          <p:cNvSpPr>
            <a:spLocks noGrp="1"/>
          </p:cNvSpPr>
          <p:nvPr>
            <p:ph type="body" idx="1"/>
          </p:nvPr>
        </p:nvSpPr>
        <p:spPr/>
        <p:txBody>
          <a:bodyPr/>
          <a:lstStyle/>
          <a:p>
            <a:pPr marL="109537" indent="0">
              <a:lnSpc>
                <a:spcPct val="90000"/>
              </a:lnSpc>
              <a:buNone/>
              <a:defRPr/>
            </a:pPr>
            <a:r>
              <a:rPr lang="en-US" altLang="en-US" sz="2500" b="1" i="1" dirty="0">
                <a:solidFill>
                  <a:srgbClr val="000000"/>
                </a:solidFill>
              </a:rPr>
              <a:t>Distinguishing Between Overloaded Methods</a:t>
            </a:r>
          </a:p>
          <a:p>
            <a:pPr eaLnBrk="1" hangingPunct="1">
              <a:lnSpc>
                <a:spcPct val="90000"/>
              </a:lnSpc>
              <a:defRPr/>
            </a:pPr>
            <a:r>
              <a:rPr lang="en-US" altLang="en-US" sz="2500" dirty="0">
                <a:solidFill>
                  <a:srgbClr val="000000"/>
                </a:solidFill>
              </a:rPr>
              <a:t>The compiler distinguishes overloaded methods by their </a:t>
            </a:r>
            <a:r>
              <a:rPr lang="en-US" altLang="en-US" sz="2500" dirty="0">
                <a:solidFill>
                  <a:srgbClr val="0000FF"/>
                </a:solidFill>
              </a:rPr>
              <a:t>signatures</a:t>
            </a:r>
            <a:r>
              <a:rPr lang="en-US" altLang="en-US" sz="2500" dirty="0">
                <a:solidFill>
                  <a:srgbClr val="000000"/>
                </a:solidFill>
              </a:rPr>
              <a:t>—the methods’ </a:t>
            </a:r>
            <a:r>
              <a:rPr lang="en-US" altLang="en-US" sz="2500" i="1" dirty="0">
                <a:solidFill>
                  <a:srgbClr val="000000"/>
                </a:solidFill>
              </a:rPr>
              <a:t>name</a:t>
            </a:r>
            <a:r>
              <a:rPr lang="en-US" altLang="en-US" sz="2500" dirty="0">
                <a:solidFill>
                  <a:srgbClr val="000000"/>
                </a:solidFill>
              </a:rPr>
              <a:t> and the </a:t>
            </a:r>
            <a:r>
              <a:rPr lang="en-US" altLang="en-US" sz="2500" i="1" dirty="0">
                <a:solidFill>
                  <a:srgbClr val="000000"/>
                </a:solidFill>
              </a:rPr>
              <a:t>number</a:t>
            </a:r>
            <a:r>
              <a:rPr lang="en-US" altLang="en-US" sz="2500" dirty="0">
                <a:solidFill>
                  <a:srgbClr val="000000"/>
                </a:solidFill>
              </a:rPr>
              <a:t>, </a:t>
            </a:r>
            <a:r>
              <a:rPr lang="en-US" altLang="en-US" sz="2500" i="1" dirty="0">
                <a:solidFill>
                  <a:srgbClr val="000000"/>
                </a:solidFill>
              </a:rPr>
              <a:t>types</a:t>
            </a:r>
            <a:r>
              <a:rPr lang="en-US" altLang="en-US" sz="2500" dirty="0">
                <a:solidFill>
                  <a:srgbClr val="000000"/>
                </a:solidFill>
              </a:rPr>
              <a:t> and </a:t>
            </a:r>
            <a:r>
              <a:rPr lang="en-US" altLang="en-US" sz="2500" i="1" dirty="0">
                <a:solidFill>
                  <a:srgbClr val="000000"/>
                </a:solidFill>
              </a:rPr>
              <a:t>order</a:t>
            </a:r>
            <a:r>
              <a:rPr lang="en-US" altLang="en-US" sz="2500" dirty="0">
                <a:solidFill>
                  <a:srgbClr val="000000"/>
                </a:solidFill>
              </a:rPr>
              <a:t> of its parameters. </a:t>
            </a:r>
          </a:p>
          <a:p>
            <a:pPr eaLnBrk="1" hangingPunct="1">
              <a:lnSpc>
                <a:spcPct val="90000"/>
              </a:lnSpc>
              <a:defRPr/>
            </a:pPr>
            <a:r>
              <a:rPr lang="en-US" altLang="en-US" sz="2500" dirty="0">
                <a:solidFill>
                  <a:srgbClr val="000000"/>
                </a:solidFill>
              </a:rPr>
              <a:t>Overloaded methods can have different return types if the methods have different parameter lists. </a:t>
            </a:r>
          </a:p>
          <a:p>
            <a:pPr eaLnBrk="1" hangingPunct="1">
              <a:lnSpc>
                <a:spcPct val="90000"/>
              </a:lnSpc>
              <a:defRPr/>
            </a:pPr>
            <a:r>
              <a:rPr lang="en-US" altLang="en-US" sz="2500" dirty="0">
                <a:solidFill>
                  <a:srgbClr val="000000"/>
                </a:solidFill>
              </a:rPr>
              <a:t>Overloaded methods need not have the same number of parameters. </a:t>
            </a:r>
          </a:p>
          <a:p>
            <a:pPr eaLnBrk="1" hangingPunct="1">
              <a:lnSpc>
                <a:spcPct val="90000"/>
              </a:lnSpc>
              <a:defRPr/>
            </a:pPr>
            <a:r>
              <a:rPr lang="en-US" altLang="en-US" sz="2500" dirty="0">
                <a:solidFill>
                  <a:srgbClr val="000000"/>
                </a:solidFill>
              </a:rPr>
              <a:t>For an example, look at the documentation for the </a:t>
            </a:r>
            <a:r>
              <a:rPr lang="en-US" altLang="en-US" sz="2500" dirty="0">
                <a:solidFill>
                  <a:srgbClr val="000000"/>
                </a:solidFill>
                <a:latin typeface="Consolas" panose="020B0609020204030204" pitchFamily="49" charset="0"/>
              </a:rPr>
              <a:t>Math</a:t>
            </a:r>
            <a:r>
              <a:rPr lang="en-US" altLang="en-US" sz="2500" dirty="0">
                <a:solidFill>
                  <a:srgbClr val="000000"/>
                </a:solidFill>
              </a:rPr>
              <a:t> class</a:t>
            </a:r>
            <a:r>
              <a:rPr lang="en-US" altLang="en-US" sz="2500">
                <a:solidFill>
                  <a:srgbClr val="000000"/>
                </a:solidFill>
              </a:rPr>
              <a:t>, methods </a:t>
            </a:r>
            <a:r>
              <a:rPr lang="en-US" altLang="en-US" sz="2500" dirty="0">
                <a:solidFill>
                  <a:srgbClr val="000000"/>
                </a:solidFill>
                <a:latin typeface="Consolas" panose="020B0609020204030204" pitchFamily="49" charset="0"/>
              </a:rPr>
              <a:t>abs</a:t>
            </a:r>
            <a:r>
              <a:rPr lang="en-US" altLang="en-US" sz="2500" dirty="0">
                <a:solidFill>
                  <a:srgbClr val="000000"/>
                </a:solidFill>
              </a:rPr>
              <a:t>, </a:t>
            </a:r>
            <a:r>
              <a:rPr lang="en-US" altLang="en-US" sz="2500" dirty="0">
                <a:solidFill>
                  <a:srgbClr val="000000"/>
                </a:solidFill>
                <a:latin typeface="Consolas" panose="020B0609020204030204" pitchFamily="49" charset="0"/>
              </a:rPr>
              <a:t>min</a:t>
            </a:r>
            <a:r>
              <a:rPr lang="en-US" altLang="en-US" sz="2500" dirty="0">
                <a:solidFill>
                  <a:srgbClr val="000000"/>
                </a:solidFill>
              </a:rPr>
              <a:t>, and </a:t>
            </a:r>
            <a:r>
              <a:rPr lang="en-US" altLang="en-US" sz="2500" dirty="0">
                <a:solidFill>
                  <a:srgbClr val="000000"/>
                </a:solidFill>
                <a:latin typeface="Consolas" panose="020B0609020204030204" pitchFamily="49" charset="0"/>
              </a:rPr>
              <a:t>max</a:t>
            </a:r>
            <a:r>
              <a:rPr lang="en-US" altLang="en-US" sz="2500" dirty="0">
                <a:solidFill>
                  <a:srgbClr val="000000"/>
                </a:solidFill>
              </a:rPr>
              <a:t>.</a:t>
            </a:r>
          </a:p>
        </p:txBody>
      </p:sp>
      <p:sp>
        <p:nvSpPr>
          <p:cNvPr id="4" name="Footer Placeholder 3">
            <a:extLst>
              <a:ext uri="{FF2B5EF4-FFF2-40B4-BE49-F238E27FC236}">
                <a16:creationId xmlns:a16="http://schemas.microsoft.com/office/drawing/2014/main" id="{839ACEEF-4B2F-4D8C-B58A-CA70DCFDEBB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55263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1961-5EF0-498C-A87C-1EA2A3FD73C2}"/>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6.2  </a:t>
            </a:r>
            <a:r>
              <a:rPr lang="en-US" dirty="0">
                <a:solidFill>
                  <a:srgbClr val="3380E6"/>
                </a:solidFill>
                <a:latin typeface="Calibri" panose="020F0502020204030204" pitchFamily="34" charset="0"/>
              </a:rPr>
              <a:t>Program Modules in Java (Cont.)</a:t>
            </a:r>
          </a:p>
        </p:txBody>
      </p:sp>
      <p:sp>
        <p:nvSpPr>
          <p:cNvPr id="20483" name="Text Placeholder 2">
            <a:extLst>
              <a:ext uri="{FF2B5EF4-FFF2-40B4-BE49-F238E27FC236}">
                <a16:creationId xmlns:a16="http://schemas.microsoft.com/office/drawing/2014/main" id="{C5A7FD86-7D30-4E2C-A171-C1E4D4C5DE45}"/>
              </a:ext>
            </a:extLst>
          </p:cNvPr>
          <p:cNvSpPr>
            <a:spLocks noGrp="1"/>
          </p:cNvSpPr>
          <p:nvPr>
            <p:ph type="body" idx="1"/>
          </p:nvPr>
        </p:nvSpPr>
        <p:spPr/>
        <p:txBody>
          <a:bodyPr/>
          <a:lstStyle/>
          <a:p>
            <a:pPr marL="109537" indent="0">
              <a:buNone/>
              <a:defRPr/>
            </a:pPr>
            <a:r>
              <a:rPr lang="en-US" altLang="en-US" b="1" i="1" dirty="0">
                <a:solidFill>
                  <a:srgbClr val="000000"/>
                </a:solidFill>
              </a:rPr>
              <a:t>Hierarchical Relationship Between Method Calls</a:t>
            </a:r>
          </a:p>
          <a:p>
            <a:pPr eaLnBrk="1" hangingPunct="1">
              <a:defRPr/>
            </a:pPr>
            <a:r>
              <a:rPr lang="en-US" altLang="en-US" dirty="0">
                <a:solidFill>
                  <a:srgbClr val="000000"/>
                </a:solidFill>
              </a:rPr>
              <a:t>Hierarchical form of management (Fig. 6.1). </a:t>
            </a:r>
          </a:p>
          <a:p>
            <a:pPr lvl="1" eaLnBrk="1" hangingPunct="1">
              <a:defRPr/>
            </a:pPr>
            <a:r>
              <a:rPr lang="en-US" altLang="en-US" dirty="0">
                <a:solidFill>
                  <a:srgbClr val="000000"/>
                </a:solidFill>
              </a:rPr>
              <a:t>A boss (the caller) asks a worker (the called method) to perform a task and report back (return) the results after completing the task. </a:t>
            </a:r>
          </a:p>
          <a:p>
            <a:pPr lvl="1" eaLnBrk="1" hangingPunct="1">
              <a:defRPr/>
            </a:pPr>
            <a:r>
              <a:rPr lang="en-US" altLang="en-US" dirty="0">
                <a:solidFill>
                  <a:srgbClr val="000000"/>
                </a:solidFill>
              </a:rPr>
              <a:t>The boss method does not know how the worker method performs its designated tasks. </a:t>
            </a:r>
          </a:p>
          <a:p>
            <a:pPr lvl="1" eaLnBrk="1" hangingPunct="1">
              <a:defRPr/>
            </a:pPr>
            <a:r>
              <a:rPr lang="en-US" altLang="en-US" dirty="0">
                <a:solidFill>
                  <a:srgbClr val="000000"/>
                </a:solidFill>
              </a:rPr>
              <a:t>The worker may also call other worker methods, unbeknown to the boss. </a:t>
            </a:r>
          </a:p>
          <a:p>
            <a:pPr eaLnBrk="1" hangingPunct="1">
              <a:defRPr/>
            </a:pPr>
            <a:r>
              <a:rPr lang="en-US" altLang="en-US" dirty="0">
                <a:solidFill>
                  <a:srgbClr val="000000"/>
                </a:solidFill>
              </a:rPr>
              <a:t>“Hiding” of implementation details promotes good software engineering. </a:t>
            </a:r>
          </a:p>
        </p:txBody>
      </p:sp>
      <p:sp>
        <p:nvSpPr>
          <p:cNvPr id="4" name="Footer Placeholder 3">
            <a:extLst>
              <a:ext uri="{FF2B5EF4-FFF2-40B4-BE49-F238E27FC236}">
                <a16:creationId xmlns:a16="http://schemas.microsoft.com/office/drawing/2014/main" id="{17291A8F-1EBB-41BC-ADE4-57F15CA8A64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50694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4">
            <a:extLst>
              <a:ext uri="{FF2B5EF4-FFF2-40B4-BE49-F238E27FC236}">
                <a16:creationId xmlns:a16="http://schemas.microsoft.com/office/drawing/2014/main" id="{2429065D-9920-40FF-92C9-DD5B4C96AFF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81038"/>
            <a:ext cx="12192000" cy="5494337"/>
          </a:xfrm>
          <a:prstGeom prst="rect">
            <a:avLst/>
          </a:prstGeom>
        </p:spPr>
      </p:pic>
      <p:sp>
        <p:nvSpPr>
          <p:cNvPr id="2" name="Footer Placeholder 1">
            <a:extLst>
              <a:ext uri="{FF2B5EF4-FFF2-40B4-BE49-F238E27FC236}">
                <a16:creationId xmlns:a16="http://schemas.microsoft.com/office/drawing/2014/main" id="{460ED7C2-D0C6-4E68-89B6-F447B1CE129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60404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JHTP11_05</Template>
  <TotalTime>675</TotalTime>
  <Words>3981</Words>
  <Application>Microsoft Office PowerPoint</Application>
  <PresentationFormat>Widescreen</PresentationFormat>
  <Paragraphs>311</Paragraphs>
  <Slides>72</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Arial</vt:lpstr>
      <vt:lpstr>Calibri</vt:lpstr>
      <vt:lpstr>Cambria</vt:lpstr>
      <vt:lpstr>Consolas</vt:lpstr>
      <vt:lpstr>Lucida Sans Unicode</vt:lpstr>
      <vt:lpstr>Verdana</vt:lpstr>
      <vt:lpstr>Wingdings</vt:lpstr>
      <vt:lpstr>Wingdings 2</vt:lpstr>
      <vt:lpstr>Wingdings 3</vt:lpstr>
      <vt:lpstr>Concourse</vt:lpstr>
      <vt:lpstr>Chapter 6 Methods: A Deeper Look </vt:lpstr>
      <vt:lpstr>6.2  Program Units in Java </vt:lpstr>
      <vt:lpstr>6.2  Program Units in Java (cont.) </vt:lpstr>
      <vt:lpstr>PowerPoint Presentation</vt:lpstr>
      <vt:lpstr>6.2  Program Modules in Java (Cont.)</vt:lpstr>
      <vt:lpstr>PowerPoint Presentation</vt:lpstr>
      <vt:lpstr>PowerPoint Presentation</vt:lpstr>
      <vt:lpstr>6.2  Program Modules in Java (Cont.)</vt:lpstr>
      <vt:lpstr>PowerPoint Presentation</vt:lpstr>
      <vt:lpstr>6.3  static Methods, static Fields and Class Math </vt:lpstr>
      <vt:lpstr>PowerPoint Presentation</vt:lpstr>
      <vt:lpstr>PowerPoint Presentation</vt:lpstr>
      <vt:lpstr>PowerPoint Presentation</vt:lpstr>
      <vt:lpstr>PowerPoint Presentation</vt:lpstr>
      <vt:lpstr>6.3  static Methods, static Fields and Class Math (Cont.)</vt:lpstr>
      <vt:lpstr>PowerPoint Presentation</vt:lpstr>
      <vt:lpstr>PowerPoint Presentation</vt:lpstr>
      <vt:lpstr>6.3  static Methods, static Fields and Class Math (Cont.)</vt:lpstr>
      <vt:lpstr>6.3  static Methods, static Fields and Class Math (Cont.)</vt:lpstr>
      <vt:lpstr>6.3  static Methods, static Fields and Class Math (Cont.)</vt:lpstr>
      <vt:lpstr>PowerPoint Presentation</vt:lpstr>
      <vt:lpstr>PowerPoint Presentation</vt:lpstr>
      <vt:lpstr>PowerPoint Presentation</vt:lpstr>
      <vt:lpstr>6.4  Declaring Methods with Multiple Parameters (Cont.)</vt:lpstr>
      <vt:lpstr>6.4  Declaring Methods with Multiple Parameters (Cont.)</vt:lpstr>
      <vt:lpstr>6.5  Notes on Declaring and Using Methods</vt:lpstr>
      <vt:lpstr>6.5  Notes on Declaring and Using Methods (Cont.)</vt:lpstr>
      <vt:lpstr>6.5  Notes on Declaring and Using Methods (Cont.)</vt:lpstr>
      <vt:lpstr>6.6  Method-Call Stack and and Activation Records </vt:lpstr>
      <vt:lpstr>6.6  Method-Call Stack and Activation Records (cont.)</vt:lpstr>
      <vt:lpstr>6.6  Method-Call Stack and Activation Records (cont.)</vt:lpstr>
      <vt:lpstr>6.6  Method-Call Stack and Activation Records (cont.)</vt:lpstr>
      <vt:lpstr>6.7  Argument Promotion and Casting</vt:lpstr>
      <vt:lpstr>PowerPoint Presentation</vt:lpstr>
      <vt:lpstr>6.7  Argument Promotion and Casting (Cont.)</vt:lpstr>
      <vt:lpstr>PowerPoint Presentation</vt:lpstr>
      <vt:lpstr>6.8  Java API Packages</vt:lpstr>
      <vt:lpstr>PowerPoint Presentation</vt:lpstr>
      <vt:lpstr>PowerPoint Presentation</vt:lpstr>
      <vt:lpstr>PowerPoint Presentation</vt:lpstr>
      <vt:lpstr>PowerPoint Presentation</vt:lpstr>
      <vt:lpstr>PowerPoint Presentation</vt:lpstr>
      <vt:lpstr>6.9  Case Study: Secure Random-Number Generation</vt:lpstr>
      <vt:lpstr>6.9  Case Study: Random-Number Generation (Cont.)</vt:lpstr>
      <vt:lpstr>6.9  Case Study: Random-Number Generation (Cont.)</vt:lpstr>
      <vt:lpstr>PowerPoint Presentation</vt:lpstr>
      <vt:lpstr>PowerPoint Presentation</vt:lpstr>
      <vt:lpstr>6.9  Case Study: Random-Number Generation (Cont.)</vt:lpstr>
      <vt:lpstr>PowerPoint Presentation</vt:lpstr>
      <vt:lpstr>PowerPoint Presentation</vt:lpstr>
      <vt:lpstr>PowerPoint Presentation</vt:lpstr>
      <vt:lpstr>PowerPoint Presentation</vt:lpstr>
      <vt:lpstr>6.10  Case Study: A Game of Chance; Introducing enum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6.10  Case Study: A Game of Chance; Introducing enum Types (Cont.)</vt:lpstr>
      <vt:lpstr>6.10  Case Study: A Game of Chance; Introducing Enumerations (Cont.)</vt:lpstr>
      <vt:lpstr>6.11  Scope of Declarations </vt:lpstr>
      <vt:lpstr>6.11  Scope of Declarations (Cont.)</vt:lpstr>
      <vt:lpstr>PowerPoint Presentation</vt:lpstr>
      <vt:lpstr>PowerPoint Presentation</vt:lpstr>
      <vt:lpstr>PowerPoint Presentation</vt:lpstr>
      <vt:lpstr>6.12  Method Overloading</vt:lpstr>
      <vt:lpstr>PowerPoint Presentation</vt:lpstr>
      <vt:lpstr>PowerPoint Presentation</vt:lpstr>
      <vt:lpstr>6.12  Method Overloading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Paul Deitel</dc:creator>
  <cp:lastModifiedBy>Dan</cp:lastModifiedBy>
  <cp:revision>49</cp:revision>
  <dcterms:created xsi:type="dcterms:W3CDTF">2017-07-06T14:37:32Z</dcterms:created>
  <dcterms:modified xsi:type="dcterms:W3CDTF">2023-01-24T22:45:42Z</dcterms:modified>
</cp:coreProperties>
</file>