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335" r:id="rId2"/>
    <p:sldId id="337" r:id="rId3"/>
    <p:sldId id="264" r:id="rId4"/>
    <p:sldId id="265" r:id="rId5"/>
    <p:sldId id="268" r:id="rId6"/>
    <p:sldId id="269" r:id="rId7"/>
    <p:sldId id="270" r:id="rId8"/>
    <p:sldId id="271" r:id="rId9"/>
    <p:sldId id="338" r:id="rId10"/>
    <p:sldId id="272" r:id="rId11"/>
    <p:sldId id="382" r:id="rId12"/>
    <p:sldId id="275" r:id="rId13"/>
    <p:sldId id="274" r:id="rId14"/>
    <p:sldId id="344" r:id="rId15"/>
    <p:sldId id="345" r:id="rId16"/>
    <p:sldId id="276" r:id="rId17"/>
    <p:sldId id="277" r:id="rId18"/>
    <p:sldId id="278" r:id="rId19"/>
    <p:sldId id="280" r:id="rId20"/>
    <p:sldId id="347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90" r:id="rId29"/>
    <p:sldId id="291" r:id="rId30"/>
    <p:sldId id="349" r:id="rId31"/>
    <p:sldId id="352" r:id="rId32"/>
    <p:sldId id="353" r:id="rId33"/>
    <p:sldId id="354" r:id="rId34"/>
    <p:sldId id="294" r:id="rId35"/>
    <p:sldId id="355" r:id="rId36"/>
    <p:sldId id="295" r:id="rId37"/>
    <p:sldId id="356" r:id="rId38"/>
    <p:sldId id="298" r:id="rId39"/>
    <p:sldId id="299" r:id="rId40"/>
    <p:sldId id="300" r:id="rId41"/>
    <p:sldId id="383" r:id="rId42"/>
    <p:sldId id="301" r:id="rId43"/>
    <p:sldId id="302" r:id="rId44"/>
    <p:sldId id="357" r:id="rId45"/>
    <p:sldId id="358" r:id="rId46"/>
    <p:sldId id="359" r:id="rId47"/>
    <p:sldId id="303" r:id="rId48"/>
    <p:sldId id="304" r:id="rId49"/>
    <p:sldId id="305" r:id="rId50"/>
    <p:sldId id="306" r:id="rId51"/>
    <p:sldId id="360" r:id="rId52"/>
    <p:sldId id="361" r:id="rId53"/>
    <p:sldId id="362" r:id="rId54"/>
    <p:sldId id="363" r:id="rId55"/>
    <p:sldId id="364" r:id="rId56"/>
    <p:sldId id="308" r:id="rId57"/>
    <p:sldId id="365" r:id="rId58"/>
    <p:sldId id="309" r:id="rId59"/>
    <p:sldId id="366" r:id="rId60"/>
    <p:sldId id="386" r:id="rId61"/>
    <p:sldId id="310" r:id="rId62"/>
    <p:sldId id="367" r:id="rId63"/>
    <p:sldId id="313" r:id="rId64"/>
    <p:sldId id="314" r:id="rId65"/>
    <p:sldId id="316" r:id="rId66"/>
    <p:sldId id="317" r:id="rId67"/>
    <p:sldId id="370" r:id="rId68"/>
    <p:sldId id="371" r:id="rId69"/>
    <p:sldId id="319" r:id="rId70"/>
    <p:sldId id="372" r:id="rId71"/>
    <p:sldId id="373" r:id="rId72"/>
    <p:sldId id="322" r:id="rId73"/>
    <p:sldId id="374" r:id="rId74"/>
    <p:sldId id="324" r:id="rId75"/>
    <p:sldId id="325" r:id="rId76"/>
    <p:sldId id="375" r:id="rId77"/>
    <p:sldId id="384" r:id="rId78"/>
    <p:sldId id="385" r:id="rId79"/>
    <p:sldId id="326" r:id="rId80"/>
    <p:sldId id="327" r:id="rId81"/>
    <p:sldId id="328" r:id="rId82"/>
    <p:sldId id="376" r:id="rId83"/>
    <p:sldId id="387" r:id="rId84"/>
    <p:sldId id="377" r:id="rId85"/>
    <p:sldId id="378" r:id="rId86"/>
    <p:sldId id="379" r:id="rId87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7BCC957-B35A-4D7A-8CBD-ABBAB1546120}" type="datetimeFigureOut">
              <a:rPr lang="en-US" smtClean="0"/>
              <a:pPr/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1F7CFB9-DD5C-490A-9757-1953122F50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1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42D170B6-ECAE-4D0C-8D60-EE8FA51016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CB7D279F-5908-4A6B-9D7C-99ADF911EA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814EDE84-A6EB-4E25-9A03-1835D95C2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018DF0-7794-4445-8A73-AA1635C450C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80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71D5DC8A-274B-45E0-A748-DD63D0C7DF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AB14ADFC-E1A2-4874-B3B4-5186A6A36A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2756" name="Slide Number Placeholder 3">
            <a:extLst>
              <a:ext uri="{FF2B5EF4-FFF2-40B4-BE49-F238E27FC236}">
                <a16:creationId xmlns:a16="http://schemas.microsoft.com/office/drawing/2014/main" id="{80B691C6-70D8-45FF-92DC-FA78585E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028ACC-65C3-4A9A-BBD3-8684BC7E91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9FD655CF-34FF-4DAB-ABC3-B718814C7C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495908ED-0BA5-4E4D-9C99-7FD87601D2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3780" name="Slide Number Placeholder 3">
            <a:extLst>
              <a:ext uri="{FF2B5EF4-FFF2-40B4-BE49-F238E27FC236}">
                <a16:creationId xmlns:a16="http://schemas.microsoft.com/office/drawing/2014/main" id="{14075627-5169-481F-95A0-776F524C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83E7B3-5314-4AFA-B067-0DAB9E7DD68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6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32AAA8FC-522E-4D18-AEB5-536344500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78FDCCEB-53EB-4EBB-AA94-DFD36E7D43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6852" name="Slide Number Placeholder 3">
            <a:extLst>
              <a:ext uri="{FF2B5EF4-FFF2-40B4-BE49-F238E27FC236}">
                <a16:creationId xmlns:a16="http://schemas.microsoft.com/office/drawing/2014/main" id="{E5F557F2-908E-488E-A713-031D166F7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24CD08-47E7-47CE-AA86-54A460EFF5B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7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4FE855A3-6A75-40CD-A786-D66E24555B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94F8A319-24B7-439A-A657-FD98ABE48B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4020" name="Slide Number Placeholder 3">
            <a:extLst>
              <a:ext uri="{FF2B5EF4-FFF2-40B4-BE49-F238E27FC236}">
                <a16:creationId xmlns:a16="http://schemas.microsoft.com/office/drawing/2014/main" id="{8688BD08-356D-48A1-96B7-79BDC2324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D6BF3F-924F-45D4-BBC6-82855896B36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97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D8F2BE6F-3E0C-4DD1-AD09-B6A9CC192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97145F26-7C5C-489A-ACDC-F1EFA08CAE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94F02EEA-34B3-45CE-88F6-C1E709859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10FD07-CA70-43CE-8FEC-FEBCBC15F49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96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903CF5E5-3975-462D-8436-396E5D055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330C6BD2-C7D0-4972-BEB1-66182ED870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3C94C01A-0BA4-45DD-A035-6EEC8FED2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104ADF-87FC-4493-ABD4-1E6579943F8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63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813C239C-BA37-4112-AD9E-BBE85889F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384E07F0-AAE0-4993-98EB-D73D66853B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740B3DB2-56BB-4DA3-8840-5F84BE68C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0CFFEA-D998-4AD1-94A5-09C2F20E42A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86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39143D2F-D714-44FF-B380-29A9063FD8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7F4BEFAA-6122-4CE7-86DC-8CB7CC8335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2212" name="Slide Number Placeholder 3">
            <a:extLst>
              <a:ext uri="{FF2B5EF4-FFF2-40B4-BE49-F238E27FC236}">
                <a16:creationId xmlns:a16="http://schemas.microsoft.com/office/drawing/2014/main" id="{740FDABC-29BA-45F8-ADB2-757A24669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0B07DD-9A4F-4DE5-B308-C04C0428B1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05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47FB9B4A-0060-4751-AD82-E4547741D3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A3DE5D7A-BDC8-46CA-81DC-40F182C6B7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3236" name="Slide Number Placeholder 3">
            <a:extLst>
              <a:ext uri="{FF2B5EF4-FFF2-40B4-BE49-F238E27FC236}">
                <a16:creationId xmlns:a16="http://schemas.microsoft.com/office/drawing/2014/main" id="{82180B1C-471E-414D-AE1A-6481EF46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E63BAB-C912-4028-A9F2-881A304F444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57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2AB4CC3F-EFB6-42A0-8E8C-2886B97090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85724F1F-F5AD-467B-A2F4-0D53FE27CD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4260" name="Slide Number Placeholder 3">
            <a:extLst>
              <a:ext uri="{FF2B5EF4-FFF2-40B4-BE49-F238E27FC236}">
                <a16:creationId xmlns:a16="http://schemas.microsoft.com/office/drawing/2014/main" id="{EE9C78E5-4F12-4805-BCAF-2AD5A9650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2D1231-E064-4F6C-AA61-920040E69D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68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B8E7B69A-296F-4459-B5DF-F53EB5A52B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FB4E2D1C-C34D-40EF-9B90-36F114A019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ACFE43A2-FF50-4437-B3B5-3925DDD7B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69A83A-DB35-4D53-BC2C-1D625965876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868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78A5123E-2632-405A-94DC-5C6BD48D64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49117C83-4924-444E-AFF0-74A5EA6DD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4260" name="Slide Number Placeholder 3">
            <a:extLst>
              <a:ext uri="{FF2B5EF4-FFF2-40B4-BE49-F238E27FC236}">
                <a16:creationId xmlns:a16="http://schemas.microsoft.com/office/drawing/2014/main" id="{2B40EF09-890F-4122-8BD6-360F2CAF5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CE5B44-B626-4DE4-A960-1516660C3D7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1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E0CEF0A2-5136-4FE3-AAFA-763FBF4BA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AF8C86D4-43B5-4F6C-A364-6EE969BEE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6308" name="Slide Number Placeholder 3">
            <a:extLst>
              <a:ext uri="{FF2B5EF4-FFF2-40B4-BE49-F238E27FC236}">
                <a16:creationId xmlns:a16="http://schemas.microsoft.com/office/drawing/2014/main" id="{6F5E20A7-4AD9-4589-8019-5533E13C1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832C10-3DA4-4E57-A4A2-1BE38D4D2B5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34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F4243AEF-741A-422D-B160-30F86DDBC7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B5DAFE3B-120D-4875-9633-281935288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28356" name="Slide Number Placeholder 3">
            <a:extLst>
              <a:ext uri="{FF2B5EF4-FFF2-40B4-BE49-F238E27FC236}">
                <a16:creationId xmlns:a16="http://schemas.microsoft.com/office/drawing/2014/main" id="{28320D54-C868-4D70-B86F-131841C3F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936A49-B677-4240-B5C1-FFC76C11C48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10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9CE40AA2-C909-4A1E-810C-FA5FF5208A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FE2EC9E3-709B-4640-AFDF-02D288E33A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0404" name="Slide Number Placeholder 3">
            <a:extLst>
              <a:ext uri="{FF2B5EF4-FFF2-40B4-BE49-F238E27FC236}">
                <a16:creationId xmlns:a16="http://schemas.microsoft.com/office/drawing/2014/main" id="{98DF5C17-981B-4083-A3A7-3A712A9BF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D0474E-EE0C-4843-95A2-E027A28AFD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08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17FAED39-D946-4486-BC6A-ED68D9A238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858EBE6C-19BE-4C12-9C2D-697B204EBC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0644" name="Slide Number Placeholder 3">
            <a:extLst>
              <a:ext uri="{FF2B5EF4-FFF2-40B4-BE49-F238E27FC236}">
                <a16:creationId xmlns:a16="http://schemas.microsoft.com/office/drawing/2014/main" id="{8927EF39-63EA-430D-AC93-43717171A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50A279-560E-4E75-9DCD-4D7CE05ED87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7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9886928D-2C4E-4F75-8737-522A43F141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7CF1BAC4-7B5E-4804-B758-87DF72CD3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1668" name="Slide Number Placeholder 3">
            <a:extLst>
              <a:ext uri="{FF2B5EF4-FFF2-40B4-BE49-F238E27FC236}">
                <a16:creationId xmlns:a16="http://schemas.microsoft.com/office/drawing/2014/main" id="{EBA4B063-FABB-4691-B827-38708A8A8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C53421-F185-4C37-8508-FA23827D2A5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1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17EC9158-D161-4698-85DA-5767C80D2F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4ABA2185-BBC4-40BC-AB67-231BA35216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4740" name="Slide Number Placeholder 3">
            <a:extLst>
              <a:ext uri="{FF2B5EF4-FFF2-40B4-BE49-F238E27FC236}">
                <a16:creationId xmlns:a16="http://schemas.microsoft.com/office/drawing/2014/main" id="{36E20C0B-9955-4CC1-BCAB-401D12C09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62F1B6-AAA6-46F5-A7E8-3627DD5AA8A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11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:a16="http://schemas.microsoft.com/office/drawing/2014/main" id="{D78D6E7E-4D49-4552-B2A0-B4EBDE39AA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>
            <a:extLst>
              <a:ext uri="{FF2B5EF4-FFF2-40B4-BE49-F238E27FC236}">
                <a16:creationId xmlns:a16="http://schemas.microsoft.com/office/drawing/2014/main" id="{C07DA8B0-EB44-4E91-9E3C-F72212987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64" name="Slide Number Placeholder 3">
            <a:extLst>
              <a:ext uri="{FF2B5EF4-FFF2-40B4-BE49-F238E27FC236}">
                <a16:creationId xmlns:a16="http://schemas.microsoft.com/office/drawing/2014/main" id="{711ED590-FE4A-4F53-89EF-EF6A54DD1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A6DD46-3F2E-4FD9-BBA0-5EB88ED9820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17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79D30179-7DE0-4FC5-88BC-B745F27DBB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85FE0C84-1FD9-4A9D-9A54-896D1F5DE0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7508" name="Slide Number Placeholder 3">
            <a:extLst>
              <a:ext uri="{FF2B5EF4-FFF2-40B4-BE49-F238E27FC236}">
                <a16:creationId xmlns:a16="http://schemas.microsoft.com/office/drawing/2014/main" id="{DC16A501-E271-4FF0-AD6A-3682E04C5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AE0547-A41E-423F-889F-08CED6CCA86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22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B3AAAED4-B739-4F58-B9C9-A9FF14358E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3049AFE3-AFF0-44E8-ACA6-B18E5E0C73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1CB7E84E-40EA-4283-9D52-FEC9B33B2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4742D8-3847-429D-9FD6-28E28C67C6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CB2CED30-DF73-47B3-9445-D2D15402C6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B779AA4E-F624-4AA1-A294-97AD7C824A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CE0F2EE4-6F9B-4EE1-9219-3EB556ADF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764F4E-885E-43E8-B794-BA335202CFF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8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C64FE229-BA32-45DA-99C9-8E3704D1FA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80DF1F4F-8420-4A84-A0EB-E8524CEDA1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1F3485B2-CC8C-4072-96C2-64C62C48F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7A65B1-CF33-4C36-8379-B3AB25C8A52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545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586DE308-A96E-4D55-A04E-4EDCE2FCE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D9906879-20D0-4F84-8115-ED2B02C0F6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CFE1CACC-F22F-49C4-BC6D-F3A733591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73DBE5-4BFC-4B5D-B367-85B7EE3D4B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09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6C727B69-4DDE-4C00-A2E6-F3A3D49C86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3C54B6F6-A8CA-4481-BD92-F04CEE94A2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BDC66ABF-6503-462F-BE5D-92580DC15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D3BED4-A87A-4E73-AD89-0CC48C465FA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75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>
            <a:extLst>
              <a:ext uri="{FF2B5EF4-FFF2-40B4-BE49-F238E27FC236}">
                <a16:creationId xmlns:a16="http://schemas.microsoft.com/office/drawing/2014/main" id="{137C09BE-3921-4B78-9CB7-8B7DCB2DE9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>
            <a:extLst>
              <a:ext uri="{FF2B5EF4-FFF2-40B4-BE49-F238E27FC236}">
                <a16:creationId xmlns:a16="http://schemas.microsoft.com/office/drawing/2014/main" id="{6964F1C9-E883-429E-84D6-4A0B9399FC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1604" name="Slide Number Placeholder 3">
            <a:extLst>
              <a:ext uri="{FF2B5EF4-FFF2-40B4-BE49-F238E27FC236}">
                <a16:creationId xmlns:a16="http://schemas.microsoft.com/office/drawing/2014/main" id="{D0787A73-4C7D-466C-869C-52B1E83A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507A81-D7E4-45CD-B57F-7A163C73E1B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AA933597-A954-4429-8A7D-2168D162FD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9807FA90-AAAB-4F4C-92FB-79D67B421E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5A7380CB-9E16-45EB-A269-DD0C74F27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DA3F0A-9B67-4DBD-8ECE-AA33099985F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2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2921E4ED-B06D-4045-8144-D06BB90FDD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B33F7D8C-152A-4BC7-815A-E9E7EDB296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A9135CC7-5BE8-44D1-BD4D-799795AB5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A740D1-6856-4358-9E4D-8004B574C27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9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0CA94579-1D68-41B6-B411-8B601AC90A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F4966A08-B823-4E46-AC5C-F379B19E07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9400B2E0-6CB3-4919-928F-1B401E1CB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F6E6A2-726B-476C-A445-A0FE32E77C5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76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CE6EE332-5019-4F66-8109-5A6BFE7177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138D66DF-EFED-48B2-84D7-2FD7B2C0A2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698B4DA1-4904-4C22-99D8-9D1676BFF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82B15E-2339-41EF-BC75-B2504945318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2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A39815AE-49F2-49C0-B23D-D4BB5863F5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840BD071-23BD-4F95-8AC9-5E67CEF496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6AFA495C-C02D-4530-890C-A56C25D9B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76CB7D-5D75-4463-8B42-D184E661AC8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7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B874BEE3-8313-4C8C-8394-1142080C7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7102D286-4310-41FC-9AFD-0A5F506EC9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>
            <a:extLst>
              <a:ext uri="{FF2B5EF4-FFF2-40B4-BE49-F238E27FC236}">
                <a16:creationId xmlns:a16="http://schemas.microsoft.com/office/drawing/2014/main" id="{BCB9FBE4-88F5-480C-9411-9D3585981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19F439-591A-4D3F-AF49-3B12A30E846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0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04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7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A4FB0-38ED-42A3-9F2D-38EC3AA4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6E5A4FB0-38ED-42A3-9F2D-38EC3AA47A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A51F-79CB-426F-AF2C-FB26DA18F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8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Classes and Objects: A Deeper Look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1F2F4AB9-214B-48FE-94F1-C468A002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400" dirty="0"/>
              <a:t>Questions? </a:t>
            </a:r>
            <a:r>
              <a:rPr lang="en-US" altLang="en-US" sz="2400"/>
              <a:t>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64821-89A6-447D-8862-C3559E125F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99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6">
            <a:extLst>
              <a:ext uri="{FF2B5EF4-FFF2-40B4-BE49-F238E27FC236}">
                <a16:creationId xmlns:a16="http://schemas.microsoft.com/office/drawing/2014/main" id="{1495B460-D49E-4355-9C7D-6C4C62650A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75"/>
            <a:ext cx="12192000" cy="4792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EF389-B392-4DB1-8F44-F91DC24D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86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7">
            <a:extLst>
              <a:ext uri="{FF2B5EF4-FFF2-40B4-BE49-F238E27FC236}">
                <a16:creationId xmlns:a16="http://schemas.microsoft.com/office/drawing/2014/main" id="{556D10F3-D7A3-4BFC-8CB6-11188EB15D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75"/>
            <a:ext cx="12192000" cy="4970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BB0692-B8DB-4D8E-8E8A-5A2ABA04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483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9">
            <a:extLst>
              <a:ext uri="{FF2B5EF4-FFF2-40B4-BE49-F238E27FC236}">
                <a16:creationId xmlns:a16="http://schemas.microsoft.com/office/drawing/2014/main" id="{75DE5DA0-4C2A-4BC8-93FF-CB8F2BAB25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388"/>
            <a:ext cx="12192000" cy="34512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61D05-9875-461F-BE5F-1A01A8FF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120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8">
            <a:extLst>
              <a:ext uri="{FF2B5EF4-FFF2-40B4-BE49-F238E27FC236}">
                <a16:creationId xmlns:a16="http://schemas.microsoft.com/office/drawing/2014/main" id="{41925612-0B1F-4041-B55C-6604089448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63" y="0"/>
            <a:ext cx="100234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FB830E-377C-4C9E-8F83-F92B8B66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433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E0C7-0D46-42D5-9336-CB00F706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Referring to the Current Object’s Members with the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Reference</a:t>
            </a:r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F33B8FC9-9059-4A83-931B-3C967333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Every object can access a reference to itself with keyword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When a an instance method is called for a particular object, the method’s body </a:t>
            </a:r>
            <a:r>
              <a:rPr lang="en-US" altLang="en-US" i="1" dirty="0">
                <a:solidFill>
                  <a:srgbClr val="000000"/>
                </a:solidFill>
              </a:rPr>
              <a:t>implicitly</a:t>
            </a:r>
            <a:r>
              <a:rPr lang="en-US" altLang="en-US" dirty="0">
                <a:solidFill>
                  <a:srgbClr val="000000"/>
                </a:solidFill>
              </a:rPr>
              <a:t> uses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</a:rPr>
              <a:t> to refer to the object’s instance variables and other methods.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Enables the class’s code to know which object should be manipulated.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Can also use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explicitly</a:t>
            </a:r>
            <a:r>
              <a:rPr lang="en-US" altLang="en-US" dirty="0">
                <a:solidFill>
                  <a:srgbClr val="000000"/>
                </a:solidFill>
              </a:rPr>
              <a:t> in an instance method’s body.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Can use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dirty="0">
                <a:solidFill>
                  <a:srgbClr val="000000"/>
                </a:solidFill>
              </a:rPr>
              <a:t> reference implicitly and explicitly.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7D56F-7061-4113-84E0-E326FE4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620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F376-4E67-4783-A605-A511839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Referring to the Current Object’s Members with the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Reference (Cont.)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5900120A-0FA3-4C8C-A1CD-D76519A87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you compile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 file containing more than one class, the compiler produces a separate class file with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altLang="en-US" dirty="0">
                <a:solidFill>
                  <a:srgbClr val="000000"/>
                </a:solidFill>
              </a:rPr>
              <a:t> extension for every compiled class.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one source-code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.java</a:t>
            </a:r>
            <a:r>
              <a:rPr lang="en-US" altLang="en-US" dirty="0">
                <a:solidFill>
                  <a:srgbClr val="000000"/>
                </a:solidFill>
              </a:rPr>
              <a:t>) file contains multiple class declarations, the compiler places both class files for those classes in the same directory.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source-code file can contain only </a:t>
            </a:r>
            <a:r>
              <a:rPr lang="en-US" altLang="en-US" i="1" dirty="0">
                <a:solidFill>
                  <a:srgbClr val="000000"/>
                </a:solidFill>
              </a:rPr>
              <a:t>one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class—otherwise, a compilation error occurs.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Non-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classes can be used only by other classes in the </a:t>
            </a:r>
            <a:r>
              <a:rPr lang="en-US" altLang="en-US" i="1" dirty="0">
                <a:solidFill>
                  <a:srgbClr val="000000"/>
                </a:solidFill>
              </a:rPr>
              <a:t>same package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001B-0142-4A2B-8CB6-84DEB255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57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0">
            <a:extLst>
              <a:ext uri="{FF2B5EF4-FFF2-40B4-BE49-F238E27FC236}">
                <a16:creationId xmlns:a16="http://schemas.microsoft.com/office/drawing/2014/main" id="{ACB858B1-C93B-4F7C-8EBD-D923E9A5A1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DAC882-E6BC-4399-985A-1089AD1C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44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1">
            <a:extLst>
              <a:ext uri="{FF2B5EF4-FFF2-40B4-BE49-F238E27FC236}">
                <a16:creationId xmlns:a16="http://schemas.microsoft.com/office/drawing/2014/main" id="{F402F84F-706F-4260-A3DE-A86DAED143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87702-E8AB-43EF-A1B7-264145FD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815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2">
            <a:extLst>
              <a:ext uri="{FF2B5EF4-FFF2-40B4-BE49-F238E27FC236}">
                <a16:creationId xmlns:a16="http://schemas.microsoft.com/office/drawing/2014/main" id="{C9A75678-4B79-4393-BCEE-E4A742DA3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6" y="36944"/>
            <a:ext cx="109855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83D50B-8ECA-4F85-B70F-B22A84C7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773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4">
            <a:extLst>
              <a:ext uri="{FF2B5EF4-FFF2-40B4-BE49-F238E27FC236}">
                <a16:creationId xmlns:a16="http://schemas.microsoft.com/office/drawing/2014/main" id="{6A398BC7-7C52-46C5-A064-7FD3B737DC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450"/>
            <a:ext cx="12192000" cy="49911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B31283-AE15-4334-B010-D45ADB5D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31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008-4F06-4749-A84B-11884A6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Case Study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A038E91B-6A14-4F01-B088-195612B6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Time1</a:t>
            </a:r>
            <a:r>
              <a:rPr lang="en-US" altLang="en-US" dirty="0">
                <a:solidFill>
                  <a:srgbClr val="000000"/>
                </a:solidFill>
              </a:rPr>
              <a:t> represents the time of day.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instance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hour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minute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second</a:t>
            </a:r>
            <a:r>
              <a:rPr lang="en-US" altLang="en-US" dirty="0">
                <a:solidFill>
                  <a:srgbClr val="000000"/>
                </a:solidFill>
              </a:rPr>
              <a:t> represent the time in universal-time format (24-hour clock format in which hours are in the range 0–23, and minutes and seconds are each in the range 0–59).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methods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toUniversalString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Called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services</a:t>
            </a:r>
            <a:r>
              <a:rPr lang="en-US" altLang="en-US" dirty="0">
                <a:solidFill>
                  <a:srgbClr val="000000"/>
                </a:solidFill>
              </a:rPr>
              <a:t> or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interface</a:t>
            </a:r>
            <a:r>
              <a:rPr lang="en-US" altLang="en-US" dirty="0">
                <a:solidFill>
                  <a:srgbClr val="000000"/>
                </a:solidFill>
              </a:rPr>
              <a:t> that the class provides to its clients.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CE2D0-1077-4AE3-B8E4-7B814C0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0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350-B631-467C-9282-415860A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Case Study: Overloaded Constructors </a:t>
            </a: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D9F4BB69-49E8-475B-BB54-07D1D3312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Overloaded constructors</a:t>
            </a:r>
            <a:r>
              <a:rPr lang="en-US" altLang="en-US" dirty="0">
                <a:solidFill>
                  <a:srgbClr val="000000"/>
                </a:solidFill>
              </a:rPr>
              <a:t> enable objects of a class to be initialized in different ways.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To overload constructors, simply provide multiple constructor declarations with different signatures.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Recall that the compiler differentiates signatures by the </a:t>
            </a:r>
            <a:r>
              <a:rPr lang="en-US" altLang="en-US" i="1" dirty="0">
                <a:solidFill>
                  <a:srgbClr val="000000"/>
                </a:solidFill>
              </a:rPr>
              <a:t>number </a:t>
            </a:r>
            <a:r>
              <a:rPr lang="en-US" altLang="en-US" dirty="0">
                <a:solidFill>
                  <a:srgbClr val="000000"/>
                </a:solidFill>
              </a:rPr>
              <a:t>of parameters, the</a:t>
            </a:r>
            <a:r>
              <a:rPr lang="en-US" altLang="en-US" i="1" dirty="0">
                <a:solidFill>
                  <a:srgbClr val="000000"/>
                </a:solidFill>
              </a:rPr>
              <a:t> types </a:t>
            </a:r>
            <a:r>
              <a:rPr lang="en-US" altLang="en-US" dirty="0">
                <a:solidFill>
                  <a:srgbClr val="000000"/>
                </a:solidFill>
              </a:rPr>
              <a:t>of the parameters and the </a:t>
            </a:r>
            <a:r>
              <a:rPr lang="en-US" altLang="en-US" i="1" dirty="0">
                <a:solidFill>
                  <a:srgbClr val="000000"/>
                </a:solidFill>
              </a:rPr>
              <a:t>order </a:t>
            </a:r>
            <a:r>
              <a:rPr lang="en-US" altLang="en-US" dirty="0">
                <a:solidFill>
                  <a:srgbClr val="000000"/>
                </a:solidFill>
              </a:rPr>
              <a:t>of the parameter types in each signature.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EEA76-BD3E-42DE-BCA0-4FC14F1E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3136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5">
            <a:extLst>
              <a:ext uri="{FF2B5EF4-FFF2-40B4-BE49-F238E27FC236}">
                <a16:creationId xmlns:a16="http://schemas.microsoft.com/office/drawing/2014/main" id="{7C72E6A9-6684-4A30-8CCC-196691E2F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9963A-A4A7-46DD-9467-6DFBBF80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104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6">
            <a:extLst>
              <a:ext uri="{FF2B5EF4-FFF2-40B4-BE49-F238E27FC236}">
                <a16:creationId xmlns:a16="http://schemas.microsoft.com/office/drawing/2014/main" id="{B6F09BD8-A784-4909-9B10-7E7F43A82C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36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5C034-1F8A-453E-9973-FFEF2188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991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7">
            <a:extLst>
              <a:ext uri="{FF2B5EF4-FFF2-40B4-BE49-F238E27FC236}">
                <a16:creationId xmlns:a16="http://schemas.microsoft.com/office/drawing/2014/main" id="{9E047A41-1A64-482B-B704-22D12A0B1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E6E0BF-CBF0-4BA8-B111-A2FD48B7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792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8">
            <a:extLst>
              <a:ext uri="{FF2B5EF4-FFF2-40B4-BE49-F238E27FC236}">
                <a16:creationId xmlns:a16="http://schemas.microsoft.com/office/drawing/2014/main" id="{57CF420F-975F-469D-AA93-3761940BCA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14AFFF-D090-45E9-8702-56D7DF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061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9">
            <a:extLst>
              <a:ext uri="{FF2B5EF4-FFF2-40B4-BE49-F238E27FC236}">
                <a16:creationId xmlns:a16="http://schemas.microsoft.com/office/drawing/2014/main" id="{F4112186-C17A-4D75-A58E-97F25939DD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283878-2243-4493-978B-D89CA3C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004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0">
            <a:extLst>
              <a:ext uri="{FF2B5EF4-FFF2-40B4-BE49-F238E27FC236}">
                <a16:creationId xmlns:a16="http://schemas.microsoft.com/office/drawing/2014/main" id="{688452B8-BD8E-48E3-A912-91F562DE2F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04F0BD-C803-4CE3-A023-AF6DE6E0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900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3">
            <a:extLst>
              <a:ext uri="{FF2B5EF4-FFF2-40B4-BE49-F238E27FC236}">
                <a16:creationId xmlns:a16="http://schemas.microsoft.com/office/drawing/2014/main" id="{B74C20FB-DF91-4C43-B2B7-6912911027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619587-59FB-4DD4-908C-0D594A5C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884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4">
            <a:extLst>
              <a:ext uri="{FF2B5EF4-FFF2-40B4-BE49-F238E27FC236}">
                <a16:creationId xmlns:a16="http://schemas.microsoft.com/office/drawing/2014/main" id="{94D08499-5926-4663-A56F-B7DD376049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698535-276A-4368-9E02-AACE72D8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2746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5">
            <a:extLst>
              <a:ext uri="{FF2B5EF4-FFF2-40B4-BE49-F238E27FC236}">
                <a16:creationId xmlns:a16="http://schemas.microsoft.com/office/drawing/2014/main" id="{2FAB97D5-28A3-4767-AD57-6FF965C060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D79EB9-72BB-4144-9C5E-274E32B8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36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08">
            <a:extLst>
              <a:ext uri="{FF2B5EF4-FFF2-40B4-BE49-F238E27FC236}">
                <a16:creationId xmlns:a16="http://schemas.microsoft.com/office/drawing/2014/main" id="{5DE5E8BF-16CC-41C3-BE3F-2AE2ECAB15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370258-F282-404A-91DF-87BEBB5A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1366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9972-B5F1-47E2-AA96-C7B7ED7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8.5  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Case Study: Overloaded Constructors (Cont.)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743F6E73-25A3-4FE7-B2D3-6AECF9D0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program can declare a so-called </a:t>
            </a:r>
            <a:r>
              <a:rPr lang="en-US" altLang="en-US" sz="2500" dirty="0">
                <a:solidFill>
                  <a:srgbClr val="0000FF"/>
                </a:solidFill>
              </a:rPr>
              <a:t>no-argument constructor</a:t>
            </a:r>
            <a:r>
              <a:rPr lang="en-US" altLang="en-US" sz="2500" dirty="0">
                <a:solidFill>
                  <a:srgbClr val="000000"/>
                </a:solidFill>
              </a:rPr>
              <a:t> that is invoked without arguments.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Such a constructor simply initializes the object as specified in the constructor’s body.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Using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500" dirty="0">
                <a:solidFill>
                  <a:srgbClr val="000000"/>
                </a:solidFill>
              </a:rPr>
              <a:t> in method-call syntax as the first statement in a constructor’s body invokes another constructor of the same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Popular way to </a:t>
            </a:r>
            <a:r>
              <a:rPr lang="en-US" altLang="en-US" sz="2100" i="1" dirty="0">
                <a:solidFill>
                  <a:srgbClr val="000000"/>
                </a:solidFill>
              </a:rPr>
              <a:t>reuse </a:t>
            </a:r>
            <a:r>
              <a:rPr lang="en-US" altLang="en-US" sz="2100" dirty="0">
                <a:solidFill>
                  <a:srgbClr val="000000"/>
                </a:solidFill>
              </a:rPr>
              <a:t>initialization code provided by another of the class’s constructors rather than defining similar code in the no-argument constructor’s body.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Once you declare any constructors in a class, the compiler will not provide a default constructor.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5B1A2-2BB8-4ED9-8DDB-273B1663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3518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A6F5-5E31-4F19-B587-2E00945D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Default and No-Argument Constructors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A6AEC354-8507-456D-9410-8F50CD77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Every class </a:t>
            </a:r>
            <a:r>
              <a:rPr lang="en-US" altLang="en-US" sz="2300" i="1" dirty="0">
                <a:solidFill>
                  <a:srgbClr val="000000"/>
                </a:solidFill>
              </a:rPr>
              <a:t>must</a:t>
            </a:r>
            <a:r>
              <a:rPr lang="en-US" altLang="en-US" sz="2300" dirty="0">
                <a:solidFill>
                  <a:srgbClr val="000000"/>
                </a:solidFill>
              </a:rPr>
              <a:t> have at least </a:t>
            </a:r>
            <a:r>
              <a:rPr lang="en-US" altLang="en-US" sz="2300" i="1" dirty="0">
                <a:solidFill>
                  <a:srgbClr val="000000"/>
                </a:solidFill>
              </a:rPr>
              <a:t>one</a:t>
            </a:r>
            <a:r>
              <a:rPr lang="en-US" altLang="en-US" sz="2300" dirty="0">
                <a:solidFill>
                  <a:srgbClr val="000000"/>
                </a:solidFill>
              </a:rPr>
              <a:t> constructor.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you do not provide any constructors in a class’s declaration, the compiler creates a </a:t>
            </a:r>
            <a:r>
              <a:rPr lang="en-US" altLang="en-US" sz="2300" i="1" dirty="0">
                <a:solidFill>
                  <a:srgbClr val="000000"/>
                </a:solidFill>
              </a:rPr>
              <a:t>default constructor </a:t>
            </a:r>
            <a:r>
              <a:rPr lang="en-US" altLang="en-US" sz="2300" dirty="0">
                <a:solidFill>
                  <a:srgbClr val="000000"/>
                </a:solidFill>
              </a:rPr>
              <a:t>that takes </a:t>
            </a:r>
            <a:r>
              <a:rPr lang="en-US" altLang="en-US" sz="2300" i="1" dirty="0">
                <a:solidFill>
                  <a:srgbClr val="000000"/>
                </a:solidFill>
              </a:rPr>
              <a:t>no</a:t>
            </a:r>
            <a:r>
              <a:rPr lang="en-US" altLang="en-US" sz="2300" dirty="0">
                <a:solidFill>
                  <a:srgbClr val="000000"/>
                </a:solidFill>
              </a:rPr>
              <a:t> arguments when it’s invoked.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default constructor initializes the instance variables to the initial values specified in their declarations or to their default values (zero for primitive numeric types,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2300" dirty="0">
                <a:solidFill>
                  <a:srgbClr val="000000"/>
                </a:solidFill>
              </a:rPr>
              <a:t> for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2300" dirty="0">
                <a:solidFill>
                  <a:srgbClr val="000000"/>
                </a:solidFill>
              </a:rPr>
              <a:t> values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2300" dirty="0">
                <a:solidFill>
                  <a:srgbClr val="000000"/>
                </a:solidFill>
              </a:rPr>
              <a:t> for references).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Recall that if your class declares constructors, the compiler will </a:t>
            </a:r>
            <a:r>
              <a:rPr lang="en-US" altLang="en-US" sz="2300" i="1" dirty="0">
                <a:solidFill>
                  <a:srgbClr val="000000"/>
                </a:solidFill>
              </a:rPr>
              <a:t>not</a:t>
            </a:r>
            <a:r>
              <a:rPr lang="en-US" altLang="en-US" sz="2300" dirty="0">
                <a:solidFill>
                  <a:srgbClr val="000000"/>
                </a:solidFill>
              </a:rPr>
              <a:t> create a default constructor.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In this case, you must declare a no-argument constructor if default initialization is required.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Like a default constructor, a no-argument constructor is invoked with empty parentheses.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FECEA-2E67-4F96-9EF7-CCE58A0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077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029-7675-42C6-80B6-84B9B24E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Notes on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Set and Get Methods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840F4D53-F7AF-413B-AA3C-75CC22012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Set </a:t>
            </a:r>
            <a:r>
              <a:rPr lang="en-US" altLang="en-US" dirty="0">
                <a:solidFill>
                  <a:srgbClr val="000000"/>
                </a:solidFill>
              </a:rPr>
              <a:t>methods are also commonly called </a:t>
            </a:r>
            <a:r>
              <a:rPr lang="en-US" altLang="en-US" dirty="0" err="1">
                <a:solidFill>
                  <a:srgbClr val="0000FF"/>
                </a:solidFill>
              </a:rPr>
              <a:t>mutator</a:t>
            </a:r>
            <a:r>
              <a:rPr lang="en-US" altLang="en-US" dirty="0">
                <a:solidFill>
                  <a:srgbClr val="0000FF"/>
                </a:solidFill>
              </a:rPr>
              <a:t> methods</a:t>
            </a:r>
            <a:r>
              <a:rPr lang="en-US" altLang="en-US" dirty="0">
                <a:solidFill>
                  <a:srgbClr val="000000"/>
                </a:solidFill>
              </a:rPr>
              <a:t>, because they typically </a:t>
            </a:r>
            <a:r>
              <a:rPr lang="en-US" altLang="en-US" i="1" dirty="0">
                <a:solidFill>
                  <a:srgbClr val="000000"/>
                </a:solidFill>
              </a:rPr>
              <a:t>change</a:t>
            </a:r>
            <a:r>
              <a:rPr lang="en-US" altLang="en-US" dirty="0">
                <a:solidFill>
                  <a:srgbClr val="000000"/>
                </a:solidFill>
              </a:rPr>
              <a:t> an object’s state—i.e., </a:t>
            </a:r>
            <a:r>
              <a:rPr lang="en-US" altLang="en-US" i="1" dirty="0">
                <a:solidFill>
                  <a:srgbClr val="000000"/>
                </a:solidFill>
              </a:rPr>
              <a:t>modify</a:t>
            </a:r>
            <a:r>
              <a:rPr lang="en-US" altLang="en-US" dirty="0">
                <a:solidFill>
                  <a:srgbClr val="000000"/>
                </a:solidFill>
              </a:rPr>
              <a:t> the values of instance variables. </a:t>
            </a:r>
          </a:p>
          <a:p>
            <a:pPr eaLnBrk="1" hangingPunct="1"/>
            <a:r>
              <a:rPr lang="en-US" altLang="en-US" i="1" dirty="0">
                <a:solidFill>
                  <a:srgbClr val="000000"/>
                </a:solidFill>
              </a:rPr>
              <a:t>Get </a:t>
            </a:r>
            <a:r>
              <a:rPr lang="en-US" altLang="en-US" dirty="0">
                <a:solidFill>
                  <a:srgbClr val="000000"/>
                </a:solidFill>
              </a:rPr>
              <a:t>methods are also commonly called </a:t>
            </a:r>
            <a:r>
              <a:rPr lang="en-US" altLang="en-US" dirty="0">
                <a:solidFill>
                  <a:srgbClr val="0000FF"/>
                </a:solidFill>
              </a:rPr>
              <a:t>accessor methods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FF"/>
                </a:solidFill>
              </a:rPr>
              <a:t>query methods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7E08E-B45E-46A0-B548-D2EEF510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50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447A-4FF5-4350-8886-5BA8652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Notes on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Set and Get Methods (Cont.)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B89E70F5-97A4-4C99-8256-1D2B0556E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It would seem that providing </a:t>
            </a:r>
            <a:r>
              <a:rPr lang="en-US" altLang="en-US" sz="2500" i="1" dirty="0">
                <a:solidFill>
                  <a:srgbClr val="000000"/>
                </a:solidFill>
              </a:rPr>
              <a:t>set </a:t>
            </a:r>
            <a:r>
              <a:rPr lang="en-US" altLang="en-US" sz="2500" dirty="0">
                <a:solidFill>
                  <a:srgbClr val="000000"/>
                </a:solidFill>
              </a:rPr>
              <a:t>and</a:t>
            </a:r>
            <a:r>
              <a:rPr lang="en-US" altLang="en-US" sz="2500" i="1" dirty="0">
                <a:solidFill>
                  <a:srgbClr val="000000"/>
                </a:solidFill>
              </a:rPr>
              <a:t> get </a:t>
            </a:r>
            <a:r>
              <a:rPr lang="en-US" altLang="en-US" sz="2500" dirty="0">
                <a:solidFill>
                  <a:srgbClr val="000000"/>
                </a:solidFill>
              </a:rPr>
              <a:t>capabilities is essentially the same as making a class’s instance 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instance variable can be read or written by any method that has a reference to an object that contains that variable.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If an instance variable is declared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100" dirty="0">
                <a:solidFill>
                  <a:srgbClr val="000000"/>
                </a:solidFill>
              </a:rPr>
              <a:t>,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i="1" dirty="0">
                <a:solidFill>
                  <a:srgbClr val="000000"/>
                </a:solidFill>
              </a:rPr>
              <a:t>get </a:t>
            </a:r>
            <a:r>
              <a:rPr lang="en-US" altLang="en-US" sz="2100" dirty="0">
                <a:solidFill>
                  <a:srgbClr val="000000"/>
                </a:solidFill>
              </a:rPr>
              <a:t>method certainly allows other methods to access it, but the </a:t>
            </a:r>
            <a:r>
              <a:rPr lang="en-US" altLang="en-US" sz="2100" i="1" dirty="0">
                <a:solidFill>
                  <a:srgbClr val="000000"/>
                </a:solidFill>
              </a:rPr>
              <a:t>get</a:t>
            </a:r>
            <a:r>
              <a:rPr lang="en-US" altLang="en-US" sz="2100" dirty="0">
                <a:solidFill>
                  <a:srgbClr val="000000"/>
                </a:solidFill>
              </a:rPr>
              <a:t> method can control how the client can access it.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</a:rPr>
              <a:t> </a:t>
            </a:r>
            <a:r>
              <a:rPr lang="en-US" altLang="en-US" sz="2100" i="1" dirty="0">
                <a:solidFill>
                  <a:srgbClr val="000000"/>
                </a:solidFill>
              </a:rPr>
              <a:t>set </a:t>
            </a:r>
            <a:r>
              <a:rPr lang="en-US" altLang="en-US" sz="2100" dirty="0">
                <a:solidFill>
                  <a:srgbClr val="000000"/>
                </a:solidFill>
              </a:rPr>
              <a:t>method can—and should—carefully </a:t>
            </a:r>
            <a:r>
              <a:rPr lang="en-US" altLang="en-US" sz="2100">
                <a:solidFill>
                  <a:srgbClr val="000000"/>
                </a:solidFill>
              </a:rPr>
              <a:t>scrutinize attempts </a:t>
            </a:r>
            <a:r>
              <a:rPr lang="en-US" altLang="en-US" sz="2100" dirty="0">
                <a:solidFill>
                  <a:srgbClr val="000000"/>
                </a:solidFill>
              </a:rPr>
              <a:t>to modify the variable’s value to ensure valid values.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Although </a:t>
            </a:r>
            <a:r>
              <a:rPr lang="en-US" altLang="en-US" sz="2500" i="1" dirty="0">
                <a:solidFill>
                  <a:srgbClr val="000000"/>
                </a:solidFill>
              </a:rPr>
              <a:t>set </a:t>
            </a:r>
            <a:r>
              <a:rPr lang="en-US" altLang="en-US" sz="2500" dirty="0">
                <a:solidFill>
                  <a:srgbClr val="000000"/>
                </a:solidFill>
              </a:rPr>
              <a:t>and</a:t>
            </a:r>
            <a:r>
              <a:rPr lang="en-US" altLang="en-US" sz="2500" i="1" dirty="0">
                <a:solidFill>
                  <a:srgbClr val="000000"/>
                </a:solidFill>
              </a:rPr>
              <a:t> get </a:t>
            </a:r>
            <a:r>
              <a:rPr lang="en-US" altLang="en-US" sz="2500" dirty="0">
                <a:solidFill>
                  <a:srgbClr val="000000"/>
                </a:solidFill>
              </a:rPr>
              <a:t>methods provide access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500" dirty="0">
                <a:solidFill>
                  <a:srgbClr val="000000"/>
                </a:solidFill>
              </a:rPr>
              <a:t> data, it is restricted by the implementation of the methods</a:t>
            </a:r>
            <a:r>
              <a:rPr lang="en-US" altLang="en-US" sz="2500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B805-AF71-4FE1-85AB-056A912F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3107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8">
            <a:extLst>
              <a:ext uri="{FF2B5EF4-FFF2-40B4-BE49-F238E27FC236}">
                <a16:creationId xmlns:a16="http://schemas.microsoft.com/office/drawing/2014/main" id="{027CE0E1-7E0A-49C8-8358-E825465079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588"/>
            <a:ext cx="12192000" cy="4314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6BC42E-16EC-4BD9-A155-A773D568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1097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1E87-6066-43CB-9A44-E71DF6B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Notes on </a:t>
            </a:r>
            <a:r>
              <a:rPr lang="en-US" i="1" dirty="0">
                <a:solidFill>
                  <a:srgbClr val="3380E6"/>
                </a:solidFill>
                <a:latin typeface="Calibri" panose="020F0502020204030204" pitchFamily="34" charset="0"/>
              </a:rPr>
              <a:t>Set and Get Methods (Cont.)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:a16="http://schemas.microsoft.com/office/drawing/2014/main" id="{42CA76A2-EDD8-4477-A188-E55CF6DA9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90000"/>
              </a:lnSpc>
              <a:buNone/>
            </a:pP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Validity Checking in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Set</a:t>
            </a: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benefits of data integrity do not follow automatically simply because instance variables are declared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dirty="0">
                <a:solidFill>
                  <a:srgbClr val="000000"/>
                </a:solidFill>
              </a:rPr>
              <a:t>—you must provide validity checking. </a:t>
            </a:r>
          </a:p>
          <a:p>
            <a:pPr marL="109537" indent="0" eaLnBrk="1" hangingPunct="1">
              <a:lnSpc>
                <a:spcPct val="90000"/>
              </a:lnSpc>
              <a:buNone/>
            </a:pPr>
            <a:r>
              <a:rPr lang="en-US" altLang="en-US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Predicate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Another common use for accessor methods is to test whether a condition is </a:t>
            </a:r>
            <a:r>
              <a:rPr lang="en-US" altLang="en-US" i="1" dirty="0">
                <a:solidFill>
                  <a:srgbClr val="000000"/>
                </a:solidFill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i="1" dirty="0">
                <a:solidFill>
                  <a:srgbClr val="000000"/>
                </a:solidFill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—such methods are often called </a:t>
            </a:r>
            <a:r>
              <a:rPr lang="en-US" altLang="en-US" dirty="0">
                <a:solidFill>
                  <a:srgbClr val="0000FF"/>
                </a:solidFill>
              </a:rPr>
              <a:t>predicate methods.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Example: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dirty="0">
                <a:solidFill>
                  <a:srgbClr val="000000"/>
                </a:solidFill>
              </a:rPr>
              <a:t> method, which returns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rgbClr val="000000"/>
                </a:solidFill>
              </a:rPr>
              <a:t> if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is empty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 otherwise.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AE398-ACAD-4425-B63E-7D317C0C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05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9">
            <a:extLst>
              <a:ext uri="{FF2B5EF4-FFF2-40B4-BE49-F238E27FC236}">
                <a16:creationId xmlns:a16="http://schemas.microsoft.com/office/drawing/2014/main" id="{8D6DA87F-6815-49ED-9BDE-582EEBFB5D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988"/>
            <a:ext cx="12192000" cy="4516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F2F8-424E-4135-98CC-2965FF68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1513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6E76-2C1A-4371-A787-948C9646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Composition</a:t>
            </a:r>
          </a:p>
        </p:txBody>
      </p:sp>
      <p:sp>
        <p:nvSpPr>
          <p:cNvPr id="68611" name="Text Placeholder 2">
            <a:extLst>
              <a:ext uri="{FF2B5EF4-FFF2-40B4-BE49-F238E27FC236}">
                <a16:creationId xmlns:a16="http://schemas.microsoft.com/office/drawing/2014/main" id="{952273C1-2F86-43AF-ABB8-9DAE8786C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class can have references to objects of other classes as members.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This is called </a:t>
            </a:r>
            <a:r>
              <a:rPr lang="en-US" altLang="en-US" dirty="0">
                <a:solidFill>
                  <a:srgbClr val="0000FF"/>
                </a:solidFill>
              </a:rPr>
              <a:t>composition</a:t>
            </a:r>
            <a:r>
              <a:rPr lang="en-US" altLang="en-US" dirty="0">
                <a:solidFill>
                  <a:srgbClr val="000000"/>
                </a:solidFill>
              </a:rPr>
              <a:t> and is sometimes referred to as a </a:t>
            </a:r>
            <a:r>
              <a:rPr lang="en-US" altLang="en-US" i="1" dirty="0">
                <a:solidFill>
                  <a:srgbClr val="0000FF"/>
                </a:solidFill>
              </a:rPr>
              <a:t>has-a</a:t>
            </a:r>
            <a:r>
              <a:rPr lang="en-US" altLang="en-US" dirty="0">
                <a:solidFill>
                  <a:srgbClr val="0000FF"/>
                </a:solidFill>
              </a:rPr>
              <a:t> relationship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Example: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AlarmClock</a:t>
            </a:r>
            <a:r>
              <a:rPr lang="en-US" altLang="en-US" dirty="0">
                <a:solidFill>
                  <a:srgbClr val="000000"/>
                </a:solidFill>
              </a:rPr>
              <a:t> object needs to know the current time and the time when it’s supposed to sound its alarm, so it’s reasonable to include two references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altLang="en-US" dirty="0">
                <a:solidFill>
                  <a:srgbClr val="000000"/>
                </a:solidFill>
              </a:rPr>
              <a:t> objects in 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AlarmClock</a:t>
            </a:r>
            <a:r>
              <a:rPr lang="en-US" altLang="en-US" dirty="0">
                <a:solidFill>
                  <a:srgbClr val="000000"/>
                </a:solidFill>
              </a:rPr>
              <a:t>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39F5-0D39-4D33-BCB8-B84B936B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6065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2">
            <a:extLst>
              <a:ext uri="{FF2B5EF4-FFF2-40B4-BE49-F238E27FC236}">
                <a16:creationId xmlns:a16="http://schemas.microsoft.com/office/drawing/2014/main" id="{6A6BD142-6C33-4F0C-BAC7-B61A17284C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47F5C-E4C4-4D5A-841F-A68965B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9727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3">
            <a:extLst>
              <a:ext uri="{FF2B5EF4-FFF2-40B4-BE49-F238E27FC236}">
                <a16:creationId xmlns:a16="http://schemas.microsoft.com/office/drawing/2014/main" id="{4BB730CF-525E-425F-A6C9-9AB03DCC37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69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220205-0478-492E-9206-714816C0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17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09">
            <a:extLst>
              <a:ext uri="{FF2B5EF4-FFF2-40B4-BE49-F238E27FC236}">
                <a16:creationId xmlns:a16="http://schemas.microsoft.com/office/drawing/2014/main" id="{9E951B18-C569-4418-A4A7-5183E4EF79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34DCF-749D-4495-A911-D61662F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905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4">
            <a:extLst>
              <a:ext uri="{FF2B5EF4-FFF2-40B4-BE49-F238E27FC236}">
                <a16:creationId xmlns:a16="http://schemas.microsoft.com/office/drawing/2014/main" id="{CD06762A-18D7-440D-99AB-B11817D09E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4CE368-AB7D-4626-B252-3206B8D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79599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Every year that is exactly divisible by four is a leap year, except for years that are exactly divisible by 100, but these centurial years are leap years if they are exactly divisible by 400. </a:t>
            </a:r>
          </a:p>
          <a:p>
            <a:endParaRPr lang="en-US" dirty="0"/>
          </a:p>
          <a:p>
            <a:r>
              <a:rPr lang="en-US" dirty="0"/>
              <a:t>For example, the years 1700, 1800, and 1900 were not leap years, but the years 1600 and 2000 were.</a:t>
            </a:r>
          </a:p>
        </p:txBody>
      </p:sp>
    </p:spTree>
    <p:extLst>
      <p:ext uri="{BB962C8B-B14F-4D97-AF65-F5344CB8AC3E}">
        <p14:creationId xmlns:p14="http://schemas.microsoft.com/office/powerpoint/2010/main" val="329750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5">
            <a:extLst>
              <a:ext uri="{FF2B5EF4-FFF2-40B4-BE49-F238E27FC236}">
                <a16:creationId xmlns:a16="http://schemas.microsoft.com/office/drawing/2014/main" id="{F91DF145-0BD9-478F-9147-B5BE982EEB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AA17C5-FE35-4542-8A03-7D5ED257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7815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6">
            <a:extLst>
              <a:ext uri="{FF2B5EF4-FFF2-40B4-BE49-F238E27FC236}">
                <a16:creationId xmlns:a16="http://schemas.microsoft.com/office/drawing/2014/main" id="{FD959DE9-D584-4996-862C-201C7273C4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12192000" cy="67246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2D6997-91B7-4D4E-8464-1E06EEBF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881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02D6-4C7D-4428-A719-F51728B5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Types</a:t>
            </a:r>
          </a:p>
        </p:txBody>
      </p:sp>
      <p:sp>
        <p:nvSpPr>
          <p:cNvPr id="75779" name="Text Placeholder 2">
            <a:extLst>
              <a:ext uri="{FF2B5EF4-FFF2-40B4-BE49-F238E27FC236}">
                <a16:creationId xmlns:a16="http://schemas.microsoft.com/office/drawing/2014/main" id="{4D4EB1EF-70B7-46E5-BFD4-D5A5B8BA4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basic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</a:rPr>
              <a:t> type defines a set of constants represented as unique identifiers.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Like classes, all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</a:rPr>
              <a:t> types are reference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</a:rPr>
              <a:t> type is declared with an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declaration</a:t>
            </a:r>
            <a:r>
              <a:rPr lang="en-US" altLang="en-US" dirty="0">
                <a:solidFill>
                  <a:srgbClr val="000000"/>
                </a:solidFill>
              </a:rPr>
              <a:t>, which is a comma-separated list of </a:t>
            </a:r>
            <a:r>
              <a:rPr lang="en-US" alt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i="1" dirty="0">
                <a:solidFill>
                  <a:srgbClr val="000000"/>
                </a:solidFill>
              </a:rPr>
              <a:t> constants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declaration may optionally include other components of traditional classes, such as constructors, fields and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0C43F-76DB-48EE-AD9E-56F0EEED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9095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70E0-A747-496B-A8A3-799CE7B5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Types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F601C5FE-F275-4E11-B9F0-B2DBD5E2C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Each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800" dirty="0">
                <a:solidFill>
                  <a:srgbClr val="000000"/>
                </a:solidFill>
              </a:rPr>
              <a:t> declaration declares an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800" dirty="0">
                <a:solidFill>
                  <a:srgbClr val="000000"/>
                </a:solidFill>
              </a:rPr>
              <a:t> class with the following restrictions: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constants are </a:t>
            </a:r>
            <a:r>
              <a:rPr lang="en-US" altLang="en-US" sz="2400" i="1" dirty="0">
                <a:solidFill>
                  <a:srgbClr val="000000"/>
                </a:solidFill>
              </a:rPr>
              <a:t>implicitly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constants are implicitly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Any attempt to create an object of an </a:t>
            </a:r>
            <a:r>
              <a:rPr lang="en-US" altLang="en-US" sz="2400" dirty="0" err="1">
                <a:solidFill>
                  <a:srgbClr val="000000"/>
                </a:solidFill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type with operator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</a:rPr>
              <a:t> results in a compilation error.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800" dirty="0">
                <a:solidFill>
                  <a:srgbClr val="000000"/>
                </a:solidFill>
              </a:rPr>
              <a:t> constants can be used anywhere constants can be used, such as in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2800" dirty="0">
                <a:solidFill>
                  <a:srgbClr val="000000"/>
                </a:solidFill>
              </a:rPr>
              <a:t> labels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800" dirty="0">
                <a:solidFill>
                  <a:srgbClr val="000000"/>
                </a:solidFill>
              </a:rPr>
              <a:t> statements and to control enhanced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800" dirty="0">
                <a:solidFill>
                  <a:srgbClr val="000000"/>
                </a:solidFill>
              </a:rPr>
              <a:t> statements.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F3467-03DC-491F-8ABA-5090CF3B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8383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7F56-145B-4081-8A64-266627C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Types (Cont.)</a:t>
            </a:r>
          </a:p>
        </p:txBody>
      </p:sp>
      <p:sp>
        <p:nvSpPr>
          <p:cNvPr id="77827" name="Text Placeholder 2">
            <a:extLst>
              <a:ext uri="{FF2B5EF4-FFF2-40B4-BE49-F238E27FC236}">
                <a16:creationId xmlns:a16="http://schemas.microsoft.com/office/drawing/2014/main" id="{A721BD39-DAEA-4C47-BACC-1452481A1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declarations contain two parts—the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constants and the other members of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constructor can specify any number of parameters and can be overloaded.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For every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, the compiler generates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2400" dirty="0">
                <a:solidFill>
                  <a:srgbClr val="000000"/>
                </a:solidFill>
              </a:rPr>
              <a:t> that returns an array of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 err="1">
                <a:solidFill>
                  <a:srgbClr val="000000"/>
                </a:solidFill>
              </a:rPr>
              <a:t>’s</a:t>
            </a:r>
            <a:r>
              <a:rPr lang="en-US" altLang="en-US" sz="2400" dirty="0">
                <a:solidFill>
                  <a:srgbClr val="000000"/>
                </a:solidFill>
              </a:rPr>
              <a:t> constants.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When an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400" dirty="0">
                <a:solidFill>
                  <a:srgbClr val="000000"/>
                </a:solidFill>
              </a:rPr>
              <a:t> constant is converted to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, the constant’s identifier is used as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 representation.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58AD7-45D4-49A2-BDC2-7A667B57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4213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7">
            <a:extLst>
              <a:ext uri="{FF2B5EF4-FFF2-40B4-BE49-F238E27FC236}">
                <a16:creationId xmlns:a16="http://schemas.microsoft.com/office/drawing/2014/main" id="{193D3493-5051-4107-A660-4CCC028A3D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4" y="0"/>
            <a:ext cx="117173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6E2F1-4C5A-494D-8B00-D68EF34F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003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8">
            <a:extLst>
              <a:ext uri="{FF2B5EF4-FFF2-40B4-BE49-F238E27FC236}">
                <a16:creationId xmlns:a16="http://schemas.microsoft.com/office/drawing/2014/main" id="{FBA2F111-B7A9-4FE1-ABA3-E00E8FED2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158747-AE6F-4AD3-BF6A-D8557919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377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49">
            <a:extLst>
              <a:ext uri="{FF2B5EF4-FFF2-40B4-BE49-F238E27FC236}">
                <a16:creationId xmlns:a16="http://schemas.microsoft.com/office/drawing/2014/main" id="{2A816B17-C7A3-4EFF-BEE8-4FA40B345A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76708-3CD3-4D0A-A49B-8FA3A40A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328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2">
            <a:extLst>
              <a:ext uri="{FF2B5EF4-FFF2-40B4-BE49-F238E27FC236}">
                <a16:creationId xmlns:a16="http://schemas.microsoft.com/office/drawing/2014/main" id="{512F152B-FDCC-473D-BCB1-5BE46B0AE0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138"/>
            <a:ext cx="12192000" cy="54181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213E54-3068-40C9-86F0-8214170A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005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0">
            <a:extLst>
              <a:ext uri="{FF2B5EF4-FFF2-40B4-BE49-F238E27FC236}">
                <a16:creationId xmlns:a16="http://schemas.microsoft.com/office/drawing/2014/main" id="{58A8293E-02CC-4B59-8E2E-0F4E982321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2E145B-A3B2-430A-8A44-CA108FAA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430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DDF5-8C9A-4875-B2A5-7E931EC7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8.9  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Types (Cont.)</a:t>
            </a:r>
          </a:p>
        </p:txBody>
      </p:sp>
      <p:sp>
        <p:nvSpPr>
          <p:cNvPr id="82947" name="Text Placeholder 2">
            <a:extLst>
              <a:ext uri="{FF2B5EF4-FFF2-40B4-BE49-F238E27FC236}">
                <a16:creationId xmlns:a16="http://schemas.microsoft.com/office/drawing/2014/main" id="{5E295E3F-8512-4A7C-8692-40857452E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Use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</a:rPr>
              <a:t> 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500" dirty="0">
                <a:solidFill>
                  <a:srgbClr val="000000"/>
                </a:solidFill>
              </a:rPr>
              <a:t> of class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EnumSet</a:t>
            </a:r>
            <a:r>
              <a:rPr lang="en-US" altLang="en-US" sz="2500" dirty="0">
                <a:solidFill>
                  <a:srgbClr val="000000"/>
                </a:solidFill>
              </a:rPr>
              <a:t> (declared in package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sz="2500" dirty="0">
                <a:solidFill>
                  <a:srgbClr val="000000"/>
                </a:solidFill>
              </a:rPr>
              <a:t>) to access a range of 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constants.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Method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100" dirty="0">
                <a:solidFill>
                  <a:srgbClr val="000000"/>
                </a:solidFill>
              </a:rPr>
              <a:t> takes two parameters—the first and the last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100" dirty="0">
                <a:solidFill>
                  <a:srgbClr val="000000"/>
                </a:solidFill>
              </a:rPr>
              <a:t> constants in the range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Returns an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EnumSet</a:t>
            </a:r>
            <a:r>
              <a:rPr lang="en-US" altLang="en-US" sz="2100" dirty="0">
                <a:solidFill>
                  <a:srgbClr val="000000"/>
                </a:solidFill>
              </a:rPr>
              <a:t> that contains all the constants between these two constants, inclusive.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can be used with 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EnumSet</a:t>
            </a:r>
            <a:r>
              <a:rPr lang="en-US" altLang="en-US" sz="2500" dirty="0">
                <a:solidFill>
                  <a:srgbClr val="000000"/>
                </a:solidFill>
              </a:rPr>
              <a:t> just as it can with an array.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Class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EnumSet</a:t>
            </a:r>
            <a:r>
              <a:rPr lang="en-US" altLang="en-US" sz="2500" dirty="0">
                <a:solidFill>
                  <a:srgbClr val="000000"/>
                </a:solidFill>
              </a:rPr>
              <a:t> provides several other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</a:rPr>
              <a:t>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DF40C-41FB-443A-AD7F-8D5847B2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5463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79B7-4460-4778-BBF3-6ABB80E3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Garbage Collection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524968E0-A649-4D3C-9AEA-3C95C043F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Every object uses system resources, such as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Need a disciplined way to give resources back to the system when they’re no longer needed; otherwise, “resource leaks” might occur.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JVM performs automatic </a:t>
            </a:r>
            <a:r>
              <a:rPr lang="en-US" altLang="en-US" sz="2500" dirty="0">
                <a:solidFill>
                  <a:srgbClr val="0000FF"/>
                </a:solidFill>
              </a:rPr>
              <a:t>garbage collection</a:t>
            </a:r>
            <a:r>
              <a:rPr lang="en-US" altLang="en-US" sz="2500" dirty="0">
                <a:solidFill>
                  <a:srgbClr val="000000"/>
                </a:solidFill>
              </a:rPr>
              <a:t> to reclaim the </a:t>
            </a:r>
            <a:r>
              <a:rPr lang="en-US" altLang="en-US" sz="2500" i="1" dirty="0">
                <a:solidFill>
                  <a:srgbClr val="000000"/>
                </a:solidFill>
              </a:rPr>
              <a:t>memory</a:t>
            </a:r>
            <a:r>
              <a:rPr lang="en-US" altLang="en-US" sz="2500" dirty="0">
                <a:solidFill>
                  <a:srgbClr val="000000"/>
                </a:solidFill>
              </a:rPr>
              <a:t> occupied by objects that are no longer used.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When there are </a:t>
            </a:r>
            <a:r>
              <a:rPr lang="en-US" altLang="en-US" sz="2100" i="1" dirty="0">
                <a:solidFill>
                  <a:srgbClr val="000000"/>
                </a:solidFill>
              </a:rPr>
              <a:t>no more references </a:t>
            </a:r>
            <a:r>
              <a:rPr lang="en-US" altLang="en-US" sz="2100" dirty="0">
                <a:solidFill>
                  <a:srgbClr val="000000"/>
                </a:solidFill>
              </a:rPr>
              <a:t>to an object, the object is </a:t>
            </a:r>
            <a:r>
              <a:rPr lang="en-US" altLang="en-US" sz="2100" i="1" dirty="0">
                <a:solidFill>
                  <a:srgbClr val="000000"/>
                </a:solidFill>
              </a:rPr>
              <a:t>eligible</a:t>
            </a:r>
            <a:r>
              <a:rPr lang="en-US" altLang="en-US" sz="2100" dirty="0">
                <a:solidFill>
                  <a:srgbClr val="000000"/>
                </a:solidFill>
              </a:rPr>
              <a:t> to be collected.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 typically occurs when the JVM executes its </a:t>
            </a:r>
            <a:r>
              <a:rPr lang="en-US" altLang="en-US" sz="2100" dirty="0">
                <a:solidFill>
                  <a:srgbClr val="0000FF"/>
                </a:solidFill>
              </a:rPr>
              <a:t>garbage collector</a:t>
            </a:r>
            <a:r>
              <a:rPr lang="en-US" altLang="en-US" sz="2100" dirty="0"/>
              <a:t>, which may not happen for a while, or even at all before a program terminates.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F72C-476F-4336-B5B5-6CEB254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1910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A60D-7F7E-493E-9FF0-DB67C917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Garbage Collection (Cont.)</a:t>
            </a:r>
          </a:p>
        </p:txBody>
      </p:sp>
      <p:sp>
        <p:nvSpPr>
          <p:cNvPr id="86019" name="Text Placeholder 2">
            <a:extLst>
              <a:ext uri="{FF2B5EF4-FFF2-40B4-BE49-F238E27FC236}">
                <a16:creationId xmlns:a16="http://schemas.microsoft.com/office/drawing/2014/main" id="{7837CCF7-A7FF-4EEE-A961-6BF097BB8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So, memory leaks that are common in other languages like C and C++ (because memory is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automatically reclaimed in those languages) are </a:t>
            </a:r>
            <a:r>
              <a:rPr lang="en-US" altLang="en-US" i="1" dirty="0">
                <a:solidFill>
                  <a:srgbClr val="000000"/>
                </a:solidFill>
              </a:rPr>
              <a:t>less</a:t>
            </a:r>
            <a:r>
              <a:rPr lang="en-US" altLang="en-US" dirty="0">
                <a:solidFill>
                  <a:srgbClr val="000000"/>
                </a:solidFill>
              </a:rPr>
              <a:t> likely in Java, but some can still happen in subtle ways.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Resource leaks other than memory leaks can also occur.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 app may open a file on disk to modify its contents.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the app does not close the file, it must terminate before any other app can use the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A034-6E4C-4407-BA70-C0CAAFC3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53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0B02-5E00-4313-90E1-CD619E29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Garbage Collection (Cont.)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E6D79D1E-8CF0-4AE4-81EE-6512A625A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A Note about Class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500" b="1" i="1" dirty="0">
                <a:solidFill>
                  <a:srgbClr val="000000"/>
                </a:solidFill>
              </a:rPr>
              <a:t>’s </a:t>
            </a:r>
            <a:r>
              <a:rPr lang="en-US" altLang="en-US" sz="25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finalize</a:t>
            </a:r>
            <a:r>
              <a:rPr lang="en-US" altLang="en-US" sz="2500" b="1" i="1" dirty="0">
                <a:solidFill>
                  <a:srgbClr val="000000"/>
                </a:solidFill>
              </a:rPr>
              <a:t> Method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Every class in Java has the methods of class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en-US" sz="2500" dirty="0">
                <a:solidFill>
                  <a:srgbClr val="000000"/>
                </a:solidFill>
              </a:rPr>
              <a:t> (package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 sz="2500" dirty="0">
                <a:solidFill>
                  <a:srgbClr val="000000"/>
                </a:solidFill>
              </a:rPr>
              <a:t>), one of which is method finalize.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You should </a:t>
            </a:r>
            <a:r>
              <a:rPr lang="en-US" altLang="en-US" sz="2500" i="1" dirty="0">
                <a:solidFill>
                  <a:srgbClr val="000000"/>
                </a:solidFill>
              </a:rPr>
              <a:t>never</a:t>
            </a:r>
            <a:r>
              <a:rPr lang="en-US" altLang="en-US" sz="2500" dirty="0">
                <a:solidFill>
                  <a:srgbClr val="000000"/>
                </a:solidFill>
              </a:rPr>
              <a:t> use method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finalize</a:t>
            </a:r>
            <a:r>
              <a:rPr lang="en-US" altLang="en-US" sz="2500" dirty="0">
                <a:solidFill>
                  <a:srgbClr val="000000"/>
                </a:solidFill>
              </a:rPr>
              <a:t>, because it can cause many problems and there’s uncertainty as to whether it will ever get called before a program terminates.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original intent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finalize </a:t>
            </a:r>
            <a:r>
              <a:rPr lang="en-US" altLang="en-US" sz="2500" dirty="0">
                <a:solidFill>
                  <a:srgbClr val="000000"/>
                </a:solidFill>
              </a:rPr>
              <a:t>was to allow the garbage collector to perform termination housekeeping on an object just before reclaiming the object’s memory.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672D6-3C3B-4AE3-8F56-E6D102C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5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8D05-0BD4-4081-B651-FCEC3742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Garbage Collection (Cont.)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03A0D1B8-94FF-4B63-939D-A2C0D1CB1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Now, it’s considered better practice for any class that uses system resources—such as files on disk—to provide a method that programmers can call to release resources when they’re no longer needed in a program. </a:t>
            </a:r>
          </a:p>
          <a:p>
            <a:pPr eaLnBrk="1" hangingPunct="1"/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AutoClosable</a:t>
            </a:r>
            <a:r>
              <a:rPr lang="en-US" altLang="en-US" sz="2500" dirty="0">
                <a:solidFill>
                  <a:srgbClr val="000000"/>
                </a:solidFill>
              </a:rPr>
              <a:t> objects reduce the likelihood of resource leaks when you use them with the try-with-resources statement.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As its name implies, 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AutoClosable</a:t>
            </a:r>
            <a:r>
              <a:rPr lang="en-US" altLang="en-US" sz="2500" dirty="0">
                <a:solidFill>
                  <a:srgbClr val="000000"/>
                </a:solidFill>
              </a:rPr>
              <a:t> object is closed automatically, once a try-with-resources statement finishes using the object. 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3F2ED-BAFE-4EB3-8388-8459B4D1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02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2">
            <a:extLst>
              <a:ext uri="{FF2B5EF4-FFF2-40B4-BE49-F238E27FC236}">
                <a16:creationId xmlns:a16="http://schemas.microsoft.com/office/drawing/2014/main" id="{809640D6-A7C2-4E74-A7AF-95600D1342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9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32902B-392D-4EE6-8606-E1A33E28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6219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8D31-C7FE-4E06-AC66-4C8A8B30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Members</a:t>
            </a: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id="{6FB7E961-F050-40D9-8D10-D796A5F7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68" y="1481138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certain cases, only one copy of a particular variable should be </a:t>
            </a:r>
            <a:r>
              <a:rPr lang="en-US" altLang="en-US" i="1" dirty="0">
                <a:solidFill>
                  <a:srgbClr val="000000"/>
                </a:solidFill>
              </a:rPr>
              <a:t>shared</a:t>
            </a:r>
            <a:r>
              <a:rPr lang="en-US" altLang="en-US" dirty="0">
                <a:solidFill>
                  <a:srgbClr val="000000"/>
                </a:solidFill>
              </a:rPr>
              <a:t> by all objects of a class.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field</a:t>
            </a:r>
            <a:r>
              <a:rPr lang="en-US" altLang="en-US" dirty="0">
                <a:solidFill>
                  <a:srgbClr val="000000"/>
                </a:solidFill>
              </a:rPr>
              <a:t>—called a </a:t>
            </a:r>
            <a:r>
              <a:rPr lang="en-US" altLang="en-US" dirty="0">
                <a:solidFill>
                  <a:srgbClr val="0000FF"/>
                </a:solidFill>
              </a:rPr>
              <a:t>class variable</a:t>
            </a:r>
            <a:r>
              <a:rPr lang="en-US" altLang="en-US" dirty="0">
                <a:solidFill>
                  <a:srgbClr val="000000"/>
                </a:solidFill>
              </a:rPr>
              <a:t>—is used in such cases.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variable represents </a:t>
            </a:r>
            <a:r>
              <a:rPr lang="en-US" altLang="en-US" dirty="0" err="1">
                <a:solidFill>
                  <a:srgbClr val="0000FF"/>
                </a:solidFill>
              </a:rPr>
              <a:t>classwide</a:t>
            </a:r>
            <a:r>
              <a:rPr lang="en-US" altLang="en-US" dirty="0">
                <a:solidFill>
                  <a:srgbClr val="0000FF"/>
                </a:solidFill>
              </a:rPr>
              <a:t> information</a:t>
            </a:r>
            <a:r>
              <a:rPr lang="en-US" altLang="en-US" dirty="0">
                <a:solidFill>
                  <a:srgbClr val="000000"/>
                </a:solidFill>
              </a:rPr>
              <a:t>—all objects of the class share the </a:t>
            </a:r>
            <a:r>
              <a:rPr lang="en-US" altLang="en-US" i="1" dirty="0">
                <a:solidFill>
                  <a:srgbClr val="000000"/>
                </a:solidFill>
              </a:rPr>
              <a:t>same</a:t>
            </a:r>
            <a:r>
              <a:rPr lang="en-US" altLang="en-US" dirty="0">
                <a:solidFill>
                  <a:srgbClr val="000000"/>
                </a:solidFill>
              </a:rPr>
              <a:t> piece of data.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declaration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variable begins with the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055BE-0C2F-4D28-96F0-1E7D966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38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3">
            <a:extLst>
              <a:ext uri="{FF2B5EF4-FFF2-40B4-BE49-F238E27FC236}">
                <a16:creationId xmlns:a16="http://schemas.microsoft.com/office/drawing/2014/main" id="{7851D5D6-7E91-4DAD-B493-9426BBA5BB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638"/>
            <a:ext cx="12192000" cy="27527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07D595-357B-46EF-B0E4-1ED0A90C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9757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B9BC-AC55-44B5-BCFB-FEDA98D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Members (Cont.)</a:t>
            </a:r>
          </a:p>
        </p:txBody>
      </p:sp>
      <p:sp>
        <p:nvSpPr>
          <p:cNvPr id="92163" name="Text Placeholder 2">
            <a:extLst>
              <a:ext uri="{FF2B5EF4-FFF2-40B4-BE49-F238E27FC236}">
                <a16:creationId xmlns:a16="http://schemas.microsoft.com/office/drawing/2014/main" id="{3D0B15C6-6541-4634-8CAD-656F3A02B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Static variables have </a:t>
            </a:r>
            <a:r>
              <a:rPr lang="en-US" altLang="en-US" sz="2800" i="1" dirty="0">
                <a:solidFill>
                  <a:srgbClr val="000000"/>
                </a:solidFill>
              </a:rPr>
              <a:t>class scope</a:t>
            </a:r>
            <a:r>
              <a:rPr lang="en-US" altLang="en-US" sz="2800" dirty="0">
                <a:solidFill>
                  <a:srgbClr val="000000"/>
                </a:solidFill>
              </a:rPr>
              <a:t>—they can be used in all of the class’s methods.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Can access a 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members through a reference to any object of the class, or by qualifying the member name with the class name and a dot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</a:rPr>
              <a:t>), as in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class members can be accessed by client code only through methods of the class.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A8019-2744-47F6-B7B0-EC5C4C48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701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3">
            <a:extLst>
              <a:ext uri="{FF2B5EF4-FFF2-40B4-BE49-F238E27FC236}">
                <a16:creationId xmlns:a16="http://schemas.microsoft.com/office/drawing/2014/main" id="{C174EB7D-30C3-4E7C-95C1-2C61AAEE19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CCB60-101A-41D0-BFF2-FE036BF2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639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8F95-32F1-22C0-9B12-7CB2007E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Members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B8A8-583A-39F6-E4AC-A63131BCB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class members are available as soon as the class is loaded into memory at execution time.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To access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member when no objects of the class exist (and even when they do), prefix the class name and a dot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</a:rPr>
              <a:t>) to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member, as in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US" altLang="en-US" sz="28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To access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member when no objects of the class exist, provide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</a:rPr>
              <a:t> method and call it by qualifying its name with the class name and a dot.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ACC3-A8AE-7482-9482-A9270F32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4247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4">
            <a:extLst>
              <a:ext uri="{FF2B5EF4-FFF2-40B4-BE49-F238E27FC236}">
                <a16:creationId xmlns:a16="http://schemas.microsoft.com/office/drawing/2014/main" id="{20AB3917-B592-449A-AA89-54E8913B30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700"/>
            <a:ext cx="12192000" cy="27686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A4EAFD-1BDB-48F3-B7A0-CB39953B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328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88B2-2A26-467A-9B8A-FB355E67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8.11  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Members (Cont.)</a:t>
            </a:r>
          </a:p>
        </p:txBody>
      </p:sp>
      <p:sp>
        <p:nvSpPr>
          <p:cNvPr id="94211" name="Text Placeholder 2">
            <a:extLst>
              <a:ext uri="{FF2B5EF4-FFF2-40B4-BE49-F238E27FC236}">
                <a16:creationId xmlns:a16="http://schemas.microsoft.com/office/drawing/2014/main" id="{66DE051C-D78B-4442-9FF3-2DB4A927B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method </a:t>
            </a:r>
            <a:r>
              <a:rPr lang="en-US" altLang="en-US" sz="2400" i="1" dirty="0">
                <a:solidFill>
                  <a:srgbClr val="000000"/>
                </a:solidFill>
              </a:rPr>
              <a:t>cannot</a:t>
            </a:r>
            <a:r>
              <a:rPr lang="en-US" altLang="en-US" sz="2400" dirty="0">
                <a:solidFill>
                  <a:srgbClr val="000000"/>
                </a:solidFill>
              </a:rPr>
              <a:t> access a class’s instance variables and instance methods, because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method can be called even when no objects of the class have been instantiated.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For the same reason,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400" dirty="0">
                <a:solidFill>
                  <a:srgbClr val="000000"/>
                </a:solidFill>
              </a:rPr>
              <a:t> reference </a:t>
            </a:r>
            <a:r>
              <a:rPr lang="en-US" altLang="en-US" sz="2400" i="1" dirty="0">
                <a:solidFill>
                  <a:srgbClr val="000000"/>
                </a:solidFill>
              </a:rPr>
              <a:t>cannot</a:t>
            </a:r>
            <a:r>
              <a:rPr lang="en-US" altLang="en-US" sz="2400" dirty="0">
                <a:solidFill>
                  <a:srgbClr val="000000"/>
                </a:solidFill>
              </a:rPr>
              <a:t> be used in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method.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2400" dirty="0">
                <a:solidFill>
                  <a:srgbClr val="000000"/>
                </a:solidFill>
              </a:rPr>
              <a:t> reference must refer to a specific object of the class, and when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method is called, there might not be any objects of its class in memory.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If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variable is not initialized, the compiler assigns it a default value—in this case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</a:rPr>
              <a:t>, the default value for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0F1B4-D1EA-4646-A87B-31AFC50C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913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7">
            <a:extLst>
              <a:ext uri="{FF2B5EF4-FFF2-40B4-BE49-F238E27FC236}">
                <a16:creationId xmlns:a16="http://schemas.microsoft.com/office/drawing/2014/main" id="{91B6A667-08E2-4490-A582-9E782BAD2B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256965-A027-45FD-B6C4-D0F1346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09307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58">
            <a:extLst>
              <a:ext uri="{FF2B5EF4-FFF2-40B4-BE49-F238E27FC236}">
                <a16:creationId xmlns:a16="http://schemas.microsoft.com/office/drawing/2014/main" id="{34A1B8EE-A0B4-403C-8682-FA8EBBC5D2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7A925F-49B0-4127-B8EE-1602A70E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3842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0">
            <a:extLst>
              <a:ext uri="{FF2B5EF4-FFF2-40B4-BE49-F238E27FC236}">
                <a16:creationId xmlns:a16="http://schemas.microsoft.com/office/drawing/2014/main" id="{870BE080-64BE-44E7-9DFB-FA96727A8E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285C04-EEA0-4756-A01B-22E2D27B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6446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1">
            <a:extLst>
              <a:ext uri="{FF2B5EF4-FFF2-40B4-BE49-F238E27FC236}">
                <a16:creationId xmlns:a16="http://schemas.microsoft.com/office/drawing/2014/main" id="{6BAD3DA2-E9AF-43F5-9F9A-8EA71AE033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4CD3A6-EB5B-4185-8F0C-3F143BF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5557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4FE5-7CB2-45A4-9D5F-8A275DC9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Import</a:t>
            </a:r>
          </a:p>
        </p:txBody>
      </p:sp>
      <p:sp>
        <p:nvSpPr>
          <p:cNvPr id="104451" name="Text Placeholder 2">
            <a:extLst>
              <a:ext uri="{FF2B5EF4-FFF2-40B4-BE49-F238E27FC236}">
                <a16:creationId xmlns:a16="http://schemas.microsoft.com/office/drawing/2014/main" id="{85E51C74-26CF-4165-B373-748993D55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import</a:t>
            </a:r>
            <a:r>
              <a:rPr lang="en-US" altLang="en-US" dirty="0">
                <a:solidFill>
                  <a:srgbClr val="000000"/>
                </a:solidFill>
              </a:rPr>
              <a:t> declaration enables you to import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members of a class or interface so you can access them via their </a:t>
            </a:r>
            <a:r>
              <a:rPr lang="en-US" altLang="en-US" i="1" dirty="0">
                <a:solidFill>
                  <a:srgbClr val="000000"/>
                </a:solidFill>
              </a:rPr>
              <a:t>unqualified names </a:t>
            </a:r>
            <a:r>
              <a:rPr lang="en-US" altLang="en-US" dirty="0">
                <a:solidFill>
                  <a:srgbClr val="000000"/>
                </a:solidFill>
              </a:rPr>
              <a:t>in your class—that is, the class name and a dot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>
                <a:solidFill>
                  <a:srgbClr val="000000"/>
                </a:solidFill>
              </a:rPr>
              <a:t>) are </a:t>
            </a:r>
            <a:r>
              <a:rPr lang="en-US" altLang="en-US" i="1" dirty="0">
                <a:solidFill>
                  <a:srgbClr val="000000"/>
                </a:solidFill>
              </a:rPr>
              <a:t>not</a:t>
            </a:r>
            <a:r>
              <a:rPr lang="en-US" altLang="en-US" dirty="0">
                <a:solidFill>
                  <a:srgbClr val="000000"/>
                </a:solidFill>
              </a:rPr>
              <a:t> required when using an imported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member.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Two forms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One that imports a particular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member (which is known as </a:t>
            </a:r>
            <a:r>
              <a:rPr lang="en-US" altLang="en-US" dirty="0">
                <a:solidFill>
                  <a:srgbClr val="0000FF"/>
                </a:solidFill>
              </a:rPr>
              <a:t>single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import</a:t>
            </a:r>
            <a:r>
              <a:rPr lang="en-US" altLang="en-US" dirty="0">
                <a:solidFill>
                  <a:srgbClr val="000000"/>
                </a:solidFill>
              </a:rPr>
              <a:t>)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One that imports all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members of a class (which is known as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import on demand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CF5C8-47C6-4B95-8F5E-FBD81BC9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2897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9D13-DE35-40C5-B392-9C0A19D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76" y="279400"/>
            <a:ext cx="10972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Import (Cont.)</a:t>
            </a:r>
          </a:p>
        </p:txBody>
      </p:sp>
      <p:sp>
        <p:nvSpPr>
          <p:cNvPr id="105475" name="Text Placeholder 2">
            <a:extLst>
              <a:ext uri="{FF2B5EF4-FFF2-40B4-BE49-F238E27FC236}">
                <a16:creationId xmlns:a16="http://schemas.microsoft.com/office/drawing/2014/main" id="{E60CC307-04A9-45A4-A49F-03A66E712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following syntax imports a particular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member: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import 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000000"/>
                </a:solidFill>
              </a:rPr>
              <a:t>packageName</a:t>
            </a:r>
            <a:r>
              <a:rPr lang="en-US" alt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</a:rPr>
              <a:t>ClassName</a:t>
            </a:r>
            <a:r>
              <a:rPr lang="en-US" alt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</a:rPr>
              <a:t>staticMemberName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where </a:t>
            </a:r>
            <a:r>
              <a:rPr lang="en-US" altLang="en-US" sz="2400" i="1" dirty="0" err="1">
                <a:solidFill>
                  <a:srgbClr val="000000"/>
                </a:solidFill>
              </a:rPr>
              <a:t>packageName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is the package of the class, </a:t>
            </a:r>
            <a:r>
              <a:rPr lang="en-US" altLang="en-US" sz="2400" dirty="0" err="1">
                <a:solidFill>
                  <a:srgbClr val="000000"/>
                </a:solidFill>
              </a:rPr>
              <a:t>ClassName</a:t>
            </a:r>
            <a:r>
              <a:rPr lang="en-US" altLang="en-US" sz="2400" dirty="0">
                <a:solidFill>
                  <a:srgbClr val="000000"/>
                </a:solidFill>
              </a:rPr>
              <a:t> is the name of the class and </a:t>
            </a:r>
            <a:r>
              <a:rPr lang="en-US" altLang="en-US" sz="2400" i="1" dirty="0" err="1">
                <a:solidFill>
                  <a:srgbClr val="000000"/>
                </a:solidFill>
              </a:rPr>
              <a:t>staticMemberName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is the name of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field or method.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The following syntax imports all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members of a class: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import static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i="1" dirty="0" err="1">
                <a:solidFill>
                  <a:srgbClr val="000000"/>
                </a:solidFill>
              </a:rPr>
              <a:t>packageName</a:t>
            </a:r>
            <a:r>
              <a:rPr lang="en-US" alt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i="1" dirty="0" err="1">
                <a:solidFill>
                  <a:srgbClr val="000000"/>
                </a:solidFill>
              </a:rPr>
              <a:t>ClassName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 err="1">
                <a:solidFill>
                  <a:srgbClr val="000000"/>
                </a:solidFill>
              </a:rPr>
              <a:t>packageName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is the package of the class and </a:t>
            </a:r>
            <a:r>
              <a:rPr lang="en-US" altLang="en-US" sz="2400" i="1" dirty="0" err="1">
                <a:solidFill>
                  <a:srgbClr val="000000"/>
                </a:solidFill>
              </a:rPr>
              <a:t>ClassName</a:t>
            </a:r>
            <a:r>
              <a:rPr lang="en-US" altLang="en-US" sz="2400" dirty="0">
                <a:solidFill>
                  <a:srgbClr val="000000"/>
                </a:solidFill>
              </a:rPr>
              <a:t> is the name of the class.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400" dirty="0">
                <a:solidFill>
                  <a:srgbClr val="000000"/>
                </a:solidFill>
              </a:rPr>
              <a:t> indicates that </a:t>
            </a:r>
            <a:r>
              <a:rPr lang="en-US" altLang="en-US" sz="2400" i="1" dirty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members of the specified class should be available for use in the class(</a:t>
            </a:r>
            <a:r>
              <a:rPr lang="en-US" altLang="en-US" sz="2400" dirty="0" err="1">
                <a:solidFill>
                  <a:srgbClr val="000000"/>
                </a:solidFill>
              </a:rPr>
              <a:t>es</a:t>
            </a:r>
            <a:r>
              <a:rPr lang="en-US" altLang="en-US" sz="2400" dirty="0">
                <a:solidFill>
                  <a:srgbClr val="000000"/>
                </a:solidFill>
              </a:rPr>
              <a:t>) declared in the file</a:t>
            </a:r>
            <a:r>
              <a:rPr lang="en-US" altLang="en-US" sz="2400" i="1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import declarations import only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400" dirty="0">
                <a:solidFill>
                  <a:srgbClr val="000000"/>
                </a:solidFill>
              </a:rPr>
              <a:t> class members.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Regular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2400" dirty="0">
                <a:solidFill>
                  <a:srgbClr val="000000"/>
                </a:solidFill>
              </a:rPr>
              <a:t> statements should be used to specify the classes used in a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61C54-7A51-42AC-91FF-98C4EEA3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86101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3">
            <a:extLst>
              <a:ext uri="{FF2B5EF4-FFF2-40B4-BE49-F238E27FC236}">
                <a16:creationId xmlns:a16="http://schemas.microsoft.com/office/drawing/2014/main" id="{15FE2132-B005-48C2-8A92-E5D628D659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FE5628-2105-483C-BD10-4059BAB5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267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4">
            <a:extLst>
              <a:ext uri="{FF2B5EF4-FFF2-40B4-BE49-F238E27FC236}">
                <a16:creationId xmlns:a16="http://schemas.microsoft.com/office/drawing/2014/main" id="{03339DA5-FE3E-4D75-8D65-898492EF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2BDE91-7315-4F18-B4D4-69D5AAC3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7680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27D3-BD8B-478A-BC03-4AADD4AD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Instance Variables</a:t>
            </a:r>
          </a:p>
        </p:txBody>
      </p:sp>
      <p:sp>
        <p:nvSpPr>
          <p:cNvPr id="108547" name="Text Placeholder 2">
            <a:extLst>
              <a:ext uri="{FF2B5EF4-FFF2-40B4-BE49-F238E27FC236}">
                <a16:creationId xmlns:a16="http://schemas.microsoft.com/office/drawing/2014/main" id="{5638A7BA-7DCD-4385-BFFD-DBFC639EA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</a:rPr>
              <a:t>principle of least privilege</a:t>
            </a:r>
            <a:r>
              <a:rPr lang="en-US" altLang="en-US" sz="2500" dirty="0">
                <a:solidFill>
                  <a:srgbClr val="000000"/>
                </a:solidFill>
              </a:rPr>
              <a:t> is fundamental to good software engineering.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Code should be granted only the amount of privilege and access that it needs to accomplish its designated task, but no more.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Makes your programs more robust by preventing code from accidentally (or maliciously) modifying variable values and calling methods that should not be accessible.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Keyword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500" dirty="0">
                <a:solidFill>
                  <a:srgbClr val="000000"/>
                </a:solidFill>
              </a:rPr>
              <a:t> specifies that a variable is not modifiable (i.e., it’s a constant) and any attempt to modify it is an error.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private final </a:t>
            </a:r>
            <a:r>
              <a:rPr lang="en-US" alt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900" dirty="0">
                <a:solidFill>
                  <a:srgbClr val="128AFF"/>
                </a:solidFill>
                <a:latin typeface="Consolas" panose="020B0609020204030204" pitchFamily="49" charset="0"/>
              </a:rPr>
              <a:t>INCREMENT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Declares a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2100" dirty="0">
                <a:solidFill>
                  <a:srgbClr val="000000"/>
                </a:solidFill>
              </a:rPr>
              <a:t> (constant) instance variable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INCREMENT</a:t>
            </a:r>
            <a:r>
              <a:rPr lang="en-US" altLang="en-US" sz="2100" dirty="0">
                <a:solidFill>
                  <a:srgbClr val="000000"/>
                </a:solidFill>
              </a:rPr>
              <a:t> of type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1CA9-F4B3-4E7D-A84C-7EC5F582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19141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A8A5-1198-47C8-B387-F3ED157E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final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Instance Variables (cont.)</a:t>
            </a:r>
          </a:p>
        </p:txBody>
      </p:sp>
      <p:sp>
        <p:nvSpPr>
          <p:cNvPr id="109571" name="Text Placeholder 2">
            <a:extLst>
              <a:ext uri="{FF2B5EF4-FFF2-40B4-BE49-F238E27FC236}">
                <a16:creationId xmlns:a16="http://schemas.microsoft.com/office/drawing/2014/main" id="{4B9AF827-FD45-4B61-9E8E-353EAD9BF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variables can be initialized when they are declared or by each of the class’s constructors so that each object of the class has a different value.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 class provides multiple constructors, every one would be required to initialize 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that was not initialized when it was declared.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cannot be modified by assignment after it’s initialized.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is not initialized, a compilation error occurs.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D1DD5-0FB4-4AC5-A960-F88BDEBB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6623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6">
            <a:extLst>
              <a:ext uri="{FF2B5EF4-FFF2-40B4-BE49-F238E27FC236}">
                <a16:creationId xmlns:a16="http://schemas.microsoft.com/office/drawing/2014/main" id="{10C05EB7-6583-4301-9534-C28C15F856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0"/>
            <a:ext cx="119903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8D7AC-8A44-499F-BC41-EAAD787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29844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C06E-DFAA-40A5-A469-E3764035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Package Access</a:t>
            </a:r>
          </a:p>
        </p:txBody>
      </p:sp>
      <p:sp>
        <p:nvSpPr>
          <p:cNvPr id="114691" name="Text Placeholder 2">
            <a:extLst>
              <a:ext uri="{FF2B5EF4-FFF2-40B4-BE49-F238E27FC236}">
                <a16:creationId xmlns:a16="http://schemas.microsoft.com/office/drawing/2014/main" id="{004EBE51-606F-4899-A7EA-48E8FBD9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no access modifier is specified for a method or variable when it’s declared in a class, the method or variable is considered to have </a:t>
            </a:r>
            <a:r>
              <a:rPr lang="en-US" altLang="en-US" dirty="0">
                <a:solidFill>
                  <a:srgbClr val="0000FF"/>
                </a:solidFill>
              </a:rPr>
              <a:t>package access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If </a:t>
            </a:r>
            <a:r>
              <a:rPr lang="en-US" altLang="en-US" dirty="0">
                <a:solidFill>
                  <a:srgbClr val="000000"/>
                </a:solidFill>
              </a:rPr>
              <a:t>a program uses </a:t>
            </a:r>
            <a:r>
              <a:rPr lang="en-US" altLang="en-US" i="1" dirty="0">
                <a:solidFill>
                  <a:srgbClr val="000000"/>
                </a:solidFill>
              </a:rPr>
              <a:t>multiple</a:t>
            </a:r>
            <a:r>
              <a:rPr lang="en-US" altLang="en-US" dirty="0">
                <a:solidFill>
                  <a:srgbClr val="000000"/>
                </a:solidFill>
              </a:rPr>
              <a:t> classes from the </a:t>
            </a:r>
            <a:r>
              <a:rPr lang="en-US" altLang="en-US" i="1" dirty="0">
                <a:solidFill>
                  <a:srgbClr val="000000"/>
                </a:solidFill>
              </a:rPr>
              <a:t>same</a:t>
            </a:r>
            <a:r>
              <a:rPr lang="en-US" altLang="en-US" dirty="0">
                <a:solidFill>
                  <a:srgbClr val="000000"/>
                </a:solidFill>
              </a:rPr>
              <a:t> package, these classes can access each other’s package-access members directly through references to objects of the appropriate classes, or in the case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members through the class name. 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Package access is rarely used.  [See next slide lines 13-14. It’s preferable to use set/get methods.]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5E57D-6C05-4B3A-8390-5BFF26B3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617325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8">
            <a:extLst>
              <a:ext uri="{FF2B5EF4-FFF2-40B4-BE49-F238E27FC236}">
                <a16:creationId xmlns:a16="http://schemas.microsoft.com/office/drawing/2014/main" id="{B938D77E-7402-43D1-9B9C-E061FC9EF0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0"/>
            <a:ext cx="108299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4B9B0-F930-472E-B39A-97659F8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7806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69">
            <a:extLst>
              <a:ext uri="{FF2B5EF4-FFF2-40B4-BE49-F238E27FC236}">
                <a16:creationId xmlns:a16="http://schemas.microsoft.com/office/drawing/2014/main" id="{3581ECE7-89EE-4B0D-B5EF-4ED466F792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15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7ABE67-3E6D-4C1C-B150-AD6C0AD1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62789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256-FA51-4643-A217-EE1E33D2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for Precise Monetary Calculations</a:t>
            </a:r>
          </a:p>
        </p:txBody>
      </p:sp>
      <p:sp>
        <p:nvSpPr>
          <p:cNvPr id="118787" name="Text Placeholder 2">
            <a:extLst>
              <a:ext uri="{FF2B5EF4-FFF2-40B4-BE49-F238E27FC236}">
                <a16:creationId xmlns:a16="http://schemas.microsoft.com/office/drawing/2014/main" id="{CDB87F81-9E21-45C2-8613-B01EA8EDD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earlier chapters, we demonstrated monetary calculations using values of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sz="2000" dirty="0">
                <a:solidFill>
                  <a:srgbClr val="000000"/>
                </a:solidFill>
              </a:rPr>
              <a:t>some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rgbClr val="000000"/>
                </a:solidFill>
              </a:rPr>
              <a:t> values are represented approximately.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Any application that requires precise floating-point calculations—such as those in financial applications—should instead use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en-US" sz="2400" dirty="0">
                <a:solidFill>
                  <a:srgbClr val="000000"/>
                </a:solidFill>
              </a:rPr>
              <a:t> (from package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</a:t>
            </a:r>
            <a:r>
              <a:rPr lang="en-US" altLang="en-US" sz="2400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31FDD-C8C2-4DC4-9C94-7CB39AB4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700413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27">
            <a:extLst>
              <a:ext uri="{FF2B5EF4-FFF2-40B4-BE49-F238E27FC236}">
                <a16:creationId xmlns:a16="http://schemas.microsoft.com/office/drawing/2014/main" id="{3422DFE5-251B-499E-9F9E-9A4F811768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7B833E-9CA2-436E-A5E0-2A6C2324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2859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28">
            <a:extLst>
              <a:ext uri="{FF2B5EF4-FFF2-40B4-BE49-F238E27FC236}">
                <a16:creationId xmlns:a16="http://schemas.microsoft.com/office/drawing/2014/main" id="{45459152-0938-46EC-9AD4-C91D875A5E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BDC20-3272-4CC4-9D69-63D423E3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75672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70">
            <a:extLst>
              <a:ext uri="{FF2B5EF4-FFF2-40B4-BE49-F238E27FC236}">
                <a16:creationId xmlns:a16="http://schemas.microsoft.com/office/drawing/2014/main" id="{145B3A6E-8982-4BA6-82BE-690CF65695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F3538-58B8-4EF3-977F-4C710F5E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304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15">
            <a:extLst>
              <a:ext uri="{FF2B5EF4-FFF2-40B4-BE49-F238E27FC236}">
                <a16:creationId xmlns:a16="http://schemas.microsoft.com/office/drawing/2014/main" id="{C41CDD6A-6ACF-432F-AAD5-5C035E08B1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A51C61-C0AE-47A2-974F-BF4DD479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09753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71">
            <a:extLst>
              <a:ext uri="{FF2B5EF4-FFF2-40B4-BE49-F238E27FC236}">
                <a16:creationId xmlns:a16="http://schemas.microsoft.com/office/drawing/2014/main" id="{5EB26FDD-1191-464C-9906-9529AD02F7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6C1328-2780-4C7D-985D-27507D08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769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72">
            <a:extLst>
              <a:ext uri="{FF2B5EF4-FFF2-40B4-BE49-F238E27FC236}">
                <a16:creationId xmlns:a16="http://schemas.microsoft.com/office/drawing/2014/main" id="{41F3A69F-3EA9-42FA-854A-1B3A055FA3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B40A62-7287-4A54-8C37-079146D0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3765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735A-81B1-44F5-98C9-C07085DE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for Precise Monetary Calculations (Cont.)</a:t>
            </a:r>
          </a:p>
        </p:txBody>
      </p:sp>
      <p:sp>
        <p:nvSpPr>
          <p:cNvPr id="138243" name="Text Placeholder 2">
            <a:extLst>
              <a:ext uri="{FF2B5EF4-FFF2-40B4-BE49-F238E27FC236}">
                <a16:creationId xmlns:a16="http://schemas.microsoft.com/office/drawing/2014/main" id="{3D841D59-32BD-4447-A15C-7CCC439AC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Interest Calculations Using </a:t>
            </a: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Figure 8.16 </a:t>
            </a:r>
            <a:r>
              <a:rPr lang="en-US" altLang="en-US" sz="2400" dirty="0" err="1">
                <a:solidFill>
                  <a:srgbClr val="000000"/>
                </a:solidFill>
              </a:rPr>
              <a:t>reimplements</a:t>
            </a:r>
            <a:r>
              <a:rPr lang="en-US" altLang="en-US" sz="2400" dirty="0">
                <a:solidFill>
                  <a:srgbClr val="000000"/>
                </a:solidFill>
              </a:rPr>
              <a:t> the interest calculation example of Fig. 5.6 using objects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en-US" sz="2400" dirty="0">
                <a:solidFill>
                  <a:srgbClr val="000000"/>
                </a:solidFill>
              </a:rPr>
              <a:t> to perform the calculations. </a:t>
            </a:r>
          </a:p>
          <a:p>
            <a:pPr eaLnBrk="1" hangingPunct="1"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We also introduce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</a:t>
            </a:r>
            <a:r>
              <a:rPr lang="en-US" altLang="en-US" sz="2400" dirty="0">
                <a:solidFill>
                  <a:srgbClr val="000000"/>
                </a:solidFill>
              </a:rPr>
              <a:t> (package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java.text</a:t>
            </a:r>
            <a:r>
              <a:rPr lang="en-US" altLang="en-US" sz="2400" dirty="0">
                <a:solidFill>
                  <a:srgbClr val="000000"/>
                </a:solidFill>
              </a:rPr>
              <a:t>) for formatting numeric values as </a:t>
            </a:r>
            <a:r>
              <a:rPr lang="en-US" altLang="en-US" sz="2400" i="1" dirty="0">
                <a:solidFill>
                  <a:srgbClr val="000000"/>
                </a:solidFill>
              </a:rPr>
              <a:t>locale-specific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s—for example, in the U.S. locale, the value 1234.56, would be formatted as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"1,234.56"</a:t>
            </a:r>
            <a:r>
              <a:rPr lang="en-US" altLang="en-US" sz="2400" dirty="0">
                <a:solidFill>
                  <a:srgbClr val="000000"/>
                </a:solidFill>
              </a:rPr>
              <a:t>, whereas in many European locales it would be formatted as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"1.234,56"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4D5B9-7B01-47FE-B553-4145B5BD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42898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6C2C9A-2272-0470-9A56-89AA95AC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CBAB4-DD61-6BFC-FEE1-0A6EF82D2FB2}"/>
              </a:ext>
            </a:extLst>
          </p:cNvPr>
          <p:cNvSpPr txBox="1"/>
          <p:nvPr/>
        </p:nvSpPr>
        <p:spPr>
          <a:xfrm>
            <a:off x="1455821" y="481256"/>
            <a:ext cx="968542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Issue: </a:t>
            </a:r>
            <a:r>
              <a:rPr lang="en-US" sz="2400" dirty="0"/>
              <a:t>Floating point arithmetic is not precise, </a:t>
            </a:r>
            <a:r>
              <a:rPr lang="en-US" sz="2400" dirty="0" err="1"/>
              <a:t>BigDecimal</a:t>
            </a:r>
            <a:r>
              <a:rPr lang="en-US" sz="2400" dirty="0"/>
              <a:t> is.</a:t>
            </a:r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endParaRPr lang="en-US" sz="2400" dirty="0"/>
          </a:p>
          <a:p>
            <a:r>
              <a:rPr lang="en-US" sz="2400" dirty="0"/>
              <a:t>Input : double a=0.03;</a:t>
            </a:r>
          </a:p>
          <a:p>
            <a:r>
              <a:rPr lang="en-US" sz="2400" dirty="0"/>
              <a:t>           double b=0.04;</a:t>
            </a:r>
          </a:p>
          <a:p>
            <a:r>
              <a:rPr lang="en-US" sz="2400" dirty="0"/>
              <a:t>           double c=b-a;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System.out.println</a:t>
            </a:r>
            <a:r>
              <a:rPr lang="en-US" sz="2400" dirty="0"/>
              <a:t>(c);</a:t>
            </a:r>
          </a:p>
          <a:p>
            <a:r>
              <a:rPr lang="en-US" sz="2400" dirty="0"/>
              <a:t>Output : 0.009999999999999998</a:t>
            </a:r>
          </a:p>
          <a:p>
            <a:endParaRPr lang="en-US" sz="2400" dirty="0"/>
          </a:p>
          <a:p>
            <a:r>
              <a:rPr lang="en-US" sz="2400" dirty="0"/>
              <a:t>Input : </a:t>
            </a:r>
            <a:r>
              <a:rPr lang="en-US" sz="2400" dirty="0" err="1"/>
              <a:t>BigDecimal</a:t>
            </a:r>
            <a:r>
              <a:rPr lang="en-US" sz="2400" dirty="0"/>
              <a:t> _a = new </a:t>
            </a:r>
            <a:r>
              <a:rPr lang="en-US" sz="2400" dirty="0" err="1"/>
              <a:t>BigDecimal</a:t>
            </a:r>
            <a:r>
              <a:rPr lang="en-US" sz="2400" dirty="0"/>
              <a:t>("0.03");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BigDecimal</a:t>
            </a:r>
            <a:r>
              <a:rPr lang="en-US" sz="2400" dirty="0"/>
              <a:t> _b = new </a:t>
            </a:r>
            <a:r>
              <a:rPr lang="en-US" sz="2400" dirty="0" err="1"/>
              <a:t>BigDecimal</a:t>
            </a:r>
            <a:r>
              <a:rPr lang="en-US" sz="2400" dirty="0"/>
              <a:t>("0.04");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BigDecimal</a:t>
            </a:r>
            <a:r>
              <a:rPr lang="en-US" sz="2400" dirty="0"/>
              <a:t> _c = _</a:t>
            </a:r>
            <a:r>
              <a:rPr lang="en-US" sz="2400" dirty="0" err="1"/>
              <a:t>b.subtract</a:t>
            </a:r>
            <a:r>
              <a:rPr lang="en-US" sz="2400" dirty="0"/>
              <a:t>(_a);</a:t>
            </a:r>
          </a:p>
          <a:p>
            <a:r>
              <a:rPr lang="en-US" sz="2400" dirty="0"/>
              <a:t>           </a:t>
            </a:r>
            <a:r>
              <a:rPr lang="en-US" sz="2400" dirty="0" err="1"/>
              <a:t>System.out.println</a:t>
            </a:r>
            <a:r>
              <a:rPr lang="en-US" sz="2400" dirty="0"/>
              <a:t>(_c);</a:t>
            </a:r>
          </a:p>
          <a:p>
            <a:r>
              <a:rPr lang="en-US" sz="2400" dirty="0"/>
              <a:t>Output : 0.01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263C-EAA2-4B6B-A46C-D89A9A32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581528"/>
            <a:ext cx="10918952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for Precise Monetary Calculations (Cont.)</a:t>
            </a:r>
          </a:p>
        </p:txBody>
      </p:sp>
      <p:sp>
        <p:nvSpPr>
          <p:cNvPr id="138243" name="Text Placeholder 2">
            <a:extLst>
              <a:ext uri="{FF2B5EF4-FFF2-40B4-BE49-F238E27FC236}">
                <a16:creationId xmlns:a16="http://schemas.microsoft.com/office/drawing/2014/main" id="{922C5734-688D-40B2-843C-F4963204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611" y="1800729"/>
            <a:ext cx="10918952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altLang="en-US" sz="2200" b="1" i="1" dirty="0">
                <a:cs typeface="Times New Roman" panose="02020603050405020304" pitchFamily="18" charset="0"/>
              </a:rPr>
              <a:t>Rounding </a:t>
            </a:r>
            <a:r>
              <a:rPr lang="en-US" altLang="en-US" sz="2200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b="1" i="1" dirty="0">
                <a:cs typeface="Times New Roman" panose="02020603050405020304" pitchFamily="18" charset="0"/>
              </a:rPr>
              <a:t> Values</a:t>
            </a:r>
          </a:p>
          <a:p>
            <a:pPr eaLnBrk="1" hangingPunct="1"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In addition to precise calculations,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also gives you control over how values are rounded—by default all calculations are exact and </a:t>
            </a:r>
            <a:r>
              <a:rPr lang="en-US" altLang="en-US" sz="2200" i="1" dirty="0">
                <a:cs typeface="Times New Roman" panose="02020603050405020304" pitchFamily="18" charset="0"/>
              </a:rPr>
              <a:t>no</a:t>
            </a:r>
            <a:r>
              <a:rPr lang="en-US" altLang="en-US" sz="2200" dirty="0">
                <a:cs typeface="Times New Roman" panose="02020603050405020304" pitchFamily="18" charset="0"/>
              </a:rPr>
              <a:t> rounding occurs. </a:t>
            </a:r>
          </a:p>
          <a:p>
            <a:pPr eaLnBrk="1" hangingPunct="1"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If you do not specify how to round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values and a given value cannot be represented exactly—such as the result of 1 divided by 3, which is 0.3333333…—an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ArithmeticException</a:t>
            </a:r>
            <a:r>
              <a:rPr lang="en-US" altLang="en-US" sz="2200" dirty="0">
                <a:cs typeface="Times New Roman" panose="02020603050405020304" pitchFamily="18" charset="0"/>
              </a:rPr>
              <a:t> occurs. </a:t>
            </a:r>
          </a:p>
          <a:p>
            <a:pPr eaLnBrk="1" hangingPunct="1"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You can specify the rounding mode for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by supplying 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MathContext</a:t>
            </a:r>
            <a:r>
              <a:rPr lang="en-US" altLang="en-US" sz="2200" dirty="0">
                <a:cs typeface="Times New Roman" panose="02020603050405020304" pitchFamily="18" charset="0"/>
              </a:rPr>
              <a:t> object (package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java.math</a:t>
            </a:r>
            <a:r>
              <a:rPr lang="en-US" altLang="en-US" sz="2200" dirty="0">
                <a:cs typeface="Times New Roman" panose="02020603050405020304" pitchFamily="18" charset="0"/>
              </a:rPr>
              <a:t>) to class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 err="1">
                <a:cs typeface="Times New Roman" panose="02020603050405020304" pitchFamily="18" charset="0"/>
              </a:rPr>
              <a:t>’s</a:t>
            </a:r>
            <a:r>
              <a:rPr lang="en-US" altLang="en-US" sz="2200" dirty="0">
                <a:cs typeface="Times New Roman" panose="02020603050405020304" pitchFamily="18" charset="0"/>
              </a:rPr>
              <a:t> constructor when you create 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. You may also provide 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MathContext</a:t>
            </a:r>
            <a:r>
              <a:rPr lang="en-US" altLang="en-US" sz="2200" dirty="0">
                <a:cs typeface="Times New Roman" panose="02020603050405020304" pitchFamily="18" charset="0"/>
              </a:rPr>
              <a:t> to various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methods that perform calculations. </a:t>
            </a: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B9AF-2A4D-4184-BD97-43CCE80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77871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FF3C-FCA6-4D6B-866A-EE92B7E8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3" y="376997"/>
            <a:ext cx="10967079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for Precise Monetary Calculations (Cont.)</a:t>
            </a:r>
          </a:p>
        </p:txBody>
      </p:sp>
      <p:sp>
        <p:nvSpPr>
          <p:cNvPr id="124931" name="Text Placeholder 2">
            <a:extLst>
              <a:ext uri="{FF2B5EF4-FFF2-40B4-BE49-F238E27FC236}">
                <a16:creationId xmlns:a16="http://schemas.microsoft.com/office/drawing/2014/main" id="{6E105BE2-96FA-4983-B5C2-EB940EAE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83" y="1596198"/>
            <a:ext cx="10967079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Class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MathContext</a:t>
            </a:r>
            <a:r>
              <a:rPr lang="en-US" altLang="en-US" sz="2400" dirty="0">
                <a:cs typeface="Times New Roman" panose="02020603050405020304" pitchFamily="18" charset="0"/>
              </a:rPr>
              <a:t> contains several pre-configured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MathContext</a:t>
            </a:r>
            <a:r>
              <a:rPr lang="en-US" altLang="en-US" sz="2400" dirty="0">
                <a:cs typeface="Times New Roman" panose="02020603050405020304" pitchFamily="18" charset="0"/>
              </a:rPr>
              <a:t> objects that you can learn about at </a:t>
            </a:r>
          </a:p>
          <a:p>
            <a:pPr lvl="1" eaLnBrk="1" hangingPunct="1"/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http://docs.oracle.com/javase/7/docs/api/java/</a:t>
            </a:r>
            <a:b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math/MathContext.html</a:t>
            </a:r>
          </a:p>
          <a:p>
            <a:pPr eaLnBrk="1" hangingPunct="1"/>
            <a:r>
              <a:rPr lang="en-US" altLang="en-US" sz="2400" dirty="0">
                <a:cs typeface="Times New Roman" panose="02020603050405020304" pitchFamily="18" charset="0"/>
              </a:rPr>
              <a:t>By default, each pre-configured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MathContext</a:t>
            </a:r>
            <a:r>
              <a:rPr lang="en-US" altLang="en-US" sz="2400" dirty="0">
                <a:cs typeface="Times New Roman" panose="02020603050405020304" pitchFamily="18" charset="0"/>
              </a:rPr>
              <a:t> uses so called “bankers rounding” as explained for the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RoundingMode</a:t>
            </a:r>
            <a:r>
              <a:rPr lang="en-US" altLang="en-US" sz="2400" dirty="0">
                <a:cs typeface="Times New Roman" panose="02020603050405020304" pitchFamily="18" charset="0"/>
              </a:rPr>
              <a:t> constant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HALF_EVEN</a:t>
            </a:r>
            <a:r>
              <a:rPr lang="en-US" altLang="en-US" sz="2400" dirty="0">
                <a:cs typeface="Times New Roman" panose="02020603050405020304" pitchFamily="18" charset="0"/>
              </a:rPr>
              <a:t> at:</a:t>
            </a:r>
          </a:p>
          <a:p>
            <a:pPr lvl="1" eaLnBrk="1" hangingPunct="1"/>
            <a:r>
              <a:rPr lang="en-US" altLang="en-US" sz="2000" dirty="0">
                <a:latin typeface="Consolas" panose="020B0609020204030204" pitchFamily="49" charset="0"/>
              </a:rPr>
              <a:t>http://docs.oracle.com/javase/7/docs/api/java/</a:t>
            </a: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</a:rPr>
              <a:t>math/</a:t>
            </a:r>
            <a:r>
              <a:rPr lang="en-US" altLang="en-US" sz="2000" dirty="0" err="1">
                <a:latin typeface="Consolas" panose="020B0609020204030204" pitchFamily="49" charset="0"/>
              </a:rPr>
              <a:t>RoundingMode.html#HALF_EVEN</a:t>
            </a:r>
            <a:endParaRPr lang="en-US" altLang="en-US" sz="2000" dirty="0">
              <a:latin typeface="Consolas" panose="020B0609020204030204" pitchFamily="49" charset="0"/>
            </a:endParaRPr>
          </a:p>
          <a:p>
            <a:pPr eaLnBrk="1" hangingPunct="1"/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B2B09-BBF6-4BF8-983A-8A4C2B9F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77755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3C05-E5C5-4004-8BB7-13ECA4A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389022"/>
            <a:ext cx="10850774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for Precise Monetary Calculations (Cont.)</a:t>
            </a:r>
          </a:p>
        </p:txBody>
      </p:sp>
      <p:sp>
        <p:nvSpPr>
          <p:cNvPr id="138243" name="Text Placeholder 2">
            <a:extLst>
              <a:ext uri="{FF2B5EF4-FFF2-40B4-BE49-F238E27FC236}">
                <a16:creationId xmlns:a16="http://schemas.microsoft.com/office/drawing/2014/main" id="{1922812D-EC7C-40AB-950D-8E934CB8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789" y="1608223"/>
            <a:ext cx="10850774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altLang="en-US" sz="2200" b="1" i="1" dirty="0">
                <a:cs typeface="Times New Roman" panose="02020603050405020304" pitchFamily="18" charset="0"/>
              </a:rPr>
              <a:t>Scaling </a:t>
            </a:r>
            <a:r>
              <a:rPr lang="en-US" altLang="en-US" sz="2200" b="1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b="1" i="1" dirty="0">
                <a:cs typeface="Times New Roman" panose="02020603050405020304" pitchFamily="18" charset="0"/>
              </a:rPr>
              <a:t> Values</a:t>
            </a:r>
          </a:p>
          <a:p>
            <a:pPr eaLnBrk="1" hangingPunct="1"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 err="1">
                <a:cs typeface="Times New Roman" panose="02020603050405020304" pitchFamily="18" charset="0"/>
              </a:rPr>
              <a:t>’s</a:t>
            </a:r>
            <a:r>
              <a:rPr lang="en-US" altLang="en-US" sz="2200" dirty="0">
                <a:cs typeface="Times New Roman" panose="02020603050405020304" pitchFamily="18" charset="0"/>
              </a:rPr>
              <a:t> scale is the number of digits to the right of its decimal point. If you need 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rounded to a specific digit, you can call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method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setScale</a:t>
            </a:r>
            <a:r>
              <a:rPr lang="en-US" altLang="en-US" sz="2200" dirty="0"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For example, the following expression returns a </a:t>
            </a:r>
            <a:r>
              <a:rPr lang="en-US" altLang="en-US" sz="2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BigDecimal</a:t>
            </a:r>
            <a:r>
              <a:rPr lang="en-US" altLang="en-US" sz="2200" dirty="0">
                <a:cs typeface="Times New Roman" panose="02020603050405020304" pitchFamily="18" charset="0"/>
              </a:rPr>
              <a:t> with two digits to the right of the decimal point and using bankers rounding:  </a:t>
            </a:r>
          </a:p>
          <a:p>
            <a:pPr lvl="1" eaLnBrk="1" hangingPunct="1">
              <a:defRPr/>
            </a:pP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amount.setScale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(2, </a:t>
            </a:r>
            <a:r>
              <a:rPr lang="en-US" alt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RoundingMode.HALF_EVEN</a:t>
            </a:r>
            <a:r>
              <a:rPr lang="en-US" alt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defRPr/>
            </a:pP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CD6F6-9834-4AFA-9279-576EE925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637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EE07-D447-478A-932B-9D84B7E8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8.2  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Class Case Study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660BACE5-1CDA-42AF-AF81-D783288DF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Time1</a:t>
            </a:r>
            <a:r>
              <a:rPr lang="en-US" altLang="en-US" dirty="0">
                <a:solidFill>
                  <a:srgbClr val="000000"/>
                </a:solidFill>
              </a:rPr>
              <a:t> does not declare a constructor, so the compiler supplies a default constructor.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Each instance variable implicitly receives the default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value.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Instance variables also can be initialized when they are declared in the class body, using the same initialization syntax as with a local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1AEC1-D0B0-4506-B885-95E6E3D6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389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915</TotalTime>
  <Words>4273</Words>
  <Application>Microsoft Office PowerPoint</Application>
  <PresentationFormat>Widescreen</PresentationFormat>
  <Paragraphs>310</Paragraphs>
  <Slides>86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8 Classes and Objects: A Deeper Look</vt:lpstr>
      <vt:lpstr>8.2  Time Class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8.2  Time Class Case Study (Cont.)</vt:lpstr>
      <vt:lpstr>PowerPoint Presentation</vt:lpstr>
      <vt:lpstr>PowerPoint Presentation</vt:lpstr>
      <vt:lpstr>PowerPoint Presentation</vt:lpstr>
      <vt:lpstr>PowerPoint Presentation</vt:lpstr>
      <vt:lpstr>8.4  Referring to the Current Object’s Members with the this Reference</vt:lpstr>
      <vt:lpstr>8.4  Referring to the Current Object’s Members with the this Reference (Cont.)</vt:lpstr>
      <vt:lpstr>PowerPoint Presentation</vt:lpstr>
      <vt:lpstr>PowerPoint Presentation</vt:lpstr>
      <vt:lpstr>PowerPoint Presentation</vt:lpstr>
      <vt:lpstr>PowerPoint Presentation</vt:lpstr>
      <vt:lpstr>8.5  Time Class Case Study: Overloaded Constructors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8.5  Time Class Case Study: Overloaded Constructors (Cont.)</vt:lpstr>
      <vt:lpstr>8.6  Default and No-Argument Constructors</vt:lpstr>
      <vt:lpstr>8.7  Notes on Set and Get Methods</vt:lpstr>
      <vt:lpstr>8.7  Notes on Set and Get Methods (Cont.)</vt:lpstr>
      <vt:lpstr>PowerPoint Presentation</vt:lpstr>
      <vt:lpstr>8.7  Notes on Set and Get Methods (Cont.)</vt:lpstr>
      <vt:lpstr>PowerPoint Presentation</vt:lpstr>
      <vt:lpstr>8.8  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8.9  enum Types</vt:lpstr>
      <vt:lpstr>8.9  Enum Types (Cont.)</vt:lpstr>
      <vt:lpstr>8.9  Enum Types (Cont.)</vt:lpstr>
      <vt:lpstr>PowerPoint Presentation</vt:lpstr>
      <vt:lpstr>PowerPoint Presentation</vt:lpstr>
      <vt:lpstr>PowerPoint Presentation</vt:lpstr>
      <vt:lpstr>PowerPoint Presentation</vt:lpstr>
      <vt:lpstr>8.9   Enum Types (Cont.)</vt:lpstr>
      <vt:lpstr>8.10  Garbage Collection</vt:lpstr>
      <vt:lpstr>8.10  Garbage Collection (Cont.)</vt:lpstr>
      <vt:lpstr>8.10  Garbage Collection (Cont.)</vt:lpstr>
      <vt:lpstr>8.10  Garbage Collection (Cont.)</vt:lpstr>
      <vt:lpstr>PowerPoint Presentation</vt:lpstr>
      <vt:lpstr>8.11  static Class Members</vt:lpstr>
      <vt:lpstr>PowerPoint Presentation</vt:lpstr>
      <vt:lpstr>8.11  static Class Members (Cont.)</vt:lpstr>
      <vt:lpstr>8.11  static Class Members (Cont.)</vt:lpstr>
      <vt:lpstr>PowerPoint Presentation</vt:lpstr>
      <vt:lpstr>8.11  static Class Members (Cont.)</vt:lpstr>
      <vt:lpstr>PowerPoint Presentation</vt:lpstr>
      <vt:lpstr>PowerPoint Presentation</vt:lpstr>
      <vt:lpstr>PowerPoint Presentation</vt:lpstr>
      <vt:lpstr>PowerPoint Presentation</vt:lpstr>
      <vt:lpstr>8.12  static Import</vt:lpstr>
      <vt:lpstr>8.12  static Import (Cont.)</vt:lpstr>
      <vt:lpstr>PowerPoint Presentation</vt:lpstr>
      <vt:lpstr>8.13  final Instance Variables</vt:lpstr>
      <vt:lpstr>8.13  final Instance Variables (cont.)</vt:lpstr>
      <vt:lpstr>PowerPoint Presentation</vt:lpstr>
      <vt:lpstr>8.14  Package Access</vt:lpstr>
      <vt:lpstr>PowerPoint Presentation</vt:lpstr>
      <vt:lpstr>PowerPoint Presentation</vt:lpstr>
      <vt:lpstr>8.15  Using BigDecimal for Precise Monetary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8.15  Using BigDecimal for Precise Monetary Calculations (Cont.)</vt:lpstr>
      <vt:lpstr>PowerPoint Presentation</vt:lpstr>
      <vt:lpstr>8.15  Using BigDecimal for Precise Monetary Calculations (Cont.)</vt:lpstr>
      <vt:lpstr>8.15  Using BigDecimal for Precise Monetary Calculations (Cont.)</vt:lpstr>
      <vt:lpstr>8.15  Using BigDecimal for Precise Monetary Calculations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Dan</cp:lastModifiedBy>
  <cp:revision>49</cp:revision>
  <dcterms:created xsi:type="dcterms:W3CDTF">2017-07-06T14:39:07Z</dcterms:created>
  <dcterms:modified xsi:type="dcterms:W3CDTF">2023-02-07T22:52:44Z</dcterms:modified>
</cp:coreProperties>
</file>