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7"/>
  </p:notesMasterIdLst>
  <p:sldIdLst>
    <p:sldId id="340" r:id="rId2"/>
    <p:sldId id="341" r:id="rId3"/>
    <p:sldId id="347" r:id="rId4"/>
    <p:sldId id="350" r:id="rId5"/>
    <p:sldId id="269" r:id="rId6"/>
    <p:sldId id="270" r:id="rId7"/>
    <p:sldId id="271" r:id="rId8"/>
    <p:sldId id="272" r:id="rId9"/>
    <p:sldId id="273" r:id="rId10"/>
    <p:sldId id="352" r:id="rId11"/>
    <p:sldId id="353" r:id="rId12"/>
    <p:sldId id="354" r:id="rId13"/>
    <p:sldId id="276" r:id="rId14"/>
    <p:sldId id="360" r:id="rId15"/>
    <p:sldId id="361" r:id="rId16"/>
    <p:sldId id="277" r:id="rId17"/>
    <p:sldId id="362" r:id="rId18"/>
    <p:sldId id="363" r:id="rId19"/>
    <p:sldId id="364" r:id="rId20"/>
    <p:sldId id="278" r:id="rId21"/>
    <p:sldId id="279" r:id="rId22"/>
    <p:sldId id="280"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368" r:id="rId40"/>
    <p:sldId id="298" r:id="rId41"/>
    <p:sldId id="299" r:id="rId42"/>
    <p:sldId id="300" r:id="rId43"/>
    <p:sldId id="301" r:id="rId44"/>
    <p:sldId id="302" r:id="rId45"/>
    <p:sldId id="303" r:id="rId46"/>
    <p:sldId id="304" r:id="rId47"/>
    <p:sldId id="305" r:id="rId48"/>
    <p:sldId id="369" r:id="rId49"/>
    <p:sldId id="370" r:id="rId50"/>
    <p:sldId id="371" r:id="rId51"/>
    <p:sldId id="372" r:id="rId52"/>
    <p:sldId id="373" r:id="rId53"/>
    <p:sldId id="374" r:id="rId54"/>
    <p:sldId id="375" r:id="rId55"/>
    <p:sldId id="376" r:id="rId56"/>
    <p:sldId id="379" r:id="rId57"/>
    <p:sldId id="380" r:id="rId58"/>
    <p:sldId id="382" r:id="rId59"/>
    <p:sldId id="315" r:id="rId60"/>
    <p:sldId id="384" r:id="rId61"/>
    <p:sldId id="317" r:id="rId62"/>
    <p:sldId id="385" r:id="rId63"/>
    <p:sldId id="318" r:id="rId64"/>
    <p:sldId id="319" r:id="rId65"/>
    <p:sldId id="320" r:id="rId66"/>
    <p:sldId id="321" r:id="rId67"/>
    <p:sldId id="322" r:id="rId68"/>
    <p:sldId id="386" r:id="rId69"/>
    <p:sldId id="323" r:id="rId70"/>
    <p:sldId id="324" r:id="rId71"/>
    <p:sldId id="325" r:id="rId72"/>
    <p:sldId id="411" r:id="rId73"/>
    <p:sldId id="412" r:id="rId74"/>
    <p:sldId id="413" r:id="rId75"/>
    <p:sldId id="329" r:id="rId76"/>
    <p:sldId id="330" r:id="rId77"/>
    <p:sldId id="331" r:id="rId78"/>
    <p:sldId id="388" r:id="rId79"/>
    <p:sldId id="332" r:id="rId80"/>
    <p:sldId id="333" r:id="rId81"/>
    <p:sldId id="334" r:id="rId82"/>
    <p:sldId id="335" r:id="rId83"/>
    <p:sldId id="389" r:id="rId84"/>
    <p:sldId id="390" r:id="rId85"/>
    <p:sldId id="391" r:id="rId86"/>
    <p:sldId id="392" r:id="rId87"/>
    <p:sldId id="393" r:id="rId88"/>
    <p:sldId id="394" r:id="rId89"/>
    <p:sldId id="404" r:id="rId90"/>
    <p:sldId id="405" r:id="rId91"/>
    <p:sldId id="406" r:id="rId92"/>
    <p:sldId id="403" r:id="rId93"/>
    <p:sldId id="407" r:id="rId94"/>
    <p:sldId id="410" r:id="rId95"/>
    <p:sldId id="408" r:id="rId96"/>
  </p:sldIdLst>
  <p:sldSz cx="12192000" cy="6858000"/>
  <p:notesSz cx="6858000" cy="9144000"/>
  <p:photoAlbum/>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7" autoAdjust="0"/>
    <p:restoredTop sz="94660"/>
  </p:normalViewPr>
  <p:slideViewPr>
    <p:cSldViewPr snapToGrid="0">
      <p:cViewPr varScale="1">
        <p:scale>
          <a:sx n="64" d="100"/>
          <a:sy n="64" d="100"/>
        </p:scale>
        <p:origin x="59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libri" panose="020F0502020204030204" pitchFamily="34" charset="0"/>
                <a:cs typeface="Calibri" panose="020F050202020403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libri" panose="020F0502020204030204" pitchFamily="34" charset="0"/>
                <a:cs typeface="Calibri" panose="020F0502020204030204" pitchFamily="34" charset="0"/>
              </a:defRPr>
            </a:lvl1pPr>
          </a:lstStyle>
          <a:p>
            <a:fld id="{C516B003-F6C1-427E-A973-F88770C94D9D}" type="datetimeFigureOut">
              <a:rPr lang="en-US" smtClean="0"/>
              <a:pPr/>
              <a:t>2/20/2023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libri" panose="020F0502020204030204" pitchFamily="34" charset="0"/>
                <a:cs typeface="Calibri" panose="020F0502020204030204" pitchFamily="34" charset="0"/>
              </a:defRPr>
            </a:lvl1pPr>
          </a:lstStyle>
          <a:p>
            <a:fld id="{994978AF-FA38-4B6D-AC47-B63E9F7BA396}" type="slidenum">
              <a:rPr lang="en-US" smtClean="0"/>
              <a:pPr/>
              <a:t>‹#›</a:t>
            </a:fld>
            <a:endParaRPr lang="en-US" dirty="0"/>
          </a:p>
        </p:txBody>
      </p:sp>
    </p:spTree>
    <p:extLst>
      <p:ext uri="{BB962C8B-B14F-4D97-AF65-F5344CB8AC3E}">
        <p14:creationId xmlns:p14="http://schemas.microsoft.com/office/powerpoint/2010/main" val="2197165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a:extLst>
              <a:ext uri="{FF2B5EF4-FFF2-40B4-BE49-F238E27FC236}">
                <a16:creationId xmlns:a16="http://schemas.microsoft.com/office/drawing/2014/main" id="{9CD48524-7835-4963-A4DF-E1598CCC4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Notes Placeholder 2">
            <a:extLst>
              <a:ext uri="{FF2B5EF4-FFF2-40B4-BE49-F238E27FC236}">
                <a16:creationId xmlns:a16="http://schemas.microsoft.com/office/drawing/2014/main" id="{5CD5B567-9861-4111-832A-C44FA70194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29028" name="Slide Number Placeholder 3">
            <a:extLst>
              <a:ext uri="{FF2B5EF4-FFF2-40B4-BE49-F238E27FC236}">
                <a16:creationId xmlns:a16="http://schemas.microsoft.com/office/drawing/2014/main" id="{1BF5D8C0-8A95-4390-840A-ECD1A83311A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E0C9FD-5263-4BE3-9CDE-039E8D327397}" type="slidenum">
              <a:rPr lang="en-US" altLang="en-US">
                <a:latin typeface="Calibri" panose="020F0502020204030204" pitchFamily="34" charset="0"/>
                <a:cs typeface="Calibri" panose="020F0502020204030204" pitchFamily="34" charset="0"/>
              </a:rPr>
              <a:pPr eaLnBrk="1" hangingPunct="1"/>
              <a:t>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60984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a:extLst>
              <a:ext uri="{FF2B5EF4-FFF2-40B4-BE49-F238E27FC236}">
                <a16:creationId xmlns:a16="http://schemas.microsoft.com/office/drawing/2014/main" id="{503E54C5-B096-446B-8800-692EFC2EBA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a:extLst>
              <a:ext uri="{FF2B5EF4-FFF2-40B4-BE49-F238E27FC236}">
                <a16:creationId xmlns:a16="http://schemas.microsoft.com/office/drawing/2014/main" id="{4E82EC17-E37D-4E4E-B57B-38D2A496A2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2820" name="Slide Number Placeholder 3">
            <a:extLst>
              <a:ext uri="{FF2B5EF4-FFF2-40B4-BE49-F238E27FC236}">
                <a16:creationId xmlns:a16="http://schemas.microsoft.com/office/drawing/2014/main" id="{BEA36C93-32D6-46C2-ACD5-B21059990D4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B74F4E-F7D0-4DE5-B704-51B7AAF2F202}" type="slidenum">
              <a:rPr lang="en-US" altLang="en-US">
                <a:latin typeface="Calibri" panose="020F0502020204030204" pitchFamily="34" charset="0"/>
                <a:cs typeface="Calibri" panose="020F0502020204030204" pitchFamily="34" charset="0"/>
              </a:rPr>
              <a:pPr eaLnBrk="1" hangingPunct="1"/>
              <a:t>17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492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a:extLst>
              <a:ext uri="{FF2B5EF4-FFF2-40B4-BE49-F238E27FC236}">
                <a16:creationId xmlns:a16="http://schemas.microsoft.com/office/drawing/2014/main" id="{14AD8DF0-ACD4-4E7A-8C73-5FA2F674B3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a:extLst>
              <a:ext uri="{FF2B5EF4-FFF2-40B4-BE49-F238E27FC236}">
                <a16:creationId xmlns:a16="http://schemas.microsoft.com/office/drawing/2014/main" id="{84F83E8F-366F-4960-B00C-813CE55985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44" name="Slide Number Placeholder 3">
            <a:extLst>
              <a:ext uri="{FF2B5EF4-FFF2-40B4-BE49-F238E27FC236}">
                <a16:creationId xmlns:a16="http://schemas.microsoft.com/office/drawing/2014/main" id="{4862C887-4CAD-4755-B521-33121FE71AB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CC2B81E-897C-4095-A2BA-26D01559FC7F}" type="slidenum">
              <a:rPr lang="en-US" altLang="en-US">
                <a:latin typeface="Calibri" panose="020F0502020204030204" pitchFamily="34" charset="0"/>
                <a:cs typeface="Calibri" panose="020F0502020204030204" pitchFamily="34" charset="0"/>
              </a:rPr>
              <a:pPr eaLnBrk="1" hangingPunct="1"/>
              <a:t>18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801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a:extLst>
              <a:ext uri="{FF2B5EF4-FFF2-40B4-BE49-F238E27FC236}">
                <a16:creationId xmlns:a16="http://schemas.microsoft.com/office/drawing/2014/main" id="{11E322ED-6625-48C4-9D27-DF45248663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a:extLst>
              <a:ext uri="{FF2B5EF4-FFF2-40B4-BE49-F238E27FC236}">
                <a16:creationId xmlns:a16="http://schemas.microsoft.com/office/drawing/2014/main" id="{1C21FCCE-65F9-4D79-B08D-81D39D4554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4868" name="Slide Number Placeholder 3">
            <a:extLst>
              <a:ext uri="{FF2B5EF4-FFF2-40B4-BE49-F238E27FC236}">
                <a16:creationId xmlns:a16="http://schemas.microsoft.com/office/drawing/2014/main" id="{6E943D8A-D9D8-44EC-8BF7-2FB41499DBF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BBDB08-B0FB-49D7-A2EF-7BE5D44DF998}" type="slidenum">
              <a:rPr lang="en-US" altLang="en-US">
                <a:latin typeface="Calibri" panose="020F0502020204030204" pitchFamily="34" charset="0"/>
                <a:cs typeface="Calibri" panose="020F0502020204030204" pitchFamily="34" charset="0"/>
              </a:rPr>
              <a:pPr eaLnBrk="1" hangingPunct="1"/>
              <a:t>19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126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4978AF-FA38-4B6D-AC47-B63E9F7BA396}" type="slidenum">
              <a:rPr lang="en-US" smtClean="0"/>
              <a:pPr/>
              <a:t>21</a:t>
            </a:fld>
            <a:endParaRPr lang="en-US" dirty="0"/>
          </a:p>
        </p:txBody>
      </p:sp>
    </p:spTree>
    <p:extLst>
      <p:ext uri="{BB962C8B-B14F-4D97-AF65-F5344CB8AC3E}">
        <p14:creationId xmlns:p14="http://schemas.microsoft.com/office/powerpoint/2010/main" val="299958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a:extLst>
              <a:ext uri="{FF2B5EF4-FFF2-40B4-BE49-F238E27FC236}">
                <a16:creationId xmlns:a16="http://schemas.microsoft.com/office/drawing/2014/main" id="{97F6C3B0-D75F-40BC-AC1D-DC6433BD66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9" name="Notes Placeholder 2">
            <a:extLst>
              <a:ext uri="{FF2B5EF4-FFF2-40B4-BE49-F238E27FC236}">
                <a16:creationId xmlns:a16="http://schemas.microsoft.com/office/drawing/2014/main" id="{5D460057-A55C-41CB-B256-C723EF1AE6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24" name="Slide Number Placeholder 3">
            <a:extLst>
              <a:ext uri="{FF2B5EF4-FFF2-40B4-BE49-F238E27FC236}">
                <a16:creationId xmlns:a16="http://schemas.microsoft.com/office/drawing/2014/main" id="{469B136B-7BC5-432F-8F30-71D9C54BBEF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574C9CD-DE7E-4C8B-955D-EA55170F8AAB}" type="slidenum">
              <a:rPr lang="en-US" altLang="en-US">
                <a:latin typeface="Calibri" panose="020F0502020204030204" pitchFamily="34" charset="0"/>
                <a:cs typeface="Calibri" panose="020F0502020204030204" pitchFamily="34" charset="0"/>
              </a:rPr>
              <a:pPr eaLnBrk="1" hangingPunct="1"/>
              <a:t>39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1700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a:extLst>
              <a:ext uri="{FF2B5EF4-FFF2-40B4-BE49-F238E27FC236}">
                <a16:creationId xmlns:a16="http://schemas.microsoft.com/office/drawing/2014/main" id="{3735285B-E3D4-477B-A5A2-40C6A1C42E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3" name="Notes Placeholder 2">
            <a:extLst>
              <a:ext uri="{FF2B5EF4-FFF2-40B4-BE49-F238E27FC236}">
                <a16:creationId xmlns:a16="http://schemas.microsoft.com/office/drawing/2014/main" id="{A316D468-9388-4581-ABA1-CEF7BE02DE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1492" name="Slide Number Placeholder 3">
            <a:extLst>
              <a:ext uri="{FF2B5EF4-FFF2-40B4-BE49-F238E27FC236}">
                <a16:creationId xmlns:a16="http://schemas.microsoft.com/office/drawing/2014/main" id="{A7AED2DA-29E4-4B51-A9CB-6153DFE7E47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1D4AE6-1F01-402C-A986-C1809E8DFD4B}" type="slidenum">
              <a:rPr lang="en-US" altLang="en-US">
                <a:latin typeface="Calibri" panose="020F0502020204030204" pitchFamily="34" charset="0"/>
                <a:cs typeface="Calibri" panose="020F0502020204030204" pitchFamily="34" charset="0"/>
              </a:rPr>
              <a:pPr eaLnBrk="1" hangingPunct="1"/>
              <a:t>48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7446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a:extLst>
              <a:ext uri="{FF2B5EF4-FFF2-40B4-BE49-F238E27FC236}">
                <a16:creationId xmlns:a16="http://schemas.microsoft.com/office/drawing/2014/main" id="{DF808EF7-12AD-4D7A-9BA2-5FDF75B399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7" name="Notes Placeholder 2">
            <a:extLst>
              <a:ext uri="{FF2B5EF4-FFF2-40B4-BE49-F238E27FC236}">
                <a16:creationId xmlns:a16="http://schemas.microsoft.com/office/drawing/2014/main" id="{EAEB1604-9D4A-49A5-84F6-ECDDC42AC5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5588" name="Slide Number Placeholder 3">
            <a:extLst>
              <a:ext uri="{FF2B5EF4-FFF2-40B4-BE49-F238E27FC236}">
                <a16:creationId xmlns:a16="http://schemas.microsoft.com/office/drawing/2014/main" id="{E8C5C153-A2EF-478D-845C-EDB31F01B4B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F93CD0-DDD1-42AF-8965-563F98985C73}" type="slidenum">
              <a:rPr lang="en-US" altLang="en-US">
                <a:latin typeface="Calibri" panose="020F0502020204030204" pitchFamily="34" charset="0"/>
                <a:cs typeface="Calibri" panose="020F0502020204030204" pitchFamily="34" charset="0"/>
              </a:rPr>
              <a:pPr eaLnBrk="1" hangingPunct="1"/>
              <a:t>49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943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a:extLst>
              <a:ext uri="{FF2B5EF4-FFF2-40B4-BE49-F238E27FC236}">
                <a16:creationId xmlns:a16="http://schemas.microsoft.com/office/drawing/2014/main" id="{FAF20C92-5DE7-4952-8B90-8B03A11964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1" name="Notes Placeholder 2">
            <a:extLst>
              <a:ext uri="{FF2B5EF4-FFF2-40B4-BE49-F238E27FC236}">
                <a16:creationId xmlns:a16="http://schemas.microsoft.com/office/drawing/2014/main" id="{79289675-1265-4834-AAC9-901D70C9FE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7636" name="Slide Number Placeholder 3">
            <a:extLst>
              <a:ext uri="{FF2B5EF4-FFF2-40B4-BE49-F238E27FC236}">
                <a16:creationId xmlns:a16="http://schemas.microsoft.com/office/drawing/2014/main" id="{51BD34A5-8AA6-4F66-A30A-B0728EA2042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45840AC-EE4F-4BAF-8D85-DA0C8FF9960D}" type="slidenum">
              <a:rPr lang="en-US" altLang="en-US">
                <a:latin typeface="Calibri" panose="020F0502020204030204" pitchFamily="34" charset="0"/>
                <a:cs typeface="Calibri" panose="020F0502020204030204" pitchFamily="34" charset="0"/>
              </a:rPr>
              <a:pPr eaLnBrk="1" hangingPunct="1"/>
              <a:t>50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7538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a:extLst>
              <a:ext uri="{FF2B5EF4-FFF2-40B4-BE49-F238E27FC236}">
                <a16:creationId xmlns:a16="http://schemas.microsoft.com/office/drawing/2014/main" id="{D3F09C55-487D-4878-80FD-8FB79C2B05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5" name="Notes Placeholder 2">
            <a:extLst>
              <a:ext uri="{FF2B5EF4-FFF2-40B4-BE49-F238E27FC236}">
                <a16:creationId xmlns:a16="http://schemas.microsoft.com/office/drawing/2014/main" id="{79EAA08E-DCC3-43E3-ADDF-501FEF02CB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9684" name="Slide Number Placeholder 3">
            <a:extLst>
              <a:ext uri="{FF2B5EF4-FFF2-40B4-BE49-F238E27FC236}">
                <a16:creationId xmlns:a16="http://schemas.microsoft.com/office/drawing/2014/main" id="{D97F98B5-E25C-4AE4-8BCE-09FE777D305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F5692B-B920-4148-9899-EDFA8335AF0C}" type="slidenum">
              <a:rPr lang="en-US" altLang="en-US">
                <a:latin typeface="Calibri" panose="020F0502020204030204" pitchFamily="34" charset="0"/>
                <a:cs typeface="Calibri" panose="020F0502020204030204" pitchFamily="34" charset="0"/>
              </a:rPr>
              <a:pPr eaLnBrk="1" hangingPunct="1"/>
              <a:t>51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1135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a:extLst>
              <a:ext uri="{FF2B5EF4-FFF2-40B4-BE49-F238E27FC236}">
                <a16:creationId xmlns:a16="http://schemas.microsoft.com/office/drawing/2014/main" id="{3CAA7F47-8EB8-41E8-B51A-74336BEC88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Notes Placeholder 2">
            <a:extLst>
              <a:ext uri="{FF2B5EF4-FFF2-40B4-BE49-F238E27FC236}">
                <a16:creationId xmlns:a16="http://schemas.microsoft.com/office/drawing/2014/main" id="{45CDD8E4-5321-453C-874F-82D27558F8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0708" name="Slide Number Placeholder 3">
            <a:extLst>
              <a:ext uri="{FF2B5EF4-FFF2-40B4-BE49-F238E27FC236}">
                <a16:creationId xmlns:a16="http://schemas.microsoft.com/office/drawing/2014/main" id="{9E479816-CC14-4A55-9D06-F1B2983F4FE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074ECC9-0483-4273-BEFC-172FC8185878}" type="slidenum">
              <a:rPr lang="en-US" altLang="en-US">
                <a:latin typeface="Calibri" panose="020F0502020204030204" pitchFamily="34" charset="0"/>
                <a:cs typeface="Calibri" panose="020F0502020204030204" pitchFamily="34" charset="0"/>
              </a:rPr>
              <a:pPr eaLnBrk="1" hangingPunct="1"/>
              <a:t>52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0469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5FA17EEF-89AD-43B2-B6A9-F4B8CCB44C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id="{CE9C03F1-6546-4FD4-8F17-4C91F14422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2100" name="Slide Number Placeholder 3">
            <a:extLst>
              <a:ext uri="{FF2B5EF4-FFF2-40B4-BE49-F238E27FC236}">
                <a16:creationId xmlns:a16="http://schemas.microsoft.com/office/drawing/2014/main" id="{E683EDB1-4E92-4ADA-A530-B3341894622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D5CFE1-4270-4BFB-A072-B939D871E455}" type="slidenum">
              <a:rPr lang="en-US" altLang="en-US">
                <a:latin typeface="Calibri" panose="020F0502020204030204" pitchFamily="34" charset="0"/>
                <a:cs typeface="Calibri" panose="020F0502020204030204" pitchFamily="34" charset="0"/>
              </a:rPr>
              <a:pPr eaLnBrk="1" hangingPunct="1"/>
              <a:t>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5808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a:extLst>
              <a:ext uri="{FF2B5EF4-FFF2-40B4-BE49-F238E27FC236}">
                <a16:creationId xmlns:a16="http://schemas.microsoft.com/office/drawing/2014/main" id="{1A95F103-90E9-4989-9708-3AEBC5F7C7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Notes Placeholder 2">
            <a:extLst>
              <a:ext uri="{FF2B5EF4-FFF2-40B4-BE49-F238E27FC236}">
                <a16:creationId xmlns:a16="http://schemas.microsoft.com/office/drawing/2014/main" id="{6C481881-5093-43A4-AC46-71F20196C5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03780" name="Slide Number Placeholder 3">
            <a:extLst>
              <a:ext uri="{FF2B5EF4-FFF2-40B4-BE49-F238E27FC236}">
                <a16:creationId xmlns:a16="http://schemas.microsoft.com/office/drawing/2014/main" id="{4D8D1C5B-6BE7-4DED-A7C1-F65C1CF9ED8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C1033D-1188-4C9A-9BA0-1F6650F95CEA}" type="slidenum">
              <a:rPr lang="en-US" altLang="en-US">
                <a:latin typeface="Calibri" panose="020F0502020204030204" pitchFamily="34" charset="0"/>
                <a:cs typeface="Calibri" panose="020F0502020204030204" pitchFamily="34" charset="0"/>
              </a:rPr>
              <a:pPr eaLnBrk="1" hangingPunct="1"/>
              <a:t>53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1993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a:extLst>
              <a:ext uri="{FF2B5EF4-FFF2-40B4-BE49-F238E27FC236}">
                <a16:creationId xmlns:a16="http://schemas.microsoft.com/office/drawing/2014/main" id="{64B1A9A9-8FEF-4779-B9A4-98BA878CE1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Notes Placeholder 2">
            <a:extLst>
              <a:ext uri="{FF2B5EF4-FFF2-40B4-BE49-F238E27FC236}">
                <a16:creationId xmlns:a16="http://schemas.microsoft.com/office/drawing/2014/main" id="{CCD613B4-3235-4C68-8E92-3E3616346E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3780" name="Slide Number Placeholder 3">
            <a:extLst>
              <a:ext uri="{FF2B5EF4-FFF2-40B4-BE49-F238E27FC236}">
                <a16:creationId xmlns:a16="http://schemas.microsoft.com/office/drawing/2014/main" id="{9DB0D03C-F997-4D10-BFCC-E5663169483E}"/>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A3FE634-B1D9-4287-A3E9-BAF3A5A3455F}" type="slidenum">
              <a:rPr lang="en-US" altLang="en-US">
                <a:latin typeface="Calibri" panose="020F0502020204030204" pitchFamily="34" charset="0"/>
                <a:cs typeface="Calibri" panose="020F0502020204030204" pitchFamily="34" charset="0"/>
              </a:rPr>
              <a:pPr eaLnBrk="1" hangingPunct="1"/>
              <a:t>54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7808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a:extLst>
              <a:ext uri="{FF2B5EF4-FFF2-40B4-BE49-F238E27FC236}">
                <a16:creationId xmlns:a16="http://schemas.microsoft.com/office/drawing/2014/main" id="{363FC978-766E-4292-A57B-A61D659102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Notes Placeholder 2">
            <a:extLst>
              <a:ext uri="{FF2B5EF4-FFF2-40B4-BE49-F238E27FC236}">
                <a16:creationId xmlns:a16="http://schemas.microsoft.com/office/drawing/2014/main" id="{ABE01D3C-DE88-4FC6-BC67-EB27AF5D9A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04" name="Slide Number Placeholder 3">
            <a:extLst>
              <a:ext uri="{FF2B5EF4-FFF2-40B4-BE49-F238E27FC236}">
                <a16:creationId xmlns:a16="http://schemas.microsoft.com/office/drawing/2014/main" id="{348F1CC6-6CCA-4D7A-89BE-3E0F4C969E9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2671CB-7D59-46B3-8EF7-283DDB0EF9BF}" type="slidenum">
              <a:rPr lang="en-US" altLang="en-US">
                <a:latin typeface="Calibri" panose="020F0502020204030204" pitchFamily="34" charset="0"/>
                <a:cs typeface="Calibri" panose="020F0502020204030204" pitchFamily="34" charset="0"/>
              </a:rPr>
              <a:pPr eaLnBrk="1" hangingPunct="1"/>
              <a:t>55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12089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a:extLst>
              <a:ext uri="{FF2B5EF4-FFF2-40B4-BE49-F238E27FC236}">
                <a16:creationId xmlns:a16="http://schemas.microsoft.com/office/drawing/2014/main" id="{05C86E66-C8F4-40A5-BB27-6894770D16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a:extLst>
              <a:ext uri="{FF2B5EF4-FFF2-40B4-BE49-F238E27FC236}">
                <a16:creationId xmlns:a16="http://schemas.microsoft.com/office/drawing/2014/main" id="{BBD2D43B-158C-4C06-AABD-6A79F2792D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8900" name="Slide Number Placeholder 3">
            <a:extLst>
              <a:ext uri="{FF2B5EF4-FFF2-40B4-BE49-F238E27FC236}">
                <a16:creationId xmlns:a16="http://schemas.microsoft.com/office/drawing/2014/main" id="{D5F319B1-F2AE-4714-A260-4E1A0FCBA9D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3A373F-B4BC-4C17-A6E5-CE886A7B2CD4}" type="slidenum">
              <a:rPr lang="en-US" altLang="en-US">
                <a:latin typeface="Calibri" panose="020F0502020204030204" pitchFamily="34" charset="0"/>
                <a:cs typeface="Calibri" panose="020F0502020204030204" pitchFamily="34" charset="0"/>
              </a:rPr>
              <a:pPr eaLnBrk="1" hangingPunct="1"/>
              <a:t>56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3869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a:extLst>
              <a:ext uri="{FF2B5EF4-FFF2-40B4-BE49-F238E27FC236}">
                <a16:creationId xmlns:a16="http://schemas.microsoft.com/office/drawing/2014/main" id="{F5F15F32-62F4-4743-9112-EA4CECB710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Notes Placeholder 2">
            <a:extLst>
              <a:ext uri="{FF2B5EF4-FFF2-40B4-BE49-F238E27FC236}">
                <a16:creationId xmlns:a16="http://schemas.microsoft.com/office/drawing/2014/main" id="{8F6FEA0D-3507-4E1D-9B80-ACDFD3E898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0948" name="Slide Number Placeholder 3">
            <a:extLst>
              <a:ext uri="{FF2B5EF4-FFF2-40B4-BE49-F238E27FC236}">
                <a16:creationId xmlns:a16="http://schemas.microsoft.com/office/drawing/2014/main" id="{3305BDA6-2ADB-4857-BA1C-8DDD93001A2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1B84C3-B1F7-45B2-BF46-BB8FCD231293}" type="slidenum">
              <a:rPr lang="en-US" altLang="en-US">
                <a:latin typeface="Calibri" panose="020F0502020204030204" pitchFamily="34" charset="0"/>
                <a:cs typeface="Calibri" panose="020F0502020204030204" pitchFamily="34" charset="0"/>
              </a:rPr>
              <a:pPr eaLnBrk="1" hangingPunct="1"/>
              <a:t>57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028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a:extLst>
              <a:ext uri="{FF2B5EF4-FFF2-40B4-BE49-F238E27FC236}">
                <a16:creationId xmlns:a16="http://schemas.microsoft.com/office/drawing/2014/main" id="{4E1AA764-B7D4-4DD3-89DB-416E118A00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Notes Placeholder 2">
            <a:extLst>
              <a:ext uri="{FF2B5EF4-FFF2-40B4-BE49-F238E27FC236}">
                <a16:creationId xmlns:a16="http://schemas.microsoft.com/office/drawing/2014/main" id="{88702D04-4A24-4D8A-9F6C-8CAF927B59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2996" name="Slide Number Placeholder 3">
            <a:extLst>
              <a:ext uri="{FF2B5EF4-FFF2-40B4-BE49-F238E27FC236}">
                <a16:creationId xmlns:a16="http://schemas.microsoft.com/office/drawing/2014/main" id="{566D7086-C081-45A1-8DB7-D73A2B40C19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8EBE64-1959-415C-AA70-13CFF35EA2C1}" type="slidenum">
              <a:rPr lang="en-US" altLang="en-US">
                <a:latin typeface="Calibri" panose="020F0502020204030204" pitchFamily="34" charset="0"/>
                <a:cs typeface="Calibri" panose="020F0502020204030204" pitchFamily="34" charset="0"/>
              </a:rPr>
              <a:pPr eaLnBrk="1" hangingPunct="1"/>
              <a:t>58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9768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a:extLst>
              <a:ext uri="{FF2B5EF4-FFF2-40B4-BE49-F238E27FC236}">
                <a16:creationId xmlns:a16="http://schemas.microsoft.com/office/drawing/2014/main" id="{20856454-C8E8-4FF9-9F69-D7543D6BEE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Notes Placeholder 2">
            <a:extLst>
              <a:ext uri="{FF2B5EF4-FFF2-40B4-BE49-F238E27FC236}">
                <a16:creationId xmlns:a16="http://schemas.microsoft.com/office/drawing/2014/main" id="{0CE1ECA0-E1B4-49C2-A2B0-2A8541AEF1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7092" name="Slide Number Placeholder 3">
            <a:extLst>
              <a:ext uri="{FF2B5EF4-FFF2-40B4-BE49-F238E27FC236}">
                <a16:creationId xmlns:a16="http://schemas.microsoft.com/office/drawing/2014/main" id="{AC8D89EF-9292-4142-9078-65AEFB4D9EA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AA65F1-3041-4A60-9B5B-5F2E5E891153}" type="slidenum">
              <a:rPr lang="en-US" altLang="en-US">
                <a:latin typeface="Calibri" panose="020F0502020204030204" pitchFamily="34" charset="0"/>
                <a:cs typeface="Calibri" panose="020F0502020204030204" pitchFamily="34" charset="0"/>
              </a:rPr>
              <a:pPr eaLnBrk="1" hangingPunct="1"/>
              <a:t>60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5406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a:extLst>
              <a:ext uri="{FF2B5EF4-FFF2-40B4-BE49-F238E27FC236}">
                <a16:creationId xmlns:a16="http://schemas.microsoft.com/office/drawing/2014/main" id="{B503BE87-1F9A-45D9-B1AF-DDD010A307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Notes Placeholder 2">
            <a:extLst>
              <a:ext uri="{FF2B5EF4-FFF2-40B4-BE49-F238E27FC236}">
                <a16:creationId xmlns:a16="http://schemas.microsoft.com/office/drawing/2014/main" id="{337526A6-670E-4DB6-A3CD-3B8BD6D7E2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9140" name="Slide Number Placeholder 3">
            <a:extLst>
              <a:ext uri="{FF2B5EF4-FFF2-40B4-BE49-F238E27FC236}">
                <a16:creationId xmlns:a16="http://schemas.microsoft.com/office/drawing/2014/main" id="{FE17D374-52E6-4124-978B-ACD507E72FA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FBD1A0F-4EE4-4F77-94FB-A348367FDF3A}" type="slidenum">
              <a:rPr lang="en-US" altLang="en-US">
                <a:latin typeface="Calibri" panose="020F0502020204030204" pitchFamily="34" charset="0"/>
                <a:cs typeface="Calibri" panose="020F0502020204030204" pitchFamily="34" charset="0"/>
              </a:rPr>
              <a:pPr eaLnBrk="1" hangingPunct="1"/>
              <a:t>62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1492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a:extLst>
              <a:ext uri="{FF2B5EF4-FFF2-40B4-BE49-F238E27FC236}">
                <a16:creationId xmlns:a16="http://schemas.microsoft.com/office/drawing/2014/main" id="{988E6BF6-E482-4E20-A437-BDF098372C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Notes Placeholder 2">
            <a:extLst>
              <a:ext uri="{FF2B5EF4-FFF2-40B4-BE49-F238E27FC236}">
                <a16:creationId xmlns:a16="http://schemas.microsoft.com/office/drawing/2014/main" id="{28B03B3B-92FB-4AC4-B74D-056230DB98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25284" name="Slide Number Placeholder 3">
            <a:extLst>
              <a:ext uri="{FF2B5EF4-FFF2-40B4-BE49-F238E27FC236}">
                <a16:creationId xmlns:a16="http://schemas.microsoft.com/office/drawing/2014/main" id="{89F7750C-7D13-400D-B70B-FA0F5DB145C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77BD8D-83D1-4313-98B9-A8FEDF5B5073}" type="slidenum">
              <a:rPr lang="en-US" altLang="en-US">
                <a:latin typeface="Calibri" panose="020F0502020204030204" pitchFamily="34" charset="0"/>
                <a:cs typeface="Calibri" panose="020F0502020204030204" pitchFamily="34" charset="0"/>
              </a:rPr>
              <a:pPr eaLnBrk="1" hangingPunct="1"/>
              <a:t>68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0245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a:extLst>
              <a:ext uri="{FF2B5EF4-FFF2-40B4-BE49-F238E27FC236}">
                <a16:creationId xmlns:a16="http://schemas.microsoft.com/office/drawing/2014/main" id="{469E5200-8D39-4EF7-9CC0-031B7A6B28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Notes Placeholder 2">
            <a:extLst>
              <a:ext uri="{FF2B5EF4-FFF2-40B4-BE49-F238E27FC236}">
                <a16:creationId xmlns:a16="http://schemas.microsoft.com/office/drawing/2014/main" id="{5D2DFF5E-794F-43DA-B7AC-A2BF1246C6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9620" name="Slide Number Placeholder 3">
            <a:extLst>
              <a:ext uri="{FF2B5EF4-FFF2-40B4-BE49-F238E27FC236}">
                <a16:creationId xmlns:a16="http://schemas.microsoft.com/office/drawing/2014/main" id="{824AF6D6-F451-49E1-9C26-F46AB4C799F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94F364-9502-474E-8009-F6073B7ABB28}" type="slidenum">
              <a:rPr lang="en-US" altLang="en-US">
                <a:latin typeface="Calibri" panose="020F0502020204030204" pitchFamily="34" charset="0"/>
                <a:cs typeface="Calibri" panose="020F0502020204030204" pitchFamily="34" charset="0"/>
              </a:rPr>
              <a:pPr eaLnBrk="1" hangingPunct="1"/>
              <a:t>78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6560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AC71C12E-C874-41C1-B4B5-69A3B6CCB1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Notes Placeholder 2">
            <a:extLst>
              <a:ext uri="{FF2B5EF4-FFF2-40B4-BE49-F238E27FC236}">
                <a16:creationId xmlns:a16="http://schemas.microsoft.com/office/drawing/2014/main" id="{45401172-BB94-47F1-B595-F374862F2C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8244" name="Slide Number Placeholder 3">
            <a:extLst>
              <a:ext uri="{FF2B5EF4-FFF2-40B4-BE49-F238E27FC236}">
                <a16:creationId xmlns:a16="http://schemas.microsoft.com/office/drawing/2014/main" id="{82A8557E-40FF-4E86-91CF-DEDDA8D8FA1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AD250D-C23C-4868-B573-9E1DC879CCC0}" type="slidenum">
              <a:rPr lang="en-US" altLang="en-US">
                <a:latin typeface="Calibri" panose="020F0502020204030204" pitchFamily="34" charset="0"/>
                <a:cs typeface="Calibri" panose="020F0502020204030204" pitchFamily="34" charset="0"/>
              </a:rPr>
              <a:pPr eaLnBrk="1" hangingPunct="1"/>
              <a:t>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1759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a:extLst>
              <a:ext uri="{FF2B5EF4-FFF2-40B4-BE49-F238E27FC236}">
                <a16:creationId xmlns:a16="http://schemas.microsoft.com/office/drawing/2014/main" id="{DC105097-05E6-4FAA-B236-9FD6DCF4D8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Notes Placeholder 2">
            <a:extLst>
              <a:ext uri="{FF2B5EF4-FFF2-40B4-BE49-F238E27FC236}">
                <a16:creationId xmlns:a16="http://schemas.microsoft.com/office/drawing/2014/main" id="{080D1AC3-62A3-40E1-BE13-F84186B236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6C32D8A8-7ADF-4CEB-B371-099A194D198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19ED2A-1541-426C-AEB8-13BFAE2BC43B}" type="slidenum">
              <a:rPr lang="en-US" altLang="en-US">
                <a:latin typeface="Calibri" panose="020F0502020204030204" pitchFamily="34" charset="0"/>
                <a:cs typeface="Calibri" panose="020F0502020204030204" pitchFamily="34" charset="0"/>
              </a:rPr>
              <a:pPr eaLnBrk="1" hangingPunct="1"/>
              <a:t>83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60992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a:extLst>
              <a:ext uri="{FF2B5EF4-FFF2-40B4-BE49-F238E27FC236}">
                <a16:creationId xmlns:a16="http://schemas.microsoft.com/office/drawing/2014/main" id="{F505E136-9854-4C64-9FF6-F5D8BA515C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5" name="Notes Placeholder 2">
            <a:extLst>
              <a:ext uri="{FF2B5EF4-FFF2-40B4-BE49-F238E27FC236}">
                <a16:creationId xmlns:a16="http://schemas.microsoft.com/office/drawing/2014/main" id="{A6AF5354-2975-451A-A301-26B8AE4C95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451DE26F-E6C4-4341-A030-9CCDE44282B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4A922D-29B5-4A17-842F-8B8F0CD24EBC}" type="slidenum">
              <a:rPr lang="en-US" altLang="en-US">
                <a:latin typeface="Calibri" panose="020F0502020204030204" pitchFamily="34" charset="0"/>
                <a:cs typeface="Calibri" panose="020F0502020204030204" pitchFamily="34" charset="0"/>
              </a:rPr>
              <a:pPr eaLnBrk="1" hangingPunct="1"/>
              <a:t>84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6777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a:extLst>
              <a:ext uri="{FF2B5EF4-FFF2-40B4-BE49-F238E27FC236}">
                <a16:creationId xmlns:a16="http://schemas.microsoft.com/office/drawing/2014/main" id="{52270624-6A8F-4DE6-AE83-6B19C387C2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Notes Placeholder 2">
            <a:extLst>
              <a:ext uri="{FF2B5EF4-FFF2-40B4-BE49-F238E27FC236}">
                <a16:creationId xmlns:a16="http://schemas.microsoft.com/office/drawing/2014/main" id="{BC8958A9-F883-4233-BAEC-C344891523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F35C8770-C257-4F7C-89C1-1FD09716C44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EC8B74-AD83-4B48-B9CF-E20B3305B8FF}" type="slidenum">
              <a:rPr lang="en-US" altLang="en-US">
                <a:latin typeface="Calibri" panose="020F0502020204030204" pitchFamily="34" charset="0"/>
                <a:cs typeface="Calibri" panose="020F0502020204030204" pitchFamily="34" charset="0"/>
              </a:rPr>
              <a:pPr eaLnBrk="1" hangingPunct="1"/>
              <a:t>85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22832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a:extLst>
              <a:ext uri="{FF2B5EF4-FFF2-40B4-BE49-F238E27FC236}">
                <a16:creationId xmlns:a16="http://schemas.microsoft.com/office/drawing/2014/main" id="{901BB23C-3E56-4607-865E-F5A3E2F911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Notes Placeholder 2">
            <a:extLst>
              <a:ext uri="{FF2B5EF4-FFF2-40B4-BE49-F238E27FC236}">
                <a16:creationId xmlns:a16="http://schemas.microsoft.com/office/drawing/2014/main" id="{379F9FF5-D38C-4118-89E1-E518C897F4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59C77859-B9C1-4095-8ECA-BC2B6FC067C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99CAA9-91B9-4421-A40C-5814DBAE0261}" type="slidenum">
              <a:rPr lang="en-US" altLang="en-US">
                <a:latin typeface="Calibri" panose="020F0502020204030204" pitchFamily="34" charset="0"/>
                <a:cs typeface="Calibri" panose="020F0502020204030204" pitchFamily="34" charset="0"/>
              </a:rPr>
              <a:pPr eaLnBrk="1" hangingPunct="1"/>
              <a:t>86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2575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a:extLst>
              <a:ext uri="{FF2B5EF4-FFF2-40B4-BE49-F238E27FC236}">
                <a16:creationId xmlns:a16="http://schemas.microsoft.com/office/drawing/2014/main" id="{957A1734-C0BF-4B50-B069-5C59C280A9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Notes Placeholder 2">
            <a:extLst>
              <a:ext uri="{FF2B5EF4-FFF2-40B4-BE49-F238E27FC236}">
                <a16:creationId xmlns:a16="http://schemas.microsoft.com/office/drawing/2014/main" id="{C82A1714-30CB-46CF-8C3E-AD70198598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B8D2A499-31E0-4C52-B75B-5284F1207BE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95E754-D37F-4FDC-9CAF-1AE4DBEA243C}" type="slidenum">
              <a:rPr lang="en-US" altLang="en-US">
                <a:latin typeface="Calibri" panose="020F0502020204030204" pitchFamily="34" charset="0"/>
                <a:cs typeface="Calibri" panose="020F0502020204030204" pitchFamily="34" charset="0"/>
              </a:rPr>
              <a:pPr eaLnBrk="1" hangingPunct="1"/>
              <a:t>87</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57096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Image Placeholder 1">
            <a:extLst>
              <a:ext uri="{FF2B5EF4-FFF2-40B4-BE49-F238E27FC236}">
                <a16:creationId xmlns:a16="http://schemas.microsoft.com/office/drawing/2014/main" id="{F30B9D0A-E526-4ECE-9CC7-2C7137BE80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1" name="Notes Placeholder 2">
            <a:extLst>
              <a:ext uri="{FF2B5EF4-FFF2-40B4-BE49-F238E27FC236}">
                <a16:creationId xmlns:a16="http://schemas.microsoft.com/office/drawing/2014/main" id="{5631CA6C-B6A5-4976-BE4D-EA46C5175C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E69A8F0A-D4EE-40A4-9253-48B1517C4D6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2E927E-C2A7-463E-A6AA-4F1DD653C8C6}" type="slidenum">
              <a:rPr lang="en-US" altLang="en-US">
                <a:latin typeface="Calibri" panose="020F0502020204030204" pitchFamily="34" charset="0"/>
                <a:cs typeface="Calibri" panose="020F0502020204030204" pitchFamily="34" charset="0"/>
              </a:rPr>
              <a:pPr eaLnBrk="1" hangingPunct="1"/>
              <a:t>88</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35580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a:extLst>
              <a:ext uri="{FF2B5EF4-FFF2-40B4-BE49-F238E27FC236}">
                <a16:creationId xmlns:a16="http://schemas.microsoft.com/office/drawing/2014/main" id="{59075E5B-8C77-437F-BC40-398879A1F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a:extLst>
              <a:ext uri="{FF2B5EF4-FFF2-40B4-BE49-F238E27FC236}">
                <a16:creationId xmlns:a16="http://schemas.microsoft.com/office/drawing/2014/main" id="{F28454FB-6A96-447F-900D-87F0AD4DCC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05EB01AD-6594-42B5-9869-5AA53A68D1B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A76421-D8D5-44DB-959B-CDE59886E775}" type="slidenum">
              <a:rPr lang="en-US" altLang="en-US">
                <a:latin typeface="Calibri" panose="020F0502020204030204" pitchFamily="34" charset="0"/>
                <a:cs typeface="Calibri" panose="020F0502020204030204" pitchFamily="34" charset="0"/>
              </a:rPr>
              <a:pPr eaLnBrk="1" hangingPunct="1"/>
              <a:t>89</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5946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a:extLst>
              <a:ext uri="{FF2B5EF4-FFF2-40B4-BE49-F238E27FC236}">
                <a16:creationId xmlns:a16="http://schemas.microsoft.com/office/drawing/2014/main" id="{59075E5B-8C77-437F-BC40-398879A1F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a:extLst>
              <a:ext uri="{FF2B5EF4-FFF2-40B4-BE49-F238E27FC236}">
                <a16:creationId xmlns:a16="http://schemas.microsoft.com/office/drawing/2014/main" id="{F28454FB-6A96-447F-900D-87F0AD4DCC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05EB01AD-6594-42B5-9869-5AA53A68D1B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A76421-D8D5-44DB-959B-CDE59886E775}" type="slidenum">
              <a:rPr lang="en-US" altLang="en-US">
                <a:latin typeface="Calibri" panose="020F0502020204030204" pitchFamily="34" charset="0"/>
                <a:cs typeface="Calibri" panose="020F0502020204030204" pitchFamily="34" charset="0"/>
              </a:rPr>
              <a:pPr eaLnBrk="1" hangingPunct="1"/>
              <a:t>90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81812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a:extLst>
              <a:ext uri="{FF2B5EF4-FFF2-40B4-BE49-F238E27FC236}">
                <a16:creationId xmlns:a16="http://schemas.microsoft.com/office/drawing/2014/main" id="{59075E5B-8C77-437F-BC40-398879A1F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a:extLst>
              <a:ext uri="{FF2B5EF4-FFF2-40B4-BE49-F238E27FC236}">
                <a16:creationId xmlns:a16="http://schemas.microsoft.com/office/drawing/2014/main" id="{F28454FB-6A96-447F-900D-87F0AD4DCC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05EB01AD-6594-42B5-9869-5AA53A68D1B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A76421-D8D5-44DB-959B-CDE59886E775}" type="slidenum">
              <a:rPr lang="en-US" altLang="en-US">
                <a:latin typeface="Calibri" panose="020F0502020204030204" pitchFamily="34" charset="0"/>
                <a:cs typeface="Calibri" panose="020F0502020204030204" pitchFamily="34" charset="0"/>
              </a:rPr>
              <a:pPr eaLnBrk="1" hangingPunct="1"/>
              <a:t>91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4212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a:extLst>
              <a:ext uri="{FF2B5EF4-FFF2-40B4-BE49-F238E27FC236}">
                <a16:creationId xmlns:a16="http://schemas.microsoft.com/office/drawing/2014/main" id="{59075E5B-8C77-437F-BC40-398879A1F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a:extLst>
              <a:ext uri="{FF2B5EF4-FFF2-40B4-BE49-F238E27FC236}">
                <a16:creationId xmlns:a16="http://schemas.microsoft.com/office/drawing/2014/main" id="{F28454FB-6A96-447F-900D-87F0AD4DCC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05EB01AD-6594-42B5-9869-5AA53A68D1B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A76421-D8D5-44DB-959B-CDE59886E775}" type="slidenum">
              <a:rPr lang="en-US" altLang="en-US">
                <a:latin typeface="Calibri" panose="020F0502020204030204" pitchFamily="34" charset="0"/>
                <a:cs typeface="Calibri" panose="020F0502020204030204" pitchFamily="34" charset="0"/>
              </a:rPr>
              <a:pPr eaLnBrk="1" hangingPunct="1"/>
              <a:t>92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3597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a:extLst>
              <a:ext uri="{FF2B5EF4-FFF2-40B4-BE49-F238E27FC236}">
                <a16:creationId xmlns:a16="http://schemas.microsoft.com/office/drawing/2014/main" id="{FDEBB473-09DD-4CAB-8E4A-E5DACC5BDE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Notes Placeholder 2">
            <a:extLst>
              <a:ext uri="{FF2B5EF4-FFF2-40B4-BE49-F238E27FC236}">
                <a16:creationId xmlns:a16="http://schemas.microsoft.com/office/drawing/2014/main" id="{FDEA18A1-CB16-4054-B835-1B4A83E5BA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364" name="Slide Number Placeholder 3">
            <a:extLst>
              <a:ext uri="{FF2B5EF4-FFF2-40B4-BE49-F238E27FC236}">
                <a16:creationId xmlns:a16="http://schemas.microsoft.com/office/drawing/2014/main" id="{16FE7D26-2A9C-4607-9E09-6B00484C819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BCCA6CE-52CE-48EF-8D88-525EAB94077E}"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41510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a:extLst>
              <a:ext uri="{FF2B5EF4-FFF2-40B4-BE49-F238E27FC236}">
                <a16:creationId xmlns:a16="http://schemas.microsoft.com/office/drawing/2014/main" id="{59075E5B-8C77-437F-BC40-398879A1F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a:extLst>
              <a:ext uri="{FF2B5EF4-FFF2-40B4-BE49-F238E27FC236}">
                <a16:creationId xmlns:a16="http://schemas.microsoft.com/office/drawing/2014/main" id="{F28454FB-6A96-447F-900D-87F0AD4DCC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05EB01AD-6594-42B5-9869-5AA53A68D1B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A76421-D8D5-44DB-959B-CDE59886E775}" type="slidenum">
              <a:rPr lang="en-US" altLang="en-US">
                <a:latin typeface="Calibri" panose="020F0502020204030204" pitchFamily="34" charset="0"/>
                <a:cs typeface="Calibri" panose="020F0502020204030204" pitchFamily="34" charset="0"/>
              </a:rPr>
              <a:pPr eaLnBrk="1" hangingPunct="1"/>
              <a:t>93</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91467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a:extLst>
              <a:ext uri="{FF2B5EF4-FFF2-40B4-BE49-F238E27FC236}">
                <a16:creationId xmlns:a16="http://schemas.microsoft.com/office/drawing/2014/main" id="{59075E5B-8C77-437F-BC40-398879A1F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a:extLst>
              <a:ext uri="{FF2B5EF4-FFF2-40B4-BE49-F238E27FC236}">
                <a16:creationId xmlns:a16="http://schemas.microsoft.com/office/drawing/2014/main" id="{F28454FB-6A96-447F-900D-87F0AD4DCC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05EB01AD-6594-42B5-9869-5AA53A68D1B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A76421-D8D5-44DB-959B-CDE59886E775}" type="slidenum">
              <a:rPr lang="en-US" altLang="en-US">
                <a:latin typeface="Calibri" panose="020F0502020204030204" pitchFamily="34" charset="0"/>
                <a:cs typeface="Calibri" panose="020F0502020204030204" pitchFamily="34" charset="0"/>
              </a:rPr>
              <a:pPr eaLnBrk="1" hangingPunct="1"/>
              <a:t>94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24046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a:extLst>
              <a:ext uri="{FF2B5EF4-FFF2-40B4-BE49-F238E27FC236}">
                <a16:creationId xmlns:a16="http://schemas.microsoft.com/office/drawing/2014/main" id="{59075E5B-8C77-437F-BC40-398879A1F5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5" name="Notes Placeholder 2">
            <a:extLst>
              <a:ext uri="{FF2B5EF4-FFF2-40B4-BE49-F238E27FC236}">
                <a16:creationId xmlns:a16="http://schemas.microsoft.com/office/drawing/2014/main" id="{F28454FB-6A96-447F-900D-87F0AD4DCC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2692" name="Slide Number Placeholder 3">
            <a:extLst>
              <a:ext uri="{FF2B5EF4-FFF2-40B4-BE49-F238E27FC236}">
                <a16:creationId xmlns:a16="http://schemas.microsoft.com/office/drawing/2014/main" id="{05EB01AD-6594-42B5-9869-5AA53A68D1B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A76421-D8D5-44DB-959B-CDE59886E775}" type="slidenum">
              <a:rPr lang="en-US" altLang="en-US">
                <a:latin typeface="Calibri" panose="020F0502020204030204" pitchFamily="34" charset="0"/>
                <a:cs typeface="Calibri" panose="020F0502020204030204" pitchFamily="34" charset="0"/>
              </a:rPr>
              <a:pPr eaLnBrk="1" hangingPunct="1"/>
              <a:t>95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138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a:extLst>
              <a:ext uri="{FF2B5EF4-FFF2-40B4-BE49-F238E27FC236}">
                <a16:creationId xmlns:a16="http://schemas.microsoft.com/office/drawing/2014/main" id="{FAD66AB5-FC35-4C8E-ACC2-70B75A7E2C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Notes Placeholder 2">
            <a:extLst>
              <a:ext uri="{FF2B5EF4-FFF2-40B4-BE49-F238E27FC236}">
                <a16:creationId xmlns:a16="http://schemas.microsoft.com/office/drawing/2014/main" id="{145277C5-B5E6-46A2-B14A-A2ADE22001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8484" name="Slide Number Placeholder 3">
            <a:extLst>
              <a:ext uri="{FF2B5EF4-FFF2-40B4-BE49-F238E27FC236}">
                <a16:creationId xmlns:a16="http://schemas.microsoft.com/office/drawing/2014/main" id="{04A4BAD5-9AC4-4510-A7B9-2F94C262666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EF13AA-EF51-4C63-9306-A0E384BC54C4}" type="slidenum">
              <a:rPr lang="en-US" altLang="en-US">
                <a:latin typeface="Calibri" panose="020F0502020204030204" pitchFamily="34" charset="0"/>
                <a:cs typeface="Calibri" panose="020F0502020204030204" pitchFamily="34" charset="0"/>
              </a:rPr>
              <a:pPr eaLnBrk="1" hangingPunct="1"/>
              <a:t>10</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9467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a:extLst>
              <a:ext uri="{FF2B5EF4-FFF2-40B4-BE49-F238E27FC236}">
                <a16:creationId xmlns:a16="http://schemas.microsoft.com/office/drawing/2014/main" id="{96B8C1D2-58B8-4340-9028-E771A1B67D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5" name="Notes Placeholder 2">
            <a:extLst>
              <a:ext uri="{FF2B5EF4-FFF2-40B4-BE49-F238E27FC236}">
                <a16:creationId xmlns:a16="http://schemas.microsoft.com/office/drawing/2014/main" id="{06D03EF6-2A77-43CE-88DC-15EDC8BE57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9508" name="Slide Number Placeholder 3">
            <a:extLst>
              <a:ext uri="{FF2B5EF4-FFF2-40B4-BE49-F238E27FC236}">
                <a16:creationId xmlns:a16="http://schemas.microsoft.com/office/drawing/2014/main" id="{72E3EDFD-CA0D-4BA8-B0DE-7A8A1F06235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48A811-A4A8-4EFD-BD54-D774A50E3D8F}" type="slidenum">
              <a:rPr lang="en-US" altLang="en-US">
                <a:latin typeface="Calibri" panose="020F0502020204030204" pitchFamily="34" charset="0"/>
                <a:cs typeface="Calibri" panose="020F0502020204030204" pitchFamily="34" charset="0"/>
              </a:rPr>
              <a:pPr eaLnBrk="1" hangingPunct="1"/>
              <a:t>11</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243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a:extLst>
              <a:ext uri="{FF2B5EF4-FFF2-40B4-BE49-F238E27FC236}">
                <a16:creationId xmlns:a16="http://schemas.microsoft.com/office/drawing/2014/main" id="{3EC63163-395A-4971-B2E3-52710460C3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Notes Placeholder 2">
            <a:extLst>
              <a:ext uri="{FF2B5EF4-FFF2-40B4-BE49-F238E27FC236}">
                <a16:creationId xmlns:a16="http://schemas.microsoft.com/office/drawing/2014/main" id="{CF08998D-8066-434F-B9C3-EA95574D83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0532" name="Slide Number Placeholder 3">
            <a:extLst>
              <a:ext uri="{FF2B5EF4-FFF2-40B4-BE49-F238E27FC236}">
                <a16:creationId xmlns:a16="http://schemas.microsoft.com/office/drawing/2014/main" id="{589CAE1B-3106-4E8F-BCE6-743FFFDDDB0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56AB19-73D9-4A3E-935E-4FFB4CED4F92}" type="slidenum">
              <a:rPr lang="en-US" altLang="en-US">
                <a:latin typeface="Calibri" panose="020F0502020204030204" pitchFamily="34" charset="0"/>
                <a:cs typeface="Calibri" panose="020F0502020204030204" pitchFamily="34" charset="0"/>
              </a:rPr>
              <a:pPr eaLnBrk="1" hangingPunct="1"/>
              <a:t>12</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7842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a:extLst>
              <a:ext uri="{FF2B5EF4-FFF2-40B4-BE49-F238E27FC236}">
                <a16:creationId xmlns:a16="http://schemas.microsoft.com/office/drawing/2014/main" id="{07019FBE-16C9-4FF0-B78F-D68FD7101B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3" name="Notes Placeholder 2">
            <a:extLst>
              <a:ext uri="{FF2B5EF4-FFF2-40B4-BE49-F238E27FC236}">
                <a16:creationId xmlns:a16="http://schemas.microsoft.com/office/drawing/2014/main" id="{DF36B822-FE8D-48C9-980B-4F250FC6D4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9748" name="Slide Number Placeholder 3">
            <a:extLst>
              <a:ext uri="{FF2B5EF4-FFF2-40B4-BE49-F238E27FC236}">
                <a16:creationId xmlns:a16="http://schemas.microsoft.com/office/drawing/2014/main" id="{D851E225-9AA6-4E76-BB32-919C42B923E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AE212A-901F-42FF-9ECF-37F364E4B8F9}" type="slidenum">
              <a:rPr lang="en-US" altLang="en-US">
                <a:latin typeface="Calibri" panose="020F0502020204030204" pitchFamily="34" charset="0"/>
                <a:cs typeface="Calibri" panose="020F0502020204030204" pitchFamily="34" charset="0"/>
              </a:rPr>
              <a:pPr eaLnBrk="1" hangingPunct="1"/>
              <a:t>14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245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a:extLst>
              <a:ext uri="{FF2B5EF4-FFF2-40B4-BE49-F238E27FC236}">
                <a16:creationId xmlns:a16="http://schemas.microsoft.com/office/drawing/2014/main" id="{4BE242B0-8A18-46B8-A957-5045DDB768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a:extLst>
              <a:ext uri="{FF2B5EF4-FFF2-40B4-BE49-F238E27FC236}">
                <a16:creationId xmlns:a16="http://schemas.microsoft.com/office/drawing/2014/main" id="{1573FCCD-DCF8-4C95-8FCA-608101A1F0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0772" name="Slide Number Placeholder 3">
            <a:extLst>
              <a:ext uri="{FF2B5EF4-FFF2-40B4-BE49-F238E27FC236}">
                <a16:creationId xmlns:a16="http://schemas.microsoft.com/office/drawing/2014/main" id="{01725420-A400-41FA-AB4F-721EEC40478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AA5F36-65BF-4756-8AAA-C71D75402591}" type="slidenum">
              <a:rPr lang="en-US" altLang="en-US">
                <a:latin typeface="Calibri" panose="020F0502020204030204" pitchFamily="34" charset="0"/>
                <a:cs typeface="Calibri" panose="020F0502020204030204" pitchFamily="34" charset="0"/>
              </a:rPr>
              <a:pPr eaLnBrk="1" hangingPunct="1"/>
              <a:t>15</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059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7" name="Freeform 20"/>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1332767423 h 528"/>
                <a:gd name="T6" fmla="*/ 12001943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ct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endParaRPr lang="en-US" dirty="0"/>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ct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D59BD3FA-AD6E-4905-B083-F4862664E37B}"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a:solidFill>
                  <a:schemeClr val="accent1">
                    <a:tint val="20000"/>
                  </a:schemeClr>
                </a:solidFill>
              </a:defRPr>
            </a:lvl1pPr>
            <a:extLst/>
          </a:lstStyle>
          <a:p>
            <a:r>
              <a:rPr lang="en-US"/>
              <a:t>© Copyright 1992-2018 by Pearson Education, Inc. All Rights Reserved.</a:t>
            </a:r>
          </a:p>
        </p:txBody>
      </p:sp>
    </p:spTree>
    <p:extLst>
      <p:ext uri="{BB962C8B-B14F-4D97-AF65-F5344CB8AC3E}">
        <p14:creationId xmlns:p14="http://schemas.microsoft.com/office/powerpoint/2010/main" val="312975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276174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endParaRPr lang="en-US"/>
          </a:p>
        </p:txBody>
      </p:sp>
      <p:sp>
        <p:nvSpPr>
          <p:cNvPr id="5"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61614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6" y="6408739"/>
            <a:ext cx="7044267" cy="365125"/>
          </a:xfrm>
        </p:spPr>
        <p:txBody>
          <a:bodyPr/>
          <a:lstStyle>
            <a:lvl1pPr>
              <a:defRPr/>
            </a:lvl1pPr>
          </a:lstStyle>
          <a:p>
            <a:r>
              <a:rPr lang="en-US"/>
              <a:t>© Copyright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378725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rtlCol="0"/>
          <a:lstStyle/>
          <a:p>
            <a:r>
              <a:rPr lang="en-US"/>
              <a:t>Click to edit Master title style</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a:lvl1pPr>
            <a:extLst/>
          </a:lstStyle>
          <a:p>
            <a:r>
              <a:rPr lang="en-US"/>
              <a:t>© Copyright 1992-2018 by Pearson Education, Inc. All Rights Reserved.</a:t>
            </a:r>
          </a:p>
        </p:txBody>
      </p:sp>
      <p:sp>
        <p:nvSpPr>
          <p:cNvPr id="9" name="Slide Number Placeholder 5"/>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259552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Edit Master text styles</a:t>
            </a:r>
          </a:p>
        </p:txBody>
      </p:sp>
      <p:sp>
        <p:nvSpPr>
          <p:cNvPr id="6" name="Date Placeholder 3"/>
          <p:cNvSpPr>
            <a:spLocks noGrp="1"/>
          </p:cNvSpPr>
          <p:nvPr>
            <p:ph type="dt" sz="half" idx="10"/>
          </p:nvPr>
        </p:nvSpPr>
        <p:spPr/>
        <p:txBody>
          <a:bodyPr/>
          <a:lstStyle>
            <a:lvl1pPr>
              <a:defRPr smtClean="0"/>
            </a:lvl1pPr>
            <a:extLst/>
          </a:lstStyle>
          <a:p>
            <a:endParaRPr lang="en-US"/>
          </a:p>
        </p:txBody>
      </p:sp>
      <p:sp>
        <p:nvSpPr>
          <p:cNvPr id="7" name="Footer Placeholder 4"/>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8" name="Slide Number Placeholder 5"/>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3110413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316615071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extLst/>
          </a:lstStyle>
          <a:p>
            <a:endParaRPr lang="en-US"/>
          </a:p>
        </p:txBody>
      </p:sp>
      <p:sp>
        <p:nvSpPr>
          <p:cNvPr id="8" name="Footer Placeholder 7"/>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9" name="Slide Number Placeholder 8"/>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210011663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smtClean="0"/>
            </a:lvl1pPr>
            <a:extLst/>
          </a:lstStyle>
          <a:p>
            <a:endParaRPr lang="en-US"/>
          </a:p>
        </p:txBody>
      </p:sp>
      <p:sp>
        <p:nvSpPr>
          <p:cNvPr id="4" name="Footer Placeholder 3"/>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5" name="Slide Number Placeholder 4"/>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93542207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endParaRPr lang="en-US"/>
          </a:p>
        </p:txBody>
      </p:sp>
      <p:sp>
        <p:nvSpPr>
          <p:cNvPr id="3" name="Footer Placeholder 21"/>
          <p:cNvSpPr>
            <a:spLocks noGrp="1"/>
          </p:cNvSpPr>
          <p:nvPr>
            <p:ph type="ftr" sz="quarter" idx="11"/>
          </p:nvPr>
        </p:nvSpPr>
        <p:spPr/>
        <p:txBody>
          <a:bodyPr/>
          <a:lstStyle>
            <a:lvl1pPr>
              <a:defRPr/>
            </a:lvl1pPr>
          </a:lstStyle>
          <a:p>
            <a:r>
              <a:rPr lang="en-US"/>
              <a:t>© Copyright 1992-2018 by Pearson Education, Inc. All Rights Reserved.</a:t>
            </a:r>
          </a:p>
        </p:txBody>
      </p:sp>
      <p:sp>
        <p:nvSpPr>
          <p:cNvPr id="4" name="Slide Number Placeholder 17"/>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445153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smtClean="0"/>
            </a:lvl1pPr>
            <a:extLst/>
          </a:lstStyle>
          <a:p>
            <a:endParaRPr lang="en-US"/>
          </a:p>
        </p:txBody>
      </p:sp>
      <p:sp>
        <p:nvSpPr>
          <p:cNvPr id="6" name="Footer Placeholder 5"/>
          <p:cNvSpPr>
            <a:spLocks noGrp="1"/>
          </p:cNvSpPr>
          <p:nvPr>
            <p:ph type="ftr" sz="quarter" idx="11"/>
          </p:nvPr>
        </p:nvSpPr>
        <p:spPr/>
        <p:txBody>
          <a:bodyPr/>
          <a:lstStyle>
            <a:lvl1pPr>
              <a:defRPr/>
            </a:lvl1pPr>
            <a:extLst/>
          </a:lstStyle>
          <a:p>
            <a:r>
              <a:rPr lang="en-US"/>
              <a:t>© Copyright 1992-2018 by Pearson Education, Inc. All Rights Reserved.</a:t>
            </a:r>
          </a:p>
        </p:txBody>
      </p:sp>
      <p:sp>
        <p:nvSpPr>
          <p:cNvPr id="7" name="Slide Number Placeholder 6"/>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4144492061"/>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Cambria" panose="02040503050406030204" pitchFamily="18" charset="0"/>
              <a:cs typeface="Calibri" panose="020F0502020204030204" pitchFamily="34" charset="0"/>
            </a:endParaRPr>
          </a:p>
        </p:txBody>
      </p:sp>
      <p:sp>
        <p:nvSpPr>
          <p:cNvPr id="6" name="Freeform 18"/>
          <p:cNvSpPr>
            <a:spLocks/>
          </p:cNvSpPr>
          <p:nvPr/>
        </p:nvSpPr>
        <p:spPr bwMode="auto">
          <a:xfrm>
            <a:off x="647700" y="5938838"/>
            <a:ext cx="4921251" cy="933450"/>
          </a:xfrm>
          <a:custGeom>
            <a:avLst/>
            <a:gdLst>
              <a:gd name="T0" fmla="*/ 0 w 5591"/>
              <a:gd name="T1" fmla="*/ 0 h 588"/>
              <a:gd name="T2" fmla="*/ 2147483647 w 5591"/>
              <a:gd name="T3" fmla="*/ 0 h 588"/>
              <a:gd name="T4" fmla="*/ 2147483647 w 5591"/>
              <a:gd name="T5" fmla="*/ 1330642500 h 588"/>
              <a:gd name="T6" fmla="*/ 20919056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cs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latin typeface="Cambria" panose="02040503050406030204" pitchFamily="18" charset="0"/>
            </a:endParaRPr>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Cambria" panose="02040503050406030204" pitchFamily="18" charset="0"/>
            </a:endParaRPr>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a:solidFill>
                  <a:schemeClr val="tx1"/>
                </a:solidFill>
              </a:defRPr>
            </a:lvl1pPr>
            <a:extLst/>
          </a:lstStyle>
          <a:p>
            <a:r>
              <a:rPr lang="en-US"/>
              <a:t>© Copyright 1992-2018 by Pearson Education, Inc. All Rights Reserved.</a:t>
            </a:r>
          </a:p>
        </p:txBody>
      </p:sp>
      <p:sp>
        <p:nvSpPr>
          <p:cNvPr id="13" name="Slide Number Placeholder 6"/>
          <p:cNvSpPr>
            <a:spLocks noGrp="1"/>
          </p:cNvSpPr>
          <p:nvPr>
            <p:ph type="sldNum" sz="quarter" idx="12"/>
          </p:nvPr>
        </p:nvSpPr>
        <p:spPr/>
        <p:txBody>
          <a:bodyPr/>
          <a:lstStyle>
            <a:lvl1pPr>
              <a:defRPr/>
            </a:lvl1pPr>
          </a:lstStyle>
          <a:p>
            <a:fld id="{D59BD3FA-AD6E-4905-B083-F4862664E37B}" type="slidenum">
              <a:rPr lang="en-US" smtClean="0"/>
              <a:t>‹#›</a:t>
            </a:fld>
            <a:endParaRPr lang="en-US"/>
          </a:p>
        </p:txBody>
      </p:sp>
    </p:spTree>
    <p:extLst>
      <p:ext uri="{BB962C8B-B14F-4D97-AF65-F5344CB8AC3E}">
        <p14:creationId xmlns:p14="http://schemas.microsoft.com/office/powerpoint/2010/main" val="884430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endParaRPr lang="en-US" dirty="0"/>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Cambria" panose="02040503050406030204" pitchFamily="18" charset="0"/>
                <a:cs typeface="+mn-cs"/>
              </a:defRPr>
            </a:lvl1pPr>
            <a:extLst/>
          </a:lstStyle>
          <a:p>
            <a:endParaRPr lang="en-US"/>
          </a:p>
        </p:txBody>
      </p:sp>
      <p:sp>
        <p:nvSpPr>
          <p:cNvPr id="22" name="Footer Placeholder 21"/>
          <p:cNvSpPr>
            <a:spLocks noGrp="1"/>
          </p:cNvSpPr>
          <p:nvPr>
            <p:ph type="ftr" sz="quarter" idx="3"/>
          </p:nvPr>
        </p:nvSpPr>
        <p:spPr>
          <a:xfrm>
            <a:off x="609600" y="6408739"/>
            <a:ext cx="8365067"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Cambria" panose="02040503050406030204" pitchFamily="18" charset="0"/>
                <a:cs typeface="+mn-cs"/>
              </a:defRPr>
            </a:lvl1pPr>
            <a:extLst/>
          </a:lstStyle>
          <a:p>
            <a:r>
              <a:rPr lang="en-US"/>
              <a:t>© Copyright 1992-2018 by Pearson Education, Inc. All Rights Reserved.</a:t>
            </a:r>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Cambria" panose="02040503050406030204" pitchFamily="18" charset="0"/>
                <a:cs typeface="Calibri" panose="020F0502020204030204" pitchFamily="34" charset="0"/>
              </a:defRPr>
            </a:lvl1pPr>
          </a:lstStyle>
          <a:p>
            <a:fld id="{D59BD3FA-AD6E-4905-B083-F4862664E37B}" type="slidenum">
              <a:rPr lang="en-US" smtClean="0"/>
              <a:pPr/>
              <a:t>‹#›</a:t>
            </a:fld>
            <a:endParaRPr lang="en-US" dirty="0"/>
          </a:p>
        </p:txBody>
      </p:sp>
    </p:spTree>
    <p:extLst>
      <p:ext uri="{BB962C8B-B14F-4D97-AF65-F5344CB8AC3E}">
        <p14:creationId xmlns:p14="http://schemas.microsoft.com/office/powerpoint/2010/main" val="38215621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anose="02040503050406030204" pitchFamily="18" charset="0"/>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Cambria" panose="02040503050406030204" pitchFamily="18" charset="0"/>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Cambria" panose="02040503050406030204" pitchFamily="18" charset="0"/>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Cambria" panose="02040503050406030204" pitchFamily="18" charset="0"/>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Cambria" panose="020405030504060302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8448E-00CF-414E-B1C5-378F7B7C1BF6}"/>
              </a:ext>
            </a:extLst>
          </p:cNvPr>
          <p:cNvSpPr>
            <a:spLocks noGrp="1"/>
          </p:cNvSpPr>
          <p:nvPr>
            <p:ph type="ctrTitle"/>
          </p:nvPr>
        </p:nvSpPr>
        <p:spPr/>
        <p:txBody>
          <a:bodyPr>
            <a:normAutofit fontScale="90000"/>
          </a:bodyPr>
          <a:lstStyle/>
          <a:p>
            <a:pPr>
              <a:defRPr/>
            </a:pPr>
            <a:r>
              <a:rPr lang="en-US" dirty="0">
                <a:solidFill>
                  <a:srgbClr val="3380E6"/>
                </a:solidFill>
                <a:latin typeface="Calibri" panose="020F0502020204030204" pitchFamily="34" charset="0"/>
              </a:rPr>
              <a:t>Chapter 10</a:t>
            </a:r>
            <a:br>
              <a:rPr lang="en-US" dirty="0">
                <a:solidFill>
                  <a:srgbClr val="3380E6"/>
                </a:solidFill>
                <a:latin typeface="Calibri" panose="020F0502020204030204" pitchFamily="34" charset="0"/>
              </a:rPr>
            </a:br>
            <a:r>
              <a:rPr lang="en-US" dirty="0">
                <a:solidFill>
                  <a:srgbClr val="3380E6"/>
                </a:solidFill>
                <a:latin typeface="Calibri" panose="020F0502020204030204" pitchFamily="34" charset="0"/>
              </a:rPr>
              <a:t>Object-Oriented Programming: Polymorphism and Interfaces</a:t>
            </a:r>
          </a:p>
        </p:txBody>
      </p:sp>
      <p:sp>
        <p:nvSpPr>
          <p:cNvPr id="10243" name="Subtitle 3">
            <a:extLst>
              <a:ext uri="{FF2B5EF4-FFF2-40B4-BE49-F238E27FC236}">
                <a16:creationId xmlns:a16="http://schemas.microsoft.com/office/drawing/2014/main" id="{9F54D1FF-7094-4AD3-B05F-1169A07FC571}"/>
              </a:ext>
            </a:extLst>
          </p:cNvPr>
          <p:cNvSpPr>
            <a:spLocks noGrp="1"/>
          </p:cNvSpPr>
          <p:nvPr>
            <p:ph type="subTitle" idx="1"/>
          </p:nvPr>
        </p:nvSpPr>
        <p:spPr>
          <a:xfrm>
            <a:off x="2209800" y="3611563"/>
            <a:ext cx="7772400" cy="1200150"/>
          </a:xfrm>
        </p:spPr>
        <p:txBody>
          <a:bodyPr/>
          <a:lstStyle/>
          <a:p>
            <a:r>
              <a:rPr lang="en-US" altLang="en-US" dirty="0"/>
              <a:t>Java How to Program, 11/e</a:t>
            </a:r>
          </a:p>
          <a:p>
            <a:r>
              <a:rPr lang="en-US" altLang="en-US" sz="2400" dirty="0"/>
              <a:t>Questions? </a:t>
            </a:r>
            <a:r>
              <a:rPr lang="en-US" altLang="en-US" sz="2400"/>
              <a:t>E-mail paul.deitel@deitel.com</a:t>
            </a:r>
            <a:endParaRPr lang="en-US" altLang="en-US" dirty="0"/>
          </a:p>
        </p:txBody>
      </p:sp>
      <p:sp>
        <p:nvSpPr>
          <p:cNvPr id="4" name="Footer Placeholder 3">
            <a:extLst>
              <a:ext uri="{FF2B5EF4-FFF2-40B4-BE49-F238E27FC236}">
                <a16:creationId xmlns:a16="http://schemas.microsoft.com/office/drawing/2014/main" id="{D74AE41A-12CD-4978-919F-F9273EEFEF5E}"/>
              </a:ext>
            </a:extLst>
          </p:cNvPr>
          <p:cNvSpPr>
            <a:spLocks noGrp="1"/>
          </p:cNvSpPr>
          <p:nvPr>
            <p:ph type="ftr" sz="quarter" idx="12"/>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6567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8754-72E2-4862-96CA-FB080177DD86}"/>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10.3  </a:t>
            </a:r>
            <a:r>
              <a:rPr lang="en-US" dirty="0">
                <a:solidFill>
                  <a:srgbClr val="3380E6"/>
                </a:solidFill>
                <a:latin typeface="Calibri" panose="020F0502020204030204" pitchFamily="34" charset="0"/>
              </a:rPr>
              <a:t>Demonstrating Polymorphic Behavior (Cont.)</a:t>
            </a:r>
          </a:p>
        </p:txBody>
      </p:sp>
      <p:sp>
        <p:nvSpPr>
          <p:cNvPr id="32771" name="Text Placeholder 2">
            <a:extLst>
              <a:ext uri="{FF2B5EF4-FFF2-40B4-BE49-F238E27FC236}">
                <a16:creationId xmlns:a16="http://schemas.microsoft.com/office/drawing/2014/main" id="{3A946693-EDAB-441D-BCBC-C5801BB7B5F5}"/>
              </a:ext>
            </a:extLst>
          </p:cNvPr>
          <p:cNvSpPr>
            <a:spLocks noGrp="1"/>
          </p:cNvSpPr>
          <p:nvPr>
            <p:ph type="body" idx="1"/>
          </p:nvPr>
        </p:nvSpPr>
        <p:spPr/>
        <p:txBody>
          <a:bodyPr/>
          <a:lstStyle/>
          <a:p>
            <a:pPr eaLnBrk="1" hangingPunct="1">
              <a:lnSpc>
                <a:spcPct val="90000"/>
              </a:lnSpc>
            </a:pPr>
            <a:r>
              <a:rPr lang="en-US" altLang="en-US" sz="2500" i="1" dirty="0">
                <a:solidFill>
                  <a:srgbClr val="000000"/>
                </a:solidFill>
              </a:rPr>
              <a:t>When a superclass variable contains a reference to a subclass object, and that reference is used to call a method, the subclass version of the method is called. </a:t>
            </a:r>
          </a:p>
          <a:p>
            <a:pPr lvl="1">
              <a:lnSpc>
                <a:spcPct val="90000"/>
              </a:lnSpc>
            </a:pPr>
            <a:r>
              <a:rPr lang="en-US" altLang="en-US" sz="2100" dirty="0">
                <a:solidFill>
                  <a:srgbClr val="000000"/>
                </a:solidFill>
              </a:rPr>
              <a:t>Determined during run time (see below).</a:t>
            </a:r>
          </a:p>
          <a:p>
            <a:pPr eaLnBrk="1" hangingPunct="1">
              <a:lnSpc>
                <a:spcPct val="90000"/>
              </a:lnSpc>
            </a:pPr>
            <a:r>
              <a:rPr lang="en-US" altLang="en-US" sz="2500" dirty="0">
                <a:solidFill>
                  <a:srgbClr val="000000"/>
                </a:solidFill>
              </a:rPr>
              <a:t>When the compiler encounters a method call made through a variable, the compiler determines if the method can be called by checking the variable’s class type. </a:t>
            </a:r>
          </a:p>
          <a:p>
            <a:pPr eaLnBrk="1" hangingPunct="1">
              <a:lnSpc>
                <a:spcPct val="90000"/>
              </a:lnSpc>
            </a:pPr>
            <a:r>
              <a:rPr lang="en-US" altLang="en-US" sz="2500" dirty="0">
                <a:solidFill>
                  <a:srgbClr val="000000"/>
                </a:solidFill>
              </a:rPr>
              <a:t>At execution time, the type of the object to which the variable refers determines the actual method to use. </a:t>
            </a:r>
          </a:p>
          <a:p>
            <a:pPr lvl="1" eaLnBrk="1" hangingPunct="1">
              <a:lnSpc>
                <a:spcPct val="90000"/>
              </a:lnSpc>
            </a:pPr>
            <a:r>
              <a:rPr lang="en-US" altLang="en-US" sz="2100" dirty="0">
                <a:solidFill>
                  <a:srgbClr val="000000"/>
                </a:solidFill>
              </a:rPr>
              <a:t>This process is called </a:t>
            </a:r>
            <a:r>
              <a:rPr lang="en-US" altLang="en-US" sz="2100" i="1" dirty="0">
                <a:solidFill>
                  <a:srgbClr val="000000"/>
                </a:solidFill>
              </a:rPr>
              <a:t>dynamic </a:t>
            </a:r>
            <a:r>
              <a:rPr lang="en-US" altLang="en-US" sz="2100" i="1">
                <a:solidFill>
                  <a:srgbClr val="000000"/>
                </a:solidFill>
              </a:rPr>
              <a:t>binding</a:t>
            </a:r>
            <a:r>
              <a:rPr lang="en-US" altLang="en-US" sz="2100">
                <a:solidFill>
                  <a:srgbClr val="000000"/>
                </a:solidFill>
              </a:rPr>
              <a:t>.</a:t>
            </a:r>
            <a:endParaRPr lang="en-US" altLang="en-US" sz="2100" dirty="0">
              <a:solidFill>
                <a:srgbClr val="000000"/>
              </a:solidFill>
            </a:endParaRPr>
          </a:p>
        </p:txBody>
      </p:sp>
      <p:sp>
        <p:nvSpPr>
          <p:cNvPr id="4" name="Footer Placeholder 3">
            <a:extLst>
              <a:ext uri="{FF2B5EF4-FFF2-40B4-BE49-F238E27FC236}">
                <a16:creationId xmlns:a16="http://schemas.microsoft.com/office/drawing/2014/main" id="{68A14184-513B-437E-8ABE-99150BFF132E}"/>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9389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D2DB-249F-4804-AA9D-045C34A48E1C}"/>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10.4  </a:t>
            </a:r>
            <a:r>
              <a:rPr lang="en-US" dirty="0">
                <a:solidFill>
                  <a:srgbClr val="3380E6"/>
                </a:solidFill>
                <a:latin typeface="Calibri" panose="020F0502020204030204" pitchFamily="34" charset="0"/>
              </a:rPr>
              <a:t>Abstract Classes and Methods</a:t>
            </a:r>
          </a:p>
        </p:txBody>
      </p:sp>
      <p:sp>
        <p:nvSpPr>
          <p:cNvPr id="33795" name="Text Placeholder 2">
            <a:extLst>
              <a:ext uri="{FF2B5EF4-FFF2-40B4-BE49-F238E27FC236}">
                <a16:creationId xmlns:a16="http://schemas.microsoft.com/office/drawing/2014/main" id="{E61F476B-6678-4A00-B212-39D0EF2ED782}"/>
              </a:ext>
            </a:extLst>
          </p:cNvPr>
          <p:cNvSpPr>
            <a:spLocks noGrp="1"/>
          </p:cNvSpPr>
          <p:nvPr>
            <p:ph type="body" idx="1"/>
          </p:nvPr>
        </p:nvSpPr>
        <p:spPr/>
        <p:txBody>
          <a:bodyPr/>
          <a:lstStyle/>
          <a:p>
            <a:pPr eaLnBrk="1" hangingPunct="1"/>
            <a:r>
              <a:rPr lang="en-US" altLang="en-US" sz="2500" dirty="0">
                <a:solidFill>
                  <a:srgbClr val="0000FF"/>
                </a:solidFill>
              </a:rPr>
              <a:t>Abstract classes</a:t>
            </a:r>
          </a:p>
          <a:p>
            <a:pPr lvl="1" eaLnBrk="1" hangingPunct="1"/>
            <a:r>
              <a:rPr lang="en-US" altLang="en-US" sz="2100" dirty="0">
                <a:solidFill>
                  <a:srgbClr val="000000"/>
                </a:solidFill>
              </a:rPr>
              <a:t>Sometimes it’s useful to declare classes for which you never intend to create objects. </a:t>
            </a:r>
          </a:p>
          <a:p>
            <a:pPr lvl="1" eaLnBrk="1" hangingPunct="1"/>
            <a:r>
              <a:rPr lang="en-US" altLang="en-US" sz="2100" dirty="0">
                <a:solidFill>
                  <a:srgbClr val="000000"/>
                </a:solidFill>
              </a:rPr>
              <a:t>Used only as </a:t>
            </a:r>
            <a:r>
              <a:rPr lang="en-US" altLang="en-US" sz="2100" dirty="0" err="1">
                <a:solidFill>
                  <a:srgbClr val="000000"/>
                </a:solidFill>
              </a:rPr>
              <a:t>superclasses</a:t>
            </a:r>
            <a:r>
              <a:rPr lang="en-US" altLang="en-US" sz="2100" dirty="0">
                <a:solidFill>
                  <a:srgbClr val="000000"/>
                </a:solidFill>
              </a:rPr>
              <a:t> in inheritance hierarchies, so they are sometimes called </a:t>
            </a:r>
            <a:r>
              <a:rPr lang="en-US" altLang="en-US" sz="2100" dirty="0">
                <a:solidFill>
                  <a:srgbClr val="0000FF"/>
                </a:solidFill>
              </a:rPr>
              <a:t>abstract </a:t>
            </a:r>
            <a:r>
              <a:rPr lang="en-US" altLang="en-US" sz="2100" dirty="0" err="1">
                <a:solidFill>
                  <a:srgbClr val="0000FF"/>
                </a:solidFill>
              </a:rPr>
              <a:t>superclasses</a:t>
            </a:r>
            <a:r>
              <a:rPr lang="en-US" altLang="en-US" sz="2100" dirty="0">
                <a:solidFill>
                  <a:srgbClr val="000000"/>
                </a:solidFill>
              </a:rPr>
              <a:t>. </a:t>
            </a:r>
          </a:p>
          <a:p>
            <a:pPr lvl="1" eaLnBrk="1" hangingPunct="1"/>
            <a:r>
              <a:rPr lang="en-US" altLang="en-US" sz="2100" dirty="0">
                <a:solidFill>
                  <a:srgbClr val="000000"/>
                </a:solidFill>
              </a:rPr>
              <a:t>Cannot be used to instantiate objects—abstract classes are </a:t>
            </a:r>
            <a:r>
              <a:rPr lang="en-US" altLang="en-US" sz="2100" i="1" dirty="0">
                <a:solidFill>
                  <a:srgbClr val="000000"/>
                </a:solidFill>
              </a:rPr>
              <a:t>incomplete</a:t>
            </a:r>
            <a:r>
              <a:rPr lang="en-US" altLang="en-US" sz="2100" dirty="0">
                <a:solidFill>
                  <a:srgbClr val="000000"/>
                </a:solidFill>
              </a:rPr>
              <a:t>. </a:t>
            </a:r>
          </a:p>
          <a:p>
            <a:pPr lvl="1" eaLnBrk="1" hangingPunct="1"/>
            <a:r>
              <a:rPr lang="en-US" altLang="en-US" sz="2100" dirty="0">
                <a:solidFill>
                  <a:srgbClr val="000000"/>
                </a:solidFill>
              </a:rPr>
              <a:t>Subclasses must declare the “missing pieces” to become “concrete” classes, from which you can instantiate objects; otherwise, these subclasses, too, will be abstract. </a:t>
            </a:r>
          </a:p>
          <a:p>
            <a:pPr eaLnBrk="1" hangingPunct="1"/>
            <a:r>
              <a:rPr lang="en-US" altLang="en-US" sz="2500" dirty="0">
                <a:solidFill>
                  <a:srgbClr val="000000"/>
                </a:solidFill>
              </a:rPr>
              <a:t>An abstract class provides a superclass from which other classes can inherit and thus share a common design. </a:t>
            </a:r>
          </a:p>
        </p:txBody>
      </p:sp>
      <p:sp>
        <p:nvSpPr>
          <p:cNvPr id="4" name="Footer Placeholder 3">
            <a:extLst>
              <a:ext uri="{FF2B5EF4-FFF2-40B4-BE49-F238E27FC236}">
                <a16:creationId xmlns:a16="http://schemas.microsoft.com/office/drawing/2014/main" id="{A75F96BF-7ACD-43E8-B6F6-E2DFA796E5F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52724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06FC-A9ED-4752-94E5-2089548E95CC}"/>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10.4  </a:t>
            </a:r>
            <a:r>
              <a:rPr lang="en-US" dirty="0">
                <a:solidFill>
                  <a:srgbClr val="3380E6"/>
                </a:solidFill>
                <a:latin typeface="Calibri" panose="020F0502020204030204" pitchFamily="34" charset="0"/>
              </a:rPr>
              <a:t>Abstract Classes and Methods (Cont.)</a:t>
            </a:r>
          </a:p>
        </p:txBody>
      </p:sp>
      <p:sp>
        <p:nvSpPr>
          <p:cNvPr id="34819" name="Text Placeholder 2">
            <a:extLst>
              <a:ext uri="{FF2B5EF4-FFF2-40B4-BE49-F238E27FC236}">
                <a16:creationId xmlns:a16="http://schemas.microsoft.com/office/drawing/2014/main" id="{BB2D3501-86D0-40E5-815F-6A2EC4160D03}"/>
              </a:ext>
            </a:extLst>
          </p:cNvPr>
          <p:cNvSpPr>
            <a:spLocks noGrp="1"/>
          </p:cNvSpPr>
          <p:nvPr>
            <p:ph type="body" idx="1"/>
          </p:nvPr>
        </p:nvSpPr>
        <p:spPr/>
        <p:txBody>
          <a:bodyPr/>
          <a:lstStyle/>
          <a:p>
            <a:pPr eaLnBrk="1" hangingPunct="1">
              <a:lnSpc>
                <a:spcPct val="90000"/>
              </a:lnSpc>
            </a:pPr>
            <a:r>
              <a:rPr lang="en-US" altLang="en-US" dirty="0">
                <a:solidFill>
                  <a:srgbClr val="000000"/>
                </a:solidFill>
              </a:rPr>
              <a:t>Classes that can be used to instantiate objects are called </a:t>
            </a:r>
            <a:r>
              <a:rPr lang="en-US" altLang="en-US" dirty="0">
                <a:solidFill>
                  <a:srgbClr val="0000FF"/>
                </a:solidFill>
              </a:rPr>
              <a:t>concrete classes</a:t>
            </a:r>
            <a:r>
              <a:rPr lang="en-US" altLang="en-US" dirty="0">
                <a:solidFill>
                  <a:srgbClr val="000000"/>
                </a:solidFill>
              </a:rPr>
              <a:t>. </a:t>
            </a:r>
          </a:p>
          <a:p>
            <a:pPr eaLnBrk="1" hangingPunct="1">
              <a:lnSpc>
                <a:spcPct val="90000"/>
              </a:lnSpc>
            </a:pPr>
            <a:r>
              <a:rPr lang="en-US" altLang="en-US" dirty="0">
                <a:solidFill>
                  <a:srgbClr val="000000"/>
                </a:solidFill>
              </a:rPr>
              <a:t>Such classes provide implementations of every method they declare (some of the implementations can be inherited).</a:t>
            </a:r>
          </a:p>
          <a:p>
            <a:pPr eaLnBrk="1" hangingPunct="1">
              <a:lnSpc>
                <a:spcPct val="90000"/>
              </a:lnSpc>
            </a:pPr>
            <a:r>
              <a:rPr lang="en-US" altLang="en-US" dirty="0">
                <a:solidFill>
                  <a:srgbClr val="000000"/>
                </a:solidFill>
              </a:rPr>
              <a:t>Abstract </a:t>
            </a:r>
            <a:r>
              <a:rPr lang="en-US" altLang="en-US" dirty="0" err="1">
                <a:solidFill>
                  <a:srgbClr val="000000"/>
                </a:solidFill>
              </a:rPr>
              <a:t>superclasses</a:t>
            </a:r>
            <a:r>
              <a:rPr lang="en-US" altLang="en-US" dirty="0">
                <a:solidFill>
                  <a:srgbClr val="000000"/>
                </a:solidFill>
              </a:rPr>
              <a:t> are too general to create real objects—they specify only what is common among subclasses. </a:t>
            </a:r>
          </a:p>
          <a:p>
            <a:pPr marL="109537" indent="0" eaLnBrk="1" hangingPunct="1">
              <a:lnSpc>
                <a:spcPct val="90000"/>
              </a:lnSpc>
              <a:buNone/>
            </a:pPr>
            <a:r>
              <a:rPr lang="en-US" altLang="en-US" dirty="0">
                <a:solidFill>
                  <a:srgbClr val="000000"/>
                </a:solidFill>
              </a:rPr>
              <a:t> </a:t>
            </a:r>
          </a:p>
        </p:txBody>
      </p:sp>
      <p:sp>
        <p:nvSpPr>
          <p:cNvPr id="4" name="Footer Placeholder 3">
            <a:extLst>
              <a:ext uri="{FF2B5EF4-FFF2-40B4-BE49-F238E27FC236}">
                <a16:creationId xmlns:a16="http://schemas.microsoft.com/office/drawing/2014/main" id="{D20050CF-B776-42BB-8599-952491C035D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853116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0">
            <a:extLst>
              <a:ext uri="{FF2B5EF4-FFF2-40B4-BE49-F238E27FC236}">
                <a16:creationId xmlns:a16="http://schemas.microsoft.com/office/drawing/2014/main" id="{B8F91F8D-CEEB-4621-8061-219E573B2CF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50975"/>
            <a:ext cx="12192000" cy="3956050"/>
          </a:xfrm>
          <a:prstGeom prst="rect">
            <a:avLst/>
          </a:prstGeom>
        </p:spPr>
      </p:pic>
      <p:sp>
        <p:nvSpPr>
          <p:cNvPr id="2" name="Footer Placeholder 1">
            <a:extLst>
              <a:ext uri="{FF2B5EF4-FFF2-40B4-BE49-F238E27FC236}">
                <a16:creationId xmlns:a16="http://schemas.microsoft.com/office/drawing/2014/main" id="{4D99BA11-E9EE-49FE-AF05-CC52CD632E2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56807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34CA2-0AD0-4EFD-9671-779C6A72EF00}"/>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10.5  </a:t>
            </a:r>
            <a:r>
              <a:rPr lang="en-US" dirty="0">
                <a:solidFill>
                  <a:srgbClr val="3380E6"/>
                </a:solidFill>
                <a:latin typeface="Calibri" panose="020F0502020204030204" pitchFamily="34" charset="0"/>
              </a:rPr>
              <a:t>Case Study: Payroll System Using Polymorphism</a:t>
            </a:r>
          </a:p>
        </p:txBody>
      </p:sp>
      <p:sp>
        <p:nvSpPr>
          <p:cNvPr id="44035" name="Text Placeholder 2">
            <a:extLst>
              <a:ext uri="{FF2B5EF4-FFF2-40B4-BE49-F238E27FC236}">
                <a16:creationId xmlns:a16="http://schemas.microsoft.com/office/drawing/2014/main" id="{3CCF8DD5-5BA3-4776-A884-C8B14D7100FD}"/>
              </a:ext>
            </a:extLst>
          </p:cNvPr>
          <p:cNvSpPr>
            <a:spLocks noGrp="1"/>
          </p:cNvSpPr>
          <p:nvPr>
            <p:ph type="body" idx="1"/>
          </p:nvPr>
        </p:nvSpPr>
        <p:spPr/>
        <p:txBody>
          <a:bodyPr/>
          <a:lstStyle/>
          <a:p>
            <a:pPr eaLnBrk="1" hangingPunct="1">
              <a:lnSpc>
                <a:spcPct val="80000"/>
              </a:lnSpc>
            </a:pPr>
            <a:r>
              <a:rPr lang="en-US" altLang="en-US" sz="2500" dirty="0">
                <a:solidFill>
                  <a:srgbClr val="000000"/>
                </a:solidFill>
              </a:rPr>
              <a:t>Use an abstract method and polymorphism to perform payroll calculations based on the type of inheritance hierarchy headed by an employee. </a:t>
            </a:r>
          </a:p>
          <a:p>
            <a:pPr eaLnBrk="1" hangingPunct="1">
              <a:lnSpc>
                <a:spcPct val="80000"/>
              </a:lnSpc>
            </a:pPr>
            <a:r>
              <a:rPr lang="en-US" altLang="en-US" sz="2500" dirty="0">
                <a:solidFill>
                  <a:srgbClr val="000000"/>
                </a:solidFill>
              </a:rPr>
              <a:t>Enhanced employee inheritance hierarchy requirements:</a:t>
            </a:r>
          </a:p>
          <a:p>
            <a:pPr lvl="1">
              <a:lnSpc>
                <a:spcPct val="80000"/>
              </a:lnSpc>
            </a:pPr>
            <a:r>
              <a:rPr lang="en-US" altLang="en-US" sz="2100" dirty="0">
                <a:solidFill>
                  <a:srgbClr val="000000"/>
                </a:solidFill>
              </a:rPr>
              <a:t>A company pays its employees on a weekly basis. The employees are of four types: Salaried employees are paid a fixed weekly salary regardless of the number of hours worked, hourly employees are paid by the hour and receive overtime pay (i.e., 1.5 times their hourly salary rate) for all hours worked in excess of 40 hours, commission employees are paid a percentage of their sales and base-salaried commission employees receive a base salary plus a percentage of their sales. For the current pay period, the company has decided to reward base-salaried commission employees by adding 10% to their base salaries. The company wants you to write a Java application that performs its payroll calculations polymorphically.</a:t>
            </a:r>
          </a:p>
        </p:txBody>
      </p:sp>
      <p:sp>
        <p:nvSpPr>
          <p:cNvPr id="4" name="Footer Placeholder 3">
            <a:extLst>
              <a:ext uri="{FF2B5EF4-FFF2-40B4-BE49-F238E27FC236}">
                <a16:creationId xmlns:a16="http://schemas.microsoft.com/office/drawing/2014/main" id="{0DADF22E-BB15-4F87-AF24-ED0353C35B8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27426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DDFF-7CD7-455A-909F-8F43264D4CD9}"/>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10.5  </a:t>
            </a:r>
            <a:r>
              <a:rPr lang="en-US" dirty="0">
                <a:solidFill>
                  <a:srgbClr val="3380E6"/>
                </a:solidFill>
                <a:latin typeface="Calibri" panose="020F0502020204030204" pitchFamily="34" charset="0"/>
              </a:rPr>
              <a:t>Case Study: Payroll System Using Polymorphism (Cont.)</a:t>
            </a:r>
          </a:p>
        </p:txBody>
      </p:sp>
      <p:sp>
        <p:nvSpPr>
          <p:cNvPr id="45059" name="Text Placeholder 2">
            <a:extLst>
              <a:ext uri="{FF2B5EF4-FFF2-40B4-BE49-F238E27FC236}">
                <a16:creationId xmlns:a16="http://schemas.microsoft.com/office/drawing/2014/main" id="{977C2DC0-DB1F-433B-B14A-637C5E463258}"/>
              </a:ext>
            </a:extLst>
          </p:cNvPr>
          <p:cNvSpPr>
            <a:spLocks noGrp="1"/>
          </p:cNvSpPr>
          <p:nvPr>
            <p:ph type="body" idx="1"/>
          </p:nvPr>
        </p:nvSpPr>
        <p:spPr/>
        <p:txBody>
          <a:bodyPr/>
          <a:lstStyle/>
          <a:p>
            <a:pPr eaLnBrk="1" hangingPunct="1"/>
            <a:r>
              <a:rPr lang="en-US" altLang="en-US" dirty="0">
                <a:solidFill>
                  <a:srgbClr val="000000"/>
                </a:solidFill>
                <a:latin typeface="Consolas" panose="020B0609020204030204" pitchFamily="49" charset="0"/>
              </a:rPr>
              <a:t>abstract</a:t>
            </a:r>
            <a:r>
              <a:rPr lang="en-US" altLang="en-US" dirty="0">
                <a:solidFill>
                  <a:srgbClr val="000000"/>
                </a:solidFill>
              </a:rPr>
              <a:t> class </a:t>
            </a:r>
            <a:r>
              <a:rPr lang="en-US" altLang="en-US" dirty="0">
                <a:solidFill>
                  <a:srgbClr val="000000"/>
                </a:solidFill>
                <a:latin typeface="Consolas" panose="020B0609020204030204" pitchFamily="49" charset="0"/>
              </a:rPr>
              <a:t>Employee</a:t>
            </a:r>
            <a:r>
              <a:rPr lang="en-US" altLang="en-US" dirty="0">
                <a:solidFill>
                  <a:srgbClr val="000000"/>
                </a:solidFill>
              </a:rPr>
              <a:t> represents the general concept of an employee. </a:t>
            </a:r>
          </a:p>
          <a:p>
            <a:pPr eaLnBrk="1" hangingPunct="1"/>
            <a:r>
              <a:rPr lang="en-US" altLang="en-US" dirty="0">
                <a:solidFill>
                  <a:srgbClr val="000000"/>
                </a:solidFill>
              </a:rPr>
              <a:t>Subclasses: </a:t>
            </a:r>
            <a:r>
              <a:rPr lang="en-US" altLang="en-US" dirty="0" err="1">
                <a:solidFill>
                  <a:srgbClr val="000000"/>
                </a:solidFill>
                <a:latin typeface="Consolas" panose="020B0609020204030204" pitchFamily="49" charset="0"/>
              </a:rPr>
              <a:t>SalariedEmployee</a:t>
            </a:r>
            <a:r>
              <a:rPr lang="en-US" altLang="en-US" dirty="0">
                <a:solidFill>
                  <a:srgbClr val="000000"/>
                </a:solidFill>
              </a:rPr>
              <a:t>, </a:t>
            </a:r>
            <a:r>
              <a:rPr lang="en-US" altLang="en-US" dirty="0" err="1">
                <a:solidFill>
                  <a:srgbClr val="000000"/>
                </a:solidFill>
                <a:latin typeface="Consolas" panose="020B0609020204030204" pitchFamily="49" charset="0"/>
              </a:rPr>
              <a:t>CommissionEmployee</a:t>
            </a:r>
            <a:r>
              <a:rPr lang="en-US" altLang="en-US" dirty="0">
                <a:solidFill>
                  <a:srgbClr val="000000"/>
                </a:solidFill>
              </a:rPr>
              <a:t> , </a:t>
            </a:r>
            <a:r>
              <a:rPr lang="en-US" altLang="en-US" dirty="0" err="1">
                <a:solidFill>
                  <a:srgbClr val="000000"/>
                </a:solidFill>
                <a:latin typeface="Consolas" panose="020B0609020204030204" pitchFamily="49" charset="0"/>
              </a:rPr>
              <a:t>HourlyEmployee</a:t>
            </a:r>
            <a:r>
              <a:rPr lang="en-US" altLang="en-US" dirty="0">
                <a:solidFill>
                  <a:srgbClr val="000000"/>
                </a:solidFill>
              </a:rPr>
              <a:t> and </a:t>
            </a:r>
            <a:r>
              <a:rPr lang="en-US" altLang="en-US" dirty="0" err="1">
                <a:solidFill>
                  <a:srgbClr val="000000"/>
                </a:solidFill>
                <a:latin typeface="Consolas" panose="020B0609020204030204" pitchFamily="49" charset="0"/>
              </a:rPr>
              <a:t>BasePlusCommissionEmployee</a:t>
            </a:r>
            <a:r>
              <a:rPr lang="en-US" altLang="en-US" dirty="0">
                <a:solidFill>
                  <a:srgbClr val="000000"/>
                </a:solidFill>
              </a:rPr>
              <a:t>  (an indirect subclass)</a:t>
            </a:r>
          </a:p>
          <a:p>
            <a:pPr eaLnBrk="1" hangingPunct="1"/>
            <a:r>
              <a:rPr lang="en-US" altLang="en-US" dirty="0">
                <a:solidFill>
                  <a:srgbClr val="000000"/>
                </a:solidFill>
              </a:rPr>
              <a:t>Fig. 10.2 shows the inheritance hierarchy for our polymorphic employee-payroll application. </a:t>
            </a:r>
          </a:p>
          <a:p>
            <a:pPr eaLnBrk="1" hangingPunct="1"/>
            <a:r>
              <a:rPr lang="en-US" altLang="en-US" dirty="0">
                <a:solidFill>
                  <a:srgbClr val="000000"/>
                </a:solidFill>
              </a:rPr>
              <a:t>Abstract class names are italicized in the UML.</a:t>
            </a:r>
          </a:p>
        </p:txBody>
      </p:sp>
      <p:sp>
        <p:nvSpPr>
          <p:cNvPr id="4" name="Footer Placeholder 3">
            <a:extLst>
              <a:ext uri="{FF2B5EF4-FFF2-40B4-BE49-F238E27FC236}">
                <a16:creationId xmlns:a16="http://schemas.microsoft.com/office/drawing/2014/main" id="{809B2956-39CA-42FC-8EC5-D422C62EF42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457813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1">
            <a:extLst>
              <a:ext uri="{FF2B5EF4-FFF2-40B4-BE49-F238E27FC236}">
                <a16:creationId xmlns:a16="http://schemas.microsoft.com/office/drawing/2014/main" id="{4C8E8BBF-76A6-48E5-85D0-7B8B1374EC2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76263"/>
            <a:ext cx="12192000" cy="5705475"/>
          </a:xfrm>
          <a:prstGeom prst="rect">
            <a:avLst/>
          </a:prstGeom>
        </p:spPr>
      </p:pic>
      <p:sp>
        <p:nvSpPr>
          <p:cNvPr id="2" name="Footer Placeholder 1">
            <a:extLst>
              <a:ext uri="{FF2B5EF4-FFF2-40B4-BE49-F238E27FC236}">
                <a16:creationId xmlns:a16="http://schemas.microsoft.com/office/drawing/2014/main" id="{53D6FD95-45C9-4A40-B89A-B3F5C34A335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46761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1A85-3748-4021-A04E-882165935D1B}"/>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10.5  </a:t>
            </a:r>
            <a:r>
              <a:rPr lang="en-US" dirty="0">
                <a:solidFill>
                  <a:srgbClr val="3380E6"/>
                </a:solidFill>
                <a:latin typeface="Calibri" panose="020F0502020204030204" pitchFamily="34" charset="0"/>
              </a:rPr>
              <a:t>Case Study: Payroll System Using Polymorphism (Cont.)</a:t>
            </a:r>
          </a:p>
        </p:txBody>
      </p:sp>
      <p:sp>
        <p:nvSpPr>
          <p:cNvPr id="47107" name="Text Placeholder 2">
            <a:extLst>
              <a:ext uri="{FF2B5EF4-FFF2-40B4-BE49-F238E27FC236}">
                <a16:creationId xmlns:a16="http://schemas.microsoft.com/office/drawing/2014/main" id="{C3C4225E-2EB0-4329-8E32-ABE84C23C983}"/>
              </a:ext>
            </a:extLst>
          </p:cNvPr>
          <p:cNvSpPr>
            <a:spLocks noGrp="1"/>
          </p:cNvSpPr>
          <p:nvPr>
            <p:ph type="body" idx="1"/>
          </p:nvPr>
        </p:nvSpPr>
        <p:spPr/>
        <p:txBody>
          <a:bodyPr/>
          <a:lstStyle/>
          <a:p>
            <a:pPr eaLnBrk="1" hangingPunct="1"/>
            <a:r>
              <a:rPr lang="en-US" altLang="en-US" dirty="0">
                <a:solidFill>
                  <a:srgbClr val="000000"/>
                </a:solidFill>
              </a:rPr>
              <a:t>Abstract superclass </a:t>
            </a:r>
            <a:r>
              <a:rPr lang="en-US" altLang="en-US" dirty="0">
                <a:solidFill>
                  <a:srgbClr val="000000"/>
                </a:solidFill>
                <a:latin typeface="Consolas" panose="020B0609020204030204" pitchFamily="49" charset="0"/>
              </a:rPr>
              <a:t>Employee</a:t>
            </a:r>
            <a:r>
              <a:rPr lang="en-US" altLang="en-US" dirty="0">
                <a:solidFill>
                  <a:srgbClr val="000000"/>
                </a:solidFill>
              </a:rPr>
              <a:t> declares the “interface” to the hierarchy—that is, the set of methods that a program can invoke on all </a:t>
            </a:r>
            <a:r>
              <a:rPr lang="en-US" altLang="en-US" dirty="0">
                <a:solidFill>
                  <a:srgbClr val="000000"/>
                </a:solidFill>
                <a:latin typeface="Consolas" panose="020B0609020204030204" pitchFamily="49" charset="0"/>
              </a:rPr>
              <a:t>Employee</a:t>
            </a:r>
            <a:r>
              <a:rPr lang="en-US" altLang="en-US" dirty="0">
                <a:solidFill>
                  <a:srgbClr val="000000"/>
                </a:solidFill>
              </a:rPr>
              <a:t> objects. </a:t>
            </a:r>
          </a:p>
          <a:p>
            <a:pPr lvl="1" eaLnBrk="1" hangingPunct="1"/>
            <a:r>
              <a:rPr lang="en-US" altLang="en-US" dirty="0">
                <a:solidFill>
                  <a:srgbClr val="000000"/>
                </a:solidFill>
              </a:rPr>
              <a:t>We use the term “interface” here in a general sense to refer to the various ways programs can communicate with objects of any </a:t>
            </a:r>
            <a:r>
              <a:rPr lang="en-US" altLang="en-US" dirty="0">
                <a:solidFill>
                  <a:srgbClr val="000000"/>
                </a:solidFill>
                <a:latin typeface="Consolas" panose="020B0609020204030204" pitchFamily="49" charset="0"/>
              </a:rPr>
              <a:t>Employee</a:t>
            </a:r>
            <a:r>
              <a:rPr lang="en-US" altLang="en-US" dirty="0">
                <a:solidFill>
                  <a:srgbClr val="000000"/>
                </a:solidFill>
              </a:rPr>
              <a:t> subclass. </a:t>
            </a:r>
          </a:p>
          <a:p>
            <a:pPr eaLnBrk="1" hangingPunct="1"/>
            <a:r>
              <a:rPr lang="en-US" altLang="en-US" dirty="0">
                <a:solidFill>
                  <a:srgbClr val="000000"/>
                </a:solidFill>
              </a:rPr>
              <a:t>Each employee has a first name, a last name and a social security number defined in abstract superclass </a:t>
            </a:r>
            <a:r>
              <a:rPr lang="en-US" altLang="en-US" dirty="0">
                <a:solidFill>
                  <a:srgbClr val="000000"/>
                </a:solidFill>
                <a:latin typeface="Consolas" panose="020B0609020204030204" pitchFamily="49" charset="0"/>
              </a:rPr>
              <a:t>Employee</a:t>
            </a:r>
            <a:r>
              <a:rPr lang="en-US" altLang="en-US" dirty="0">
                <a:solidFill>
                  <a:srgbClr val="000000"/>
                </a:solidFill>
              </a:rPr>
              <a:t>. </a:t>
            </a:r>
          </a:p>
        </p:txBody>
      </p:sp>
      <p:sp>
        <p:nvSpPr>
          <p:cNvPr id="4" name="Footer Placeholder 3">
            <a:extLst>
              <a:ext uri="{FF2B5EF4-FFF2-40B4-BE49-F238E27FC236}">
                <a16:creationId xmlns:a16="http://schemas.microsoft.com/office/drawing/2014/main" id="{CDF18D61-2734-407E-B841-147B456F595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9671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052F-A710-45DE-88BC-9172364F0207}"/>
              </a:ext>
            </a:extLst>
          </p:cNvPr>
          <p:cNvSpPr>
            <a:spLocks noGrp="1"/>
          </p:cNvSpPr>
          <p:nvPr>
            <p:ph type="title"/>
          </p:nvPr>
        </p:nvSpPr>
        <p:spPr/>
        <p:txBody>
          <a:bodyPr/>
          <a:lstStyle/>
          <a:p>
            <a:pPr fontAlgn="auto">
              <a:spcAft>
                <a:spcPts val="0"/>
              </a:spcAft>
              <a:defRPr/>
            </a:pPr>
            <a:r>
              <a:rPr lang="en-US" dirty="0">
                <a:solidFill>
                  <a:srgbClr val="59D9B3"/>
                </a:solidFill>
                <a:latin typeface="Calibri" panose="020F0502020204030204" pitchFamily="34" charset="0"/>
              </a:rPr>
              <a:t>10.5.1 </a:t>
            </a:r>
            <a:r>
              <a:rPr lang="en-US" dirty="0">
                <a:solidFill>
                  <a:srgbClr val="33B38C"/>
                </a:solidFill>
                <a:latin typeface="Calibri" panose="020F0502020204030204" pitchFamily="34" charset="0"/>
              </a:rPr>
              <a:t>Abstract Superclass </a:t>
            </a:r>
            <a:r>
              <a:rPr lang="en-US" dirty="0">
                <a:solidFill>
                  <a:srgbClr val="33B38C"/>
                </a:solidFill>
                <a:latin typeface="Consolas" panose="020B0609020204030204" pitchFamily="49" charset="0"/>
              </a:rPr>
              <a:t>Employee</a:t>
            </a:r>
            <a:r>
              <a:rPr lang="en-US" dirty="0">
                <a:solidFill>
                  <a:srgbClr val="33B38C"/>
                </a:solidFill>
                <a:latin typeface="Calibri" panose="020F0502020204030204" pitchFamily="34" charset="0"/>
              </a:rPr>
              <a:t> </a:t>
            </a:r>
          </a:p>
        </p:txBody>
      </p:sp>
      <p:sp>
        <p:nvSpPr>
          <p:cNvPr id="48131" name="Text Placeholder 2">
            <a:extLst>
              <a:ext uri="{FF2B5EF4-FFF2-40B4-BE49-F238E27FC236}">
                <a16:creationId xmlns:a16="http://schemas.microsoft.com/office/drawing/2014/main" id="{F1733351-41F9-418E-86C3-B84D490C6527}"/>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Class </a:t>
            </a:r>
            <a:r>
              <a:rPr lang="en-US" altLang="en-US" sz="2500" dirty="0">
                <a:solidFill>
                  <a:srgbClr val="000000"/>
                </a:solidFill>
                <a:latin typeface="Consolas" panose="020B0609020204030204" pitchFamily="49" charset="0"/>
              </a:rPr>
              <a:t>Employee</a:t>
            </a:r>
            <a:r>
              <a:rPr lang="en-US" altLang="en-US" sz="2500" dirty="0">
                <a:solidFill>
                  <a:srgbClr val="000000"/>
                </a:solidFill>
              </a:rPr>
              <a:t> (Fig. 10.4) provides methods </a:t>
            </a:r>
            <a:r>
              <a:rPr lang="en-US" altLang="en-US" sz="2500" dirty="0">
                <a:solidFill>
                  <a:srgbClr val="000000"/>
                </a:solidFill>
                <a:latin typeface="Consolas" panose="020B0609020204030204" pitchFamily="49" charset="0"/>
              </a:rPr>
              <a:t>earnings</a:t>
            </a:r>
            <a:r>
              <a:rPr lang="en-US" altLang="en-US" sz="2500" dirty="0">
                <a:solidFill>
                  <a:srgbClr val="000000"/>
                </a:solidFill>
              </a:rPr>
              <a:t> and </a:t>
            </a:r>
            <a:r>
              <a:rPr lang="en-US" altLang="en-US" sz="2500" dirty="0" err="1">
                <a:solidFill>
                  <a:srgbClr val="000000"/>
                </a:solidFill>
                <a:latin typeface="Consolas" panose="020B0609020204030204" pitchFamily="49" charset="0"/>
              </a:rPr>
              <a:t>toString</a:t>
            </a:r>
            <a:r>
              <a:rPr lang="en-US" altLang="en-US" sz="2500" dirty="0">
                <a:solidFill>
                  <a:srgbClr val="000000"/>
                </a:solidFill>
              </a:rPr>
              <a:t>, in addition to the </a:t>
            </a:r>
            <a:r>
              <a:rPr lang="en-US" altLang="en-US" sz="2500" i="1" dirty="0">
                <a:solidFill>
                  <a:srgbClr val="000000"/>
                </a:solidFill>
              </a:rPr>
              <a:t>get </a:t>
            </a:r>
            <a:r>
              <a:rPr lang="en-US" altLang="en-US" sz="2500" dirty="0">
                <a:solidFill>
                  <a:srgbClr val="000000"/>
                </a:solidFill>
              </a:rPr>
              <a:t>and</a:t>
            </a:r>
            <a:r>
              <a:rPr lang="en-US" altLang="en-US" sz="2500" i="1" dirty="0">
                <a:solidFill>
                  <a:srgbClr val="000000"/>
                </a:solidFill>
              </a:rPr>
              <a:t> set </a:t>
            </a:r>
            <a:r>
              <a:rPr lang="en-US" altLang="en-US" sz="2500" dirty="0">
                <a:solidFill>
                  <a:srgbClr val="000000"/>
                </a:solidFill>
              </a:rPr>
              <a:t>methods that manipulate </a:t>
            </a:r>
            <a:r>
              <a:rPr lang="en-US" altLang="en-US" sz="2500" dirty="0">
                <a:solidFill>
                  <a:srgbClr val="000000"/>
                </a:solidFill>
                <a:latin typeface="Consolas" panose="020B0609020204030204" pitchFamily="49" charset="0"/>
              </a:rPr>
              <a:t>Employee</a:t>
            </a:r>
            <a:r>
              <a:rPr lang="en-US" altLang="en-US" sz="2500" dirty="0">
                <a:solidFill>
                  <a:srgbClr val="000000"/>
                </a:solidFill>
              </a:rPr>
              <a:t>’s instance variables. </a:t>
            </a:r>
          </a:p>
          <a:p>
            <a:pPr eaLnBrk="1" hangingPunct="1">
              <a:lnSpc>
                <a:spcPct val="90000"/>
              </a:lnSpc>
            </a:pPr>
            <a:r>
              <a:rPr lang="en-US" altLang="en-US" sz="2500" dirty="0">
                <a:solidFill>
                  <a:srgbClr val="000000"/>
                </a:solidFill>
              </a:rPr>
              <a:t>An </a:t>
            </a:r>
            <a:r>
              <a:rPr lang="en-US" altLang="en-US" sz="2500" dirty="0">
                <a:solidFill>
                  <a:srgbClr val="000000"/>
                </a:solidFill>
                <a:latin typeface="Consolas" panose="020B0609020204030204" pitchFamily="49" charset="0"/>
              </a:rPr>
              <a:t>earnings</a:t>
            </a:r>
            <a:r>
              <a:rPr lang="en-US" altLang="en-US" sz="2500" dirty="0">
                <a:solidFill>
                  <a:srgbClr val="000000"/>
                </a:solidFill>
              </a:rPr>
              <a:t> method applies to all employees, but each earnings calculation depends on the employee’s class. </a:t>
            </a:r>
          </a:p>
          <a:p>
            <a:pPr lvl="1" eaLnBrk="1" hangingPunct="1">
              <a:lnSpc>
                <a:spcPct val="90000"/>
              </a:lnSpc>
            </a:pPr>
            <a:r>
              <a:rPr lang="en-US" altLang="en-US" sz="2100" dirty="0">
                <a:solidFill>
                  <a:srgbClr val="000000"/>
                </a:solidFill>
              </a:rPr>
              <a:t>An </a:t>
            </a:r>
            <a:r>
              <a:rPr lang="en-US" altLang="en-US" sz="2100" dirty="0">
                <a:solidFill>
                  <a:srgbClr val="000000"/>
                </a:solidFill>
                <a:latin typeface="Consolas" panose="020B0609020204030204" pitchFamily="49" charset="0"/>
              </a:rPr>
              <a:t>abstract</a:t>
            </a:r>
            <a:r>
              <a:rPr lang="en-US" altLang="en-US" sz="2100" dirty="0">
                <a:solidFill>
                  <a:srgbClr val="000000"/>
                </a:solidFill>
              </a:rPr>
              <a:t> method—there is not enough information to determine what amount </a:t>
            </a:r>
            <a:r>
              <a:rPr lang="en-US" altLang="en-US" sz="2100" dirty="0">
                <a:solidFill>
                  <a:srgbClr val="000000"/>
                </a:solidFill>
                <a:latin typeface="Consolas" panose="020B0609020204030204" pitchFamily="49" charset="0"/>
              </a:rPr>
              <a:t>earnings</a:t>
            </a:r>
            <a:r>
              <a:rPr lang="en-US" altLang="en-US" sz="2100" dirty="0">
                <a:solidFill>
                  <a:srgbClr val="000000"/>
                </a:solidFill>
              </a:rPr>
              <a:t> should return. </a:t>
            </a:r>
          </a:p>
          <a:p>
            <a:pPr lvl="1" eaLnBrk="1" hangingPunct="1">
              <a:lnSpc>
                <a:spcPct val="90000"/>
              </a:lnSpc>
            </a:pPr>
            <a:r>
              <a:rPr lang="en-US" altLang="en-US" sz="2100" dirty="0">
                <a:solidFill>
                  <a:srgbClr val="000000"/>
                </a:solidFill>
              </a:rPr>
              <a:t>Each subclass overrides </a:t>
            </a:r>
            <a:r>
              <a:rPr lang="en-US" altLang="en-US" sz="2100" dirty="0">
                <a:solidFill>
                  <a:srgbClr val="000000"/>
                </a:solidFill>
                <a:latin typeface="Consolas" panose="020B0609020204030204" pitchFamily="49" charset="0"/>
              </a:rPr>
              <a:t>earnings</a:t>
            </a:r>
            <a:r>
              <a:rPr lang="en-US" altLang="en-US" sz="2100" dirty="0">
                <a:solidFill>
                  <a:srgbClr val="000000"/>
                </a:solidFill>
              </a:rPr>
              <a:t> with an appropriate implementation. </a:t>
            </a:r>
          </a:p>
        </p:txBody>
      </p:sp>
      <p:sp>
        <p:nvSpPr>
          <p:cNvPr id="4" name="Footer Placeholder 3">
            <a:extLst>
              <a:ext uri="{FF2B5EF4-FFF2-40B4-BE49-F238E27FC236}">
                <a16:creationId xmlns:a16="http://schemas.microsoft.com/office/drawing/2014/main" id="{D5B8D486-5457-41A0-9468-2A34CBE48FA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11518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60C6-23DF-4D0E-B2E0-C5FAE7B893E7}"/>
              </a:ext>
            </a:extLst>
          </p:cNvPr>
          <p:cNvSpPr>
            <a:spLocks noGrp="1"/>
          </p:cNvSpPr>
          <p:nvPr>
            <p:ph type="title"/>
          </p:nvPr>
        </p:nvSpPr>
        <p:spPr/>
        <p:txBody>
          <a:bodyPr>
            <a:normAutofit/>
          </a:bodyPr>
          <a:lstStyle/>
          <a:p>
            <a:pPr fontAlgn="auto">
              <a:spcAft>
                <a:spcPts val="0"/>
              </a:spcAft>
              <a:defRPr/>
            </a:pPr>
            <a:r>
              <a:rPr lang="en-US" dirty="0">
                <a:solidFill>
                  <a:srgbClr val="59D9B3"/>
                </a:solidFill>
                <a:latin typeface="Calibri" panose="020F0502020204030204" pitchFamily="34" charset="0"/>
              </a:rPr>
              <a:t>10.5.1 </a:t>
            </a:r>
            <a:r>
              <a:rPr lang="en-US" dirty="0">
                <a:solidFill>
                  <a:srgbClr val="33B38C"/>
                </a:solidFill>
                <a:latin typeface="Calibri" panose="020F0502020204030204" pitchFamily="34" charset="0"/>
              </a:rPr>
              <a:t>Abstract Superclass </a:t>
            </a:r>
            <a:r>
              <a:rPr lang="en-US" dirty="0">
                <a:solidFill>
                  <a:srgbClr val="33B38C"/>
                </a:solidFill>
                <a:latin typeface="Consolas" panose="020B0609020204030204" pitchFamily="49" charset="0"/>
              </a:rPr>
              <a:t>Employee</a:t>
            </a:r>
            <a:r>
              <a:rPr lang="en-US" dirty="0">
                <a:solidFill>
                  <a:srgbClr val="33B38C"/>
                </a:solidFill>
                <a:latin typeface="Calibri" panose="020F0502020204030204" pitchFamily="34" charset="0"/>
              </a:rPr>
              <a:t> (Cont.)</a:t>
            </a:r>
          </a:p>
        </p:txBody>
      </p:sp>
      <p:sp>
        <p:nvSpPr>
          <p:cNvPr id="49155" name="Text Placeholder 2">
            <a:extLst>
              <a:ext uri="{FF2B5EF4-FFF2-40B4-BE49-F238E27FC236}">
                <a16:creationId xmlns:a16="http://schemas.microsoft.com/office/drawing/2014/main" id="{089456A5-5390-45F8-B869-3909EBC62834}"/>
              </a:ext>
            </a:extLst>
          </p:cNvPr>
          <p:cNvSpPr>
            <a:spLocks noGrp="1"/>
          </p:cNvSpPr>
          <p:nvPr>
            <p:ph type="body" idx="1"/>
          </p:nvPr>
        </p:nvSpPr>
        <p:spPr/>
        <p:txBody>
          <a:bodyPr/>
          <a:lstStyle/>
          <a:p>
            <a:pPr eaLnBrk="1" hangingPunct="1">
              <a:lnSpc>
                <a:spcPct val="90000"/>
              </a:lnSpc>
            </a:pPr>
            <a:r>
              <a:rPr lang="en-US" altLang="en-US" dirty="0">
                <a:solidFill>
                  <a:srgbClr val="000000"/>
                </a:solidFill>
              </a:rPr>
              <a:t>The diagram in Fig. 10.3 shows each of the five classes in the hierarchy down the left side and methods </a:t>
            </a:r>
            <a:r>
              <a:rPr lang="en-US" altLang="en-US" dirty="0">
                <a:solidFill>
                  <a:srgbClr val="000000"/>
                </a:solidFill>
                <a:latin typeface="Consolas" panose="020B0609020204030204" pitchFamily="49" charset="0"/>
              </a:rPr>
              <a:t>earnings</a:t>
            </a:r>
            <a:r>
              <a:rPr lang="en-US" altLang="en-US" dirty="0">
                <a:solidFill>
                  <a:srgbClr val="000000"/>
                </a:solidFill>
              </a:rPr>
              <a:t> and </a:t>
            </a:r>
            <a:r>
              <a:rPr lang="en-US" altLang="en-US" dirty="0" err="1">
                <a:solidFill>
                  <a:srgbClr val="000000"/>
                </a:solidFill>
                <a:latin typeface="Consolas" panose="020B0609020204030204" pitchFamily="49" charset="0"/>
              </a:rPr>
              <a:t>toString</a:t>
            </a:r>
            <a:r>
              <a:rPr lang="en-US" altLang="en-US" dirty="0">
                <a:solidFill>
                  <a:srgbClr val="000000"/>
                </a:solidFill>
              </a:rPr>
              <a:t> across the top. </a:t>
            </a:r>
          </a:p>
          <a:p>
            <a:pPr eaLnBrk="1" hangingPunct="1">
              <a:lnSpc>
                <a:spcPct val="90000"/>
              </a:lnSpc>
            </a:pPr>
            <a:r>
              <a:rPr lang="en-US" altLang="en-US" dirty="0">
                <a:solidFill>
                  <a:srgbClr val="000000"/>
                </a:solidFill>
              </a:rPr>
              <a:t>For each class, the diagram shows the desired results of each method. </a:t>
            </a:r>
          </a:p>
          <a:p>
            <a:pPr eaLnBrk="1" hangingPunct="1">
              <a:lnSpc>
                <a:spcPct val="90000"/>
              </a:lnSpc>
            </a:pPr>
            <a:r>
              <a:rPr lang="en-US" altLang="en-US" dirty="0">
                <a:solidFill>
                  <a:srgbClr val="000000"/>
                </a:solidFill>
              </a:rPr>
              <a:t>Declaring the </a:t>
            </a:r>
            <a:r>
              <a:rPr lang="en-US" altLang="en-US" dirty="0">
                <a:solidFill>
                  <a:srgbClr val="000000"/>
                </a:solidFill>
                <a:latin typeface="Consolas" panose="020B0609020204030204" pitchFamily="49" charset="0"/>
              </a:rPr>
              <a:t>earnings</a:t>
            </a:r>
            <a:r>
              <a:rPr lang="en-US" altLang="en-US" dirty="0">
                <a:solidFill>
                  <a:srgbClr val="000000"/>
                </a:solidFill>
              </a:rPr>
              <a:t> method </a:t>
            </a:r>
            <a:r>
              <a:rPr lang="en-US" altLang="en-US" dirty="0">
                <a:solidFill>
                  <a:srgbClr val="000000"/>
                </a:solidFill>
                <a:latin typeface="Consolas" panose="020B0609020204030204" pitchFamily="49" charset="0"/>
              </a:rPr>
              <a:t>abstract</a:t>
            </a:r>
            <a:r>
              <a:rPr lang="en-US" altLang="en-US" dirty="0">
                <a:solidFill>
                  <a:srgbClr val="000000"/>
                </a:solidFill>
              </a:rPr>
              <a:t> indicates that each concrete subclass must provide an appropriate </a:t>
            </a:r>
            <a:r>
              <a:rPr lang="en-US" altLang="en-US" dirty="0">
                <a:solidFill>
                  <a:srgbClr val="000000"/>
                </a:solidFill>
                <a:latin typeface="Consolas" panose="020B0609020204030204" pitchFamily="49" charset="0"/>
              </a:rPr>
              <a:t>earnings</a:t>
            </a:r>
            <a:r>
              <a:rPr lang="en-US" altLang="en-US" dirty="0">
                <a:solidFill>
                  <a:srgbClr val="000000"/>
                </a:solidFill>
              </a:rPr>
              <a:t> implementation and that a program will be able to use superclass </a:t>
            </a:r>
            <a:r>
              <a:rPr lang="en-US" altLang="en-US" dirty="0">
                <a:solidFill>
                  <a:srgbClr val="000000"/>
                </a:solidFill>
                <a:latin typeface="Consolas" panose="020B0609020204030204" pitchFamily="49" charset="0"/>
              </a:rPr>
              <a:t>Employee</a:t>
            </a:r>
            <a:r>
              <a:rPr lang="en-US" altLang="en-US" dirty="0">
                <a:solidFill>
                  <a:srgbClr val="000000"/>
                </a:solidFill>
              </a:rPr>
              <a:t> variables to invoke method </a:t>
            </a:r>
            <a:r>
              <a:rPr lang="en-US" altLang="en-US" dirty="0">
                <a:solidFill>
                  <a:srgbClr val="000000"/>
                </a:solidFill>
                <a:latin typeface="Consolas" panose="020B0609020204030204" pitchFamily="49" charset="0"/>
              </a:rPr>
              <a:t>earnings</a:t>
            </a:r>
            <a:r>
              <a:rPr lang="en-US" altLang="en-US" dirty="0">
                <a:solidFill>
                  <a:srgbClr val="000000"/>
                </a:solidFill>
              </a:rPr>
              <a:t> polymorphically for any type of </a:t>
            </a:r>
            <a:r>
              <a:rPr lang="en-US" altLang="en-US" dirty="0">
                <a:solidFill>
                  <a:srgbClr val="000000"/>
                </a:solidFill>
                <a:latin typeface="Consolas" panose="020B0609020204030204" pitchFamily="49" charset="0"/>
              </a:rPr>
              <a:t>Employee</a:t>
            </a:r>
            <a:r>
              <a:rPr lang="en-US" altLang="en-US" dirty="0">
                <a:solidFill>
                  <a:srgbClr val="000000"/>
                </a:solidFill>
              </a:rPr>
              <a:t>.</a:t>
            </a:r>
          </a:p>
          <a:p>
            <a:pPr eaLnBrk="1" hangingPunct="1">
              <a:lnSpc>
                <a:spcPct val="90000"/>
              </a:lnSpc>
            </a:pPr>
            <a:endParaRPr lang="en-US" altLang="en-US" dirty="0">
              <a:solidFill>
                <a:srgbClr val="000000"/>
              </a:solidFill>
            </a:endParaRPr>
          </a:p>
        </p:txBody>
      </p:sp>
      <p:sp>
        <p:nvSpPr>
          <p:cNvPr id="4" name="Footer Placeholder 3">
            <a:extLst>
              <a:ext uri="{FF2B5EF4-FFF2-40B4-BE49-F238E27FC236}">
                <a16:creationId xmlns:a16="http://schemas.microsoft.com/office/drawing/2014/main" id="{1C23689C-F9E6-4E80-96D4-E4D94E060EE0}"/>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5955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2B3F-3A38-4F37-B26C-49AED99E5366}"/>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10.1  </a:t>
            </a:r>
            <a:r>
              <a:rPr lang="en-US" dirty="0">
                <a:solidFill>
                  <a:srgbClr val="3380E6"/>
                </a:solidFill>
                <a:latin typeface="Calibri" panose="020F0502020204030204" pitchFamily="34" charset="0"/>
              </a:rPr>
              <a:t>Introduction</a:t>
            </a:r>
          </a:p>
        </p:txBody>
      </p:sp>
      <p:sp>
        <p:nvSpPr>
          <p:cNvPr id="14339" name="Text Placeholder 2">
            <a:extLst>
              <a:ext uri="{FF2B5EF4-FFF2-40B4-BE49-F238E27FC236}">
                <a16:creationId xmlns:a16="http://schemas.microsoft.com/office/drawing/2014/main" id="{4294C35D-279A-4B3C-A3D6-03DE0AF3F8C8}"/>
              </a:ext>
            </a:extLst>
          </p:cNvPr>
          <p:cNvSpPr>
            <a:spLocks noGrp="1"/>
          </p:cNvSpPr>
          <p:nvPr>
            <p:ph type="body" idx="1"/>
          </p:nvPr>
        </p:nvSpPr>
        <p:spPr/>
        <p:txBody>
          <a:bodyPr/>
          <a:lstStyle/>
          <a:p>
            <a:pPr eaLnBrk="1" hangingPunct="1"/>
            <a:r>
              <a:rPr lang="en-US" altLang="en-US" dirty="0">
                <a:solidFill>
                  <a:srgbClr val="0000FF"/>
                </a:solidFill>
              </a:rPr>
              <a:t>Polymorphism</a:t>
            </a:r>
            <a:r>
              <a:rPr lang="en-US" altLang="en-US" dirty="0">
                <a:solidFill>
                  <a:srgbClr val="000000"/>
                </a:solidFill>
              </a:rPr>
              <a:t> </a:t>
            </a:r>
          </a:p>
          <a:p>
            <a:pPr lvl="1" eaLnBrk="1" hangingPunct="1"/>
            <a:r>
              <a:rPr lang="en-US" altLang="en-US" dirty="0">
                <a:solidFill>
                  <a:srgbClr val="000000"/>
                </a:solidFill>
              </a:rPr>
              <a:t>Enables you to “program in the </a:t>
            </a:r>
            <a:r>
              <a:rPr lang="en-US" altLang="en-US" i="1" dirty="0">
                <a:solidFill>
                  <a:srgbClr val="000000"/>
                </a:solidFill>
              </a:rPr>
              <a:t>general</a:t>
            </a:r>
            <a:r>
              <a:rPr lang="en-US" altLang="en-US" dirty="0">
                <a:solidFill>
                  <a:srgbClr val="000000"/>
                </a:solidFill>
              </a:rPr>
              <a:t>” rather than “program in the </a:t>
            </a:r>
            <a:r>
              <a:rPr lang="en-US" altLang="en-US" i="1" dirty="0">
                <a:solidFill>
                  <a:srgbClr val="000000"/>
                </a:solidFill>
              </a:rPr>
              <a:t>specific</a:t>
            </a:r>
            <a:r>
              <a:rPr lang="en-US" altLang="en-US" dirty="0">
                <a:solidFill>
                  <a:srgbClr val="000000"/>
                </a:solidFill>
              </a:rPr>
              <a:t>.”</a:t>
            </a:r>
          </a:p>
          <a:p>
            <a:pPr lvl="1" eaLnBrk="1" hangingPunct="1"/>
            <a:r>
              <a:rPr lang="en-US" altLang="en-US" dirty="0">
                <a:solidFill>
                  <a:srgbClr val="000000"/>
                </a:solidFill>
              </a:rPr>
              <a:t>Polymorphism enables you to write programs that process objects that share the same superclass as if they were all objects of the superclass; this can simplify programming.</a:t>
            </a:r>
          </a:p>
        </p:txBody>
      </p:sp>
      <p:sp>
        <p:nvSpPr>
          <p:cNvPr id="4" name="Footer Placeholder 3">
            <a:extLst>
              <a:ext uri="{FF2B5EF4-FFF2-40B4-BE49-F238E27FC236}">
                <a16:creationId xmlns:a16="http://schemas.microsoft.com/office/drawing/2014/main" id="{9C11834C-B8FB-41B4-AE4A-E971AA86E0A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15905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2">
            <a:extLst>
              <a:ext uri="{FF2B5EF4-FFF2-40B4-BE49-F238E27FC236}">
                <a16:creationId xmlns:a16="http://schemas.microsoft.com/office/drawing/2014/main" id="{2E34EEDF-BF0E-4636-9839-5914F3BE667D}"/>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647825" y="0"/>
            <a:ext cx="8894763" cy="6858000"/>
          </a:xfrm>
          <a:prstGeom prst="rect">
            <a:avLst/>
          </a:prstGeom>
        </p:spPr>
      </p:pic>
      <p:sp>
        <p:nvSpPr>
          <p:cNvPr id="2" name="Footer Placeholder 1">
            <a:extLst>
              <a:ext uri="{FF2B5EF4-FFF2-40B4-BE49-F238E27FC236}">
                <a16:creationId xmlns:a16="http://schemas.microsoft.com/office/drawing/2014/main" id="{C692B951-F2BB-45DF-8C87-58D2C470B2D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9160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3">
            <a:extLst>
              <a:ext uri="{FF2B5EF4-FFF2-40B4-BE49-F238E27FC236}">
                <a16:creationId xmlns:a16="http://schemas.microsoft.com/office/drawing/2014/main" id="{9B00F830-F5DC-4CDB-8597-922FBF7C3556}"/>
              </a:ext>
            </a:extLst>
          </p:cNvPr>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9331" y="172243"/>
            <a:ext cx="12192000" cy="6513513"/>
          </a:xfrm>
          <a:prstGeom prst="rect">
            <a:avLst/>
          </a:prstGeom>
        </p:spPr>
      </p:pic>
      <p:sp>
        <p:nvSpPr>
          <p:cNvPr id="2" name="Footer Placeholder 1">
            <a:extLst>
              <a:ext uri="{FF2B5EF4-FFF2-40B4-BE49-F238E27FC236}">
                <a16:creationId xmlns:a16="http://schemas.microsoft.com/office/drawing/2014/main" id="{55E4A335-5B78-40AF-AC52-2442D319C17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83256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4">
            <a:extLst>
              <a:ext uri="{FF2B5EF4-FFF2-40B4-BE49-F238E27FC236}">
                <a16:creationId xmlns:a16="http://schemas.microsoft.com/office/drawing/2014/main" id="{97A59AAB-D7DA-4BB6-BAB0-563772E0D73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977491FB-57BF-4374-88EB-1FC47FB0C6C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5775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6">
            <a:extLst>
              <a:ext uri="{FF2B5EF4-FFF2-40B4-BE49-F238E27FC236}">
                <a16:creationId xmlns:a16="http://schemas.microsoft.com/office/drawing/2014/main" id="{1DBAC944-E665-4ED7-8012-4477A537722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DEA19BBA-6195-4573-ADA2-475E4169BF0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33769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7">
            <a:extLst>
              <a:ext uri="{FF2B5EF4-FFF2-40B4-BE49-F238E27FC236}">
                <a16:creationId xmlns:a16="http://schemas.microsoft.com/office/drawing/2014/main" id="{794A6EF3-69A5-4D1F-A830-639AFB0C8BE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D4E1B0EF-DF09-460F-9894-F5D158C4A1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45890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8">
            <a:extLst>
              <a:ext uri="{FF2B5EF4-FFF2-40B4-BE49-F238E27FC236}">
                <a16:creationId xmlns:a16="http://schemas.microsoft.com/office/drawing/2014/main" id="{5C52CC94-07D5-46A9-8917-3AEE2B96E47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2" name="Footer Placeholder 1">
            <a:extLst>
              <a:ext uri="{FF2B5EF4-FFF2-40B4-BE49-F238E27FC236}">
                <a16:creationId xmlns:a16="http://schemas.microsoft.com/office/drawing/2014/main" id="{BE795E52-547F-4254-B402-85FF7DBE90D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20413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9">
            <a:extLst>
              <a:ext uri="{FF2B5EF4-FFF2-40B4-BE49-F238E27FC236}">
                <a16:creationId xmlns:a16="http://schemas.microsoft.com/office/drawing/2014/main" id="{1CC03C87-D46F-4111-A5EA-243B6B87A29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a16="http://schemas.microsoft.com/office/drawing/2014/main" id="{6039C388-46FE-4273-8687-8DE81C04B3D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58455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0">
            <a:extLst>
              <a:ext uri="{FF2B5EF4-FFF2-40B4-BE49-F238E27FC236}">
                <a16:creationId xmlns:a16="http://schemas.microsoft.com/office/drawing/2014/main" id="{8961E90D-910B-46B7-8058-4509632BEBB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54F081D2-2E66-445D-BCB6-224EE92FAAC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854626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1">
            <a:extLst>
              <a:ext uri="{FF2B5EF4-FFF2-40B4-BE49-F238E27FC236}">
                <a16:creationId xmlns:a16="http://schemas.microsoft.com/office/drawing/2014/main" id="{B578BBB2-CC8B-4FCF-8BCA-6E74B6AD5E8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7C4F6FDD-FE04-4521-A16A-B2732889696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10680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2">
            <a:extLst>
              <a:ext uri="{FF2B5EF4-FFF2-40B4-BE49-F238E27FC236}">
                <a16:creationId xmlns:a16="http://schemas.microsoft.com/office/drawing/2014/main" id="{74DD8D9C-2D92-4B53-8091-547D509E706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D518346A-97AC-4765-BB09-D7E929C536C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261184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2DE9-F59D-4E53-9F2A-33C3D04ADFDD}"/>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10.2  </a:t>
            </a:r>
            <a:r>
              <a:rPr lang="en-US" dirty="0">
                <a:solidFill>
                  <a:srgbClr val="3380E6"/>
                </a:solidFill>
                <a:latin typeface="Calibri" panose="020F0502020204030204" pitchFamily="34" charset="0"/>
              </a:rPr>
              <a:t>Polymorphism Examples </a:t>
            </a:r>
          </a:p>
        </p:txBody>
      </p:sp>
      <p:sp>
        <p:nvSpPr>
          <p:cNvPr id="20483" name="Text Placeholder 2">
            <a:extLst>
              <a:ext uri="{FF2B5EF4-FFF2-40B4-BE49-F238E27FC236}">
                <a16:creationId xmlns:a16="http://schemas.microsoft.com/office/drawing/2014/main" id="{789EEC2D-AEDA-4C71-8F04-5A08B8184233}"/>
              </a:ext>
            </a:extLst>
          </p:cNvPr>
          <p:cNvSpPr>
            <a:spLocks noGrp="1"/>
          </p:cNvSpPr>
          <p:nvPr>
            <p:ph type="body" idx="1"/>
          </p:nvPr>
        </p:nvSpPr>
        <p:spPr/>
        <p:txBody>
          <a:bodyPr/>
          <a:lstStyle/>
          <a:p>
            <a:pPr eaLnBrk="1" hangingPunct="1"/>
            <a:r>
              <a:rPr lang="en-US" altLang="en-US" sz="2500" dirty="0">
                <a:solidFill>
                  <a:srgbClr val="000000"/>
                </a:solidFill>
              </a:rPr>
              <a:t>Example: Quadrilaterals</a:t>
            </a:r>
          </a:p>
          <a:p>
            <a:pPr lvl="1" eaLnBrk="1" hangingPunct="1"/>
            <a:r>
              <a:rPr lang="en-US" altLang="en-US" sz="2100" dirty="0">
                <a:solidFill>
                  <a:srgbClr val="000000"/>
                </a:solidFill>
              </a:rPr>
              <a:t>If </a:t>
            </a:r>
            <a:r>
              <a:rPr lang="en-US" altLang="en-US" sz="2100" dirty="0">
                <a:solidFill>
                  <a:srgbClr val="000000"/>
                </a:solidFill>
                <a:latin typeface="Consolas" panose="020B0609020204030204" pitchFamily="49" charset="0"/>
              </a:rPr>
              <a:t>Rectangle</a:t>
            </a:r>
            <a:r>
              <a:rPr lang="en-US" altLang="en-US" sz="2100" dirty="0">
                <a:solidFill>
                  <a:srgbClr val="000000"/>
                </a:solidFill>
              </a:rPr>
              <a:t> is derived from </a:t>
            </a:r>
            <a:r>
              <a:rPr lang="en-US" altLang="en-US" sz="2100" dirty="0">
                <a:solidFill>
                  <a:srgbClr val="000000"/>
                </a:solidFill>
                <a:latin typeface="Consolas" panose="020B0609020204030204" pitchFamily="49" charset="0"/>
              </a:rPr>
              <a:t>Quadrilateral</a:t>
            </a:r>
            <a:r>
              <a:rPr lang="en-US" altLang="en-US" sz="2100" dirty="0">
                <a:solidFill>
                  <a:srgbClr val="000000"/>
                </a:solidFill>
              </a:rPr>
              <a:t>, then a </a:t>
            </a:r>
            <a:r>
              <a:rPr lang="en-US" altLang="en-US" sz="2100" dirty="0">
                <a:solidFill>
                  <a:srgbClr val="000000"/>
                </a:solidFill>
                <a:latin typeface="Consolas" panose="020B0609020204030204" pitchFamily="49" charset="0"/>
              </a:rPr>
              <a:t>Rectangle</a:t>
            </a:r>
            <a:r>
              <a:rPr lang="en-US" altLang="en-US" sz="2100" dirty="0">
                <a:solidFill>
                  <a:srgbClr val="000000"/>
                </a:solidFill>
              </a:rPr>
              <a:t> object is a more specific version of a </a:t>
            </a:r>
            <a:r>
              <a:rPr lang="en-US" altLang="en-US" sz="2100" dirty="0">
                <a:solidFill>
                  <a:srgbClr val="000000"/>
                </a:solidFill>
                <a:latin typeface="Consolas" panose="020B0609020204030204" pitchFamily="49" charset="0"/>
              </a:rPr>
              <a:t>Quadrilateral</a:t>
            </a:r>
            <a:r>
              <a:rPr lang="en-US" altLang="en-US" sz="2100" dirty="0">
                <a:solidFill>
                  <a:srgbClr val="000000"/>
                </a:solidFill>
              </a:rPr>
              <a:t>. </a:t>
            </a:r>
          </a:p>
          <a:p>
            <a:pPr lvl="1" eaLnBrk="1" hangingPunct="1"/>
            <a:r>
              <a:rPr lang="en-US" altLang="en-US" sz="2100" dirty="0">
                <a:solidFill>
                  <a:srgbClr val="000000"/>
                </a:solidFill>
              </a:rPr>
              <a:t>Any operation that can be performed on a </a:t>
            </a:r>
            <a:r>
              <a:rPr lang="en-US" altLang="en-US" sz="2100" dirty="0">
                <a:solidFill>
                  <a:srgbClr val="000000"/>
                </a:solidFill>
                <a:latin typeface="Consolas" panose="020B0609020204030204" pitchFamily="49" charset="0"/>
              </a:rPr>
              <a:t>Quadrilateral</a:t>
            </a:r>
            <a:r>
              <a:rPr lang="en-US" altLang="en-US" sz="2100" dirty="0">
                <a:solidFill>
                  <a:srgbClr val="000000"/>
                </a:solidFill>
              </a:rPr>
              <a:t> can also be performed on a </a:t>
            </a:r>
            <a:r>
              <a:rPr lang="en-US" altLang="en-US" sz="2100" dirty="0">
                <a:solidFill>
                  <a:srgbClr val="000000"/>
                </a:solidFill>
                <a:latin typeface="Consolas" panose="020B0609020204030204" pitchFamily="49" charset="0"/>
              </a:rPr>
              <a:t>Rectangle</a:t>
            </a:r>
            <a:r>
              <a:rPr lang="en-US" altLang="en-US" sz="2100" dirty="0">
                <a:solidFill>
                  <a:srgbClr val="000000"/>
                </a:solidFill>
              </a:rPr>
              <a:t>. </a:t>
            </a:r>
          </a:p>
          <a:p>
            <a:pPr lvl="1" eaLnBrk="1" hangingPunct="1"/>
            <a:r>
              <a:rPr lang="en-US" altLang="en-US" sz="2100" dirty="0">
                <a:solidFill>
                  <a:srgbClr val="000000"/>
                </a:solidFill>
              </a:rPr>
              <a:t>These operations can also be performed on other </a:t>
            </a:r>
            <a:r>
              <a:rPr lang="en-US" altLang="en-US" sz="2100" dirty="0">
                <a:solidFill>
                  <a:srgbClr val="000000"/>
                </a:solidFill>
                <a:latin typeface="Consolas" panose="020B0609020204030204" pitchFamily="49" charset="0"/>
              </a:rPr>
              <a:t>Quadrilateral</a:t>
            </a:r>
            <a:r>
              <a:rPr lang="en-US" altLang="en-US" sz="2100" dirty="0">
                <a:solidFill>
                  <a:srgbClr val="000000"/>
                </a:solidFill>
              </a:rPr>
              <a:t>s, such as </a:t>
            </a:r>
            <a:r>
              <a:rPr lang="en-US" altLang="en-US" sz="2100" dirty="0">
                <a:solidFill>
                  <a:srgbClr val="000000"/>
                </a:solidFill>
                <a:latin typeface="Consolas" panose="020B0609020204030204" pitchFamily="49" charset="0"/>
              </a:rPr>
              <a:t>Square</a:t>
            </a:r>
            <a:r>
              <a:rPr lang="en-US" altLang="en-US" sz="2100" dirty="0">
                <a:solidFill>
                  <a:srgbClr val="000000"/>
                </a:solidFill>
              </a:rPr>
              <a:t>s, </a:t>
            </a:r>
            <a:r>
              <a:rPr lang="en-US" altLang="en-US" sz="2100" dirty="0">
                <a:solidFill>
                  <a:srgbClr val="000000"/>
                </a:solidFill>
                <a:latin typeface="Consolas" panose="020B0609020204030204" pitchFamily="49" charset="0"/>
              </a:rPr>
              <a:t>Parallelogram</a:t>
            </a:r>
            <a:r>
              <a:rPr lang="en-US" altLang="en-US" sz="2100" dirty="0">
                <a:solidFill>
                  <a:srgbClr val="000000"/>
                </a:solidFill>
              </a:rPr>
              <a:t>s and </a:t>
            </a:r>
            <a:r>
              <a:rPr lang="en-US" altLang="en-US" sz="2100" dirty="0">
                <a:solidFill>
                  <a:srgbClr val="000000"/>
                </a:solidFill>
                <a:latin typeface="Consolas" panose="020B0609020204030204" pitchFamily="49" charset="0"/>
              </a:rPr>
              <a:t>Trapezoid</a:t>
            </a:r>
            <a:r>
              <a:rPr lang="en-US" altLang="en-US" sz="2100" dirty="0">
                <a:solidFill>
                  <a:srgbClr val="000000"/>
                </a:solidFill>
              </a:rPr>
              <a:t>s. </a:t>
            </a:r>
          </a:p>
          <a:p>
            <a:pPr lvl="1" eaLnBrk="1" hangingPunct="1"/>
            <a:r>
              <a:rPr lang="en-US" altLang="en-US" sz="2100" dirty="0">
                <a:solidFill>
                  <a:srgbClr val="000000"/>
                </a:solidFill>
              </a:rPr>
              <a:t>Polymorphism occurs when a program invokes a method through a superclass </a:t>
            </a:r>
            <a:r>
              <a:rPr lang="en-US" altLang="en-US" sz="2100" dirty="0">
                <a:solidFill>
                  <a:srgbClr val="000000"/>
                </a:solidFill>
                <a:latin typeface="Consolas" panose="020B0609020204030204" pitchFamily="49" charset="0"/>
              </a:rPr>
              <a:t>Quadrilateral</a:t>
            </a:r>
            <a:r>
              <a:rPr lang="en-US" altLang="en-US" sz="2100" dirty="0">
                <a:solidFill>
                  <a:srgbClr val="000000"/>
                </a:solidFill>
              </a:rPr>
              <a:t> variable—at execution time, the correct subclass version of the method is called, based on the type of the reference stored in the superclass variable. </a:t>
            </a:r>
          </a:p>
        </p:txBody>
      </p:sp>
      <p:sp>
        <p:nvSpPr>
          <p:cNvPr id="4" name="Footer Placeholder 3">
            <a:extLst>
              <a:ext uri="{FF2B5EF4-FFF2-40B4-BE49-F238E27FC236}">
                <a16:creationId xmlns:a16="http://schemas.microsoft.com/office/drawing/2014/main" id="{27B5BA48-F4F5-493C-9EED-AD7EB56B770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38161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3">
            <a:extLst>
              <a:ext uri="{FF2B5EF4-FFF2-40B4-BE49-F238E27FC236}">
                <a16:creationId xmlns:a16="http://schemas.microsoft.com/office/drawing/2014/main" id="{54F3A6B7-EF33-4EA2-BA24-7D276A5DBE7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EF6834E3-F51E-488C-A435-AE7C73CEA78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78660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4">
            <a:extLst>
              <a:ext uri="{FF2B5EF4-FFF2-40B4-BE49-F238E27FC236}">
                <a16:creationId xmlns:a16="http://schemas.microsoft.com/office/drawing/2014/main" id="{44F3D941-6575-4F06-8BA4-1B8A1CDBE81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a16="http://schemas.microsoft.com/office/drawing/2014/main" id="{0D392A45-FE75-4E1B-B4FD-C04AEDA318E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31061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5">
            <a:extLst>
              <a:ext uri="{FF2B5EF4-FFF2-40B4-BE49-F238E27FC236}">
                <a16:creationId xmlns:a16="http://schemas.microsoft.com/office/drawing/2014/main" id="{1D11297F-BCB6-4188-8C12-B5AEAF6CE50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0DF74999-A67C-412B-B059-541BEAD4839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9101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6">
            <a:extLst>
              <a:ext uri="{FF2B5EF4-FFF2-40B4-BE49-F238E27FC236}">
                <a16:creationId xmlns:a16="http://schemas.microsoft.com/office/drawing/2014/main" id="{2A26D0A9-3011-4B13-A052-6726E6B287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E983D67E-069D-488B-9BB8-C2EFF2DA88B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724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7">
            <a:extLst>
              <a:ext uri="{FF2B5EF4-FFF2-40B4-BE49-F238E27FC236}">
                <a16:creationId xmlns:a16="http://schemas.microsoft.com/office/drawing/2014/main" id="{EF810F1A-17FD-4A85-92E0-455D1526AF8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0B15943F-7680-4F42-8756-0C2EC843B05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35643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8">
            <a:extLst>
              <a:ext uri="{FF2B5EF4-FFF2-40B4-BE49-F238E27FC236}">
                <a16:creationId xmlns:a16="http://schemas.microsoft.com/office/drawing/2014/main" id="{B19E40DB-01D2-4A13-8ADE-7503CCC1551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p:spPr>
      </p:pic>
      <p:sp>
        <p:nvSpPr>
          <p:cNvPr id="2" name="Footer Placeholder 1">
            <a:extLst>
              <a:ext uri="{FF2B5EF4-FFF2-40B4-BE49-F238E27FC236}">
                <a16:creationId xmlns:a16="http://schemas.microsoft.com/office/drawing/2014/main" id="{9C125997-436C-46BA-A3D5-321C6F1D4B8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22460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39">
            <a:extLst>
              <a:ext uri="{FF2B5EF4-FFF2-40B4-BE49-F238E27FC236}">
                <a16:creationId xmlns:a16="http://schemas.microsoft.com/office/drawing/2014/main" id="{A4C4FECB-7E1A-44FB-A4FD-3D76A3D8046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p:spPr>
      </p:pic>
      <p:sp>
        <p:nvSpPr>
          <p:cNvPr id="2" name="Footer Placeholder 1">
            <a:extLst>
              <a:ext uri="{FF2B5EF4-FFF2-40B4-BE49-F238E27FC236}">
                <a16:creationId xmlns:a16="http://schemas.microsoft.com/office/drawing/2014/main" id="{A868B226-5A89-4375-B063-C8473255257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61500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0">
            <a:extLst>
              <a:ext uri="{FF2B5EF4-FFF2-40B4-BE49-F238E27FC236}">
                <a16:creationId xmlns:a16="http://schemas.microsoft.com/office/drawing/2014/main" id="{0B822D57-F3A8-42AB-9F45-C04B8C93DA6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318161FA-975A-4B7B-B710-D6C008F050F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347589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1">
            <a:extLst>
              <a:ext uri="{FF2B5EF4-FFF2-40B4-BE49-F238E27FC236}">
                <a16:creationId xmlns:a16="http://schemas.microsoft.com/office/drawing/2014/main" id="{B8B641E5-96CE-4201-AE8E-77608212370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2" name="Footer Placeholder 1">
            <a:extLst>
              <a:ext uri="{FF2B5EF4-FFF2-40B4-BE49-F238E27FC236}">
                <a16:creationId xmlns:a16="http://schemas.microsoft.com/office/drawing/2014/main" id="{95E75AD5-7848-4E62-8E0A-11EDB0042F5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072964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0EEF-4CBB-4BC4-B75F-FAB4688A6EBD}"/>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10.5.6 </a:t>
            </a:r>
            <a:r>
              <a:rPr lang="en-US" dirty="0">
                <a:solidFill>
                  <a:srgbClr val="33B38C"/>
                </a:solidFill>
                <a:latin typeface="Calibri" panose="020F0502020204030204" pitchFamily="34" charset="0"/>
              </a:rPr>
              <a:t>Polymorphic Processing, Operator </a:t>
            </a:r>
            <a:r>
              <a:rPr lang="en-US" dirty="0" err="1">
                <a:solidFill>
                  <a:srgbClr val="33B38C"/>
                </a:solidFill>
                <a:latin typeface="Consolas" panose="020B0609020204030204" pitchFamily="49" charset="0"/>
              </a:rPr>
              <a:t>instanceof</a:t>
            </a:r>
            <a:r>
              <a:rPr lang="en-US" dirty="0">
                <a:solidFill>
                  <a:srgbClr val="33B38C"/>
                </a:solidFill>
                <a:latin typeface="Calibri" panose="020F0502020204030204" pitchFamily="34" charset="0"/>
              </a:rPr>
              <a:t> and </a:t>
            </a:r>
            <a:r>
              <a:rPr lang="en-US" dirty="0" err="1">
                <a:solidFill>
                  <a:srgbClr val="33B38C"/>
                </a:solidFill>
                <a:latin typeface="Calibri" panose="020F0502020204030204" pitchFamily="34" charset="0"/>
              </a:rPr>
              <a:t>Downcasting</a:t>
            </a:r>
            <a:endParaRPr lang="en-US" dirty="0">
              <a:solidFill>
                <a:srgbClr val="33B38C"/>
              </a:solidFill>
              <a:latin typeface="Calibri" panose="020F0502020204030204" pitchFamily="34" charset="0"/>
            </a:endParaRPr>
          </a:p>
        </p:txBody>
      </p:sp>
      <p:sp>
        <p:nvSpPr>
          <p:cNvPr id="72707" name="Text Placeholder 2">
            <a:extLst>
              <a:ext uri="{FF2B5EF4-FFF2-40B4-BE49-F238E27FC236}">
                <a16:creationId xmlns:a16="http://schemas.microsoft.com/office/drawing/2014/main" id="{4C1BBE28-8B84-4443-94D4-1B7E66AA7304}"/>
              </a:ext>
            </a:extLst>
          </p:cNvPr>
          <p:cNvSpPr>
            <a:spLocks noGrp="1"/>
          </p:cNvSpPr>
          <p:nvPr>
            <p:ph type="body" idx="1"/>
          </p:nvPr>
        </p:nvSpPr>
        <p:spPr/>
        <p:txBody>
          <a:bodyPr/>
          <a:lstStyle/>
          <a:p>
            <a:pPr eaLnBrk="1" hangingPunct="1"/>
            <a:r>
              <a:rPr lang="en-US" altLang="en-US" dirty="0">
                <a:solidFill>
                  <a:srgbClr val="000000"/>
                </a:solidFill>
              </a:rPr>
              <a:t>Fig. 10.9 creates an object of each of the four concrete. </a:t>
            </a:r>
          </a:p>
          <a:p>
            <a:pPr lvl="1" eaLnBrk="1" hangingPunct="1"/>
            <a:r>
              <a:rPr lang="en-US" altLang="en-US" dirty="0">
                <a:solidFill>
                  <a:srgbClr val="000000"/>
                </a:solidFill>
              </a:rPr>
              <a:t>Manipulates these objects </a:t>
            </a:r>
            <a:r>
              <a:rPr lang="en-US" altLang="en-US" i="1" dirty="0" err="1">
                <a:solidFill>
                  <a:srgbClr val="000000"/>
                </a:solidFill>
              </a:rPr>
              <a:t>nonpolymorphically</a:t>
            </a:r>
            <a:r>
              <a:rPr lang="en-US" altLang="en-US" dirty="0">
                <a:solidFill>
                  <a:srgbClr val="000000"/>
                </a:solidFill>
              </a:rPr>
              <a:t>, via variables of each object’s own type, then </a:t>
            </a:r>
            <a:r>
              <a:rPr lang="en-US" altLang="en-US" i="1" dirty="0">
                <a:solidFill>
                  <a:srgbClr val="000000"/>
                </a:solidFill>
              </a:rPr>
              <a:t>polymorphically</a:t>
            </a:r>
            <a:r>
              <a:rPr lang="en-US" altLang="en-US" dirty="0">
                <a:solidFill>
                  <a:srgbClr val="000000"/>
                </a:solidFill>
              </a:rPr>
              <a:t>, using an array of </a:t>
            </a:r>
            <a:r>
              <a:rPr lang="en-US" altLang="en-US" dirty="0">
                <a:solidFill>
                  <a:srgbClr val="000000"/>
                </a:solidFill>
                <a:latin typeface="Consolas" panose="020B0609020204030204" pitchFamily="49" charset="0"/>
              </a:rPr>
              <a:t>Employee</a:t>
            </a:r>
            <a:r>
              <a:rPr lang="en-US" altLang="en-US" dirty="0">
                <a:solidFill>
                  <a:srgbClr val="000000"/>
                </a:solidFill>
              </a:rPr>
              <a:t> variables. </a:t>
            </a:r>
          </a:p>
          <a:p>
            <a:pPr eaLnBrk="1" hangingPunct="1"/>
            <a:r>
              <a:rPr lang="en-US" altLang="en-US" dirty="0">
                <a:solidFill>
                  <a:srgbClr val="000000"/>
                </a:solidFill>
              </a:rPr>
              <a:t>While processing the objects polymorphically, the program increases the base salary of each </a:t>
            </a:r>
            <a:r>
              <a:rPr lang="en-US" altLang="en-US" dirty="0" err="1">
                <a:solidFill>
                  <a:srgbClr val="000000"/>
                </a:solidFill>
                <a:latin typeface="Consolas" panose="020B0609020204030204" pitchFamily="49" charset="0"/>
              </a:rPr>
              <a:t>BasePlusCommissionEmployee</a:t>
            </a:r>
            <a:r>
              <a:rPr lang="en-US" altLang="en-US" dirty="0">
                <a:solidFill>
                  <a:srgbClr val="000000"/>
                </a:solidFill>
              </a:rPr>
              <a:t> by 10%</a:t>
            </a:r>
          </a:p>
          <a:p>
            <a:pPr lvl="1" eaLnBrk="1" hangingPunct="1"/>
            <a:r>
              <a:rPr lang="en-US" altLang="en-US" dirty="0">
                <a:solidFill>
                  <a:srgbClr val="000000"/>
                </a:solidFill>
              </a:rPr>
              <a:t>Requires </a:t>
            </a:r>
            <a:r>
              <a:rPr lang="en-US" altLang="en-US" i="1" dirty="0">
                <a:solidFill>
                  <a:srgbClr val="000000"/>
                </a:solidFill>
              </a:rPr>
              <a:t>determining the object’s type at execution time</a:t>
            </a:r>
            <a:r>
              <a:rPr lang="en-US" altLang="en-US" dirty="0">
                <a:solidFill>
                  <a:srgbClr val="000000"/>
                </a:solidFill>
              </a:rPr>
              <a:t>. </a:t>
            </a:r>
          </a:p>
          <a:p>
            <a:pPr eaLnBrk="1" hangingPunct="1"/>
            <a:r>
              <a:rPr lang="en-US" altLang="en-US" dirty="0">
                <a:solidFill>
                  <a:srgbClr val="000000"/>
                </a:solidFill>
              </a:rPr>
              <a:t>Finally, the program polymorphically determines and outputs the </a:t>
            </a:r>
            <a:r>
              <a:rPr lang="en-US" altLang="en-US" i="1" dirty="0">
                <a:solidFill>
                  <a:srgbClr val="000000"/>
                </a:solidFill>
              </a:rPr>
              <a:t>type</a:t>
            </a:r>
            <a:r>
              <a:rPr lang="en-US" altLang="en-US" dirty="0">
                <a:solidFill>
                  <a:srgbClr val="000000"/>
                </a:solidFill>
              </a:rPr>
              <a:t> of each object in the </a:t>
            </a:r>
            <a:r>
              <a:rPr lang="en-US" altLang="en-US" dirty="0">
                <a:solidFill>
                  <a:srgbClr val="000000"/>
                </a:solidFill>
                <a:latin typeface="Consolas" panose="020B0609020204030204" pitchFamily="49" charset="0"/>
              </a:rPr>
              <a:t>Employee</a:t>
            </a:r>
            <a:r>
              <a:rPr lang="en-US" altLang="en-US" dirty="0">
                <a:solidFill>
                  <a:srgbClr val="000000"/>
                </a:solidFill>
              </a:rPr>
              <a:t> array. </a:t>
            </a:r>
          </a:p>
        </p:txBody>
      </p:sp>
      <p:sp>
        <p:nvSpPr>
          <p:cNvPr id="4" name="Footer Placeholder 3">
            <a:extLst>
              <a:ext uri="{FF2B5EF4-FFF2-40B4-BE49-F238E27FC236}">
                <a16:creationId xmlns:a16="http://schemas.microsoft.com/office/drawing/2014/main" id="{A89679A4-4440-41A4-B910-D3F0018A17C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160994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9BAA3-BB04-43DC-8AEB-002F87E005F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10.3  </a:t>
            </a:r>
            <a:r>
              <a:rPr lang="en-US" dirty="0">
                <a:solidFill>
                  <a:srgbClr val="3380E6"/>
                </a:solidFill>
                <a:latin typeface="Calibri" panose="020F0502020204030204" pitchFamily="34" charset="0"/>
              </a:rPr>
              <a:t>Demonstrating Polymorphic Behavior</a:t>
            </a:r>
          </a:p>
        </p:txBody>
      </p:sp>
      <p:sp>
        <p:nvSpPr>
          <p:cNvPr id="25603" name="Text Placeholder 2">
            <a:extLst>
              <a:ext uri="{FF2B5EF4-FFF2-40B4-BE49-F238E27FC236}">
                <a16:creationId xmlns:a16="http://schemas.microsoft.com/office/drawing/2014/main" id="{498389E7-83DE-4442-B6AB-922F9591DFC7}"/>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In the next example, we aim a superclass reference at a subclass object. </a:t>
            </a:r>
          </a:p>
          <a:p>
            <a:pPr lvl="1" eaLnBrk="1" hangingPunct="1">
              <a:lnSpc>
                <a:spcPct val="90000"/>
              </a:lnSpc>
            </a:pPr>
            <a:r>
              <a:rPr lang="en-US" altLang="en-US" sz="2100" dirty="0">
                <a:solidFill>
                  <a:srgbClr val="000000"/>
                </a:solidFill>
              </a:rPr>
              <a:t>Invoking a method on a subclass object via a superclass reference invokes the subclass functionality</a:t>
            </a:r>
          </a:p>
          <a:p>
            <a:pPr lvl="1" eaLnBrk="1" hangingPunct="1">
              <a:lnSpc>
                <a:spcPct val="90000"/>
              </a:lnSpc>
            </a:pPr>
            <a:r>
              <a:rPr lang="en-US" altLang="en-US" sz="2100" dirty="0">
                <a:solidFill>
                  <a:srgbClr val="000000"/>
                </a:solidFill>
              </a:rPr>
              <a:t>The type of the</a:t>
            </a:r>
            <a:r>
              <a:rPr lang="en-US" altLang="en-US" sz="2100" i="1" dirty="0">
                <a:solidFill>
                  <a:srgbClr val="000000"/>
                </a:solidFill>
              </a:rPr>
              <a:t> </a:t>
            </a:r>
            <a:r>
              <a:rPr lang="en-US" altLang="en-US" sz="2100" dirty="0">
                <a:solidFill>
                  <a:srgbClr val="000000"/>
                </a:solidFill>
              </a:rPr>
              <a:t>referenced object, not the type of the variable, determines which method is called</a:t>
            </a:r>
          </a:p>
          <a:p>
            <a:pPr eaLnBrk="1" hangingPunct="1">
              <a:lnSpc>
                <a:spcPct val="90000"/>
              </a:lnSpc>
            </a:pPr>
            <a:r>
              <a:rPr lang="en-US" altLang="en-US" sz="2500" dirty="0">
                <a:solidFill>
                  <a:srgbClr val="000000"/>
                </a:solidFill>
              </a:rPr>
              <a:t>This example demonstrates that an object of a subclass can be treated as an object of its superclass, enabling various interesting manipulations. </a:t>
            </a:r>
          </a:p>
          <a:p>
            <a:pPr eaLnBrk="1" hangingPunct="1">
              <a:lnSpc>
                <a:spcPct val="90000"/>
              </a:lnSpc>
            </a:pPr>
            <a:r>
              <a:rPr lang="en-US" altLang="en-US" sz="2500" dirty="0">
                <a:solidFill>
                  <a:srgbClr val="000000"/>
                </a:solidFill>
              </a:rPr>
              <a:t>A program can create an array of superclass variables that refer to objects of many subclass types. </a:t>
            </a:r>
          </a:p>
          <a:p>
            <a:pPr lvl="1" eaLnBrk="1" hangingPunct="1">
              <a:lnSpc>
                <a:spcPct val="90000"/>
              </a:lnSpc>
            </a:pPr>
            <a:r>
              <a:rPr lang="en-US" altLang="en-US" sz="2100" dirty="0">
                <a:solidFill>
                  <a:srgbClr val="000000"/>
                </a:solidFill>
              </a:rPr>
              <a:t>Allowed because each subclass object </a:t>
            </a:r>
            <a:r>
              <a:rPr lang="en-US" altLang="en-US" sz="2100" i="1" dirty="0">
                <a:solidFill>
                  <a:srgbClr val="000000"/>
                </a:solidFill>
              </a:rPr>
              <a:t>is an </a:t>
            </a:r>
            <a:r>
              <a:rPr lang="en-US" altLang="en-US" sz="2100" dirty="0">
                <a:solidFill>
                  <a:srgbClr val="000000"/>
                </a:solidFill>
              </a:rPr>
              <a:t>object of its superclass. </a:t>
            </a:r>
          </a:p>
        </p:txBody>
      </p:sp>
      <p:sp>
        <p:nvSpPr>
          <p:cNvPr id="4" name="Footer Placeholder 3">
            <a:extLst>
              <a:ext uri="{FF2B5EF4-FFF2-40B4-BE49-F238E27FC236}">
                <a16:creationId xmlns:a16="http://schemas.microsoft.com/office/drawing/2014/main" id="{8365FC78-B3F6-4FCF-9BB3-8BE54AF6EC3A}"/>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739143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2">
            <a:extLst>
              <a:ext uri="{FF2B5EF4-FFF2-40B4-BE49-F238E27FC236}">
                <a16:creationId xmlns:a16="http://schemas.microsoft.com/office/drawing/2014/main" id="{3902210E-F946-4F89-BE4A-C393F637137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90D4452E-15E7-438B-92E0-25BD734F6EC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45822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3">
            <a:extLst>
              <a:ext uri="{FF2B5EF4-FFF2-40B4-BE49-F238E27FC236}">
                <a16:creationId xmlns:a16="http://schemas.microsoft.com/office/drawing/2014/main" id="{883CECEC-F948-4C93-A652-8A20CB3E472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p:spPr>
      </p:pic>
      <p:sp>
        <p:nvSpPr>
          <p:cNvPr id="2" name="Footer Placeholder 1">
            <a:extLst>
              <a:ext uri="{FF2B5EF4-FFF2-40B4-BE49-F238E27FC236}">
                <a16:creationId xmlns:a16="http://schemas.microsoft.com/office/drawing/2014/main" id="{B32037F9-81FE-4D5F-886D-C35EA000B67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3693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4">
            <a:extLst>
              <a:ext uri="{FF2B5EF4-FFF2-40B4-BE49-F238E27FC236}">
                <a16:creationId xmlns:a16="http://schemas.microsoft.com/office/drawing/2014/main" id="{FDC89795-C9F8-4887-9EE7-478E02D05B1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2" name="Footer Placeholder 1">
            <a:extLst>
              <a:ext uri="{FF2B5EF4-FFF2-40B4-BE49-F238E27FC236}">
                <a16:creationId xmlns:a16="http://schemas.microsoft.com/office/drawing/2014/main" id="{9493F391-1C29-4442-B8F3-17D889E93AEB}"/>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589346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5">
            <a:extLst>
              <a:ext uri="{FF2B5EF4-FFF2-40B4-BE49-F238E27FC236}">
                <a16:creationId xmlns:a16="http://schemas.microsoft.com/office/drawing/2014/main" id="{1575E925-5B6E-488C-B0DE-F126487A38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p:spPr>
      </p:pic>
      <p:sp>
        <p:nvSpPr>
          <p:cNvPr id="2" name="Footer Placeholder 1">
            <a:extLst>
              <a:ext uri="{FF2B5EF4-FFF2-40B4-BE49-F238E27FC236}">
                <a16:creationId xmlns:a16="http://schemas.microsoft.com/office/drawing/2014/main" id="{79909225-F133-49F7-A8C3-3EA83F76595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714945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6">
            <a:extLst>
              <a:ext uri="{FF2B5EF4-FFF2-40B4-BE49-F238E27FC236}">
                <a16:creationId xmlns:a16="http://schemas.microsoft.com/office/drawing/2014/main" id="{9058EFE2-8CD2-4D3A-8DB4-5C7F124DE0F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33500"/>
            <a:ext cx="12192000" cy="4189413"/>
          </a:xfrm>
          <a:prstGeom prst="rect">
            <a:avLst/>
          </a:prstGeom>
        </p:spPr>
      </p:pic>
      <p:sp>
        <p:nvSpPr>
          <p:cNvPr id="2" name="Footer Placeholder 1">
            <a:extLst>
              <a:ext uri="{FF2B5EF4-FFF2-40B4-BE49-F238E27FC236}">
                <a16:creationId xmlns:a16="http://schemas.microsoft.com/office/drawing/2014/main" id="{8366738D-27A0-4098-B8DC-31FBC13790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584549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7">
            <a:extLst>
              <a:ext uri="{FF2B5EF4-FFF2-40B4-BE49-F238E27FC236}">
                <a16:creationId xmlns:a16="http://schemas.microsoft.com/office/drawing/2014/main" id="{86B213BD-B2B7-4B66-985F-0C883742440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38188" y="0"/>
            <a:ext cx="10714037" cy="6858000"/>
          </a:xfrm>
          <a:prstGeom prst="rect">
            <a:avLst/>
          </a:prstGeom>
        </p:spPr>
      </p:pic>
      <p:sp>
        <p:nvSpPr>
          <p:cNvPr id="2" name="Footer Placeholder 1">
            <a:extLst>
              <a:ext uri="{FF2B5EF4-FFF2-40B4-BE49-F238E27FC236}">
                <a16:creationId xmlns:a16="http://schemas.microsoft.com/office/drawing/2014/main" id="{2B0BE3A2-7873-4685-8A6F-39E57A9616E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19122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8">
            <a:extLst>
              <a:ext uri="{FF2B5EF4-FFF2-40B4-BE49-F238E27FC236}">
                <a16:creationId xmlns:a16="http://schemas.microsoft.com/office/drawing/2014/main" id="{677941B5-707E-46AB-A6D4-2029F714EEEC}"/>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919163" y="0"/>
            <a:ext cx="10353675" cy="6858000"/>
          </a:xfrm>
          <a:prstGeom prst="rect">
            <a:avLst/>
          </a:prstGeom>
        </p:spPr>
      </p:pic>
      <p:sp>
        <p:nvSpPr>
          <p:cNvPr id="2" name="Footer Placeholder 1">
            <a:extLst>
              <a:ext uri="{FF2B5EF4-FFF2-40B4-BE49-F238E27FC236}">
                <a16:creationId xmlns:a16="http://schemas.microsoft.com/office/drawing/2014/main" id="{293A3ED5-0D3D-49CA-B9D4-0BD6FC94D6D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97578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49">
            <a:extLst>
              <a:ext uri="{FF2B5EF4-FFF2-40B4-BE49-F238E27FC236}">
                <a16:creationId xmlns:a16="http://schemas.microsoft.com/office/drawing/2014/main" id="{A077D619-7ABF-423D-9495-500779C6DE12}"/>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3088"/>
            <a:ext cx="12192000" cy="3171825"/>
          </a:xfrm>
          <a:prstGeom prst="rect">
            <a:avLst/>
          </a:prstGeom>
        </p:spPr>
      </p:pic>
      <p:sp>
        <p:nvSpPr>
          <p:cNvPr id="2" name="Footer Placeholder 1">
            <a:extLst>
              <a:ext uri="{FF2B5EF4-FFF2-40B4-BE49-F238E27FC236}">
                <a16:creationId xmlns:a16="http://schemas.microsoft.com/office/drawing/2014/main" id="{359D1BED-D842-414B-AFD1-AB2DB7DCB9E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0581163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88C7-5085-49FB-8FC6-E6E2378DA59E}"/>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10.5.6 </a:t>
            </a:r>
            <a:r>
              <a:rPr lang="en-US" dirty="0">
                <a:solidFill>
                  <a:srgbClr val="33B38C"/>
                </a:solidFill>
                <a:latin typeface="Calibri" panose="020F0502020204030204" pitchFamily="34" charset="0"/>
              </a:rPr>
              <a:t>Polymorphic Processing, Operator </a:t>
            </a:r>
            <a:r>
              <a:rPr lang="en-US" dirty="0" err="1">
                <a:solidFill>
                  <a:srgbClr val="33B38C"/>
                </a:solidFill>
                <a:latin typeface="Consolas" panose="020B0609020204030204" pitchFamily="49" charset="0"/>
              </a:rPr>
              <a:t>instanceof</a:t>
            </a:r>
            <a:r>
              <a:rPr lang="en-US" dirty="0">
                <a:solidFill>
                  <a:srgbClr val="33B38C"/>
                </a:solidFill>
                <a:latin typeface="Calibri" panose="020F0502020204030204" pitchFamily="34" charset="0"/>
              </a:rPr>
              <a:t> and </a:t>
            </a:r>
            <a:r>
              <a:rPr lang="en-US" dirty="0" err="1">
                <a:solidFill>
                  <a:srgbClr val="33B38C"/>
                </a:solidFill>
                <a:latin typeface="Calibri" panose="020F0502020204030204" pitchFamily="34" charset="0"/>
              </a:rPr>
              <a:t>Downcasting</a:t>
            </a:r>
            <a:r>
              <a:rPr lang="en-US" dirty="0">
                <a:solidFill>
                  <a:srgbClr val="33B38C"/>
                </a:solidFill>
                <a:latin typeface="Calibri" panose="020F0502020204030204" pitchFamily="34" charset="0"/>
              </a:rPr>
              <a:t> (Cont.)</a:t>
            </a:r>
          </a:p>
        </p:txBody>
      </p:sp>
      <p:sp>
        <p:nvSpPr>
          <p:cNvPr id="79875" name="Text Placeholder 2">
            <a:extLst>
              <a:ext uri="{FF2B5EF4-FFF2-40B4-BE49-F238E27FC236}">
                <a16:creationId xmlns:a16="http://schemas.microsoft.com/office/drawing/2014/main" id="{32C8069B-2008-4A84-9E29-A0ACAC36821B}"/>
              </a:ext>
            </a:extLst>
          </p:cNvPr>
          <p:cNvSpPr>
            <a:spLocks noGrp="1"/>
          </p:cNvSpPr>
          <p:nvPr>
            <p:ph type="body" idx="1"/>
          </p:nvPr>
        </p:nvSpPr>
        <p:spPr/>
        <p:txBody>
          <a:bodyPr/>
          <a:lstStyle/>
          <a:p>
            <a:pPr eaLnBrk="1" hangingPunct="1">
              <a:lnSpc>
                <a:spcPct val="90000"/>
              </a:lnSpc>
            </a:pPr>
            <a:r>
              <a:rPr lang="en-US" altLang="en-US" dirty="0">
                <a:solidFill>
                  <a:srgbClr val="000000"/>
                </a:solidFill>
              </a:rPr>
              <a:t>All calls to method </a:t>
            </a:r>
            <a:r>
              <a:rPr lang="en-US" altLang="en-US" dirty="0" err="1">
                <a:solidFill>
                  <a:srgbClr val="000000"/>
                </a:solidFill>
                <a:latin typeface="Consolas" panose="020B0609020204030204" pitchFamily="49" charset="0"/>
              </a:rPr>
              <a:t>toString</a:t>
            </a:r>
            <a:r>
              <a:rPr lang="en-US" altLang="en-US" dirty="0">
                <a:solidFill>
                  <a:srgbClr val="000000"/>
                </a:solidFill>
              </a:rPr>
              <a:t> and </a:t>
            </a:r>
            <a:r>
              <a:rPr lang="en-US" altLang="en-US" dirty="0">
                <a:solidFill>
                  <a:srgbClr val="000000"/>
                </a:solidFill>
                <a:latin typeface="Consolas" panose="020B0609020204030204" pitchFamily="49" charset="0"/>
              </a:rPr>
              <a:t>earnings</a:t>
            </a:r>
            <a:r>
              <a:rPr lang="en-US" altLang="en-US" dirty="0">
                <a:solidFill>
                  <a:srgbClr val="000000"/>
                </a:solidFill>
              </a:rPr>
              <a:t> are resolved at execution time, based on the </a:t>
            </a:r>
            <a:r>
              <a:rPr lang="en-US" altLang="en-US" i="1" dirty="0">
                <a:solidFill>
                  <a:srgbClr val="000000"/>
                </a:solidFill>
              </a:rPr>
              <a:t>type</a:t>
            </a:r>
            <a:r>
              <a:rPr lang="en-US" altLang="en-US" dirty="0">
                <a:solidFill>
                  <a:srgbClr val="000000"/>
                </a:solidFill>
              </a:rPr>
              <a:t> of the object to which </a:t>
            </a:r>
            <a:r>
              <a:rPr lang="en-US" altLang="en-US" dirty="0" err="1">
                <a:solidFill>
                  <a:srgbClr val="000000"/>
                </a:solidFill>
                <a:latin typeface="Consolas" panose="020B0609020204030204" pitchFamily="49" charset="0"/>
              </a:rPr>
              <a:t>currentEmployee</a:t>
            </a:r>
            <a:r>
              <a:rPr lang="en-US" altLang="en-US" dirty="0">
                <a:solidFill>
                  <a:srgbClr val="000000"/>
                </a:solidFill>
              </a:rPr>
              <a:t> refers. </a:t>
            </a:r>
          </a:p>
          <a:p>
            <a:pPr lvl="1" eaLnBrk="1" hangingPunct="1">
              <a:lnSpc>
                <a:spcPct val="90000"/>
              </a:lnSpc>
            </a:pPr>
            <a:r>
              <a:rPr lang="en-US" altLang="en-US" dirty="0">
                <a:solidFill>
                  <a:srgbClr val="000000"/>
                </a:solidFill>
              </a:rPr>
              <a:t>Known as </a:t>
            </a:r>
            <a:r>
              <a:rPr lang="en-US" altLang="en-US" dirty="0">
                <a:solidFill>
                  <a:srgbClr val="0000FF"/>
                </a:solidFill>
              </a:rPr>
              <a:t>dynamic binding</a:t>
            </a:r>
            <a:r>
              <a:rPr lang="en-US" altLang="en-US" dirty="0">
                <a:solidFill>
                  <a:srgbClr val="000000"/>
                </a:solidFill>
              </a:rPr>
              <a:t> or </a:t>
            </a:r>
            <a:r>
              <a:rPr lang="en-US" altLang="en-US" dirty="0">
                <a:solidFill>
                  <a:srgbClr val="0000FF"/>
                </a:solidFill>
              </a:rPr>
              <a:t>late binding</a:t>
            </a:r>
            <a:r>
              <a:rPr lang="en-US" altLang="en-US" dirty="0">
                <a:solidFill>
                  <a:srgbClr val="000000"/>
                </a:solidFill>
              </a:rPr>
              <a:t>. </a:t>
            </a:r>
          </a:p>
          <a:p>
            <a:pPr lvl="1" eaLnBrk="1" hangingPunct="1">
              <a:lnSpc>
                <a:spcPct val="90000"/>
              </a:lnSpc>
            </a:pPr>
            <a:r>
              <a:rPr lang="en-US" altLang="en-US" dirty="0">
                <a:solidFill>
                  <a:srgbClr val="000000"/>
                </a:solidFill>
              </a:rPr>
              <a:t>Java decides which class’s </a:t>
            </a:r>
            <a:r>
              <a:rPr lang="en-US" altLang="en-US" dirty="0" err="1">
                <a:solidFill>
                  <a:srgbClr val="000000"/>
                </a:solidFill>
                <a:latin typeface="Consolas" panose="020B0609020204030204" pitchFamily="49" charset="0"/>
              </a:rPr>
              <a:t>toString</a:t>
            </a:r>
            <a:r>
              <a:rPr lang="en-US" altLang="en-US" dirty="0">
                <a:solidFill>
                  <a:srgbClr val="000000"/>
                </a:solidFill>
              </a:rPr>
              <a:t> method to call at execution time rather than at compile time </a:t>
            </a:r>
          </a:p>
        </p:txBody>
      </p:sp>
      <p:sp>
        <p:nvSpPr>
          <p:cNvPr id="4" name="Footer Placeholder 3">
            <a:extLst>
              <a:ext uri="{FF2B5EF4-FFF2-40B4-BE49-F238E27FC236}">
                <a16:creationId xmlns:a16="http://schemas.microsoft.com/office/drawing/2014/main" id="{DE84A8FA-5B15-4298-8502-D4DBCC34FF7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689010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C28-C684-457B-9CA0-3E9E16CBD792}"/>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10.5.6 </a:t>
            </a:r>
            <a:r>
              <a:rPr lang="en-US" dirty="0">
                <a:solidFill>
                  <a:srgbClr val="33B38C"/>
                </a:solidFill>
                <a:latin typeface="Calibri" panose="020F0502020204030204" pitchFamily="34" charset="0"/>
              </a:rPr>
              <a:t>Polymorphic Processing, Operator </a:t>
            </a:r>
            <a:r>
              <a:rPr lang="en-US" dirty="0" err="1">
                <a:solidFill>
                  <a:srgbClr val="33B38C"/>
                </a:solidFill>
                <a:latin typeface="Consolas" panose="020B0609020204030204" pitchFamily="49" charset="0"/>
              </a:rPr>
              <a:t>instanceof</a:t>
            </a:r>
            <a:r>
              <a:rPr lang="en-US" dirty="0">
                <a:solidFill>
                  <a:srgbClr val="33B38C"/>
                </a:solidFill>
                <a:latin typeface="Calibri" panose="020F0502020204030204" pitchFamily="34" charset="0"/>
              </a:rPr>
              <a:t> and </a:t>
            </a:r>
            <a:r>
              <a:rPr lang="en-US" dirty="0" err="1">
                <a:solidFill>
                  <a:srgbClr val="33B38C"/>
                </a:solidFill>
                <a:latin typeface="Calibri" panose="020F0502020204030204" pitchFamily="34" charset="0"/>
              </a:rPr>
              <a:t>Downcasting</a:t>
            </a:r>
            <a:r>
              <a:rPr lang="en-US" dirty="0">
                <a:solidFill>
                  <a:srgbClr val="33B38C"/>
                </a:solidFill>
                <a:latin typeface="Calibri" panose="020F0502020204030204" pitchFamily="34" charset="0"/>
              </a:rPr>
              <a:t> (Cont.)</a:t>
            </a:r>
          </a:p>
        </p:txBody>
      </p:sp>
      <p:sp>
        <p:nvSpPr>
          <p:cNvPr id="82947" name="Text Placeholder 2">
            <a:extLst>
              <a:ext uri="{FF2B5EF4-FFF2-40B4-BE49-F238E27FC236}">
                <a16:creationId xmlns:a16="http://schemas.microsoft.com/office/drawing/2014/main" id="{6887D9B0-BB65-4D84-A679-89F49E4D0A7B}"/>
              </a:ext>
            </a:extLst>
          </p:cNvPr>
          <p:cNvSpPr>
            <a:spLocks noGrp="1"/>
          </p:cNvSpPr>
          <p:nvPr>
            <p:ph type="body" idx="1"/>
          </p:nvPr>
        </p:nvSpPr>
        <p:spPr/>
        <p:txBody>
          <a:bodyPr/>
          <a:lstStyle/>
          <a:p>
            <a:pPr eaLnBrk="1" hangingPunct="1"/>
            <a:r>
              <a:rPr lang="en-US" altLang="en-US" dirty="0">
                <a:solidFill>
                  <a:srgbClr val="000000"/>
                </a:solidFill>
              </a:rPr>
              <a:t>Every object </a:t>
            </a:r>
            <a:r>
              <a:rPr lang="en-US" altLang="en-US" i="1" dirty="0">
                <a:solidFill>
                  <a:srgbClr val="000000"/>
                </a:solidFill>
              </a:rPr>
              <a:t>knows its own class </a:t>
            </a:r>
            <a:r>
              <a:rPr lang="en-US" altLang="en-US" dirty="0">
                <a:solidFill>
                  <a:srgbClr val="000000"/>
                </a:solidFill>
              </a:rPr>
              <a:t>and can access this information through the </a:t>
            </a:r>
            <a:r>
              <a:rPr lang="en-US" altLang="en-US" dirty="0" err="1">
                <a:solidFill>
                  <a:srgbClr val="0000FF"/>
                </a:solidFill>
                <a:latin typeface="Consolas" panose="020B0609020204030204" pitchFamily="49" charset="0"/>
              </a:rPr>
              <a:t>getClass</a:t>
            </a:r>
            <a:r>
              <a:rPr lang="en-US" altLang="en-US" dirty="0">
                <a:solidFill>
                  <a:srgbClr val="000000"/>
                </a:solidFill>
              </a:rPr>
              <a:t> method, which all classes inherit from class </a:t>
            </a:r>
            <a:r>
              <a:rPr lang="en-US" altLang="en-US" dirty="0">
                <a:solidFill>
                  <a:srgbClr val="000000"/>
                </a:solidFill>
                <a:latin typeface="Consolas" panose="020B0609020204030204" pitchFamily="49" charset="0"/>
              </a:rPr>
              <a:t>Object</a:t>
            </a:r>
            <a:r>
              <a:rPr lang="en-US" altLang="en-US" dirty="0">
                <a:solidFill>
                  <a:srgbClr val="000000"/>
                </a:solidFill>
              </a:rPr>
              <a:t>. </a:t>
            </a:r>
          </a:p>
          <a:p>
            <a:pPr lvl="1" eaLnBrk="1" hangingPunct="1"/>
            <a:r>
              <a:rPr lang="en-US" altLang="en-US" dirty="0">
                <a:solidFill>
                  <a:srgbClr val="000000"/>
                </a:solidFill>
              </a:rPr>
              <a:t>The </a:t>
            </a:r>
            <a:r>
              <a:rPr lang="en-US" altLang="en-US" dirty="0" err="1">
                <a:solidFill>
                  <a:srgbClr val="000000"/>
                </a:solidFill>
                <a:latin typeface="Consolas" panose="020B0609020204030204" pitchFamily="49" charset="0"/>
              </a:rPr>
              <a:t>getClass</a:t>
            </a:r>
            <a:r>
              <a:rPr lang="en-US" altLang="en-US" dirty="0">
                <a:solidFill>
                  <a:srgbClr val="000000"/>
                </a:solidFill>
              </a:rPr>
              <a:t> method returns an object of type </a:t>
            </a:r>
            <a:r>
              <a:rPr lang="en-US" altLang="en-US" dirty="0">
                <a:solidFill>
                  <a:srgbClr val="0000FF"/>
                </a:solidFill>
                <a:latin typeface="Consolas" panose="020B0609020204030204" pitchFamily="49" charset="0"/>
              </a:rPr>
              <a:t>Class</a:t>
            </a:r>
            <a:r>
              <a:rPr lang="en-US" altLang="en-US" dirty="0">
                <a:solidFill>
                  <a:srgbClr val="000000"/>
                </a:solidFill>
              </a:rPr>
              <a:t> (from package </a:t>
            </a:r>
            <a:r>
              <a:rPr lang="en-US" altLang="en-US" dirty="0" err="1">
                <a:solidFill>
                  <a:srgbClr val="000000"/>
                </a:solidFill>
                <a:latin typeface="Consolas" panose="020B0609020204030204" pitchFamily="49" charset="0"/>
              </a:rPr>
              <a:t>java.lang</a:t>
            </a:r>
            <a:r>
              <a:rPr lang="en-US" altLang="en-US" dirty="0">
                <a:solidFill>
                  <a:srgbClr val="000000"/>
                </a:solidFill>
              </a:rPr>
              <a:t>), which contains information about the object’s type, including its class name. </a:t>
            </a:r>
          </a:p>
          <a:p>
            <a:pPr lvl="1" eaLnBrk="1" hangingPunct="1"/>
            <a:r>
              <a:rPr lang="en-US" altLang="en-US" dirty="0">
                <a:solidFill>
                  <a:srgbClr val="000000"/>
                </a:solidFill>
              </a:rPr>
              <a:t>The result of the </a:t>
            </a:r>
            <a:r>
              <a:rPr lang="en-US" altLang="en-US" dirty="0" err="1">
                <a:solidFill>
                  <a:srgbClr val="000000"/>
                </a:solidFill>
                <a:latin typeface="Consolas" panose="020B0609020204030204" pitchFamily="49" charset="0"/>
              </a:rPr>
              <a:t>getClass</a:t>
            </a:r>
            <a:r>
              <a:rPr lang="en-US" altLang="en-US" dirty="0">
                <a:solidFill>
                  <a:srgbClr val="000000"/>
                </a:solidFill>
              </a:rPr>
              <a:t> call is used to invoke </a:t>
            </a:r>
            <a:r>
              <a:rPr lang="en-US" altLang="en-US" dirty="0" err="1">
                <a:solidFill>
                  <a:srgbClr val="0000FF"/>
                </a:solidFill>
                <a:latin typeface="Consolas" panose="020B0609020204030204" pitchFamily="49" charset="0"/>
              </a:rPr>
              <a:t>getName</a:t>
            </a:r>
            <a:r>
              <a:rPr lang="en-US" altLang="en-US" dirty="0">
                <a:solidFill>
                  <a:srgbClr val="000000"/>
                </a:solidFill>
              </a:rPr>
              <a:t> to get the object’s class name. </a:t>
            </a:r>
          </a:p>
        </p:txBody>
      </p:sp>
      <p:sp>
        <p:nvSpPr>
          <p:cNvPr id="4" name="Footer Placeholder 3">
            <a:extLst>
              <a:ext uri="{FF2B5EF4-FFF2-40B4-BE49-F238E27FC236}">
                <a16:creationId xmlns:a16="http://schemas.microsoft.com/office/drawing/2014/main" id="{6377A36F-F7E9-4068-B8C7-2774597E6BD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7094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13">
            <a:extLst>
              <a:ext uri="{FF2B5EF4-FFF2-40B4-BE49-F238E27FC236}">
                <a16:creationId xmlns:a16="http://schemas.microsoft.com/office/drawing/2014/main" id="{A60F1483-BD74-4D46-8E3B-F083E8EB181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96863"/>
            <a:ext cx="12192000" cy="6262687"/>
          </a:xfrm>
          <a:prstGeom prst="rect">
            <a:avLst/>
          </a:prstGeom>
        </p:spPr>
      </p:pic>
      <p:sp>
        <p:nvSpPr>
          <p:cNvPr id="2" name="Footer Placeholder 1">
            <a:extLst>
              <a:ext uri="{FF2B5EF4-FFF2-40B4-BE49-F238E27FC236}">
                <a16:creationId xmlns:a16="http://schemas.microsoft.com/office/drawing/2014/main" id="{468AF80B-1708-4B2A-96D2-84D23FBFBDD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1778522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D487-21DF-405B-A9A6-999863BAAF00}"/>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10.6  </a:t>
            </a:r>
            <a:r>
              <a:rPr lang="en-US" dirty="0">
                <a:solidFill>
                  <a:srgbClr val="3380E6"/>
                </a:solidFill>
                <a:latin typeface="Calibri" panose="020F0502020204030204" pitchFamily="34" charset="0"/>
              </a:rPr>
              <a:t>Summary of the Allowed Assignments Between Superclass and Subclass Variables</a:t>
            </a:r>
            <a:r>
              <a:rPr lang="en-US" dirty="0">
                <a:solidFill>
                  <a:srgbClr val="59D9B3"/>
                </a:solidFill>
                <a:latin typeface="Calibri" panose="020F0502020204030204" pitchFamily="34" charset="0"/>
              </a:rPr>
              <a:t> </a:t>
            </a:r>
            <a:endParaRPr lang="en-US" dirty="0">
              <a:solidFill>
                <a:srgbClr val="33B38C"/>
              </a:solidFill>
              <a:latin typeface="Calibri" panose="020F0502020204030204" pitchFamily="34" charset="0"/>
            </a:endParaRPr>
          </a:p>
        </p:txBody>
      </p:sp>
      <p:sp>
        <p:nvSpPr>
          <p:cNvPr id="84995" name="Text Placeholder 2">
            <a:extLst>
              <a:ext uri="{FF2B5EF4-FFF2-40B4-BE49-F238E27FC236}">
                <a16:creationId xmlns:a16="http://schemas.microsoft.com/office/drawing/2014/main" id="{A4C727AB-A361-409A-B41F-83A7FA537F3A}"/>
              </a:ext>
            </a:extLst>
          </p:cNvPr>
          <p:cNvSpPr>
            <a:spLocks noGrp="1"/>
          </p:cNvSpPr>
          <p:nvPr>
            <p:ph type="body" idx="1"/>
          </p:nvPr>
        </p:nvSpPr>
        <p:spPr>
          <a:xfrm>
            <a:off x="609600" y="1646238"/>
            <a:ext cx="10972800" cy="4525962"/>
          </a:xfrm>
        </p:spPr>
        <p:txBody>
          <a:bodyPr/>
          <a:lstStyle/>
          <a:p>
            <a:pPr eaLnBrk="1" hangingPunct="1">
              <a:lnSpc>
                <a:spcPct val="80000"/>
              </a:lnSpc>
            </a:pPr>
            <a:r>
              <a:rPr lang="en-US" altLang="en-US" sz="2500" dirty="0">
                <a:solidFill>
                  <a:srgbClr val="000000"/>
                </a:solidFill>
              </a:rPr>
              <a:t>There are three proper ways to assign superclass and subclass references to variables of superclass and subclass types.</a:t>
            </a:r>
          </a:p>
          <a:p>
            <a:pPr eaLnBrk="1" hangingPunct="1">
              <a:lnSpc>
                <a:spcPct val="80000"/>
              </a:lnSpc>
            </a:pPr>
            <a:r>
              <a:rPr lang="en-US" altLang="en-US" sz="2500" dirty="0">
                <a:solidFill>
                  <a:srgbClr val="000000"/>
                </a:solidFill>
              </a:rPr>
              <a:t>Assigning a superclass reference to a superclass variable is straightforward.</a:t>
            </a:r>
          </a:p>
          <a:p>
            <a:pPr eaLnBrk="1" hangingPunct="1">
              <a:lnSpc>
                <a:spcPct val="80000"/>
              </a:lnSpc>
            </a:pPr>
            <a:r>
              <a:rPr lang="en-US" altLang="en-US" sz="2500" dirty="0">
                <a:solidFill>
                  <a:srgbClr val="000000"/>
                </a:solidFill>
              </a:rPr>
              <a:t>Assigning a subclass reference to a subclass variable is straightforward.</a:t>
            </a:r>
          </a:p>
          <a:p>
            <a:pPr eaLnBrk="1" hangingPunct="1">
              <a:lnSpc>
                <a:spcPct val="80000"/>
              </a:lnSpc>
            </a:pPr>
            <a:r>
              <a:rPr lang="en-US" altLang="en-US" sz="2500" dirty="0">
                <a:solidFill>
                  <a:srgbClr val="000000"/>
                </a:solidFill>
              </a:rPr>
              <a:t>Assigning a subclass reference to a superclass variable is safe, because the subclass object </a:t>
            </a:r>
            <a:r>
              <a:rPr lang="en-US" altLang="en-US" sz="2500" i="1" dirty="0">
                <a:solidFill>
                  <a:srgbClr val="000000"/>
                </a:solidFill>
              </a:rPr>
              <a:t>is an object of its superclass. </a:t>
            </a:r>
          </a:p>
          <a:p>
            <a:pPr lvl="1" eaLnBrk="1" hangingPunct="1">
              <a:lnSpc>
                <a:spcPct val="80000"/>
              </a:lnSpc>
            </a:pPr>
            <a:r>
              <a:rPr lang="en-US" altLang="en-US" sz="2100" dirty="0">
                <a:solidFill>
                  <a:srgbClr val="000000"/>
                </a:solidFill>
              </a:rPr>
              <a:t>The superclass variable can be used to refer only to superclass members. </a:t>
            </a:r>
          </a:p>
          <a:p>
            <a:pPr lvl="1" eaLnBrk="1" hangingPunct="1">
              <a:lnSpc>
                <a:spcPct val="80000"/>
              </a:lnSpc>
            </a:pPr>
            <a:r>
              <a:rPr lang="en-US" altLang="en-US" sz="2100" dirty="0">
                <a:solidFill>
                  <a:srgbClr val="000000"/>
                </a:solidFill>
              </a:rPr>
              <a:t>If this code refers to subclass-only members through the superclass variable, the compiler reports errors.</a:t>
            </a:r>
          </a:p>
        </p:txBody>
      </p:sp>
      <p:sp>
        <p:nvSpPr>
          <p:cNvPr id="4" name="Footer Placeholder 3">
            <a:extLst>
              <a:ext uri="{FF2B5EF4-FFF2-40B4-BE49-F238E27FC236}">
                <a16:creationId xmlns:a16="http://schemas.microsoft.com/office/drawing/2014/main" id="{D9F9A954-2B7F-4954-B976-242423F8A0E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200121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C0B1E-1AB9-4945-AA85-5F90BCD027F1}"/>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10.7  </a:t>
            </a:r>
            <a:r>
              <a:rPr lang="en-US" dirty="0">
                <a:solidFill>
                  <a:srgbClr val="3380E6"/>
                </a:solidFill>
                <a:latin typeface="Consolas" panose="020B0609020204030204" pitchFamily="49" charset="0"/>
              </a:rPr>
              <a:t>final</a:t>
            </a:r>
            <a:r>
              <a:rPr lang="en-US" dirty="0">
                <a:solidFill>
                  <a:srgbClr val="3380E6"/>
                </a:solidFill>
                <a:latin typeface="Calibri" panose="020F0502020204030204" pitchFamily="34" charset="0"/>
              </a:rPr>
              <a:t> Methods and Classes</a:t>
            </a:r>
          </a:p>
        </p:txBody>
      </p:sp>
      <p:sp>
        <p:nvSpPr>
          <p:cNvPr id="86019" name="Text Placeholder 2">
            <a:extLst>
              <a:ext uri="{FF2B5EF4-FFF2-40B4-BE49-F238E27FC236}">
                <a16:creationId xmlns:a16="http://schemas.microsoft.com/office/drawing/2014/main" id="{0BA628FB-3601-4E46-B2B9-0FE7CAA74761}"/>
              </a:ext>
            </a:extLst>
          </p:cNvPr>
          <p:cNvSpPr>
            <a:spLocks noGrp="1"/>
          </p:cNvSpPr>
          <p:nvPr>
            <p:ph type="body" idx="1"/>
          </p:nvPr>
        </p:nvSpPr>
        <p:spPr/>
        <p:txBody>
          <a:bodyPr/>
          <a:lstStyle/>
          <a:p>
            <a:pPr eaLnBrk="1" hangingPunct="1"/>
            <a:r>
              <a:rPr lang="en-US" altLang="en-US" dirty="0">
                <a:solidFill>
                  <a:srgbClr val="000000"/>
                </a:solidFill>
              </a:rPr>
              <a:t>A </a:t>
            </a:r>
            <a:r>
              <a:rPr lang="en-US" altLang="en-US" dirty="0">
                <a:solidFill>
                  <a:srgbClr val="0000FF"/>
                </a:solidFill>
                <a:latin typeface="Consolas" panose="020B0609020204030204" pitchFamily="49" charset="0"/>
              </a:rPr>
              <a:t>final</a:t>
            </a:r>
            <a:r>
              <a:rPr lang="en-US" altLang="en-US" dirty="0">
                <a:solidFill>
                  <a:srgbClr val="0000FF"/>
                </a:solidFill>
              </a:rPr>
              <a:t> method</a:t>
            </a:r>
            <a:r>
              <a:rPr lang="en-US" altLang="en-US" dirty="0">
                <a:solidFill>
                  <a:srgbClr val="000000"/>
                </a:solidFill>
              </a:rPr>
              <a:t> in a superclass cannot be overridden in a subclass. </a:t>
            </a:r>
          </a:p>
          <a:p>
            <a:pPr lvl="1" eaLnBrk="1" hangingPunct="1"/>
            <a:r>
              <a:rPr lang="en-US" altLang="en-US" dirty="0">
                <a:solidFill>
                  <a:srgbClr val="000000"/>
                </a:solidFill>
              </a:rPr>
              <a:t>Methods that are declared </a:t>
            </a:r>
            <a:r>
              <a:rPr lang="en-US" altLang="en-US" dirty="0">
                <a:solidFill>
                  <a:srgbClr val="000000"/>
                </a:solidFill>
                <a:latin typeface="Consolas" panose="020B0609020204030204" pitchFamily="49" charset="0"/>
              </a:rPr>
              <a:t>private</a:t>
            </a:r>
            <a:r>
              <a:rPr lang="en-US" altLang="en-US" dirty="0">
                <a:solidFill>
                  <a:srgbClr val="000000"/>
                </a:solidFill>
              </a:rPr>
              <a:t> are implicitly </a:t>
            </a:r>
            <a:r>
              <a:rPr lang="en-US" altLang="en-US" dirty="0">
                <a:solidFill>
                  <a:srgbClr val="000000"/>
                </a:solidFill>
                <a:latin typeface="Consolas" panose="020B0609020204030204" pitchFamily="49" charset="0"/>
              </a:rPr>
              <a:t>final</a:t>
            </a:r>
            <a:r>
              <a:rPr lang="en-US" altLang="en-US" dirty="0">
                <a:solidFill>
                  <a:srgbClr val="000000"/>
                </a:solidFill>
              </a:rPr>
              <a:t>, because it’s not possible to override them in a subclass. </a:t>
            </a:r>
          </a:p>
          <a:p>
            <a:pPr lvl="1" eaLnBrk="1" hangingPunct="1"/>
            <a:r>
              <a:rPr lang="en-US" altLang="en-US" dirty="0">
                <a:solidFill>
                  <a:srgbClr val="000000"/>
                </a:solidFill>
              </a:rPr>
              <a:t>Methods that are declared </a:t>
            </a:r>
            <a:r>
              <a:rPr lang="en-US" altLang="en-US" dirty="0">
                <a:solidFill>
                  <a:srgbClr val="000000"/>
                </a:solidFill>
                <a:latin typeface="Consolas" panose="020B0609020204030204" pitchFamily="49" charset="0"/>
              </a:rPr>
              <a:t>static</a:t>
            </a:r>
            <a:r>
              <a:rPr lang="en-US" altLang="en-US" dirty="0">
                <a:solidFill>
                  <a:srgbClr val="000000"/>
                </a:solidFill>
              </a:rPr>
              <a:t> are implicitly </a:t>
            </a:r>
            <a:r>
              <a:rPr lang="en-US" altLang="en-US" dirty="0">
                <a:solidFill>
                  <a:srgbClr val="000000"/>
                </a:solidFill>
                <a:latin typeface="Consolas" panose="020B0609020204030204" pitchFamily="49" charset="0"/>
              </a:rPr>
              <a:t>final</a:t>
            </a:r>
            <a:r>
              <a:rPr lang="en-US" altLang="en-US" dirty="0">
                <a:solidFill>
                  <a:srgbClr val="000000"/>
                </a:solidFill>
              </a:rPr>
              <a:t>. </a:t>
            </a:r>
          </a:p>
          <a:p>
            <a:pPr lvl="1" eaLnBrk="1" hangingPunct="1"/>
            <a:r>
              <a:rPr lang="en-US" altLang="en-US" dirty="0">
                <a:solidFill>
                  <a:srgbClr val="000000"/>
                </a:solidFill>
              </a:rPr>
              <a:t>A </a:t>
            </a:r>
            <a:r>
              <a:rPr lang="en-US" altLang="en-US" dirty="0">
                <a:solidFill>
                  <a:srgbClr val="000000"/>
                </a:solidFill>
                <a:latin typeface="Consolas" panose="020B0609020204030204" pitchFamily="49" charset="0"/>
              </a:rPr>
              <a:t>final</a:t>
            </a:r>
            <a:r>
              <a:rPr lang="en-US" altLang="en-US" dirty="0">
                <a:solidFill>
                  <a:srgbClr val="000000"/>
                </a:solidFill>
              </a:rPr>
              <a:t> method’s declaration can never change, so all subclasses use the same method implementation, and calls to </a:t>
            </a:r>
            <a:r>
              <a:rPr lang="en-US" altLang="en-US" dirty="0">
                <a:solidFill>
                  <a:srgbClr val="000000"/>
                </a:solidFill>
                <a:latin typeface="Consolas" panose="020B0609020204030204" pitchFamily="49" charset="0"/>
              </a:rPr>
              <a:t>final</a:t>
            </a:r>
            <a:r>
              <a:rPr lang="en-US" altLang="en-US" dirty="0">
                <a:solidFill>
                  <a:srgbClr val="000000"/>
                </a:solidFill>
              </a:rPr>
              <a:t> methods are resolved at compile time—this is known as </a:t>
            </a:r>
            <a:r>
              <a:rPr lang="en-US" altLang="en-US" dirty="0">
                <a:solidFill>
                  <a:srgbClr val="0000FF"/>
                </a:solidFill>
              </a:rPr>
              <a:t>static binding</a:t>
            </a:r>
            <a:r>
              <a:rPr lang="en-US" altLang="en-US" dirty="0">
                <a:solidFill>
                  <a:srgbClr val="000000"/>
                </a:solidFill>
              </a:rPr>
              <a:t>. </a:t>
            </a:r>
          </a:p>
        </p:txBody>
      </p:sp>
      <p:sp>
        <p:nvSpPr>
          <p:cNvPr id="4" name="Footer Placeholder 3">
            <a:extLst>
              <a:ext uri="{FF2B5EF4-FFF2-40B4-BE49-F238E27FC236}">
                <a16:creationId xmlns:a16="http://schemas.microsoft.com/office/drawing/2014/main" id="{006D98FD-2828-4470-8874-A6DEE9F0A7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082902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D5C5-69A4-45C1-B8B6-EA24C571A09B}"/>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10.7  </a:t>
            </a:r>
            <a:r>
              <a:rPr lang="en-US" dirty="0">
                <a:solidFill>
                  <a:srgbClr val="3380E6"/>
                </a:solidFill>
                <a:latin typeface="Consolas" panose="020B0609020204030204" pitchFamily="49" charset="0"/>
              </a:rPr>
              <a:t>final</a:t>
            </a:r>
            <a:r>
              <a:rPr lang="en-US" dirty="0">
                <a:solidFill>
                  <a:srgbClr val="3380E6"/>
                </a:solidFill>
                <a:latin typeface="Calibri" panose="020F0502020204030204" pitchFamily="34" charset="0"/>
              </a:rPr>
              <a:t> Methods and Classes (Cont.)</a:t>
            </a:r>
          </a:p>
        </p:txBody>
      </p:sp>
      <p:sp>
        <p:nvSpPr>
          <p:cNvPr id="87043" name="Text Placeholder 2">
            <a:extLst>
              <a:ext uri="{FF2B5EF4-FFF2-40B4-BE49-F238E27FC236}">
                <a16:creationId xmlns:a16="http://schemas.microsoft.com/office/drawing/2014/main" id="{97AC6916-C0F4-47A7-A554-989D95778526}"/>
              </a:ext>
            </a:extLst>
          </p:cNvPr>
          <p:cNvSpPr>
            <a:spLocks noGrp="1"/>
          </p:cNvSpPr>
          <p:nvPr>
            <p:ph type="body" idx="1"/>
          </p:nvPr>
        </p:nvSpPr>
        <p:spPr/>
        <p:txBody>
          <a:bodyPr/>
          <a:lstStyle/>
          <a:p>
            <a:pPr eaLnBrk="1" hangingPunct="1"/>
            <a:r>
              <a:rPr lang="en-US" altLang="en-US" dirty="0">
                <a:solidFill>
                  <a:srgbClr val="000000"/>
                </a:solidFill>
              </a:rPr>
              <a:t>A </a:t>
            </a:r>
            <a:r>
              <a:rPr lang="en-US" altLang="en-US" dirty="0">
                <a:solidFill>
                  <a:srgbClr val="0000FF"/>
                </a:solidFill>
                <a:latin typeface="Consolas" panose="020B0609020204030204" pitchFamily="49" charset="0"/>
              </a:rPr>
              <a:t>final</a:t>
            </a:r>
            <a:r>
              <a:rPr lang="en-US" altLang="en-US" dirty="0">
                <a:solidFill>
                  <a:srgbClr val="0000FF"/>
                </a:solidFill>
              </a:rPr>
              <a:t> class</a:t>
            </a:r>
            <a:r>
              <a:rPr lang="en-US" altLang="en-US" dirty="0">
                <a:solidFill>
                  <a:srgbClr val="000000"/>
                </a:solidFill>
              </a:rPr>
              <a:t> cannot be extended to create a subclass.</a:t>
            </a:r>
            <a:r>
              <a:rPr lang="en-US" altLang="en-US" i="1" dirty="0">
                <a:solidFill>
                  <a:srgbClr val="000000"/>
                </a:solidFill>
              </a:rPr>
              <a:t> </a:t>
            </a:r>
          </a:p>
          <a:p>
            <a:pPr lvl="1" eaLnBrk="1" hangingPunct="1"/>
            <a:r>
              <a:rPr lang="en-US" altLang="en-US" dirty="0">
                <a:solidFill>
                  <a:srgbClr val="000000"/>
                </a:solidFill>
              </a:rPr>
              <a:t>All methods in a </a:t>
            </a:r>
            <a:r>
              <a:rPr lang="en-US" altLang="en-US" dirty="0">
                <a:solidFill>
                  <a:srgbClr val="000000"/>
                </a:solidFill>
                <a:latin typeface="Consolas" panose="020B0609020204030204" pitchFamily="49" charset="0"/>
              </a:rPr>
              <a:t>final</a:t>
            </a:r>
            <a:r>
              <a:rPr lang="en-US" altLang="en-US" dirty="0">
                <a:solidFill>
                  <a:srgbClr val="000000"/>
                </a:solidFill>
              </a:rPr>
              <a:t> class are implicitly </a:t>
            </a:r>
            <a:r>
              <a:rPr lang="en-US" altLang="en-US" dirty="0">
                <a:solidFill>
                  <a:srgbClr val="000000"/>
                </a:solidFill>
                <a:latin typeface="Consolas" panose="020B0609020204030204" pitchFamily="49" charset="0"/>
              </a:rPr>
              <a:t>final</a:t>
            </a:r>
            <a:r>
              <a:rPr lang="en-US" altLang="en-US" dirty="0">
                <a:solidFill>
                  <a:srgbClr val="000000"/>
                </a:solidFill>
              </a:rPr>
              <a:t>. </a:t>
            </a:r>
          </a:p>
          <a:p>
            <a:pPr eaLnBrk="1" hangingPunct="1"/>
            <a:r>
              <a:rPr lang="en-US" altLang="en-US" dirty="0">
                <a:solidFill>
                  <a:srgbClr val="000000"/>
                </a:solidFill>
              </a:rPr>
              <a:t>Class </a:t>
            </a:r>
            <a:r>
              <a:rPr lang="en-US" altLang="en-US" dirty="0">
                <a:solidFill>
                  <a:srgbClr val="000000"/>
                </a:solidFill>
                <a:latin typeface="Consolas" panose="020B0609020204030204" pitchFamily="49" charset="0"/>
              </a:rPr>
              <a:t>String</a:t>
            </a:r>
            <a:r>
              <a:rPr lang="en-US" altLang="en-US" dirty="0">
                <a:solidFill>
                  <a:srgbClr val="000000"/>
                </a:solidFill>
              </a:rPr>
              <a:t> is an example of a </a:t>
            </a:r>
            <a:r>
              <a:rPr lang="en-US" altLang="en-US" dirty="0">
                <a:solidFill>
                  <a:srgbClr val="000000"/>
                </a:solidFill>
                <a:latin typeface="Consolas" panose="020B0609020204030204" pitchFamily="49" charset="0"/>
              </a:rPr>
              <a:t>final</a:t>
            </a:r>
            <a:r>
              <a:rPr lang="en-US" altLang="en-US" dirty="0">
                <a:solidFill>
                  <a:srgbClr val="000000"/>
                </a:solidFill>
              </a:rPr>
              <a:t> class. </a:t>
            </a:r>
          </a:p>
          <a:p>
            <a:pPr lvl="1" eaLnBrk="1" hangingPunct="1"/>
            <a:r>
              <a:rPr lang="en-US" altLang="en-US" dirty="0">
                <a:solidFill>
                  <a:srgbClr val="000000"/>
                </a:solidFill>
              </a:rPr>
              <a:t>If you were allowed to create a subclass of </a:t>
            </a:r>
            <a:r>
              <a:rPr lang="en-US" altLang="en-US" dirty="0">
                <a:solidFill>
                  <a:srgbClr val="000000"/>
                </a:solidFill>
                <a:latin typeface="Consolas" panose="020B0609020204030204" pitchFamily="49" charset="0"/>
              </a:rPr>
              <a:t>String</a:t>
            </a:r>
            <a:r>
              <a:rPr lang="en-US" altLang="en-US" dirty="0">
                <a:solidFill>
                  <a:srgbClr val="000000"/>
                </a:solidFill>
              </a:rPr>
              <a:t>, objects of that subclass could be used wherever </a:t>
            </a:r>
            <a:r>
              <a:rPr lang="en-US" altLang="en-US" dirty="0">
                <a:solidFill>
                  <a:srgbClr val="000000"/>
                </a:solidFill>
                <a:latin typeface="Consolas" panose="020B0609020204030204" pitchFamily="49" charset="0"/>
              </a:rPr>
              <a:t>String</a:t>
            </a:r>
            <a:r>
              <a:rPr lang="en-US" altLang="en-US" dirty="0">
                <a:solidFill>
                  <a:srgbClr val="000000"/>
                </a:solidFill>
              </a:rPr>
              <a:t>s are expected. </a:t>
            </a:r>
          </a:p>
          <a:p>
            <a:pPr lvl="1" eaLnBrk="1" hangingPunct="1"/>
            <a:r>
              <a:rPr lang="en-US" altLang="en-US" dirty="0">
                <a:solidFill>
                  <a:srgbClr val="000000"/>
                </a:solidFill>
              </a:rPr>
              <a:t>Since class </a:t>
            </a:r>
            <a:r>
              <a:rPr lang="en-US" altLang="en-US" dirty="0">
                <a:solidFill>
                  <a:srgbClr val="000000"/>
                </a:solidFill>
                <a:latin typeface="Consolas" panose="020B0609020204030204" pitchFamily="49" charset="0"/>
              </a:rPr>
              <a:t>String</a:t>
            </a:r>
            <a:r>
              <a:rPr lang="en-US" altLang="en-US" dirty="0">
                <a:solidFill>
                  <a:srgbClr val="000000"/>
                </a:solidFill>
              </a:rPr>
              <a:t> cannot be extended, programs that use </a:t>
            </a:r>
            <a:r>
              <a:rPr lang="en-US" altLang="en-US" dirty="0">
                <a:solidFill>
                  <a:srgbClr val="000000"/>
                </a:solidFill>
                <a:latin typeface="Consolas" panose="020B0609020204030204" pitchFamily="49" charset="0"/>
              </a:rPr>
              <a:t>String</a:t>
            </a:r>
            <a:r>
              <a:rPr lang="en-US" altLang="en-US" dirty="0">
                <a:solidFill>
                  <a:srgbClr val="000000"/>
                </a:solidFill>
              </a:rPr>
              <a:t>s can rely on the functionality of </a:t>
            </a:r>
            <a:r>
              <a:rPr lang="en-US" altLang="en-US" dirty="0">
                <a:solidFill>
                  <a:srgbClr val="000000"/>
                </a:solidFill>
                <a:latin typeface="Consolas" panose="020B0609020204030204" pitchFamily="49" charset="0"/>
              </a:rPr>
              <a:t>String</a:t>
            </a:r>
            <a:r>
              <a:rPr lang="en-US" altLang="en-US" dirty="0">
                <a:solidFill>
                  <a:srgbClr val="000000"/>
                </a:solidFill>
              </a:rPr>
              <a:t> objects as specified in the Java API. </a:t>
            </a:r>
          </a:p>
          <a:p>
            <a:pPr lvl="1" eaLnBrk="1" hangingPunct="1"/>
            <a:r>
              <a:rPr lang="en-US" altLang="en-US" dirty="0">
                <a:solidFill>
                  <a:srgbClr val="000000"/>
                </a:solidFill>
              </a:rPr>
              <a:t>Making the class </a:t>
            </a:r>
            <a:r>
              <a:rPr lang="en-US" altLang="en-US" dirty="0">
                <a:solidFill>
                  <a:srgbClr val="000000"/>
                </a:solidFill>
                <a:latin typeface="Consolas" panose="020B0609020204030204" pitchFamily="49" charset="0"/>
              </a:rPr>
              <a:t>final</a:t>
            </a:r>
            <a:r>
              <a:rPr lang="en-US" altLang="en-US" dirty="0">
                <a:solidFill>
                  <a:srgbClr val="000000"/>
                </a:solidFill>
              </a:rPr>
              <a:t> also prevents programmers from creating subclasses that might bypass security restrictions. </a:t>
            </a:r>
          </a:p>
        </p:txBody>
      </p:sp>
      <p:sp>
        <p:nvSpPr>
          <p:cNvPr id="4" name="Footer Placeholder 3">
            <a:extLst>
              <a:ext uri="{FF2B5EF4-FFF2-40B4-BE49-F238E27FC236}">
                <a16:creationId xmlns:a16="http://schemas.microsoft.com/office/drawing/2014/main" id="{D602C9D6-54CB-4E18-BFEC-673ECA97681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379200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34C0-70C0-449B-B99B-CAFF90B66521}"/>
              </a:ext>
            </a:extLst>
          </p:cNvPr>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10.8  </a:t>
            </a:r>
            <a:r>
              <a:rPr lang="en-US" dirty="0">
                <a:solidFill>
                  <a:srgbClr val="3380E6"/>
                </a:solidFill>
                <a:latin typeface="Calibri" panose="020F0502020204030204" pitchFamily="34" charset="0"/>
              </a:rPr>
              <a:t>A Deeper Explanation of Issues with Calling Methods from Constructors</a:t>
            </a:r>
          </a:p>
        </p:txBody>
      </p:sp>
      <p:sp>
        <p:nvSpPr>
          <p:cNvPr id="90115" name="Text Placeholder 2">
            <a:extLst>
              <a:ext uri="{FF2B5EF4-FFF2-40B4-BE49-F238E27FC236}">
                <a16:creationId xmlns:a16="http://schemas.microsoft.com/office/drawing/2014/main" id="{04074039-E180-44AC-88A5-A2BC62682D4A}"/>
              </a:ext>
            </a:extLst>
          </p:cNvPr>
          <p:cNvSpPr>
            <a:spLocks noGrp="1"/>
          </p:cNvSpPr>
          <p:nvPr>
            <p:ph type="body" idx="1"/>
          </p:nvPr>
        </p:nvSpPr>
        <p:spPr/>
        <p:txBody>
          <a:bodyPr/>
          <a:lstStyle/>
          <a:p>
            <a:pPr eaLnBrk="1" hangingPunct="1">
              <a:lnSpc>
                <a:spcPct val="90000"/>
              </a:lnSpc>
            </a:pPr>
            <a:r>
              <a:rPr lang="en-US" altLang="en-US" sz="2100" dirty="0">
                <a:solidFill>
                  <a:srgbClr val="000000"/>
                </a:solidFill>
              </a:rPr>
              <a:t>Do not call overridable methods from constructors. </a:t>
            </a:r>
          </a:p>
          <a:p>
            <a:pPr eaLnBrk="1" hangingPunct="1">
              <a:lnSpc>
                <a:spcPct val="90000"/>
              </a:lnSpc>
            </a:pPr>
            <a:r>
              <a:rPr lang="en-US" altLang="en-US" sz="2100" dirty="0">
                <a:solidFill>
                  <a:srgbClr val="000000"/>
                </a:solidFill>
              </a:rPr>
              <a:t>When creating a </a:t>
            </a:r>
            <a:r>
              <a:rPr lang="en-US" altLang="en-US" sz="2100" i="1" dirty="0">
                <a:solidFill>
                  <a:srgbClr val="000000"/>
                </a:solidFill>
              </a:rPr>
              <a:t>subclass</a:t>
            </a:r>
            <a:r>
              <a:rPr lang="en-US" altLang="en-US" sz="2100" dirty="0">
                <a:solidFill>
                  <a:srgbClr val="000000"/>
                </a:solidFill>
              </a:rPr>
              <a:t> object, this could lead to an overridden method being called before the </a:t>
            </a:r>
            <a:r>
              <a:rPr lang="en-US" altLang="en-US" sz="2100" i="1" dirty="0">
                <a:solidFill>
                  <a:srgbClr val="000000"/>
                </a:solidFill>
              </a:rPr>
              <a:t>subclass</a:t>
            </a:r>
            <a:r>
              <a:rPr lang="en-US" altLang="en-US" sz="2100" dirty="0">
                <a:solidFill>
                  <a:srgbClr val="000000"/>
                </a:solidFill>
              </a:rPr>
              <a:t> object is fully initialized. </a:t>
            </a:r>
          </a:p>
          <a:p>
            <a:pPr eaLnBrk="1" hangingPunct="1">
              <a:lnSpc>
                <a:spcPct val="90000"/>
              </a:lnSpc>
            </a:pPr>
            <a:r>
              <a:rPr lang="en-US" altLang="en-US" sz="2100" dirty="0">
                <a:solidFill>
                  <a:srgbClr val="000000"/>
                </a:solidFill>
              </a:rPr>
              <a:t>Recall that when you construct a </a:t>
            </a:r>
            <a:r>
              <a:rPr lang="en-US" altLang="en-US" sz="2100" i="1" dirty="0">
                <a:solidFill>
                  <a:srgbClr val="000000"/>
                </a:solidFill>
              </a:rPr>
              <a:t>subclass</a:t>
            </a:r>
            <a:r>
              <a:rPr lang="en-US" altLang="en-US" sz="2100" dirty="0">
                <a:solidFill>
                  <a:srgbClr val="000000"/>
                </a:solidFill>
              </a:rPr>
              <a:t> object, its constructor first calls one of the direct </a:t>
            </a:r>
            <a:r>
              <a:rPr lang="en-US" altLang="en-US" sz="2100" i="1" dirty="0">
                <a:solidFill>
                  <a:srgbClr val="000000"/>
                </a:solidFill>
              </a:rPr>
              <a:t>superclass’s</a:t>
            </a:r>
            <a:r>
              <a:rPr lang="en-US" altLang="en-US" sz="2100" dirty="0">
                <a:solidFill>
                  <a:srgbClr val="000000"/>
                </a:solidFill>
              </a:rPr>
              <a:t> constructors. </a:t>
            </a:r>
          </a:p>
          <a:p>
            <a:pPr eaLnBrk="1" hangingPunct="1">
              <a:lnSpc>
                <a:spcPct val="90000"/>
              </a:lnSpc>
            </a:pPr>
            <a:r>
              <a:rPr lang="en-US" altLang="en-US" sz="2100" dirty="0">
                <a:solidFill>
                  <a:srgbClr val="000000"/>
                </a:solidFill>
              </a:rPr>
              <a:t>If the </a:t>
            </a:r>
            <a:r>
              <a:rPr lang="en-US" altLang="en-US" sz="2100" i="1" dirty="0">
                <a:solidFill>
                  <a:srgbClr val="000000"/>
                </a:solidFill>
              </a:rPr>
              <a:t>superclass</a:t>
            </a:r>
            <a:r>
              <a:rPr lang="en-US" altLang="en-US" sz="2100" dirty="0">
                <a:solidFill>
                  <a:srgbClr val="000000"/>
                </a:solidFill>
              </a:rPr>
              <a:t> constructor calls an overridable method, the </a:t>
            </a:r>
            <a:r>
              <a:rPr lang="en-US" altLang="en-US" sz="2100" i="1" dirty="0">
                <a:solidFill>
                  <a:srgbClr val="000000"/>
                </a:solidFill>
              </a:rPr>
              <a:t>subclass’s</a:t>
            </a:r>
            <a:r>
              <a:rPr lang="en-US" altLang="en-US" sz="2100" dirty="0">
                <a:solidFill>
                  <a:srgbClr val="000000"/>
                </a:solidFill>
              </a:rPr>
              <a:t> version of that method will be called by the </a:t>
            </a:r>
            <a:r>
              <a:rPr lang="en-US" altLang="en-US" sz="2100" i="1" dirty="0">
                <a:solidFill>
                  <a:srgbClr val="000000"/>
                </a:solidFill>
              </a:rPr>
              <a:t>superclass</a:t>
            </a:r>
            <a:r>
              <a:rPr lang="en-US" altLang="en-US" sz="2100" dirty="0">
                <a:solidFill>
                  <a:srgbClr val="000000"/>
                </a:solidFill>
              </a:rPr>
              <a:t> constructor—before the </a:t>
            </a:r>
            <a:r>
              <a:rPr lang="en-US" altLang="en-US" sz="2100" i="1" dirty="0">
                <a:solidFill>
                  <a:srgbClr val="000000"/>
                </a:solidFill>
              </a:rPr>
              <a:t>subclass</a:t>
            </a:r>
            <a:r>
              <a:rPr lang="en-US" altLang="en-US" sz="2100" dirty="0">
                <a:solidFill>
                  <a:srgbClr val="000000"/>
                </a:solidFill>
              </a:rPr>
              <a:t> constructor’s body has a chance to execute. </a:t>
            </a:r>
          </a:p>
          <a:p>
            <a:pPr eaLnBrk="1" hangingPunct="1">
              <a:lnSpc>
                <a:spcPct val="90000"/>
              </a:lnSpc>
            </a:pPr>
            <a:r>
              <a:rPr lang="en-US" altLang="en-US" sz="2100" dirty="0">
                <a:solidFill>
                  <a:srgbClr val="000000"/>
                </a:solidFill>
              </a:rPr>
              <a:t>This could lead to subtle, difficult-to-detect errors if the </a:t>
            </a:r>
            <a:r>
              <a:rPr lang="en-US" altLang="en-US" sz="2100" i="1" dirty="0">
                <a:solidFill>
                  <a:srgbClr val="000000"/>
                </a:solidFill>
              </a:rPr>
              <a:t>subclass</a:t>
            </a:r>
            <a:r>
              <a:rPr lang="en-US" altLang="en-US" sz="2100" dirty="0">
                <a:solidFill>
                  <a:srgbClr val="000000"/>
                </a:solidFill>
              </a:rPr>
              <a:t> method that was called depends on initialization that has not yet been performed in the </a:t>
            </a:r>
            <a:r>
              <a:rPr lang="en-US" altLang="en-US" sz="2100" i="1" dirty="0">
                <a:solidFill>
                  <a:srgbClr val="000000"/>
                </a:solidFill>
              </a:rPr>
              <a:t>subclass</a:t>
            </a:r>
            <a:r>
              <a:rPr lang="en-US" altLang="en-US" sz="2100" dirty="0">
                <a:solidFill>
                  <a:srgbClr val="000000"/>
                </a:solidFill>
              </a:rPr>
              <a:t> constructor’s body.</a:t>
            </a:r>
          </a:p>
          <a:p>
            <a:pPr eaLnBrk="1" hangingPunct="1">
              <a:lnSpc>
                <a:spcPct val="90000"/>
              </a:lnSpc>
            </a:pPr>
            <a:r>
              <a:rPr lang="en-US" altLang="en-US" sz="2100" dirty="0">
                <a:solidFill>
                  <a:srgbClr val="000000"/>
                </a:solidFill>
              </a:rPr>
              <a:t>It’s acceptable to call a </a:t>
            </a:r>
            <a:r>
              <a:rPr lang="en-US" altLang="en-US" sz="2100" dirty="0">
                <a:solidFill>
                  <a:srgbClr val="000000"/>
                </a:solidFill>
                <a:latin typeface="Consolas" panose="020B0609020204030204" pitchFamily="49" charset="0"/>
              </a:rPr>
              <a:t>static</a:t>
            </a:r>
            <a:r>
              <a:rPr lang="en-US" altLang="en-US" sz="2100" dirty="0">
                <a:solidFill>
                  <a:srgbClr val="000000"/>
                </a:solidFill>
              </a:rPr>
              <a:t> method from a constructor. </a:t>
            </a:r>
          </a:p>
        </p:txBody>
      </p:sp>
      <p:sp>
        <p:nvSpPr>
          <p:cNvPr id="4" name="Footer Placeholder 3">
            <a:extLst>
              <a:ext uri="{FF2B5EF4-FFF2-40B4-BE49-F238E27FC236}">
                <a16:creationId xmlns:a16="http://schemas.microsoft.com/office/drawing/2014/main" id="{25DF7062-9828-43B6-B708-C9CE7E7E0A85}"/>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7220012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8E06-24BB-47E4-A0BD-F54985CA4648}"/>
              </a:ext>
            </a:extLst>
          </p:cNvPr>
          <p:cNvSpPr>
            <a:spLocks noGrp="1"/>
          </p:cNvSpPr>
          <p:nvPr>
            <p:ph type="title"/>
          </p:nvPr>
        </p:nvSpPr>
        <p:spPr/>
        <p:txBody>
          <a:bodyPr/>
          <a:lstStyle/>
          <a:p>
            <a:pPr fontAlgn="auto">
              <a:spcAft>
                <a:spcPts val="0"/>
              </a:spcAft>
              <a:defRPr/>
            </a:pPr>
            <a:r>
              <a:rPr lang="en-US" dirty="0">
                <a:solidFill>
                  <a:srgbClr val="24B5A1"/>
                </a:solidFill>
                <a:latin typeface="Calibri" panose="020F0502020204030204" pitchFamily="34" charset="0"/>
              </a:rPr>
              <a:t>10.9  </a:t>
            </a:r>
            <a:r>
              <a:rPr lang="en-US" dirty="0">
                <a:solidFill>
                  <a:srgbClr val="3380E6"/>
                </a:solidFill>
                <a:latin typeface="Calibri" panose="020F0502020204030204" pitchFamily="34" charset="0"/>
              </a:rPr>
              <a:t>Creating and Using Interfaces</a:t>
            </a:r>
          </a:p>
        </p:txBody>
      </p:sp>
      <p:sp>
        <p:nvSpPr>
          <p:cNvPr id="91139" name="Text Placeholder 2">
            <a:extLst>
              <a:ext uri="{FF2B5EF4-FFF2-40B4-BE49-F238E27FC236}">
                <a16:creationId xmlns:a16="http://schemas.microsoft.com/office/drawing/2014/main" id="{9B7D75E4-EEB3-493F-A7D1-FC1D6EFE231E}"/>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Our next example reexamines the payroll system of Section 10.5. </a:t>
            </a:r>
          </a:p>
          <a:p>
            <a:pPr eaLnBrk="1" hangingPunct="1">
              <a:lnSpc>
                <a:spcPct val="90000"/>
              </a:lnSpc>
            </a:pPr>
            <a:r>
              <a:rPr lang="en-US" altLang="en-US" sz="2500" dirty="0">
                <a:solidFill>
                  <a:srgbClr val="000000"/>
                </a:solidFill>
              </a:rPr>
              <a:t>Suppose that the company involved wishes to perform several accounting operations in a single accounts payable application</a:t>
            </a:r>
          </a:p>
          <a:p>
            <a:pPr lvl="1" eaLnBrk="1" hangingPunct="1">
              <a:lnSpc>
                <a:spcPct val="90000"/>
              </a:lnSpc>
            </a:pPr>
            <a:r>
              <a:rPr lang="en-US" altLang="en-US" sz="2100" dirty="0">
                <a:solidFill>
                  <a:srgbClr val="000000"/>
                </a:solidFill>
              </a:rPr>
              <a:t>Calculating the earnings that must be paid to each employee </a:t>
            </a:r>
          </a:p>
          <a:p>
            <a:pPr lvl="1" eaLnBrk="1" hangingPunct="1">
              <a:lnSpc>
                <a:spcPct val="90000"/>
              </a:lnSpc>
            </a:pPr>
            <a:r>
              <a:rPr lang="en-US" altLang="en-US" sz="2100" dirty="0">
                <a:solidFill>
                  <a:srgbClr val="000000"/>
                </a:solidFill>
              </a:rPr>
              <a:t>Calculate the payment due on each of several invoices (i.e., bills for goods purchased)</a:t>
            </a:r>
          </a:p>
          <a:p>
            <a:pPr eaLnBrk="1" hangingPunct="1">
              <a:lnSpc>
                <a:spcPct val="90000"/>
              </a:lnSpc>
            </a:pPr>
            <a:r>
              <a:rPr lang="en-US" altLang="en-US" sz="2500" dirty="0">
                <a:solidFill>
                  <a:srgbClr val="000000"/>
                </a:solidFill>
              </a:rPr>
              <a:t>Both operations have to do with obtaining some kind of payment amount. </a:t>
            </a:r>
          </a:p>
          <a:p>
            <a:pPr lvl="1" eaLnBrk="1" hangingPunct="1">
              <a:lnSpc>
                <a:spcPct val="90000"/>
              </a:lnSpc>
            </a:pPr>
            <a:r>
              <a:rPr lang="en-US" altLang="en-US" sz="2100" dirty="0">
                <a:solidFill>
                  <a:srgbClr val="000000"/>
                </a:solidFill>
              </a:rPr>
              <a:t>For an employee, the payment refers to the employee’s earnings. </a:t>
            </a:r>
          </a:p>
          <a:p>
            <a:pPr lvl="1" eaLnBrk="1" hangingPunct="1">
              <a:lnSpc>
                <a:spcPct val="90000"/>
              </a:lnSpc>
            </a:pPr>
            <a:r>
              <a:rPr lang="en-US" altLang="en-US" sz="2100" dirty="0">
                <a:solidFill>
                  <a:srgbClr val="000000"/>
                </a:solidFill>
              </a:rPr>
              <a:t>For an invoice, the payment refers to the total cost of the goods listed on the invoice. </a:t>
            </a:r>
          </a:p>
        </p:txBody>
      </p:sp>
      <p:sp>
        <p:nvSpPr>
          <p:cNvPr id="4" name="Footer Placeholder 3">
            <a:extLst>
              <a:ext uri="{FF2B5EF4-FFF2-40B4-BE49-F238E27FC236}">
                <a16:creationId xmlns:a16="http://schemas.microsoft.com/office/drawing/2014/main" id="{D2192A5A-C860-44A5-BEF3-2C25A843141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314715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9658-2509-4FAB-BCB0-6E1316C78C1F}"/>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10.9  </a:t>
            </a:r>
            <a:r>
              <a:rPr lang="en-US" dirty="0">
                <a:solidFill>
                  <a:srgbClr val="3380E6"/>
                </a:solidFill>
                <a:latin typeface="Calibri" panose="020F0502020204030204" pitchFamily="34" charset="0"/>
              </a:rPr>
              <a:t>Creating and Using Interfaces (Cont.)</a:t>
            </a:r>
          </a:p>
        </p:txBody>
      </p:sp>
      <p:sp>
        <p:nvSpPr>
          <p:cNvPr id="92163" name="Text Placeholder 2">
            <a:extLst>
              <a:ext uri="{FF2B5EF4-FFF2-40B4-BE49-F238E27FC236}">
                <a16:creationId xmlns:a16="http://schemas.microsoft.com/office/drawing/2014/main" id="{B750B0F0-6E00-4E14-86E3-82C859134ACC}"/>
              </a:ext>
            </a:extLst>
          </p:cNvPr>
          <p:cNvSpPr>
            <a:spLocks noGrp="1"/>
          </p:cNvSpPr>
          <p:nvPr>
            <p:ph type="body" idx="1"/>
          </p:nvPr>
        </p:nvSpPr>
        <p:spPr/>
        <p:txBody>
          <a:bodyPr/>
          <a:lstStyle/>
          <a:p>
            <a:pPr eaLnBrk="1" hangingPunct="1"/>
            <a:r>
              <a:rPr lang="en-US" altLang="en-US" dirty="0">
                <a:solidFill>
                  <a:srgbClr val="0000FF"/>
                </a:solidFill>
              </a:rPr>
              <a:t>Interfaces</a:t>
            </a:r>
            <a:r>
              <a:rPr lang="en-US" altLang="en-US" dirty="0">
                <a:solidFill>
                  <a:srgbClr val="000000"/>
                </a:solidFill>
              </a:rPr>
              <a:t> offer a capability requiring that unrelated classes implement a set of common methods.</a:t>
            </a:r>
          </a:p>
          <a:p>
            <a:pPr eaLnBrk="1" hangingPunct="1"/>
            <a:r>
              <a:rPr lang="en-US" altLang="en-US" dirty="0">
                <a:solidFill>
                  <a:srgbClr val="000000"/>
                </a:solidFill>
              </a:rPr>
              <a:t>Interfaces define and standardize the ways in which things such as people and systems can interact with one another. </a:t>
            </a:r>
          </a:p>
          <a:p>
            <a:endParaRPr lang="en-US" altLang="en-US" dirty="0">
              <a:solidFill>
                <a:srgbClr val="000000"/>
              </a:solidFill>
            </a:endParaRPr>
          </a:p>
        </p:txBody>
      </p:sp>
      <p:sp>
        <p:nvSpPr>
          <p:cNvPr id="4" name="Footer Placeholder 3">
            <a:extLst>
              <a:ext uri="{FF2B5EF4-FFF2-40B4-BE49-F238E27FC236}">
                <a16:creationId xmlns:a16="http://schemas.microsoft.com/office/drawing/2014/main" id="{2C6FD125-6163-4EA9-9661-D5299AA8E8C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5152430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D43B-2478-4477-83EF-F502F5E44E15}"/>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10.9  </a:t>
            </a:r>
            <a:r>
              <a:rPr lang="en-US" dirty="0">
                <a:solidFill>
                  <a:srgbClr val="3380E6"/>
                </a:solidFill>
                <a:latin typeface="Calibri" panose="020F0502020204030204" pitchFamily="34" charset="0"/>
              </a:rPr>
              <a:t>Creating and Using Interfaces (Cont.)</a:t>
            </a:r>
          </a:p>
        </p:txBody>
      </p:sp>
      <p:sp>
        <p:nvSpPr>
          <p:cNvPr id="96259" name="Text Placeholder 2">
            <a:extLst>
              <a:ext uri="{FF2B5EF4-FFF2-40B4-BE49-F238E27FC236}">
                <a16:creationId xmlns:a16="http://schemas.microsoft.com/office/drawing/2014/main" id="{E2E46326-E47C-44D1-9175-390E641C7776}"/>
              </a:ext>
            </a:extLst>
          </p:cNvPr>
          <p:cNvSpPr>
            <a:spLocks noGrp="1"/>
          </p:cNvSpPr>
          <p:nvPr>
            <p:ph type="body" idx="1"/>
          </p:nvPr>
        </p:nvSpPr>
        <p:spPr/>
        <p:txBody>
          <a:bodyPr/>
          <a:lstStyle/>
          <a:p>
            <a:pPr eaLnBrk="1" hangingPunct="1">
              <a:lnSpc>
                <a:spcPct val="90000"/>
              </a:lnSpc>
            </a:pPr>
            <a:r>
              <a:rPr lang="en-US" altLang="en-US" sz="2500" dirty="0">
                <a:solidFill>
                  <a:srgbClr val="000000"/>
                </a:solidFill>
              </a:rPr>
              <a:t>To use an interface, a concrete class must specify that it </a:t>
            </a:r>
            <a:r>
              <a:rPr lang="en-US" altLang="en-US" sz="2500" dirty="0">
                <a:solidFill>
                  <a:srgbClr val="0000FF"/>
                </a:solidFill>
                <a:latin typeface="Consolas" panose="020B0609020204030204" pitchFamily="49" charset="0"/>
              </a:rPr>
              <a:t>implements</a:t>
            </a:r>
            <a:r>
              <a:rPr lang="en-US" altLang="en-US" sz="2500" dirty="0">
                <a:solidFill>
                  <a:srgbClr val="000000"/>
                </a:solidFill>
              </a:rPr>
              <a:t> the interface and must declare each method in the interface with specified signature. </a:t>
            </a:r>
          </a:p>
          <a:p>
            <a:pPr lvl="1" eaLnBrk="1" hangingPunct="1">
              <a:lnSpc>
                <a:spcPct val="90000"/>
              </a:lnSpc>
            </a:pPr>
            <a:r>
              <a:rPr lang="en-US" altLang="en-US" sz="2100" dirty="0">
                <a:solidFill>
                  <a:srgbClr val="000000"/>
                </a:solidFill>
              </a:rPr>
              <a:t>Add the </a:t>
            </a:r>
            <a:r>
              <a:rPr lang="en-US" altLang="en-US" sz="2100" dirty="0">
                <a:solidFill>
                  <a:srgbClr val="000000"/>
                </a:solidFill>
                <a:latin typeface="Consolas" panose="020B0609020204030204" pitchFamily="49" charset="0"/>
              </a:rPr>
              <a:t>implements</a:t>
            </a:r>
            <a:r>
              <a:rPr lang="en-US" altLang="en-US" sz="2100" dirty="0">
                <a:solidFill>
                  <a:srgbClr val="000000"/>
                </a:solidFill>
              </a:rPr>
              <a:t> keyword and the name of the interface to the end of your class declaration’s first line. </a:t>
            </a:r>
          </a:p>
          <a:p>
            <a:pPr eaLnBrk="1" hangingPunct="1">
              <a:lnSpc>
                <a:spcPct val="90000"/>
              </a:lnSpc>
            </a:pPr>
            <a:r>
              <a:rPr lang="en-US" altLang="en-US" sz="2500" dirty="0">
                <a:solidFill>
                  <a:srgbClr val="000000"/>
                </a:solidFill>
              </a:rPr>
              <a:t>A class that does not implement all the methods of the interface is an abstract class and must be declared </a:t>
            </a:r>
            <a:r>
              <a:rPr lang="en-US" altLang="en-US" sz="2500" dirty="0">
                <a:solidFill>
                  <a:srgbClr val="000000"/>
                </a:solidFill>
                <a:latin typeface="Consolas" panose="020B0609020204030204" pitchFamily="49" charset="0"/>
              </a:rPr>
              <a:t>abstract</a:t>
            </a:r>
            <a:r>
              <a:rPr lang="en-US" altLang="en-US" sz="2500" dirty="0">
                <a:solidFill>
                  <a:srgbClr val="000000"/>
                </a:solidFill>
              </a:rPr>
              <a:t>. </a:t>
            </a:r>
          </a:p>
          <a:p>
            <a:pPr eaLnBrk="1" hangingPunct="1">
              <a:lnSpc>
                <a:spcPct val="90000"/>
              </a:lnSpc>
            </a:pPr>
            <a:r>
              <a:rPr lang="en-US" altLang="en-US" sz="2500" dirty="0">
                <a:solidFill>
                  <a:srgbClr val="000000"/>
                </a:solidFill>
              </a:rPr>
              <a:t>Implementing an interface is like signing a contract with the compiler that states, “I will declare all the methods specified by the interface or I will declare my class </a:t>
            </a:r>
            <a:r>
              <a:rPr lang="en-US" altLang="en-US" sz="2500" dirty="0">
                <a:solidFill>
                  <a:srgbClr val="000000"/>
                </a:solidFill>
                <a:latin typeface="Consolas" panose="020B0609020204030204" pitchFamily="49" charset="0"/>
              </a:rPr>
              <a:t>abstract</a:t>
            </a:r>
            <a:r>
              <a:rPr lang="en-US" altLang="en-US" sz="2500" dirty="0">
                <a:solidFill>
                  <a:srgbClr val="000000"/>
                </a:solidFill>
              </a:rPr>
              <a:t>.”</a:t>
            </a:r>
          </a:p>
        </p:txBody>
      </p:sp>
      <p:sp>
        <p:nvSpPr>
          <p:cNvPr id="4" name="Footer Placeholder 3">
            <a:extLst>
              <a:ext uri="{FF2B5EF4-FFF2-40B4-BE49-F238E27FC236}">
                <a16:creationId xmlns:a16="http://schemas.microsoft.com/office/drawing/2014/main" id="{0F1DC197-0FA8-41CE-9680-F950E74A6923}"/>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363982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1F68-0A98-4117-924D-4A07663276A9}"/>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10.9  </a:t>
            </a:r>
            <a:r>
              <a:rPr lang="en-US" dirty="0">
                <a:solidFill>
                  <a:srgbClr val="3380E6"/>
                </a:solidFill>
                <a:latin typeface="Calibri" panose="020F0502020204030204" pitchFamily="34" charset="0"/>
              </a:rPr>
              <a:t>Creating and Using Interfaces (Cont.)</a:t>
            </a:r>
          </a:p>
        </p:txBody>
      </p:sp>
      <p:sp>
        <p:nvSpPr>
          <p:cNvPr id="98307" name="Text Placeholder 2">
            <a:extLst>
              <a:ext uri="{FF2B5EF4-FFF2-40B4-BE49-F238E27FC236}">
                <a16:creationId xmlns:a16="http://schemas.microsoft.com/office/drawing/2014/main" id="{864D2033-06F4-4ABB-82E2-295C2E8E097D}"/>
              </a:ext>
            </a:extLst>
          </p:cNvPr>
          <p:cNvSpPr>
            <a:spLocks noGrp="1"/>
          </p:cNvSpPr>
          <p:nvPr>
            <p:ph type="body" idx="1"/>
          </p:nvPr>
        </p:nvSpPr>
        <p:spPr/>
        <p:txBody>
          <a:bodyPr/>
          <a:lstStyle/>
          <a:p>
            <a:pPr eaLnBrk="1" hangingPunct="1"/>
            <a:r>
              <a:rPr lang="en-US" altLang="en-US" dirty="0">
                <a:solidFill>
                  <a:srgbClr val="000000"/>
                </a:solidFill>
              </a:rPr>
              <a:t>An interface is often used when disparate classes (i.e., unrelated classes) need to share common methods and constants. </a:t>
            </a:r>
          </a:p>
          <a:p>
            <a:pPr lvl="1" eaLnBrk="1" hangingPunct="1"/>
            <a:r>
              <a:rPr lang="en-US" altLang="en-US" dirty="0">
                <a:solidFill>
                  <a:srgbClr val="000000"/>
                </a:solidFill>
              </a:rPr>
              <a:t>Allows objects of unrelated classes to be processed </a:t>
            </a:r>
            <a:r>
              <a:rPr lang="en-US" altLang="en-US" i="1" dirty="0">
                <a:solidFill>
                  <a:srgbClr val="000000"/>
                </a:solidFill>
              </a:rPr>
              <a:t>polymorphically</a:t>
            </a:r>
            <a:r>
              <a:rPr lang="en-US" altLang="en-US" dirty="0">
                <a:solidFill>
                  <a:srgbClr val="000000"/>
                </a:solidFill>
              </a:rPr>
              <a:t> by responding to the </a:t>
            </a:r>
            <a:r>
              <a:rPr lang="en-US" altLang="en-US" i="1" dirty="0">
                <a:solidFill>
                  <a:srgbClr val="000000"/>
                </a:solidFill>
              </a:rPr>
              <a:t>same</a:t>
            </a:r>
            <a:r>
              <a:rPr lang="en-US" altLang="en-US" dirty="0">
                <a:solidFill>
                  <a:srgbClr val="000000"/>
                </a:solidFill>
              </a:rPr>
              <a:t> method calls. </a:t>
            </a:r>
          </a:p>
          <a:p>
            <a:pPr lvl="1" eaLnBrk="1" hangingPunct="1"/>
            <a:r>
              <a:rPr lang="en-US" altLang="en-US" dirty="0">
                <a:solidFill>
                  <a:srgbClr val="000000"/>
                </a:solidFill>
              </a:rPr>
              <a:t>You can create an interface that describes the desired functionality, then implement this interface in any classes that require that functionality. </a:t>
            </a:r>
          </a:p>
        </p:txBody>
      </p:sp>
      <p:sp>
        <p:nvSpPr>
          <p:cNvPr id="4" name="Footer Placeholder 3">
            <a:extLst>
              <a:ext uri="{FF2B5EF4-FFF2-40B4-BE49-F238E27FC236}">
                <a16:creationId xmlns:a16="http://schemas.microsoft.com/office/drawing/2014/main" id="{397B47A9-4619-44F8-BBF2-AEB598F4B5C2}"/>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955886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1A790-6F9B-4A3F-9AD0-79F87C219C55}"/>
              </a:ext>
            </a:extLst>
          </p:cNvPr>
          <p:cNvSpPr>
            <a:spLocks noGrp="1"/>
          </p:cNvSpPr>
          <p:nvPr>
            <p:ph type="title"/>
          </p:nvPr>
        </p:nvSpPr>
        <p:spPr/>
        <p:txBody>
          <a:bodyPr/>
          <a:lstStyle/>
          <a:p>
            <a:pPr fontAlgn="auto">
              <a:spcAft>
                <a:spcPts val="0"/>
              </a:spcAft>
              <a:defRPr/>
            </a:pPr>
            <a:r>
              <a:rPr lang="en-US" dirty="0">
                <a:solidFill>
                  <a:srgbClr val="59D9B3"/>
                </a:solidFill>
                <a:latin typeface="Calibri" panose="020F0502020204030204" pitchFamily="34" charset="0"/>
              </a:rPr>
              <a:t>10.9.1 </a:t>
            </a:r>
            <a:r>
              <a:rPr lang="en-US" dirty="0">
                <a:solidFill>
                  <a:srgbClr val="33B38C"/>
                </a:solidFill>
                <a:latin typeface="Calibri" panose="020F0502020204030204" pitchFamily="34" charset="0"/>
              </a:rPr>
              <a:t>Developing a </a:t>
            </a:r>
            <a:r>
              <a:rPr lang="en-US" dirty="0">
                <a:solidFill>
                  <a:srgbClr val="33B38C"/>
                </a:solidFill>
                <a:latin typeface="Consolas" panose="020B0609020204030204" pitchFamily="49" charset="0"/>
              </a:rPr>
              <a:t>Payable</a:t>
            </a:r>
            <a:r>
              <a:rPr lang="en-US" dirty="0">
                <a:solidFill>
                  <a:srgbClr val="33B38C"/>
                </a:solidFill>
                <a:latin typeface="Calibri" panose="020F0502020204030204" pitchFamily="34" charset="0"/>
              </a:rPr>
              <a:t> Hierarchy</a:t>
            </a:r>
          </a:p>
        </p:txBody>
      </p:sp>
      <p:sp>
        <p:nvSpPr>
          <p:cNvPr id="101379" name="Text Placeholder 2">
            <a:extLst>
              <a:ext uri="{FF2B5EF4-FFF2-40B4-BE49-F238E27FC236}">
                <a16:creationId xmlns:a16="http://schemas.microsoft.com/office/drawing/2014/main" id="{4B044457-E370-4578-A1A7-A6703C2A9746}"/>
              </a:ext>
            </a:extLst>
          </p:cNvPr>
          <p:cNvSpPr>
            <a:spLocks noGrp="1"/>
          </p:cNvSpPr>
          <p:nvPr>
            <p:ph type="body" idx="1"/>
          </p:nvPr>
        </p:nvSpPr>
        <p:spPr/>
        <p:txBody>
          <a:bodyPr/>
          <a:lstStyle/>
          <a:p>
            <a:pPr eaLnBrk="1" hangingPunct="1"/>
            <a:r>
              <a:rPr lang="en-US" altLang="en-US" dirty="0">
                <a:solidFill>
                  <a:srgbClr val="000000"/>
                </a:solidFill>
              </a:rPr>
              <a:t>Next example builds an application that can determine payments for employees and invoices alike.</a:t>
            </a:r>
          </a:p>
          <a:p>
            <a:pPr lvl="1" eaLnBrk="1" hangingPunct="1"/>
            <a:r>
              <a:rPr lang="en-US" altLang="en-US" dirty="0">
                <a:solidFill>
                  <a:srgbClr val="000000"/>
                </a:solidFill>
              </a:rPr>
              <a:t>Classes </a:t>
            </a:r>
            <a:r>
              <a:rPr lang="en-US" altLang="en-US" dirty="0">
                <a:solidFill>
                  <a:srgbClr val="000000"/>
                </a:solidFill>
                <a:latin typeface="Consolas" panose="020B0609020204030204" pitchFamily="49" charset="0"/>
              </a:rPr>
              <a:t>Invoice</a:t>
            </a:r>
            <a:r>
              <a:rPr lang="en-US" altLang="en-US" dirty="0">
                <a:solidFill>
                  <a:srgbClr val="000000"/>
                </a:solidFill>
              </a:rPr>
              <a:t> and </a:t>
            </a:r>
            <a:r>
              <a:rPr lang="en-US" altLang="en-US" dirty="0">
                <a:solidFill>
                  <a:srgbClr val="000000"/>
                </a:solidFill>
                <a:latin typeface="Consolas" panose="020B0609020204030204" pitchFamily="49" charset="0"/>
              </a:rPr>
              <a:t>Employee</a:t>
            </a:r>
            <a:r>
              <a:rPr lang="en-US" altLang="en-US" dirty="0">
                <a:solidFill>
                  <a:srgbClr val="000000"/>
                </a:solidFill>
              </a:rPr>
              <a:t> both represent things for which the company must be able to calculate a payment amount. </a:t>
            </a:r>
          </a:p>
          <a:p>
            <a:pPr lvl="1" eaLnBrk="1" hangingPunct="1"/>
            <a:r>
              <a:rPr lang="en-US" altLang="en-US" dirty="0">
                <a:solidFill>
                  <a:srgbClr val="000000"/>
                </a:solidFill>
              </a:rPr>
              <a:t>Both classes implement the </a:t>
            </a:r>
            <a:r>
              <a:rPr lang="en-US" altLang="en-US" dirty="0">
                <a:solidFill>
                  <a:srgbClr val="000000"/>
                </a:solidFill>
                <a:latin typeface="Consolas" panose="020B0609020204030204" pitchFamily="49" charset="0"/>
              </a:rPr>
              <a:t>Payable</a:t>
            </a:r>
            <a:r>
              <a:rPr lang="en-US" altLang="en-US" dirty="0">
                <a:solidFill>
                  <a:srgbClr val="000000"/>
                </a:solidFill>
              </a:rPr>
              <a:t> interface, so a program can invoke method </a:t>
            </a:r>
            <a:r>
              <a:rPr lang="en-US" altLang="en-US" dirty="0" err="1">
                <a:solidFill>
                  <a:srgbClr val="000000"/>
                </a:solidFill>
                <a:latin typeface="Consolas" panose="020B0609020204030204" pitchFamily="49" charset="0"/>
              </a:rPr>
              <a:t>getPaymentAmount</a:t>
            </a:r>
            <a:r>
              <a:rPr lang="en-US" altLang="en-US" dirty="0">
                <a:solidFill>
                  <a:srgbClr val="000000"/>
                </a:solidFill>
              </a:rPr>
              <a:t> on </a:t>
            </a:r>
            <a:r>
              <a:rPr lang="en-US" altLang="en-US" dirty="0">
                <a:solidFill>
                  <a:srgbClr val="000000"/>
                </a:solidFill>
                <a:latin typeface="Consolas" panose="020B0609020204030204" pitchFamily="49" charset="0"/>
              </a:rPr>
              <a:t>Invoice</a:t>
            </a:r>
            <a:r>
              <a:rPr lang="en-US" altLang="en-US" dirty="0">
                <a:solidFill>
                  <a:srgbClr val="000000"/>
                </a:solidFill>
              </a:rPr>
              <a:t> objects and </a:t>
            </a:r>
            <a:r>
              <a:rPr lang="en-US" altLang="en-US" dirty="0">
                <a:solidFill>
                  <a:srgbClr val="000000"/>
                </a:solidFill>
                <a:latin typeface="Consolas" panose="020B0609020204030204" pitchFamily="49" charset="0"/>
              </a:rPr>
              <a:t>Employee</a:t>
            </a:r>
            <a:r>
              <a:rPr lang="en-US" altLang="en-US" dirty="0">
                <a:solidFill>
                  <a:srgbClr val="000000"/>
                </a:solidFill>
              </a:rPr>
              <a:t> objects alike. </a:t>
            </a:r>
          </a:p>
          <a:p>
            <a:pPr lvl="1" eaLnBrk="1" hangingPunct="1"/>
            <a:r>
              <a:rPr lang="en-US" altLang="en-US" dirty="0">
                <a:solidFill>
                  <a:srgbClr val="000000"/>
                </a:solidFill>
              </a:rPr>
              <a:t>Enables the polymorphic processing of </a:t>
            </a:r>
            <a:r>
              <a:rPr lang="en-US" altLang="en-US" dirty="0">
                <a:solidFill>
                  <a:srgbClr val="000000"/>
                </a:solidFill>
                <a:latin typeface="Consolas" panose="020B0609020204030204" pitchFamily="49" charset="0"/>
              </a:rPr>
              <a:t>Invoice</a:t>
            </a:r>
            <a:r>
              <a:rPr lang="en-US" altLang="en-US" dirty="0">
                <a:solidFill>
                  <a:srgbClr val="000000"/>
                </a:solidFill>
              </a:rPr>
              <a:t>s and </a:t>
            </a:r>
            <a:r>
              <a:rPr lang="en-US" altLang="en-US" dirty="0">
                <a:solidFill>
                  <a:srgbClr val="000000"/>
                </a:solidFill>
                <a:latin typeface="Consolas" panose="020B0609020204030204" pitchFamily="49" charset="0"/>
              </a:rPr>
              <a:t>Employee</a:t>
            </a:r>
            <a:r>
              <a:rPr lang="en-US" altLang="en-US" dirty="0">
                <a:solidFill>
                  <a:srgbClr val="000000"/>
                </a:solidFill>
              </a:rPr>
              <a:t>s.</a:t>
            </a:r>
          </a:p>
        </p:txBody>
      </p:sp>
      <p:sp>
        <p:nvSpPr>
          <p:cNvPr id="4" name="Footer Placeholder 3">
            <a:extLst>
              <a:ext uri="{FF2B5EF4-FFF2-40B4-BE49-F238E27FC236}">
                <a16:creationId xmlns:a16="http://schemas.microsoft.com/office/drawing/2014/main" id="{3068C389-1AB7-4F71-BCA1-9D6D006FB43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857203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59">
            <a:extLst>
              <a:ext uri="{FF2B5EF4-FFF2-40B4-BE49-F238E27FC236}">
                <a16:creationId xmlns:a16="http://schemas.microsoft.com/office/drawing/2014/main" id="{FA89F1DD-D3E9-4E9A-A672-4CC2E05C017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87363"/>
            <a:ext cx="12192000" cy="5883275"/>
          </a:xfrm>
          <a:prstGeom prst="rect">
            <a:avLst/>
          </a:prstGeom>
        </p:spPr>
      </p:pic>
      <p:sp>
        <p:nvSpPr>
          <p:cNvPr id="2" name="Footer Placeholder 1">
            <a:extLst>
              <a:ext uri="{FF2B5EF4-FFF2-40B4-BE49-F238E27FC236}">
                <a16:creationId xmlns:a16="http://schemas.microsoft.com/office/drawing/2014/main" id="{C94CC162-CE4F-4E7D-8A57-B77249A66E22}"/>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0298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14">
            <a:extLst>
              <a:ext uri="{FF2B5EF4-FFF2-40B4-BE49-F238E27FC236}">
                <a16:creationId xmlns:a16="http://schemas.microsoft.com/office/drawing/2014/main" id="{02D6CA6F-E7CE-4BB0-9061-B208D8956665}"/>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2" name="Footer Placeholder 1">
            <a:extLst>
              <a:ext uri="{FF2B5EF4-FFF2-40B4-BE49-F238E27FC236}">
                <a16:creationId xmlns:a16="http://schemas.microsoft.com/office/drawing/2014/main" id="{FE6C9E6D-8D0D-412C-AFD3-4EFA3CD8983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2892103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294A-1F31-467D-96AC-7E85B5760B69}"/>
              </a:ext>
            </a:extLst>
          </p:cNvPr>
          <p:cNvSpPr>
            <a:spLocks noGrp="1"/>
          </p:cNvSpPr>
          <p:nvPr>
            <p:ph type="title"/>
          </p:nvPr>
        </p:nvSpPr>
        <p:spPr/>
        <p:txBody>
          <a:bodyPr/>
          <a:lstStyle/>
          <a:p>
            <a:pPr fontAlgn="auto">
              <a:spcAft>
                <a:spcPts val="0"/>
              </a:spcAft>
              <a:defRPr/>
            </a:pPr>
            <a:r>
              <a:rPr lang="en-US" dirty="0">
                <a:solidFill>
                  <a:srgbClr val="59D9B3"/>
                </a:solidFill>
                <a:latin typeface="Calibri" panose="020F0502020204030204" pitchFamily="34" charset="0"/>
              </a:rPr>
              <a:t>10.9.2 </a:t>
            </a:r>
            <a:r>
              <a:rPr lang="en-US" dirty="0">
                <a:solidFill>
                  <a:srgbClr val="33B38C"/>
                </a:solidFill>
                <a:latin typeface="Calibri" panose="020F0502020204030204" pitchFamily="34" charset="0"/>
              </a:rPr>
              <a:t>Interface </a:t>
            </a:r>
            <a:r>
              <a:rPr lang="en-US" dirty="0">
                <a:solidFill>
                  <a:srgbClr val="33B38C"/>
                </a:solidFill>
                <a:latin typeface="Consolas" panose="020B0609020204030204" pitchFamily="49" charset="0"/>
              </a:rPr>
              <a:t>Payable</a:t>
            </a:r>
            <a:r>
              <a:rPr lang="en-US" dirty="0">
                <a:solidFill>
                  <a:srgbClr val="33B38C"/>
                </a:solidFill>
                <a:latin typeface="Calibri" panose="020F0502020204030204" pitchFamily="34" charset="0"/>
              </a:rPr>
              <a:t> </a:t>
            </a:r>
          </a:p>
        </p:txBody>
      </p:sp>
      <p:sp>
        <p:nvSpPr>
          <p:cNvPr id="105475" name="Text Placeholder 2">
            <a:extLst>
              <a:ext uri="{FF2B5EF4-FFF2-40B4-BE49-F238E27FC236}">
                <a16:creationId xmlns:a16="http://schemas.microsoft.com/office/drawing/2014/main" id="{47814580-4D03-44FE-BBD3-51FE097E60FE}"/>
              </a:ext>
            </a:extLst>
          </p:cNvPr>
          <p:cNvSpPr>
            <a:spLocks noGrp="1"/>
          </p:cNvSpPr>
          <p:nvPr>
            <p:ph type="body" idx="1"/>
          </p:nvPr>
        </p:nvSpPr>
        <p:spPr/>
        <p:txBody>
          <a:bodyPr/>
          <a:lstStyle/>
          <a:p>
            <a:pPr eaLnBrk="1" hangingPunct="1"/>
            <a:r>
              <a:rPr lang="en-US" altLang="en-US" dirty="0">
                <a:solidFill>
                  <a:srgbClr val="000000"/>
                </a:solidFill>
              </a:rPr>
              <a:t>Fig. 10.11 shows the declaration of interface </a:t>
            </a:r>
            <a:r>
              <a:rPr lang="en-US" altLang="en-US" dirty="0">
                <a:solidFill>
                  <a:srgbClr val="000000"/>
                </a:solidFill>
                <a:latin typeface="Consolas" panose="020B0609020204030204" pitchFamily="49" charset="0"/>
              </a:rPr>
              <a:t>Payable</a:t>
            </a:r>
            <a:r>
              <a:rPr lang="en-US" altLang="en-US" dirty="0">
                <a:solidFill>
                  <a:srgbClr val="000000"/>
                </a:solidFill>
              </a:rPr>
              <a:t>. </a:t>
            </a:r>
          </a:p>
          <a:p>
            <a:pPr eaLnBrk="1" hangingPunct="1"/>
            <a:r>
              <a:rPr lang="en-US" altLang="en-US" dirty="0">
                <a:solidFill>
                  <a:srgbClr val="000000"/>
                </a:solidFill>
              </a:rPr>
              <a:t>Interface methods are always </a:t>
            </a:r>
            <a:r>
              <a:rPr lang="en-US" altLang="en-US" dirty="0">
                <a:solidFill>
                  <a:srgbClr val="000000"/>
                </a:solidFill>
                <a:latin typeface="Consolas" panose="020B0609020204030204" pitchFamily="49" charset="0"/>
              </a:rPr>
              <a:t>public</a:t>
            </a:r>
            <a:r>
              <a:rPr lang="en-US" altLang="en-US" dirty="0">
                <a:solidFill>
                  <a:srgbClr val="000000"/>
                </a:solidFill>
              </a:rPr>
              <a:t> and </a:t>
            </a:r>
            <a:r>
              <a:rPr lang="en-US" altLang="en-US" dirty="0">
                <a:solidFill>
                  <a:srgbClr val="000000"/>
                </a:solidFill>
                <a:latin typeface="Consolas" panose="020B0609020204030204" pitchFamily="49" charset="0"/>
              </a:rPr>
              <a:t>abstract</a:t>
            </a:r>
            <a:r>
              <a:rPr lang="en-US" altLang="en-US" dirty="0">
                <a:solidFill>
                  <a:srgbClr val="000000"/>
                </a:solidFill>
              </a:rPr>
              <a:t>, so they do not need to be declared as such. </a:t>
            </a:r>
          </a:p>
          <a:p>
            <a:pPr eaLnBrk="1" hangingPunct="1"/>
            <a:r>
              <a:rPr lang="en-US" altLang="en-US" dirty="0">
                <a:solidFill>
                  <a:srgbClr val="000000"/>
                </a:solidFill>
              </a:rPr>
              <a:t>Interfaces can have any number of methods, and the methods can have parameters.</a:t>
            </a:r>
          </a:p>
          <a:p>
            <a:pPr eaLnBrk="1" hangingPunct="1"/>
            <a:r>
              <a:rPr lang="en-US" altLang="en-US" dirty="0">
                <a:solidFill>
                  <a:srgbClr val="000000"/>
                </a:solidFill>
              </a:rPr>
              <a:t>Interfaces may also contain </a:t>
            </a:r>
            <a:r>
              <a:rPr lang="en-US" altLang="en-US" dirty="0">
                <a:solidFill>
                  <a:srgbClr val="000000"/>
                </a:solidFill>
                <a:latin typeface="Consolas" panose="020B0609020204030204" pitchFamily="49" charset="0"/>
              </a:rPr>
              <a:t>final</a:t>
            </a:r>
            <a:r>
              <a:rPr lang="en-US" altLang="en-US" dirty="0">
                <a:solidFill>
                  <a:srgbClr val="000000"/>
                </a:solidFill>
              </a:rPr>
              <a:t> and </a:t>
            </a:r>
            <a:r>
              <a:rPr lang="en-US" altLang="en-US" dirty="0">
                <a:solidFill>
                  <a:srgbClr val="000000"/>
                </a:solidFill>
                <a:latin typeface="Consolas" panose="020B0609020204030204" pitchFamily="49" charset="0"/>
              </a:rPr>
              <a:t>static</a:t>
            </a:r>
            <a:r>
              <a:rPr lang="en-US" altLang="en-US" dirty="0">
                <a:solidFill>
                  <a:srgbClr val="000000"/>
                </a:solidFill>
              </a:rPr>
              <a:t> constants </a:t>
            </a:r>
          </a:p>
        </p:txBody>
      </p:sp>
      <p:sp>
        <p:nvSpPr>
          <p:cNvPr id="4" name="Footer Placeholder 3">
            <a:extLst>
              <a:ext uri="{FF2B5EF4-FFF2-40B4-BE49-F238E27FC236}">
                <a16:creationId xmlns:a16="http://schemas.microsoft.com/office/drawing/2014/main" id="{79C2C155-285B-40A1-B89D-F08486F161BB}"/>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3950875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1">
            <a:extLst>
              <a:ext uri="{FF2B5EF4-FFF2-40B4-BE49-F238E27FC236}">
                <a16:creationId xmlns:a16="http://schemas.microsoft.com/office/drawing/2014/main" id="{981FD6CF-CCCF-4227-B583-9A75B3948421}"/>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24013"/>
            <a:ext cx="12192000" cy="3609975"/>
          </a:xfrm>
          <a:prstGeom prst="rect">
            <a:avLst/>
          </a:prstGeom>
        </p:spPr>
      </p:pic>
      <p:sp>
        <p:nvSpPr>
          <p:cNvPr id="2" name="Footer Placeholder 1">
            <a:extLst>
              <a:ext uri="{FF2B5EF4-FFF2-40B4-BE49-F238E27FC236}">
                <a16:creationId xmlns:a16="http://schemas.microsoft.com/office/drawing/2014/main" id="{AC0C4ED8-B7B9-48F4-ABBB-FEB85ED6581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842693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A349-CD0F-4F0E-9A26-C2E31DE91BA8}"/>
              </a:ext>
            </a:extLst>
          </p:cNvPr>
          <p:cNvSpPr>
            <a:spLocks noGrp="1"/>
          </p:cNvSpPr>
          <p:nvPr>
            <p:ph type="title"/>
          </p:nvPr>
        </p:nvSpPr>
        <p:spPr/>
        <p:txBody>
          <a:bodyPr/>
          <a:lstStyle/>
          <a:p>
            <a:pPr fontAlgn="auto">
              <a:spcAft>
                <a:spcPts val="0"/>
              </a:spcAft>
              <a:defRPr/>
            </a:pPr>
            <a:r>
              <a:rPr lang="en-US" dirty="0">
                <a:solidFill>
                  <a:srgbClr val="59D9B3"/>
                </a:solidFill>
                <a:latin typeface="Calibri" panose="020F0502020204030204" pitchFamily="34" charset="0"/>
              </a:rPr>
              <a:t>10.9.3 </a:t>
            </a:r>
            <a:r>
              <a:rPr lang="en-US" dirty="0">
                <a:solidFill>
                  <a:srgbClr val="33B38C"/>
                </a:solidFill>
                <a:latin typeface="Calibri" panose="020F0502020204030204" pitchFamily="34" charset="0"/>
              </a:rPr>
              <a:t>Class </a:t>
            </a:r>
            <a:r>
              <a:rPr lang="en-US" dirty="0">
                <a:solidFill>
                  <a:srgbClr val="33B38C"/>
                </a:solidFill>
                <a:latin typeface="Consolas" panose="020B0609020204030204" pitchFamily="49" charset="0"/>
              </a:rPr>
              <a:t>Invoice</a:t>
            </a:r>
            <a:r>
              <a:rPr lang="en-US" dirty="0">
                <a:solidFill>
                  <a:srgbClr val="33B38C"/>
                </a:solidFill>
                <a:latin typeface="Calibri" panose="020F0502020204030204" pitchFamily="34" charset="0"/>
              </a:rPr>
              <a:t> </a:t>
            </a:r>
          </a:p>
        </p:txBody>
      </p:sp>
      <p:sp>
        <p:nvSpPr>
          <p:cNvPr id="107523" name="Text Placeholder 2">
            <a:extLst>
              <a:ext uri="{FF2B5EF4-FFF2-40B4-BE49-F238E27FC236}">
                <a16:creationId xmlns:a16="http://schemas.microsoft.com/office/drawing/2014/main" id="{BC23AEEA-A9EE-4F20-8435-0658C956F42E}"/>
              </a:ext>
            </a:extLst>
          </p:cNvPr>
          <p:cNvSpPr>
            <a:spLocks noGrp="1"/>
          </p:cNvSpPr>
          <p:nvPr>
            <p:ph type="body" idx="1"/>
          </p:nvPr>
        </p:nvSpPr>
        <p:spPr/>
        <p:txBody>
          <a:bodyPr/>
          <a:lstStyle/>
          <a:p>
            <a:r>
              <a:rPr lang="en-US" dirty="0"/>
              <a:t>Class </a:t>
            </a:r>
            <a:r>
              <a:rPr lang="en-US" dirty="0">
                <a:latin typeface="Consolas" panose="020B0609020204030204" pitchFamily="49" charset="0"/>
              </a:rPr>
              <a:t>Invoice</a:t>
            </a:r>
            <a:r>
              <a:rPr lang="en-US" dirty="0"/>
              <a:t> (Fig. 19.12) represents a simple invoice that contains billing information for only one kind of part</a:t>
            </a:r>
          </a:p>
          <a:p>
            <a:pPr eaLnBrk="1" hangingPunct="1"/>
            <a:r>
              <a:rPr lang="en-US" altLang="en-US" dirty="0">
                <a:solidFill>
                  <a:srgbClr val="000000"/>
                </a:solidFill>
              </a:rPr>
              <a:t>Java does not allow subclasses to inherit from more than one superclass, but it allows a class to inherit from one superclass and implement as many interfaces as it needs. </a:t>
            </a:r>
          </a:p>
          <a:p>
            <a:pPr eaLnBrk="1" hangingPunct="1"/>
            <a:r>
              <a:rPr lang="en-US" altLang="en-US" dirty="0">
                <a:solidFill>
                  <a:srgbClr val="000000"/>
                </a:solidFill>
              </a:rPr>
              <a:t>To implement more than one, use a comma-separated list of interface names after keyword </a:t>
            </a:r>
            <a:r>
              <a:rPr lang="en-US" altLang="en-US" dirty="0">
                <a:solidFill>
                  <a:srgbClr val="000000"/>
                </a:solidFill>
                <a:latin typeface="Consolas" panose="020B0609020204030204" pitchFamily="49" charset="0"/>
              </a:rPr>
              <a:t>implements</a:t>
            </a:r>
            <a:r>
              <a:rPr lang="en-US" altLang="en-US" dirty="0">
                <a:solidFill>
                  <a:srgbClr val="000000"/>
                </a:solidFill>
              </a:rPr>
              <a:t> in the class declaration, as in:</a:t>
            </a:r>
          </a:p>
          <a:p>
            <a:pPr lvl="2" eaLnBrk="1" hangingPunct="1">
              <a:buFont typeface="Wingdings 2" panose="05020102010507070707" pitchFamily="18" charset="2"/>
              <a:buNone/>
            </a:pPr>
            <a:r>
              <a:rPr lang="en-US" altLang="en-US" dirty="0">
                <a:solidFill>
                  <a:srgbClr val="000000"/>
                </a:solidFill>
                <a:latin typeface="Consolas" panose="020B0609020204030204" pitchFamily="49" charset="0"/>
              </a:rPr>
              <a:t>	public class </a:t>
            </a:r>
            <a:r>
              <a:rPr lang="en-US" altLang="en-US" i="1" dirty="0" err="1">
                <a:solidFill>
                  <a:srgbClr val="000000"/>
                </a:solidFill>
              </a:rPr>
              <a:t>ClassName</a:t>
            </a:r>
            <a:r>
              <a:rPr lang="en-US" altLang="en-US" i="1" dirty="0">
                <a:solidFill>
                  <a:srgbClr val="000000"/>
                </a:solidFill>
                <a:latin typeface="Consolas" panose="020B0609020204030204" pitchFamily="49" charset="0"/>
              </a:rPr>
              <a:t> </a:t>
            </a:r>
            <a:r>
              <a:rPr lang="en-US" altLang="en-US" dirty="0">
                <a:solidFill>
                  <a:srgbClr val="000000"/>
                </a:solidFill>
                <a:latin typeface="Consolas" panose="020B0609020204030204" pitchFamily="49" charset="0"/>
              </a:rPr>
              <a:t>extends </a:t>
            </a:r>
            <a:r>
              <a:rPr lang="en-US" altLang="en-US" i="1" dirty="0" err="1">
                <a:solidFill>
                  <a:srgbClr val="000000"/>
                </a:solidFill>
              </a:rPr>
              <a:t>SuperclassName</a:t>
            </a:r>
            <a:r>
              <a:rPr lang="en-US" altLang="en-US" i="1" dirty="0">
                <a:solidFill>
                  <a:srgbClr val="000000"/>
                </a:solidFill>
                <a:latin typeface="Consolas" panose="020B0609020204030204" pitchFamily="49" charset="0"/>
              </a:rPr>
              <a:t> </a:t>
            </a:r>
            <a:br>
              <a:rPr lang="en-US" altLang="en-US" i="1" dirty="0">
                <a:solidFill>
                  <a:srgbClr val="000000"/>
                </a:solidFill>
                <a:latin typeface="Consolas" panose="020B0609020204030204" pitchFamily="49" charset="0"/>
              </a:rPr>
            </a:br>
            <a:r>
              <a:rPr lang="en-US" altLang="en-US" i="1" dirty="0">
                <a:solidFill>
                  <a:srgbClr val="000000"/>
                </a:solidFill>
                <a:latin typeface="Consolas" panose="020B0609020204030204" pitchFamily="49" charset="0"/>
              </a:rPr>
              <a:t>   </a:t>
            </a:r>
            <a:r>
              <a:rPr lang="en-US" altLang="en-US" dirty="0">
                <a:solidFill>
                  <a:srgbClr val="000000"/>
                </a:solidFill>
                <a:latin typeface="Consolas" panose="020B0609020204030204" pitchFamily="49" charset="0"/>
              </a:rPr>
              <a:t>implements </a:t>
            </a:r>
            <a:r>
              <a:rPr lang="en-US" altLang="en-US" i="1" dirty="0" err="1">
                <a:solidFill>
                  <a:srgbClr val="000000"/>
                </a:solidFill>
              </a:rPr>
              <a:t>FirstInterface</a:t>
            </a:r>
            <a:r>
              <a:rPr lang="en-US" altLang="en-US" dirty="0">
                <a:solidFill>
                  <a:srgbClr val="000000"/>
                </a:solidFill>
                <a:latin typeface="Consolas" panose="020B0609020204030204" pitchFamily="49" charset="0"/>
              </a:rPr>
              <a:t>,</a:t>
            </a:r>
            <a:r>
              <a:rPr lang="en-US" altLang="en-US" i="1" dirty="0">
                <a:solidFill>
                  <a:srgbClr val="000000"/>
                </a:solidFill>
                <a:latin typeface="Consolas" panose="020B0609020204030204" pitchFamily="49" charset="0"/>
              </a:rPr>
              <a:t> </a:t>
            </a:r>
            <a:r>
              <a:rPr lang="en-US" altLang="en-US" i="1" dirty="0" err="1">
                <a:solidFill>
                  <a:srgbClr val="000000"/>
                </a:solidFill>
              </a:rPr>
              <a:t>SecondInterface</a:t>
            </a:r>
            <a:r>
              <a:rPr lang="en-US" altLang="en-US" dirty="0">
                <a:solidFill>
                  <a:srgbClr val="000000"/>
                </a:solidFill>
                <a:latin typeface="Consolas" panose="020B0609020204030204" pitchFamily="49" charset="0"/>
              </a:rPr>
              <a:t>, </a:t>
            </a:r>
            <a:r>
              <a:rPr lang="en-US" altLang="en-US" dirty="0">
                <a:solidFill>
                  <a:srgbClr val="000000"/>
                </a:solidFill>
              </a:rPr>
              <a:t>…</a:t>
            </a:r>
            <a:endParaRPr lang="en-US" altLang="en-US"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17D2B1F4-B835-4736-88D0-3C69CD0B8EC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68555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2">
            <a:extLst>
              <a:ext uri="{FF2B5EF4-FFF2-40B4-BE49-F238E27FC236}">
                <a16:creationId xmlns:a16="http://schemas.microsoft.com/office/drawing/2014/main" id="{BF4BABA3-519F-4B5B-823C-7FCC765700C0}"/>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87450"/>
            <a:ext cx="12192000" cy="4481513"/>
          </a:xfrm>
          <a:prstGeom prst="rect">
            <a:avLst/>
          </a:prstGeom>
        </p:spPr>
      </p:pic>
      <p:sp>
        <p:nvSpPr>
          <p:cNvPr id="2" name="Footer Placeholder 1">
            <a:extLst>
              <a:ext uri="{FF2B5EF4-FFF2-40B4-BE49-F238E27FC236}">
                <a16:creationId xmlns:a16="http://schemas.microsoft.com/office/drawing/2014/main" id="{29E1EEE3-CB1C-47DC-A42D-ABD256997C79}"/>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425356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3">
            <a:extLst>
              <a:ext uri="{FF2B5EF4-FFF2-40B4-BE49-F238E27FC236}">
                <a16:creationId xmlns:a16="http://schemas.microsoft.com/office/drawing/2014/main" id="{32D45F0F-4EA2-41A0-A6EA-7B01901BDEA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p:spPr>
      </p:pic>
      <p:sp>
        <p:nvSpPr>
          <p:cNvPr id="2" name="Footer Placeholder 1">
            <a:extLst>
              <a:ext uri="{FF2B5EF4-FFF2-40B4-BE49-F238E27FC236}">
                <a16:creationId xmlns:a16="http://schemas.microsoft.com/office/drawing/2014/main" id="{B6836FBF-75A6-4E6E-8016-FFBE5E2EFA0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6707199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4">
            <a:extLst>
              <a:ext uri="{FF2B5EF4-FFF2-40B4-BE49-F238E27FC236}">
                <a16:creationId xmlns:a16="http://schemas.microsoft.com/office/drawing/2014/main" id="{F22C537C-29A7-4F44-8052-4127A0BE852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p:spPr>
      </p:pic>
      <p:sp>
        <p:nvSpPr>
          <p:cNvPr id="2" name="Footer Placeholder 1">
            <a:extLst>
              <a:ext uri="{FF2B5EF4-FFF2-40B4-BE49-F238E27FC236}">
                <a16:creationId xmlns:a16="http://schemas.microsoft.com/office/drawing/2014/main" id="{2E96D1F9-BA4D-4EEC-A21F-A3CFC753E568}"/>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36119038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5">
            <a:extLst>
              <a:ext uri="{FF2B5EF4-FFF2-40B4-BE49-F238E27FC236}">
                <a16:creationId xmlns:a16="http://schemas.microsoft.com/office/drawing/2014/main" id="{21D68AB1-CAC4-4812-B1BD-0FF3AB7CB4D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6AE4874A-4326-493E-BA9A-8F801F1757B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079883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6">
            <a:extLst>
              <a:ext uri="{FF2B5EF4-FFF2-40B4-BE49-F238E27FC236}">
                <a16:creationId xmlns:a16="http://schemas.microsoft.com/office/drawing/2014/main" id="{4D9FF7C2-BBB2-4ED0-830E-B6AE4F693A4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93850"/>
            <a:ext cx="12192000" cy="3670300"/>
          </a:xfrm>
          <a:prstGeom prst="rect">
            <a:avLst/>
          </a:prstGeom>
        </p:spPr>
      </p:pic>
      <p:sp>
        <p:nvSpPr>
          <p:cNvPr id="2" name="Footer Placeholder 1">
            <a:extLst>
              <a:ext uri="{FF2B5EF4-FFF2-40B4-BE49-F238E27FC236}">
                <a16:creationId xmlns:a16="http://schemas.microsoft.com/office/drawing/2014/main" id="{004775D0-4398-4D6A-B1E8-9790072EB234}"/>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0870535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5428-BCAB-4561-86A7-59F7CE29D68C}"/>
              </a:ext>
            </a:extLst>
          </p:cNvPr>
          <p:cNvSpPr>
            <a:spLocks noGrp="1"/>
          </p:cNvSpPr>
          <p:nvPr>
            <p:ph type="title"/>
          </p:nvPr>
        </p:nvSpPr>
        <p:spPr/>
        <p:txBody>
          <a:bodyPr>
            <a:normAutofit fontScale="90000"/>
          </a:bodyPr>
          <a:lstStyle/>
          <a:p>
            <a:pPr fontAlgn="auto">
              <a:spcAft>
                <a:spcPts val="0"/>
              </a:spcAft>
              <a:defRPr/>
            </a:pPr>
            <a:r>
              <a:rPr lang="en-US" dirty="0">
                <a:solidFill>
                  <a:srgbClr val="59D9B3"/>
                </a:solidFill>
                <a:latin typeface="Calibri" panose="020F0502020204030204" pitchFamily="34" charset="0"/>
              </a:rPr>
              <a:t>10.9.4 </a:t>
            </a:r>
            <a:r>
              <a:rPr lang="en-US" dirty="0">
                <a:solidFill>
                  <a:srgbClr val="33B38C"/>
                </a:solidFill>
                <a:latin typeface="Calibri" panose="020F0502020204030204" pitchFamily="34" charset="0"/>
              </a:rPr>
              <a:t>Modifying Class </a:t>
            </a:r>
            <a:r>
              <a:rPr lang="en-US" dirty="0">
                <a:solidFill>
                  <a:srgbClr val="33B38C"/>
                </a:solidFill>
                <a:latin typeface="Consolas" panose="020B0609020204030204" pitchFamily="49" charset="0"/>
              </a:rPr>
              <a:t>Employee</a:t>
            </a:r>
            <a:r>
              <a:rPr lang="en-US" dirty="0">
                <a:solidFill>
                  <a:srgbClr val="33B38C"/>
                </a:solidFill>
                <a:latin typeface="Calibri" panose="020F0502020204030204" pitchFamily="34" charset="0"/>
              </a:rPr>
              <a:t> to Implement Interface </a:t>
            </a:r>
            <a:r>
              <a:rPr lang="en-US" dirty="0">
                <a:solidFill>
                  <a:srgbClr val="33B38C"/>
                </a:solidFill>
                <a:latin typeface="Consolas" panose="020B0609020204030204" pitchFamily="49" charset="0"/>
              </a:rPr>
              <a:t>Payable</a:t>
            </a:r>
            <a:r>
              <a:rPr lang="en-US" dirty="0">
                <a:solidFill>
                  <a:srgbClr val="33B38C"/>
                </a:solidFill>
                <a:latin typeface="Calibri" panose="020F0502020204030204" pitchFamily="34" charset="0"/>
              </a:rPr>
              <a:t> </a:t>
            </a:r>
          </a:p>
        </p:txBody>
      </p:sp>
      <p:sp>
        <p:nvSpPr>
          <p:cNvPr id="113667" name="Text Placeholder 2">
            <a:extLst>
              <a:ext uri="{FF2B5EF4-FFF2-40B4-BE49-F238E27FC236}">
                <a16:creationId xmlns:a16="http://schemas.microsoft.com/office/drawing/2014/main" id="{821376A0-8F00-4084-8DD6-FE83F50CA7E3}"/>
              </a:ext>
            </a:extLst>
          </p:cNvPr>
          <p:cNvSpPr>
            <a:spLocks noGrp="1"/>
          </p:cNvSpPr>
          <p:nvPr>
            <p:ph type="body" idx="1"/>
          </p:nvPr>
        </p:nvSpPr>
        <p:spPr/>
        <p:txBody>
          <a:bodyPr/>
          <a:lstStyle/>
          <a:p>
            <a:r>
              <a:rPr lang="en-US" sz="2800" dirty="0"/>
              <a:t>We now modify class </a:t>
            </a:r>
            <a:r>
              <a:rPr lang="en-US" sz="2800" dirty="0">
                <a:latin typeface="Consolas" panose="020B0609020204030204" pitchFamily="49" charset="0"/>
              </a:rPr>
              <a:t>Employee</a:t>
            </a:r>
            <a:r>
              <a:rPr lang="en-US" sz="2800" dirty="0"/>
              <a:t> to implement interface </a:t>
            </a:r>
            <a:r>
              <a:rPr lang="en-US" sz="2800" dirty="0">
                <a:latin typeface="Consolas" panose="020B0609020204030204" pitchFamily="49" charset="0"/>
              </a:rPr>
              <a:t>Payable</a:t>
            </a:r>
            <a:r>
              <a:rPr lang="en-US" sz="2800" dirty="0"/>
              <a:t>. This class declaration is identical to that of Fig. 10.4 with two exceptions:</a:t>
            </a:r>
          </a:p>
          <a:p>
            <a:pPr lvl="2"/>
            <a:r>
              <a:rPr lang="en-US" sz="2400" dirty="0"/>
              <a:t>Line 4 of  indicates that class </a:t>
            </a:r>
            <a:r>
              <a:rPr lang="en-US" sz="2400" dirty="0">
                <a:latin typeface="Consolas" panose="020B0609020204030204" pitchFamily="49" charset="0"/>
              </a:rPr>
              <a:t>Employee</a:t>
            </a:r>
            <a:r>
              <a:rPr lang="en-US" sz="2400" dirty="0"/>
              <a:t> now implements </a:t>
            </a:r>
            <a:r>
              <a:rPr lang="en-US" sz="2400" dirty="0">
                <a:latin typeface="Consolas" panose="020B0609020204030204" pitchFamily="49" charset="0"/>
              </a:rPr>
              <a:t>Payable</a:t>
            </a:r>
            <a:r>
              <a:rPr lang="en-US" sz="2400" dirty="0"/>
              <a:t>. </a:t>
            </a:r>
          </a:p>
          <a:p>
            <a:pPr lvl="2"/>
            <a:r>
              <a:rPr lang="en-US" sz="2400" dirty="0"/>
              <a:t>Line 38 implements interface </a:t>
            </a:r>
            <a:r>
              <a:rPr lang="en-US" sz="2400" dirty="0">
                <a:latin typeface="Consolas" panose="020B0609020204030204" pitchFamily="49" charset="0"/>
              </a:rPr>
              <a:t>Payable</a:t>
            </a:r>
            <a:r>
              <a:rPr lang="en-US" sz="2400" dirty="0"/>
              <a:t>’s </a:t>
            </a:r>
            <a:r>
              <a:rPr lang="en-US" sz="2400" dirty="0" err="1">
                <a:latin typeface="Consolas" panose="020B0609020204030204" pitchFamily="49" charset="0"/>
              </a:rPr>
              <a:t>getPaymentAmount</a:t>
            </a:r>
            <a:r>
              <a:rPr lang="en-US" sz="2400" dirty="0"/>
              <a:t> method. </a:t>
            </a:r>
          </a:p>
          <a:p>
            <a:r>
              <a:rPr lang="en-US" sz="2800" dirty="0" err="1">
                <a:latin typeface="Consolas" panose="020B0609020204030204" pitchFamily="49" charset="0"/>
              </a:rPr>
              <a:t>getPaymentAmount</a:t>
            </a:r>
            <a:r>
              <a:rPr lang="en-US" sz="2800" dirty="0"/>
              <a:t> simply calls </a:t>
            </a:r>
            <a:r>
              <a:rPr lang="en-US" sz="2800" dirty="0">
                <a:latin typeface="Consolas" panose="020B0609020204030204" pitchFamily="49" charset="0"/>
              </a:rPr>
              <a:t>Employee</a:t>
            </a:r>
            <a:r>
              <a:rPr lang="en-US" sz="2800" dirty="0"/>
              <a:t>’s </a:t>
            </a:r>
            <a:r>
              <a:rPr lang="en-US" sz="2800" dirty="0">
                <a:latin typeface="Consolas" panose="020B0609020204030204" pitchFamily="49" charset="0"/>
              </a:rPr>
              <a:t>abstract</a:t>
            </a:r>
            <a:r>
              <a:rPr lang="en-US" sz="2800" dirty="0"/>
              <a:t> method </a:t>
            </a:r>
            <a:r>
              <a:rPr lang="en-US" sz="2800" dirty="0">
                <a:latin typeface="Consolas" panose="020B0609020204030204" pitchFamily="49" charset="0"/>
              </a:rPr>
              <a:t>earnings</a:t>
            </a:r>
            <a:endParaRPr lang="en-US" sz="2800" dirty="0"/>
          </a:p>
          <a:p>
            <a:pPr lvl="1"/>
            <a:r>
              <a:rPr lang="en-US" sz="2400" dirty="0"/>
              <a:t>At execution time, when </a:t>
            </a:r>
            <a:r>
              <a:rPr lang="en-US" sz="2400" dirty="0" err="1">
                <a:latin typeface="Consolas" panose="020B0609020204030204" pitchFamily="49" charset="0"/>
              </a:rPr>
              <a:t>getPaymentAmount</a:t>
            </a:r>
            <a:r>
              <a:rPr lang="en-US" sz="2400" dirty="0"/>
              <a:t> is called on an object of an </a:t>
            </a:r>
            <a:r>
              <a:rPr lang="en-US" sz="2400" dirty="0">
                <a:latin typeface="Consolas" panose="020B0609020204030204" pitchFamily="49" charset="0"/>
              </a:rPr>
              <a:t>Employee</a:t>
            </a:r>
            <a:r>
              <a:rPr lang="en-US" sz="2400" dirty="0"/>
              <a:t> subclass, </a:t>
            </a:r>
            <a:r>
              <a:rPr lang="en-US" sz="2400" dirty="0" err="1">
                <a:latin typeface="Consolas" panose="020B0609020204030204" pitchFamily="49" charset="0"/>
              </a:rPr>
              <a:t>getPaymentAmount</a:t>
            </a:r>
            <a:r>
              <a:rPr lang="en-US" sz="2400" dirty="0"/>
              <a:t> calls that subclass’s concrete </a:t>
            </a:r>
            <a:r>
              <a:rPr lang="en-US" sz="2400" dirty="0">
                <a:latin typeface="Consolas" panose="020B0609020204030204" pitchFamily="49" charset="0"/>
              </a:rPr>
              <a:t>earnings</a:t>
            </a:r>
            <a:r>
              <a:rPr lang="en-US" sz="2400" dirty="0"/>
              <a:t> method, which knows how to calculate earnings for objects of that subclass type. </a:t>
            </a:r>
          </a:p>
          <a:p>
            <a:r>
              <a:rPr lang="en-US" sz="2800" dirty="0"/>
              <a:t>See Fig. 10.4, slide 21, and Fig. 10.5, </a:t>
            </a:r>
            <a:r>
              <a:rPr lang="en-US" sz="2800"/>
              <a:t>slide 23</a:t>
            </a:r>
            <a:endParaRPr lang="en-US" sz="2800" dirty="0"/>
          </a:p>
        </p:txBody>
      </p:sp>
      <p:sp>
        <p:nvSpPr>
          <p:cNvPr id="4" name="Footer Placeholder 3">
            <a:extLst>
              <a:ext uri="{FF2B5EF4-FFF2-40B4-BE49-F238E27FC236}">
                <a16:creationId xmlns:a16="http://schemas.microsoft.com/office/drawing/2014/main" id="{8EC5A143-A50C-4106-AC7C-F0ACE719B1DA}"/>
              </a:ext>
            </a:extLst>
          </p:cNvPr>
          <p:cNvSpPr>
            <a:spLocks noGrp="1"/>
          </p:cNvSpPr>
          <p:nvPr>
            <p:ph type="ftr" sz="quarter" idx="11"/>
          </p:nvPr>
        </p:nvSpPr>
        <p:spPr/>
        <p:txBody>
          <a:bodyPr/>
          <a:lstStyle/>
          <a:p>
            <a:pPr>
              <a:defRPr/>
            </a:pPr>
            <a:r>
              <a:rPr lang="en-US" dirty="0"/>
              <a:t>© Copyright 1992-2018 by Pearson Education, Inc. All Rights Reserved.</a:t>
            </a:r>
          </a:p>
        </p:txBody>
      </p:sp>
    </p:spTree>
    <p:extLst>
      <p:ext uri="{BB962C8B-B14F-4D97-AF65-F5344CB8AC3E}">
        <p14:creationId xmlns:p14="http://schemas.microsoft.com/office/powerpoint/2010/main" val="15139961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7">
            <a:extLst>
              <a:ext uri="{FF2B5EF4-FFF2-40B4-BE49-F238E27FC236}">
                <a16:creationId xmlns:a16="http://schemas.microsoft.com/office/drawing/2014/main" id="{5C8225FA-7A51-4933-AEB4-9BA4D94BCD0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946977A1-7E6D-4349-B5B3-588DAF6F8085}"/>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22419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15">
            <a:extLst>
              <a:ext uri="{FF2B5EF4-FFF2-40B4-BE49-F238E27FC236}">
                <a16:creationId xmlns:a16="http://schemas.microsoft.com/office/drawing/2014/main" id="{A15A2D1B-8DC2-4017-B489-1BB0D98C33C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6813"/>
            <a:ext cx="12192000" cy="4524375"/>
          </a:xfrm>
          <a:prstGeom prst="rect">
            <a:avLst/>
          </a:prstGeom>
        </p:spPr>
      </p:pic>
      <p:sp>
        <p:nvSpPr>
          <p:cNvPr id="2" name="Footer Placeholder 1">
            <a:extLst>
              <a:ext uri="{FF2B5EF4-FFF2-40B4-BE49-F238E27FC236}">
                <a16:creationId xmlns:a16="http://schemas.microsoft.com/office/drawing/2014/main" id="{5F3C8A4F-2A3F-4B96-990E-8808BC589F3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847373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8">
            <a:extLst>
              <a:ext uri="{FF2B5EF4-FFF2-40B4-BE49-F238E27FC236}">
                <a16:creationId xmlns:a16="http://schemas.microsoft.com/office/drawing/2014/main" id="{C23979C8-6C1F-4455-9847-CEFACC6271F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p:spPr>
      </p:pic>
      <p:sp>
        <p:nvSpPr>
          <p:cNvPr id="2" name="Footer Placeholder 1">
            <a:extLst>
              <a:ext uri="{FF2B5EF4-FFF2-40B4-BE49-F238E27FC236}">
                <a16:creationId xmlns:a16="http://schemas.microsoft.com/office/drawing/2014/main" id="{92D71B67-B975-44B7-99E1-5F9EC9DF3C83}"/>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8668771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69">
            <a:extLst>
              <a:ext uri="{FF2B5EF4-FFF2-40B4-BE49-F238E27FC236}">
                <a16:creationId xmlns:a16="http://schemas.microsoft.com/office/drawing/2014/main" id="{A7B9136D-E335-4D2F-923E-A59150345A6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7963"/>
            <a:ext cx="12192000" cy="3902075"/>
          </a:xfrm>
          <a:prstGeom prst="rect">
            <a:avLst/>
          </a:prstGeom>
        </p:spPr>
      </p:pic>
      <p:sp>
        <p:nvSpPr>
          <p:cNvPr id="2" name="Footer Placeholder 1">
            <a:extLst>
              <a:ext uri="{FF2B5EF4-FFF2-40B4-BE49-F238E27FC236}">
                <a16:creationId xmlns:a16="http://schemas.microsoft.com/office/drawing/2014/main" id="{B31AA0AC-9243-47F4-BCC3-1CEB3282D8F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116174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6">
            <a:extLst>
              <a:ext uri="{FF2B5EF4-FFF2-40B4-BE49-F238E27FC236}">
                <a16:creationId xmlns:a16="http://schemas.microsoft.com/office/drawing/2014/main" id="{1DBAC944-E665-4ED7-8012-4477A537722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p:spPr>
      </p:pic>
      <p:sp>
        <p:nvSpPr>
          <p:cNvPr id="2" name="Footer Placeholder 1">
            <a:extLst>
              <a:ext uri="{FF2B5EF4-FFF2-40B4-BE49-F238E27FC236}">
                <a16:creationId xmlns:a16="http://schemas.microsoft.com/office/drawing/2014/main" id="{DEA19BBA-6195-4573-ADA2-475E4169BF07}"/>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5106325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7">
            <a:extLst>
              <a:ext uri="{FF2B5EF4-FFF2-40B4-BE49-F238E27FC236}">
                <a16:creationId xmlns:a16="http://schemas.microsoft.com/office/drawing/2014/main" id="{794A6EF3-69A5-4D1F-A830-639AFB0C8BE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p:spPr>
      </p:pic>
      <p:sp>
        <p:nvSpPr>
          <p:cNvPr id="2" name="Footer Placeholder 1">
            <a:extLst>
              <a:ext uri="{FF2B5EF4-FFF2-40B4-BE49-F238E27FC236}">
                <a16:creationId xmlns:a16="http://schemas.microsoft.com/office/drawing/2014/main" id="{D4E1B0EF-DF09-460F-9894-F5D158C4A180}"/>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2073826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28">
            <a:extLst>
              <a:ext uri="{FF2B5EF4-FFF2-40B4-BE49-F238E27FC236}">
                <a16:creationId xmlns:a16="http://schemas.microsoft.com/office/drawing/2014/main" id="{5C52CC94-07D5-46A9-8917-3AEE2B96E47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p:spPr>
      </p:pic>
      <p:sp>
        <p:nvSpPr>
          <p:cNvPr id="2" name="Footer Placeholder 1">
            <a:extLst>
              <a:ext uri="{FF2B5EF4-FFF2-40B4-BE49-F238E27FC236}">
                <a16:creationId xmlns:a16="http://schemas.microsoft.com/office/drawing/2014/main" id="{BE795E52-547F-4254-B402-85FF7DBE90DC}"/>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9198885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3">
            <a:extLst>
              <a:ext uri="{FF2B5EF4-FFF2-40B4-BE49-F238E27FC236}">
                <a16:creationId xmlns:a16="http://schemas.microsoft.com/office/drawing/2014/main" id="{02ACB6D4-F499-4F6D-BDDD-A787E1B7094E}"/>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42913"/>
            <a:ext cx="12192000" cy="5970587"/>
          </a:xfrm>
          <a:prstGeom prst="rect">
            <a:avLst/>
          </a:prstGeom>
        </p:spPr>
      </p:pic>
      <p:sp>
        <p:nvSpPr>
          <p:cNvPr id="2" name="Footer Placeholder 1">
            <a:extLst>
              <a:ext uri="{FF2B5EF4-FFF2-40B4-BE49-F238E27FC236}">
                <a16:creationId xmlns:a16="http://schemas.microsoft.com/office/drawing/2014/main" id="{3DBF9C0D-9504-4197-BC47-64374F7EBB4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2122762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4">
            <a:extLst>
              <a:ext uri="{FF2B5EF4-FFF2-40B4-BE49-F238E27FC236}">
                <a16:creationId xmlns:a16="http://schemas.microsoft.com/office/drawing/2014/main" id="{C7BA15B2-DA03-4CA4-BE29-644D4887EDAA}"/>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87375"/>
            <a:ext cx="12192000" cy="5683250"/>
          </a:xfrm>
          <a:prstGeom prst="rect">
            <a:avLst/>
          </a:prstGeom>
        </p:spPr>
      </p:pic>
      <p:sp>
        <p:nvSpPr>
          <p:cNvPr id="2" name="Footer Placeholder 1">
            <a:extLst>
              <a:ext uri="{FF2B5EF4-FFF2-40B4-BE49-F238E27FC236}">
                <a16:creationId xmlns:a16="http://schemas.microsoft.com/office/drawing/2014/main" id="{2F6D258E-5DFF-470E-A343-43A1B3C1482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74672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5">
            <a:extLst>
              <a:ext uri="{FF2B5EF4-FFF2-40B4-BE49-F238E27FC236}">
                <a16:creationId xmlns:a16="http://schemas.microsoft.com/office/drawing/2014/main" id="{376AF456-D9B2-4612-8A42-E4AB49E12EC1}"/>
              </a:ext>
            </a:extLst>
          </p:cNvPr>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79525" y="0"/>
            <a:ext cx="9631363" cy="6858000"/>
          </a:xfrm>
          <a:prstGeom prst="rect">
            <a:avLst/>
          </a:prstGeom>
        </p:spPr>
      </p:pic>
      <p:sp>
        <p:nvSpPr>
          <p:cNvPr id="2" name="Footer Placeholder 1">
            <a:extLst>
              <a:ext uri="{FF2B5EF4-FFF2-40B4-BE49-F238E27FC236}">
                <a16:creationId xmlns:a16="http://schemas.microsoft.com/office/drawing/2014/main" id="{D79325FA-0B65-4884-AD3D-6AFB3C09D4EF}"/>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1595067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8BDC-E1D9-4766-A216-B1EFC014017A}"/>
              </a:ext>
            </a:extLst>
          </p:cNvPr>
          <p:cNvSpPr>
            <a:spLocks noGrp="1"/>
          </p:cNvSpPr>
          <p:nvPr>
            <p:ph type="title"/>
          </p:nvPr>
        </p:nvSpPr>
        <p:spPr/>
        <p:txBody>
          <a:bodyPr>
            <a:normAutofit/>
          </a:bodyPr>
          <a:lstStyle/>
          <a:p>
            <a:pPr fontAlgn="auto">
              <a:spcAft>
                <a:spcPts val="0"/>
              </a:spcAft>
              <a:defRPr/>
            </a:pPr>
            <a:r>
              <a:rPr lang="en-US" dirty="0">
                <a:solidFill>
                  <a:srgbClr val="59D9B3"/>
                </a:solidFill>
                <a:latin typeface="Calibri" panose="020F0502020204030204" pitchFamily="34" charset="0"/>
              </a:rPr>
              <a:t>10.9.7 </a:t>
            </a:r>
            <a:r>
              <a:rPr lang="en-US" dirty="0">
                <a:solidFill>
                  <a:srgbClr val="33B38C"/>
                </a:solidFill>
                <a:latin typeface="Calibri" panose="020F0502020204030204" pitchFamily="34" charset="0"/>
              </a:rPr>
              <a:t>Some Common Interfaces of the Java API</a:t>
            </a:r>
          </a:p>
        </p:txBody>
      </p:sp>
      <p:sp>
        <p:nvSpPr>
          <p:cNvPr id="128003" name="Text Placeholder 2">
            <a:extLst>
              <a:ext uri="{FF2B5EF4-FFF2-40B4-BE49-F238E27FC236}">
                <a16:creationId xmlns:a16="http://schemas.microsoft.com/office/drawing/2014/main" id="{F7FF3E5A-C67E-4D3E-98B6-0E736E5BABF2}"/>
              </a:ext>
            </a:extLst>
          </p:cNvPr>
          <p:cNvSpPr>
            <a:spLocks noGrp="1"/>
          </p:cNvSpPr>
          <p:nvPr>
            <p:ph type="body" idx="1"/>
          </p:nvPr>
        </p:nvSpPr>
        <p:spPr/>
        <p:txBody>
          <a:bodyPr/>
          <a:lstStyle/>
          <a:p>
            <a:pPr eaLnBrk="1" hangingPunct="1"/>
            <a:r>
              <a:rPr lang="en-US" altLang="en-US" dirty="0">
                <a:solidFill>
                  <a:srgbClr val="000000"/>
                </a:solidFill>
              </a:rPr>
              <a:t>You’ll use interfaces extensively when developing Java applications. The Java API contains numerous interfaces, and many of the Java API methods take interface arguments and return interface values. </a:t>
            </a:r>
          </a:p>
          <a:p>
            <a:pPr eaLnBrk="1" hangingPunct="1"/>
            <a:r>
              <a:rPr lang="en-US" altLang="en-US" dirty="0">
                <a:solidFill>
                  <a:srgbClr val="000000"/>
                </a:solidFill>
              </a:rPr>
              <a:t>Figure 10.16 overviews a few of the more popular interfaces of the Java API that we use in later chapters.</a:t>
            </a:r>
            <a:endParaRPr lang="en-US" altLang="en-US" i="1" dirty="0">
              <a:solidFill>
                <a:srgbClr val="000000"/>
              </a:solidFill>
            </a:endParaRPr>
          </a:p>
        </p:txBody>
      </p:sp>
      <p:sp>
        <p:nvSpPr>
          <p:cNvPr id="4" name="Footer Placeholder 3">
            <a:extLst>
              <a:ext uri="{FF2B5EF4-FFF2-40B4-BE49-F238E27FC236}">
                <a16:creationId xmlns:a16="http://schemas.microsoft.com/office/drawing/2014/main" id="{B1B72044-6975-4A9F-B686-939066149F0F}"/>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0382346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6">
            <a:extLst>
              <a:ext uri="{FF2B5EF4-FFF2-40B4-BE49-F238E27FC236}">
                <a16:creationId xmlns:a16="http://schemas.microsoft.com/office/drawing/2014/main" id="{36E0E0ED-9E0E-41B7-9AF8-353F179E88B3}"/>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8175"/>
            <a:ext cx="12192000" cy="5581650"/>
          </a:xfrm>
          <a:prstGeom prst="rect">
            <a:avLst/>
          </a:prstGeom>
        </p:spPr>
      </p:pic>
      <p:sp>
        <p:nvSpPr>
          <p:cNvPr id="2" name="Footer Placeholder 1">
            <a:extLst>
              <a:ext uri="{FF2B5EF4-FFF2-40B4-BE49-F238E27FC236}">
                <a16:creationId xmlns:a16="http://schemas.microsoft.com/office/drawing/2014/main" id="{8AB09BD4-E209-4EAC-8882-6FCACF6532B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3959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16">
            <a:extLst>
              <a:ext uri="{FF2B5EF4-FFF2-40B4-BE49-F238E27FC236}">
                <a16:creationId xmlns:a16="http://schemas.microsoft.com/office/drawing/2014/main" id="{FE6ACF2D-4913-4354-B6DD-E9AF8281EB8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2863"/>
            <a:ext cx="12192000" cy="6772275"/>
          </a:xfrm>
          <a:prstGeom prst="rect">
            <a:avLst/>
          </a:prstGeom>
        </p:spPr>
      </p:pic>
      <p:sp>
        <p:nvSpPr>
          <p:cNvPr id="2" name="Footer Placeholder 1">
            <a:extLst>
              <a:ext uri="{FF2B5EF4-FFF2-40B4-BE49-F238E27FC236}">
                <a16:creationId xmlns:a16="http://schemas.microsoft.com/office/drawing/2014/main" id="{5E88FE8D-3366-4447-BA0D-2ACF891FBE31}"/>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23869415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7">
            <a:extLst>
              <a:ext uri="{FF2B5EF4-FFF2-40B4-BE49-F238E27FC236}">
                <a16:creationId xmlns:a16="http://schemas.microsoft.com/office/drawing/2014/main" id="{30DE4EE6-D9DA-4326-846A-0B67AC2B5D29}"/>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595313"/>
            <a:ext cx="12192000" cy="5665787"/>
          </a:xfrm>
          <a:prstGeom prst="rect">
            <a:avLst/>
          </a:prstGeom>
        </p:spPr>
      </p:pic>
      <p:sp>
        <p:nvSpPr>
          <p:cNvPr id="2" name="Footer Placeholder 1">
            <a:extLst>
              <a:ext uri="{FF2B5EF4-FFF2-40B4-BE49-F238E27FC236}">
                <a16:creationId xmlns:a16="http://schemas.microsoft.com/office/drawing/2014/main" id="{B6847843-D0CA-448A-9A69-187857121D5E}"/>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41000270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8">
            <a:extLst>
              <a:ext uri="{FF2B5EF4-FFF2-40B4-BE49-F238E27FC236}">
                <a16:creationId xmlns:a16="http://schemas.microsoft.com/office/drawing/2014/main" id="{2C37C00C-E49F-4DD2-A690-BF9863856CD7}"/>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33350" y="0"/>
            <a:ext cx="11925300" cy="6858000"/>
          </a:xfrm>
          <a:prstGeom prst="rect">
            <a:avLst/>
          </a:prstGeom>
        </p:spPr>
      </p:pic>
      <p:sp>
        <p:nvSpPr>
          <p:cNvPr id="2" name="Footer Placeholder 1">
            <a:extLst>
              <a:ext uri="{FF2B5EF4-FFF2-40B4-BE49-F238E27FC236}">
                <a16:creationId xmlns:a16="http://schemas.microsoft.com/office/drawing/2014/main" id="{58D6DF80-82BB-4F10-B858-2A650F392E56}"/>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9186990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79">
            <a:extLst>
              <a:ext uri="{FF2B5EF4-FFF2-40B4-BE49-F238E27FC236}">
                <a16:creationId xmlns:a16="http://schemas.microsoft.com/office/drawing/2014/main" id="{AD9A20E2-C3A9-40FE-90CB-A865EDC05A7B}"/>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090613"/>
            <a:ext cx="12192000" cy="4675187"/>
          </a:xfrm>
          <a:prstGeom prst="rect">
            <a:avLst/>
          </a:prstGeom>
        </p:spPr>
      </p:pic>
      <p:sp>
        <p:nvSpPr>
          <p:cNvPr id="2" name="Footer Placeholder 1">
            <a:extLst>
              <a:ext uri="{FF2B5EF4-FFF2-40B4-BE49-F238E27FC236}">
                <a16:creationId xmlns:a16="http://schemas.microsoft.com/office/drawing/2014/main" id="{640D6F8A-97A3-4471-AAE4-56A2889CF9AD}"/>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7895569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DAA6B-2340-458A-80E4-8B7DCCA65662}"/>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10.10  </a:t>
            </a:r>
            <a:r>
              <a:rPr lang="en-US" dirty="0">
                <a:solidFill>
                  <a:srgbClr val="3380E6"/>
                </a:solidFill>
                <a:latin typeface="Calibri" panose="020F0502020204030204" pitchFamily="34" charset="0"/>
              </a:rPr>
              <a:t>Java SE 8 Interface Enhancements</a:t>
            </a:r>
          </a:p>
        </p:txBody>
      </p:sp>
      <p:sp>
        <p:nvSpPr>
          <p:cNvPr id="131075" name="Text Placeholder 2">
            <a:extLst>
              <a:ext uri="{FF2B5EF4-FFF2-40B4-BE49-F238E27FC236}">
                <a16:creationId xmlns:a16="http://schemas.microsoft.com/office/drawing/2014/main" id="{E0002596-9C60-4CB4-82B7-478CA8A87870}"/>
              </a:ext>
            </a:extLst>
          </p:cNvPr>
          <p:cNvSpPr>
            <a:spLocks noGrp="1"/>
          </p:cNvSpPr>
          <p:nvPr>
            <p:ph type="body" idx="1"/>
          </p:nvPr>
        </p:nvSpPr>
        <p:spPr/>
        <p:txBody>
          <a:bodyPr/>
          <a:lstStyle/>
          <a:p>
            <a:r>
              <a:rPr lang="en-US" altLang="en-US" dirty="0">
                <a:solidFill>
                  <a:srgbClr val="000000"/>
                </a:solidFill>
              </a:rPr>
              <a:t>This section introduces </a:t>
            </a:r>
            <a:r>
              <a:rPr lang="en-US" dirty="0"/>
              <a:t>interface features that were added in</a:t>
            </a:r>
            <a:r>
              <a:rPr lang="en-US" altLang="en-US" dirty="0">
                <a:solidFill>
                  <a:srgbClr val="000000"/>
                </a:solidFill>
              </a:rPr>
              <a:t> Java SE 8</a:t>
            </a:r>
          </a:p>
          <a:p>
            <a:pPr eaLnBrk="1" hangingPunct="1"/>
            <a:r>
              <a:rPr lang="en-US" altLang="en-US" dirty="0">
                <a:solidFill>
                  <a:srgbClr val="000000"/>
                </a:solidFill>
              </a:rPr>
              <a:t>We discuss these in more detail in later chapters. </a:t>
            </a:r>
          </a:p>
          <a:p>
            <a:pPr eaLnBrk="1" hangingPunct="1"/>
            <a:r>
              <a:rPr lang="en-US" altLang="en-US" dirty="0">
                <a:solidFill>
                  <a:srgbClr val="000000"/>
                </a:solidFill>
              </a:rPr>
              <a:t>For purposes of COP3252 we only need to know about functional interfaces, section 10.10.3; sections 10.10.1 and 10.10.2 can </a:t>
            </a:r>
            <a:r>
              <a:rPr lang="en-US" altLang="en-US">
                <a:solidFill>
                  <a:srgbClr val="000000"/>
                </a:solidFill>
              </a:rPr>
              <a:t>be skipped.</a:t>
            </a:r>
            <a:endParaRPr lang="en-US" altLang="en-US" dirty="0">
              <a:solidFill>
                <a:srgbClr val="000000"/>
              </a:solidFill>
            </a:endParaRPr>
          </a:p>
        </p:txBody>
      </p:sp>
      <p:sp>
        <p:nvSpPr>
          <p:cNvPr id="4" name="Footer Placeholder 3">
            <a:extLst>
              <a:ext uri="{FF2B5EF4-FFF2-40B4-BE49-F238E27FC236}">
                <a16:creationId xmlns:a16="http://schemas.microsoft.com/office/drawing/2014/main" id="{5AB5F4F7-E05E-40E8-91CA-6199E0BC9888}"/>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028101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9AF53-8171-4A82-AAC1-BE165FC3D730}"/>
              </a:ext>
            </a:extLst>
          </p:cNvPr>
          <p:cNvSpPr>
            <a:spLocks noGrp="1"/>
          </p:cNvSpPr>
          <p:nvPr>
            <p:ph type="title"/>
          </p:nvPr>
        </p:nvSpPr>
        <p:spPr>
          <a:xfrm>
            <a:off x="731519" y="228600"/>
            <a:ext cx="10801043" cy="1143000"/>
          </a:xfrm>
        </p:spPr>
        <p:txBody>
          <a:bodyPr/>
          <a:lstStyle/>
          <a:p>
            <a:pPr fontAlgn="auto">
              <a:spcAft>
                <a:spcPts val="0"/>
              </a:spcAft>
              <a:defRPr/>
            </a:pPr>
            <a:r>
              <a:rPr lang="en-US" dirty="0">
                <a:solidFill>
                  <a:srgbClr val="59D9B3"/>
                </a:solidFill>
                <a:latin typeface="Calibri" panose="020F0502020204030204" pitchFamily="34" charset="0"/>
              </a:rPr>
              <a:t>10.10.1 </a:t>
            </a:r>
            <a:r>
              <a:rPr lang="en-US" dirty="0">
                <a:solidFill>
                  <a:srgbClr val="33B38C"/>
                </a:solidFill>
                <a:latin typeface="Consolas" panose="020B0609020204030204" pitchFamily="49" charset="0"/>
              </a:rPr>
              <a:t>default</a:t>
            </a:r>
            <a:r>
              <a:rPr lang="en-US" dirty="0">
                <a:solidFill>
                  <a:srgbClr val="33B38C"/>
                </a:solidFill>
                <a:latin typeface="Calibri" panose="020F0502020204030204" pitchFamily="34" charset="0"/>
              </a:rPr>
              <a:t> Interface Methods</a:t>
            </a:r>
            <a:endParaRPr lang="en-US" dirty="0">
              <a:solidFill>
                <a:srgbClr val="3380E6"/>
              </a:solidFill>
              <a:latin typeface="Calibri" panose="020F0502020204030204" pitchFamily="34" charset="0"/>
            </a:endParaRPr>
          </a:p>
        </p:txBody>
      </p:sp>
      <p:sp>
        <p:nvSpPr>
          <p:cNvPr id="132099" name="Text Placeholder 2">
            <a:extLst>
              <a:ext uri="{FF2B5EF4-FFF2-40B4-BE49-F238E27FC236}">
                <a16:creationId xmlns:a16="http://schemas.microsoft.com/office/drawing/2014/main" id="{BC28876E-D994-414D-B4C1-376BCA369DC2}"/>
              </a:ext>
            </a:extLst>
          </p:cNvPr>
          <p:cNvSpPr>
            <a:spLocks noGrp="1"/>
          </p:cNvSpPr>
          <p:nvPr>
            <p:ph type="body" idx="1"/>
          </p:nvPr>
        </p:nvSpPr>
        <p:spPr>
          <a:xfrm>
            <a:off x="731519" y="1219201"/>
            <a:ext cx="10801043" cy="4525963"/>
          </a:xfrm>
        </p:spPr>
        <p:txBody>
          <a:bodyPr/>
          <a:lstStyle/>
          <a:p>
            <a:pPr eaLnBrk="1" hangingPunct="1"/>
            <a:r>
              <a:rPr lang="en-US" altLang="en-US" sz="2400" dirty="0">
                <a:solidFill>
                  <a:srgbClr val="000000"/>
                </a:solidFill>
              </a:rPr>
              <a:t>Prior to Java SE 8, interface methods could be </a:t>
            </a:r>
            <a:r>
              <a:rPr lang="en-US" altLang="en-US" sz="2400" i="1" dirty="0">
                <a:solidFill>
                  <a:srgbClr val="000000"/>
                </a:solidFill>
              </a:rPr>
              <a:t>only</a:t>
            </a:r>
            <a:r>
              <a:rPr lang="en-US" altLang="en-US" sz="2400" dirty="0">
                <a:solidFill>
                  <a:srgbClr val="000000"/>
                </a:solidFill>
              </a:rPr>
              <a:t> </a:t>
            </a:r>
            <a:r>
              <a:rPr lang="en-US" altLang="en-US" sz="2400" dirty="0">
                <a:solidFill>
                  <a:srgbClr val="000000"/>
                </a:solidFill>
                <a:latin typeface="Consolas" panose="020B0609020204030204" pitchFamily="49" charset="0"/>
              </a:rPr>
              <a:t>public abstract</a:t>
            </a:r>
            <a:r>
              <a:rPr lang="en-US" altLang="en-US" sz="2400" dirty="0">
                <a:solidFill>
                  <a:srgbClr val="000000"/>
                </a:solidFill>
              </a:rPr>
              <a:t> methods. </a:t>
            </a:r>
          </a:p>
          <a:p>
            <a:pPr lvl="1" eaLnBrk="1" hangingPunct="1"/>
            <a:r>
              <a:rPr lang="en-US" altLang="en-US" sz="2000" dirty="0">
                <a:solidFill>
                  <a:srgbClr val="000000"/>
                </a:solidFill>
              </a:rPr>
              <a:t>An interface specified </a:t>
            </a:r>
            <a:r>
              <a:rPr lang="en-US" altLang="en-US" sz="2000" i="1" dirty="0">
                <a:solidFill>
                  <a:srgbClr val="000000"/>
                </a:solidFill>
              </a:rPr>
              <a:t>what</a:t>
            </a:r>
            <a:r>
              <a:rPr lang="en-US" altLang="en-US" sz="2000" dirty="0">
                <a:solidFill>
                  <a:srgbClr val="000000"/>
                </a:solidFill>
              </a:rPr>
              <a:t> operations an implementing class must perform but not </a:t>
            </a:r>
            <a:r>
              <a:rPr lang="en-US" altLang="en-US" sz="2000" i="1" dirty="0">
                <a:solidFill>
                  <a:srgbClr val="000000"/>
                </a:solidFill>
              </a:rPr>
              <a:t>how</a:t>
            </a:r>
            <a:r>
              <a:rPr lang="en-US" altLang="en-US" sz="2000" dirty="0">
                <a:solidFill>
                  <a:srgbClr val="000000"/>
                </a:solidFill>
              </a:rPr>
              <a:t> the class should perform them. </a:t>
            </a:r>
          </a:p>
          <a:p>
            <a:pPr eaLnBrk="1" hangingPunct="1"/>
            <a:r>
              <a:rPr lang="en-US" altLang="en-US" sz="2400" dirty="0">
                <a:solidFill>
                  <a:srgbClr val="000000"/>
                </a:solidFill>
              </a:rPr>
              <a:t>In Java SE 8, interfaces also may contain </a:t>
            </a:r>
            <a:r>
              <a:rPr lang="en-US" altLang="en-US" sz="2400" dirty="0">
                <a:solidFill>
                  <a:srgbClr val="0000FF"/>
                </a:solidFill>
                <a:latin typeface="Consolas" panose="020B0609020204030204" pitchFamily="49" charset="0"/>
              </a:rPr>
              <a:t>public default</a:t>
            </a:r>
            <a:r>
              <a:rPr lang="en-US" altLang="en-US" sz="2400" dirty="0">
                <a:solidFill>
                  <a:srgbClr val="0000FF"/>
                </a:solidFill>
              </a:rPr>
              <a:t> methods</a:t>
            </a:r>
            <a:r>
              <a:rPr lang="en-US" altLang="en-US" sz="2400" dirty="0">
                <a:solidFill>
                  <a:srgbClr val="000000"/>
                </a:solidFill>
              </a:rPr>
              <a:t> with concrete default implementations that specify how operations are performed when an implementing class does not override the methods. </a:t>
            </a:r>
          </a:p>
          <a:p>
            <a:pPr eaLnBrk="1" hangingPunct="1"/>
            <a:r>
              <a:rPr lang="en-US" altLang="en-US" sz="2400" dirty="0">
                <a:solidFill>
                  <a:srgbClr val="000000"/>
                </a:solidFill>
              </a:rPr>
              <a:t>If a class implements such an interface, the class also receives the interface’s </a:t>
            </a:r>
            <a:r>
              <a:rPr lang="en-US" altLang="en-US" sz="2400" dirty="0">
                <a:solidFill>
                  <a:srgbClr val="000000"/>
                </a:solidFill>
                <a:latin typeface="Consolas" panose="020B0609020204030204" pitchFamily="49" charset="0"/>
              </a:rPr>
              <a:t>default</a:t>
            </a:r>
            <a:r>
              <a:rPr lang="en-US" altLang="en-US" sz="2400" dirty="0">
                <a:solidFill>
                  <a:srgbClr val="000000"/>
                </a:solidFill>
              </a:rPr>
              <a:t> implementations (if any). </a:t>
            </a:r>
          </a:p>
          <a:p>
            <a:pPr eaLnBrk="1" hangingPunct="1"/>
            <a:r>
              <a:rPr lang="en-US" altLang="en-US" sz="2400" dirty="0">
                <a:solidFill>
                  <a:srgbClr val="000000"/>
                </a:solidFill>
              </a:rPr>
              <a:t>To declare a default method, place the keyword default before the method’s return type and provide a concrete method implementation. </a:t>
            </a:r>
          </a:p>
        </p:txBody>
      </p:sp>
      <p:sp>
        <p:nvSpPr>
          <p:cNvPr id="4" name="Footer Placeholder 3">
            <a:extLst>
              <a:ext uri="{FF2B5EF4-FFF2-40B4-BE49-F238E27FC236}">
                <a16:creationId xmlns:a16="http://schemas.microsoft.com/office/drawing/2014/main" id="{0EB7F6C1-4488-4C7E-8552-2F67A084B6F1}"/>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1357319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1EC4-22AA-442A-904A-E90F3F41BEEA}"/>
              </a:ext>
            </a:extLst>
          </p:cNvPr>
          <p:cNvSpPr>
            <a:spLocks noGrp="1"/>
          </p:cNvSpPr>
          <p:nvPr>
            <p:ph type="title"/>
          </p:nvPr>
        </p:nvSpPr>
        <p:spPr>
          <a:xfrm>
            <a:off x="786383" y="228600"/>
            <a:ext cx="10746179" cy="1143000"/>
          </a:xfrm>
        </p:spPr>
        <p:txBody>
          <a:bodyPr>
            <a:normAutofit/>
          </a:bodyPr>
          <a:lstStyle/>
          <a:p>
            <a:pPr fontAlgn="auto">
              <a:spcAft>
                <a:spcPts val="0"/>
              </a:spcAft>
              <a:defRPr/>
            </a:pPr>
            <a:r>
              <a:rPr lang="en-US" dirty="0">
                <a:solidFill>
                  <a:srgbClr val="59D9B3"/>
                </a:solidFill>
                <a:latin typeface="Calibri" panose="020F0502020204030204" pitchFamily="34" charset="0"/>
              </a:rPr>
              <a:t>10.10.1 </a:t>
            </a:r>
            <a:r>
              <a:rPr lang="en-US" dirty="0">
                <a:solidFill>
                  <a:srgbClr val="33B38C"/>
                </a:solidFill>
                <a:latin typeface="Consolas" panose="020B0609020204030204" pitchFamily="49" charset="0"/>
              </a:rPr>
              <a:t>default</a:t>
            </a:r>
            <a:r>
              <a:rPr lang="en-US" dirty="0">
                <a:solidFill>
                  <a:srgbClr val="33B38C"/>
                </a:solidFill>
                <a:latin typeface="Calibri" panose="020F0502020204030204" pitchFamily="34" charset="0"/>
              </a:rPr>
              <a:t> Interface Methods (Cont.)</a:t>
            </a:r>
            <a:endParaRPr lang="en-US" dirty="0">
              <a:solidFill>
                <a:srgbClr val="3380E6"/>
              </a:solidFill>
              <a:latin typeface="Calibri" panose="020F0502020204030204" pitchFamily="34" charset="0"/>
            </a:endParaRPr>
          </a:p>
        </p:txBody>
      </p:sp>
      <p:sp>
        <p:nvSpPr>
          <p:cNvPr id="130051" name="Text Placeholder 2">
            <a:extLst>
              <a:ext uri="{FF2B5EF4-FFF2-40B4-BE49-F238E27FC236}">
                <a16:creationId xmlns:a16="http://schemas.microsoft.com/office/drawing/2014/main" id="{9ADA379B-670C-4B3B-A983-775245109BCD}"/>
              </a:ext>
            </a:extLst>
          </p:cNvPr>
          <p:cNvSpPr>
            <a:spLocks noGrp="1"/>
          </p:cNvSpPr>
          <p:nvPr>
            <p:ph type="body" idx="1"/>
          </p:nvPr>
        </p:nvSpPr>
        <p:spPr>
          <a:xfrm>
            <a:off x="786383" y="1219201"/>
            <a:ext cx="10746179" cy="4525963"/>
          </a:xfrm>
        </p:spPr>
        <p:txBody>
          <a:bodyPr/>
          <a:lstStyle/>
          <a:p>
            <a:pPr marL="109537" indent="0">
              <a:buNone/>
              <a:defRPr/>
            </a:pPr>
            <a:r>
              <a:rPr lang="en-US" altLang="en-US" sz="2400" b="1" i="1" dirty="0">
                <a:solidFill>
                  <a:srgbClr val="000000"/>
                </a:solidFill>
              </a:rPr>
              <a:t>Adding Methods to Existing Interfaces </a:t>
            </a:r>
          </a:p>
          <a:p>
            <a:pPr eaLnBrk="1" hangingPunct="1">
              <a:defRPr/>
            </a:pPr>
            <a:r>
              <a:rPr lang="en-US" altLang="en-US" sz="2400" dirty="0">
                <a:solidFill>
                  <a:srgbClr val="000000"/>
                </a:solidFill>
              </a:rPr>
              <a:t>Any class that implements the original interface will </a:t>
            </a:r>
            <a:r>
              <a:rPr lang="en-US" altLang="en-US" sz="2400" i="1" dirty="0">
                <a:solidFill>
                  <a:srgbClr val="000000"/>
                </a:solidFill>
              </a:rPr>
              <a:t>not</a:t>
            </a:r>
            <a:r>
              <a:rPr lang="en-US" altLang="en-US" sz="2400" dirty="0">
                <a:solidFill>
                  <a:srgbClr val="000000"/>
                </a:solidFill>
              </a:rPr>
              <a:t> break when a </a:t>
            </a:r>
            <a:r>
              <a:rPr lang="en-US" altLang="en-US" sz="2400" dirty="0">
                <a:solidFill>
                  <a:srgbClr val="000000"/>
                </a:solidFill>
                <a:latin typeface="Consolas" panose="020B0609020204030204" pitchFamily="49" charset="0"/>
              </a:rPr>
              <a:t>default</a:t>
            </a:r>
            <a:r>
              <a:rPr lang="en-US" altLang="en-US" sz="2400" dirty="0">
                <a:solidFill>
                  <a:srgbClr val="000000"/>
                </a:solidFill>
              </a:rPr>
              <a:t> method is added.</a:t>
            </a:r>
          </a:p>
          <a:p>
            <a:pPr lvl="1" eaLnBrk="1" hangingPunct="1">
              <a:defRPr/>
            </a:pPr>
            <a:r>
              <a:rPr lang="en-US" altLang="en-US" sz="2000" dirty="0">
                <a:solidFill>
                  <a:srgbClr val="000000"/>
                </a:solidFill>
              </a:rPr>
              <a:t>The class simply receives the new default method. </a:t>
            </a:r>
          </a:p>
          <a:p>
            <a:pPr eaLnBrk="1" hangingPunct="1">
              <a:defRPr/>
            </a:pPr>
            <a:r>
              <a:rPr lang="en-US" altLang="en-US" sz="2400" dirty="0">
                <a:solidFill>
                  <a:srgbClr val="000000"/>
                </a:solidFill>
              </a:rPr>
              <a:t>When a class implements a Java SE 8 interface, the class “signs a contract” with the compiler that says, </a:t>
            </a:r>
          </a:p>
          <a:p>
            <a:pPr lvl="1" eaLnBrk="1" hangingPunct="1">
              <a:defRPr/>
            </a:pPr>
            <a:r>
              <a:rPr lang="en-US" altLang="en-US" sz="2000" dirty="0">
                <a:solidFill>
                  <a:srgbClr val="000000"/>
                </a:solidFill>
              </a:rPr>
              <a:t>“I will declare all the </a:t>
            </a:r>
            <a:r>
              <a:rPr lang="en-US" altLang="en-US" sz="2000" i="1" dirty="0">
                <a:solidFill>
                  <a:srgbClr val="000000"/>
                </a:solidFill>
                <a:latin typeface="Consolas" panose="020B0609020204030204" pitchFamily="49" charset="0"/>
              </a:rPr>
              <a:t>abstract</a:t>
            </a:r>
            <a:r>
              <a:rPr lang="en-US" altLang="en-US" sz="2000" dirty="0">
                <a:solidFill>
                  <a:srgbClr val="000000"/>
                </a:solidFill>
              </a:rPr>
              <a:t> methods specified by the interface or I will declare my class </a:t>
            </a:r>
            <a:r>
              <a:rPr lang="en-US" altLang="en-US" sz="2000" dirty="0">
                <a:solidFill>
                  <a:srgbClr val="000000"/>
                </a:solidFill>
                <a:latin typeface="Consolas" panose="020B0609020204030204" pitchFamily="49" charset="0"/>
              </a:rPr>
              <a:t>abstract</a:t>
            </a:r>
            <a:r>
              <a:rPr lang="en-US" altLang="en-US" sz="2000" dirty="0">
                <a:solidFill>
                  <a:srgbClr val="000000"/>
                </a:solidFill>
              </a:rPr>
              <a:t>”</a:t>
            </a:r>
          </a:p>
          <a:p>
            <a:pPr eaLnBrk="1" hangingPunct="1">
              <a:defRPr/>
            </a:pPr>
            <a:r>
              <a:rPr lang="en-US" altLang="en-US" sz="2400" dirty="0">
                <a:solidFill>
                  <a:srgbClr val="000000"/>
                </a:solidFill>
              </a:rPr>
              <a:t>The implementing class is not required to override the interface’s </a:t>
            </a:r>
            <a:r>
              <a:rPr lang="en-US" altLang="en-US" sz="2400" dirty="0">
                <a:solidFill>
                  <a:srgbClr val="000000"/>
                </a:solidFill>
                <a:latin typeface="Consolas" panose="020B0609020204030204" pitchFamily="49" charset="0"/>
              </a:rPr>
              <a:t>default</a:t>
            </a:r>
            <a:r>
              <a:rPr lang="en-US" altLang="en-US" sz="2400" dirty="0">
                <a:solidFill>
                  <a:srgbClr val="000000"/>
                </a:solidFill>
              </a:rPr>
              <a:t> methods, but it can if necessary. </a:t>
            </a:r>
          </a:p>
        </p:txBody>
      </p:sp>
      <p:sp>
        <p:nvSpPr>
          <p:cNvPr id="4" name="Footer Placeholder 3">
            <a:extLst>
              <a:ext uri="{FF2B5EF4-FFF2-40B4-BE49-F238E27FC236}">
                <a16:creationId xmlns:a16="http://schemas.microsoft.com/office/drawing/2014/main" id="{4208EE98-C9D4-4979-A47A-EE1DEFA4E78C}"/>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6318258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1030-71BE-4BED-8DC7-24DE2249A38C}"/>
              </a:ext>
            </a:extLst>
          </p:cNvPr>
          <p:cNvSpPr>
            <a:spLocks noGrp="1"/>
          </p:cNvSpPr>
          <p:nvPr>
            <p:ph type="title"/>
          </p:nvPr>
        </p:nvSpPr>
        <p:spPr>
          <a:xfrm>
            <a:off x="841247" y="228600"/>
            <a:ext cx="10691315" cy="1143000"/>
          </a:xfrm>
        </p:spPr>
        <p:txBody>
          <a:bodyPr>
            <a:normAutofit/>
          </a:bodyPr>
          <a:lstStyle/>
          <a:p>
            <a:pPr fontAlgn="auto">
              <a:spcAft>
                <a:spcPts val="0"/>
              </a:spcAft>
              <a:defRPr/>
            </a:pPr>
            <a:r>
              <a:rPr lang="en-US" dirty="0">
                <a:solidFill>
                  <a:srgbClr val="59D9B3"/>
                </a:solidFill>
                <a:latin typeface="Calibri" panose="020F0502020204030204" pitchFamily="34" charset="0"/>
              </a:rPr>
              <a:t>10.10.1 </a:t>
            </a:r>
            <a:r>
              <a:rPr lang="en-US" dirty="0">
                <a:solidFill>
                  <a:srgbClr val="33B38C"/>
                </a:solidFill>
                <a:latin typeface="Consolas" panose="020B0609020204030204" pitchFamily="49" charset="0"/>
              </a:rPr>
              <a:t>default</a:t>
            </a:r>
            <a:r>
              <a:rPr lang="en-US" dirty="0">
                <a:solidFill>
                  <a:srgbClr val="33B38C"/>
                </a:solidFill>
                <a:latin typeface="Calibri" panose="020F0502020204030204" pitchFamily="34" charset="0"/>
              </a:rPr>
              <a:t> Interface Methods (Cont.)</a:t>
            </a:r>
            <a:endParaRPr lang="en-US" dirty="0">
              <a:solidFill>
                <a:srgbClr val="3380E6"/>
              </a:solidFill>
              <a:latin typeface="Calibri" panose="020F0502020204030204" pitchFamily="34" charset="0"/>
            </a:endParaRPr>
          </a:p>
        </p:txBody>
      </p:sp>
      <p:sp>
        <p:nvSpPr>
          <p:cNvPr id="130051" name="Text Placeholder 2">
            <a:extLst>
              <a:ext uri="{FF2B5EF4-FFF2-40B4-BE49-F238E27FC236}">
                <a16:creationId xmlns:a16="http://schemas.microsoft.com/office/drawing/2014/main" id="{24462DFD-B6BB-49D5-88D0-C6219CA9B544}"/>
              </a:ext>
            </a:extLst>
          </p:cNvPr>
          <p:cNvSpPr>
            <a:spLocks noGrp="1"/>
          </p:cNvSpPr>
          <p:nvPr>
            <p:ph type="body" idx="1"/>
          </p:nvPr>
        </p:nvSpPr>
        <p:spPr>
          <a:xfrm>
            <a:off x="841247" y="1219201"/>
            <a:ext cx="10691315" cy="4525963"/>
          </a:xfrm>
        </p:spPr>
        <p:txBody>
          <a:bodyPr/>
          <a:lstStyle/>
          <a:p>
            <a:pPr marL="109537" indent="0">
              <a:buNone/>
              <a:defRPr/>
            </a:pPr>
            <a:r>
              <a:rPr lang="en-US" altLang="en-US" sz="2400" b="1" i="1" dirty="0">
                <a:solidFill>
                  <a:srgbClr val="000000"/>
                </a:solidFill>
              </a:rPr>
              <a:t>Interfaces vs. </a:t>
            </a:r>
            <a:r>
              <a:rPr lang="en-US" altLang="en-US" sz="2400" b="1" i="1" dirty="0">
                <a:solidFill>
                  <a:srgbClr val="000000"/>
                </a:solidFill>
                <a:latin typeface="Consolas" panose="020B0609020204030204" pitchFamily="49" charset="0"/>
              </a:rPr>
              <a:t>abstract</a:t>
            </a:r>
            <a:r>
              <a:rPr lang="en-US" altLang="en-US" sz="2400" b="1" i="1" dirty="0">
                <a:solidFill>
                  <a:srgbClr val="000000"/>
                </a:solidFill>
              </a:rPr>
              <a:t> Classes </a:t>
            </a:r>
          </a:p>
          <a:p>
            <a:pPr eaLnBrk="1" hangingPunct="1">
              <a:defRPr/>
            </a:pPr>
            <a:r>
              <a:rPr lang="en-US" altLang="en-US" sz="2800" dirty="0">
                <a:solidFill>
                  <a:srgbClr val="000000"/>
                </a:solidFill>
              </a:rPr>
              <a:t>Prior to Java SE 8, an interface was typically used (rather than an </a:t>
            </a:r>
            <a:r>
              <a:rPr lang="en-US" altLang="en-US" sz="2800" dirty="0">
                <a:solidFill>
                  <a:srgbClr val="000000"/>
                </a:solidFill>
                <a:latin typeface="Consolas" panose="020B0609020204030204" pitchFamily="49" charset="0"/>
              </a:rPr>
              <a:t>abstract</a:t>
            </a:r>
            <a:r>
              <a:rPr lang="en-US" altLang="en-US" sz="2800" dirty="0">
                <a:solidFill>
                  <a:srgbClr val="000000"/>
                </a:solidFill>
              </a:rPr>
              <a:t> class) when there were no implementation details to inherit—no fields and no method implementations. </a:t>
            </a:r>
          </a:p>
          <a:p>
            <a:pPr>
              <a:defRPr/>
            </a:pPr>
            <a:r>
              <a:rPr lang="en-US" altLang="en-US" sz="2800" dirty="0">
                <a:solidFill>
                  <a:srgbClr val="000000"/>
                </a:solidFill>
              </a:rPr>
              <a:t>With </a:t>
            </a:r>
            <a:r>
              <a:rPr lang="en-US" altLang="en-US" sz="2800" dirty="0">
                <a:solidFill>
                  <a:srgbClr val="000000"/>
                </a:solidFill>
                <a:latin typeface="Consolas" panose="020B0609020204030204" pitchFamily="49" charset="0"/>
              </a:rPr>
              <a:t>default</a:t>
            </a:r>
            <a:r>
              <a:rPr lang="en-US" altLang="en-US" sz="2800" dirty="0">
                <a:solidFill>
                  <a:srgbClr val="000000"/>
                </a:solidFill>
              </a:rPr>
              <a:t> methods, you can instead declare common method implementations in interfaces</a:t>
            </a:r>
          </a:p>
          <a:p>
            <a:pPr>
              <a:defRPr/>
            </a:pPr>
            <a:r>
              <a:rPr lang="en-US" sz="2800" dirty="0">
                <a:solidFill>
                  <a:srgbClr val="000000"/>
                </a:solidFill>
              </a:rPr>
              <a:t>This </a:t>
            </a:r>
            <a:r>
              <a:rPr lang="en-US" dirty="0"/>
              <a:t>gives you more flexibility in designing your classes, because a class can implement many interfaces, but can extend only one superclass</a:t>
            </a:r>
          </a:p>
          <a:p>
            <a:pPr marL="109537" indent="0" eaLnBrk="1" hangingPunct="1">
              <a:buNone/>
              <a:defRPr/>
            </a:pPr>
            <a:endParaRPr lang="en-US" altLang="en-US" sz="2800" dirty="0">
              <a:solidFill>
                <a:srgbClr val="000000"/>
              </a:solidFill>
            </a:endParaRPr>
          </a:p>
        </p:txBody>
      </p:sp>
      <p:sp>
        <p:nvSpPr>
          <p:cNvPr id="4" name="Footer Placeholder 3">
            <a:extLst>
              <a:ext uri="{FF2B5EF4-FFF2-40B4-BE49-F238E27FC236}">
                <a16:creationId xmlns:a16="http://schemas.microsoft.com/office/drawing/2014/main" id="{B386617D-6CF2-43BF-8100-5E3E62D39069}"/>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0735625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B578-2E2B-474F-8425-A4673EDC330B}"/>
              </a:ext>
            </a:extLst>
          </p:cNvPr>
          <p:cNvSpPr>
            <a:spLocks noGrp="1"/>
          </p:cNvSpPr>
          <p:nvPr>
            <p:ph type="title"/>
          </p:nvPr>
        </p:nvSpPr>
        <p:spPr>
          <a:xfrm>
            <a:off x="804671" y="228600"/>
            <a:ext cx="10727891" cy="1143000"/>
          </a:xfrm>
        </p:spPr>
        <p:txBody>
          <a:bodyPr>
            <a:normAutofit/>
          </a:bodyPr>
          <a:lstStyle/>
          <a:p>
            <a:pPr fontAlgn="auto">
              <a:spcAft>
                <a:spcPts val="0"/>
              </a:spcAft>
              <a:defRPr/>
            </a:pPr>
            <a:r>
              <a:rPr lang="en-US" dirty="0">
                <a:solidFill>
                  <a:srgbClr val="59D9B3"/>
                </a:solidFill>
                <a:latin typeface="Calibri" panose="020F0502020204030204" pitchFamily="34" charset="0"/>
              </a:rPr>
              <a:t>10.10.2 </a:t>
            </a:r>
            <a:r>
              <a:rPr lang="en-US" dirty="0">
                <a:solidFill>
                  <a:srgbClr val="33B38C"/>
                </a:solidFill>
                <a:latin typeface="Consolas" panose="020B0609020204030204" pitchFamily="49" charset="0"/>
              </a:rPr>
              <a:t>static </a:t>
            </a:r>
            <a:r>
              <a:rPr lang="en-US" dirty="0">
                <a:solidFill>
                  <a:srgbClr val="33B38C"/>
                </a:solidFill>
                <a:latin typeface="Calibri" panose="020F0502020204030204" pitchFamily="34" charset="0"/>
              </a:rPr>
              <a:t>Interface Methods (Cont.)</a:t>
            </a:r>
            <a:endParaRPr lang="en-US" dirty="0">
              <a:solidFill>
                <a:srgbClr val="3380E6"/>
              </a:solidFill>
              <a:latin typeface="Calibri" panose="020F0502020204030204" pitchFamily="34" charset="0"/>
            </a:endParaRPr>
          </a:p>
        </p:txBody>
      </p:sp>
      <p:sp>
        <p:nvSpPr>
          <p:cNvPr id="136195" name="Text Placeholder 2">
            <a:extLst>
              <a:ext uri="{FF2B5EF4-FFF2-40B4-BE49-F238E27FC236}">
                <a16:creationId xmlns:a16="http://schemas.microsoft.com/office/drawing/2014/main" id="{53272406-FFD5-4044-8B2D-7304795C713B}"/>
              </a:ext>
            </a:extLst>
          </p:cNvPr>
          <p:cNvSpPr>
            <a:spLocks noGrp="1"/>
          </p:cNvSpPr>
          <p:nvPr>
            <p:ph type="body" idx="1"/>
          </p:nvPr>
        </p:nvSpPr>
        <p:spPr>
          <a:xfrm>
            <a:off x="804671" y="1219201"/>
            <a:ext cx="10727891" cy="4525963"/>
          </a:xfrm>
        </p:spPr>
        <p:txBody>
          <a:bodyPr/>
          <a:lstStyle/>
          <a:p>
            <a:pPr eaLnBrk="1" hangingPunct="1"/>
            <a:r>
              <a:rPr lang="en-US" altLang="en-US" sz="2400" dirty="0">
                <a:solidFill>
                  <a:srgbClr val="000000"/>
                </a:solidFill>
              </a:rPr>
              <a:t>Prior to Java SE 8, it was common to associate with an interface a class containing </a:t>
            </a:r>
            <a:r>
              <a:rPr lang="en-US" altLang="en-US" sz="2400" dirty="0">
                <a:solidFill>
                  <a:srgbClr val="000000"/>
                </a:solidFill>
                <a:latin typeface="Consolas" panose="020B0609020204030204" pitchFamily="49" charset="0"/>
              </a:rPr>
              <a:t>static</a:t>
            </a:r>
            <a:r>
              <a:rPr lang="en-US" altLang="en-US" sz="2400" dirty="0">
                <a:solidFill>
                  <a:srgbClr val="000000"/>
                </a:solidFill>
              </a:rPr>
              <a:t> helper methods for working with objects that implemented the interface. </a:t>
            </a:r>
          </a:p>
          <a:p>
            <a:pPr eaLnBrk="1" hangingPunct="1"/>
            <a:r>
              <a:rPr lang="en-US" altLang="en-US" sz="2400" dirty="0">
                <a:solidFill>
                  <a:srgbClr val="000000"/>
                </a:solidFill>
              </a:rPr>
              <a:t>In Chapter 16, you’ll learn about class </a:t>
            </a:r>
            <a:r>
              <a:rPr lang="en-US" altLang="en-US" sz="2400" dirty="0">
                <a:solidFill>
                  <a:srgbClr val="000000"/>
                </a:solidFill>
                <a:latin typeface="Consolas" panose="020B0609020204030204" pitchFamily="49" charset="0"/>
              </a:rPr>
              <a:t>Collections</a:t>
            </a:r>
            <a:r>
              <a:rPr lang="en-US" altLang="en-US" sz="2400" dirty="0">
                <a:solidFill>
                  <a:srgbClr val="000000"/>
                </a:solidFill>
              </a:rPr>
              <a:t> which contains many </a:t>
            </a:r>
            <a:r>
              <a:rPr lang="en-US" altLang="en-US" sz="2400" dirty="0">
                <a:solidFill>
                  <a:srgbClr val="000000"/>
                </a:solidFill>
                <a:latin typeface="Consolas" panose="020B0609020204030204" pitchFamily="49" charset="0"/>
              </a:rPr>
              <a:t>static</a:t>
            </a:r>
            <a:r>
              <a:rPr lang="en-US" altLang="en-US" sz="2400" dirty="0">
                <a:solidFill>
                  <a:srgbClr val="000000"/>
                </a:solidFill>
              </a:rPr>
              <a:t> helper methods for working with objects that implement interfaces </a:t>
            </a:r>
            <a:r>
              <a:rPr lang="en-US" altLang="en-US" sz="2400" dirty="0">
                <a:solidFill>
                  <a:srgbClr val="000000"/>
                </a:solidFill>
                <a:latin typeface="Consolas" panose="020B0609020204030204" pitchFamily="49" charset="0"/>
              </a:rPr>
              <a:t>Collection</a:t>
            </a:r>
            <a:r>
              <a:rPr lang="en-US" altLang="en-US" sz="2400" dirty="0">
                <a:solidFill>
                  <a:srgbClr val="000000"/>
                </a:solidFill>
              </a:rPr>
              <a:t>, </a:t>
            </a:r>
            <a:r>
              <a:rPr lang="en-US" altLang="en-US" sz="2400" dirty="0">
                <a:solidFill>
                  <a:srgbClr val="000000"/>
                </a:solidFill>
                <a:latin typeface="Consolas" panose="020B0609020204030204" pitchFamily="49" charset="0"/>
              </a:rPr>
              <a:t>List</a:t>
            </a:r>
            <a:r>
              <a:rPr lang="en-US" altLang="en-US" sz="2400" dirty="0">
                <a:solidFill>
                  <a:srgbClr val="000000"/>
                </a:solidFill>
              </a:rPr>
              <a:t>, </a:t>
            </a:r>
            <a:r>
              <a:rPr lang="en-US" altLang="en-US" sz="2400" dirty="0">
                <a:solidFill>
                  <a:srgbClr val="000000"/>
                </a:solidFill>
                <a:latin typeface="Consolas" panose="020B0609020204030204" pitchFamily="49" charset="0"/>
              </a:rPr>
              <a:t>Set</a:t>
            </a:r>
            <a:r>
              <a:rPr lang="en-US" altLang="en-US" sz="2400" dirty="0">
                <a:solidFill>
                  <a:srgbClr val="000000"/>
                </a:solidFill>
              </a:rPr>
              <a:t> and more. </a:t>
            </a:r>
          </a:p>
          <a:p>
            <a:pPr eaLnBrk="1" hangingPunct="1"/>
            <a:r>
              <a:rPr lang="en-US" altLang="en-US" sz="2400" dirty="0">
                <a:solidFill>
                  <a:srgbClr val="000000"/>
                </a:solidFill>
                <a:latin typeface="Consolas" panose="020B0609020204030204" pitchFamily="49" charset="0"/>
              </a:rPr>
              <a:t>Collections</a:t>
            </a:r>
            <a:r>
              <a:rPr lang="en-US" altLang="en-US" sz="2400" dirty="0">
                <a:solidFill>
                  <a:srgbClr val="000000"/>
                </a:solidFill>
              </a:rPr>
              <a:t> method </a:t>
            </a:r>
            <a:r>
              <a:rPr lang="en-US" altLang="en-US" sz="2400" dirty="0">
                <a:solidFill>
                  <a:srgbClr val="000000"/>
                </a:solidFill>
                <a:latin typeface="Consolas" panose="020B0609020204030204" pitchFamily="49" charset="0"/>
              </a:rPr>
              <a:t>sort</a:t>
            </a:r>
            <a:r>
              <a:rPr lang="en-US" altLang="en-US" sz="2400" dirty="0">
                <a:solidFill>
                  <a:srgbClr val="000000"/>
                </a:solidFill>
              </a:rPr>
              <a:t> can sort objects of </a:t>
            </a:r>
            <a:r>
              <a:rPr lang="en-US" altLang="en-US" sz="2400" i="1" dirty="0">
                <a:solidFill>
                  <a:srgbClr val="000000"/>
                </a:solidFill>
              </a:rPr>
              <a:t>any</a:t>
            </a:r>
            <a:r>
              <a:rPr lang="en-US" altLang="en-US" sz="2400" dirty="0">
                <a:solidFill>
                  <a:srgbClr val="000000"/>
                </a:solidFill>
              </a:rPr>
              <a:t> class that implements interface </a:t>
            </a:r>
            <a:r>
              <a:rPr lang="en-US" altLang="en-US" sz="2400" dirty="0">
                <a:solidFill>
                  <a:srgbClr val="000000"/>
                </a:solidFill>
                <a:latin typeface="Consolas" panose="020B0609020204030204" pitchFamily="49" charset="0"/>
              </a:rPr>
              <a:t>List</a:t>
            </a:r>
            <a:r>
              <a:rPr lang="en-US" altLang="en-US" sz="2400" dirty="0">
                <a:solidFill>
                  <a:srgbClr val="000000"/>
                </a:solidFill>
              </a:rPr>
              <a:t>. </a:t>
            </a:r>
          </a:p>
          <a:p>
            <a:pPr eaLnBrk="1" hangingPunct="1"/>
            <a:r>
              <a:rPr lang="en-US" altLang="en-US" sz="2400" dirty="0">
                <a:solidFill>
                  <a:srgbClr val="000000"/>
                </a:solidFill>
              </a:rPr>
              <a:t>With </a:t>
            </a:r>
            <a:r>
              <a:rPr lang="en-US" altLang="en-US" sz="2400" dirty="0">
                <a:solidFill>
                  <a:srgbClr val="000000"/>
                </a:solidFill>
                <a:latin typeface="Consolas" panose="020B0609020204030204" pitchFamily="49" charset="0"/>
              </a:rPr>
              <a:t>static</a:t>
            </a:r>
            <a:r>
              <a:rPr lang="en-US" altLang="en-US" sz="2400" dirty="0">
                <a:solidFill>
                  <a:srgbClr val="000000"/>
                </a:solidFill>
              </a:rPr>
              <a:t> interface methods, such helper methods can now be declared directly in interfaces rather than in separate classes.</a:t>
            </a:r>
          </a:p>
        </p:txBody>
      </p:sp>
      <p:sp>
        <p:nvSpPr>
          <p:cNvPr id="4" name="Footer Placeholder 3">
            <a:extLst>
              <a:ext uri="{FF2B5EF4-FFF2-40B4-BE49-F238E27FC236}">
                <a16:creationId xmlns:a16="http://schemas.microsoft.com/office/drawing/2014/main" id="{E43558FD-6443-404F-A7CC-B88C529AEF66}"/>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2517670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9436-3782-4F3D-818A-4ACB1AD9E297}"/>
              </a:ext>
            </a:extLst>
          </p:cNvPr>
          <p:cNvSpPr>
            <a:spLocks noGrp="1"/>
          </p:cNvSpPr>
          <p:nvPr>
            <p:ph type="title"/>
          </p:nvPr>
        </p:nvSpPr>
        <p:spPr>
          <a:xfrm>
            <a:off x="841247" y="228600"/>
            <a:ext cx="10691315" cy="1143000"/>
          </a:xfrm>
        </p:spPr>
        <p:txBody>
          <a:bodyPr/>
          <a:lstStyle/>
          <a:p>
            <a:pPr fontAlgn="auto">
              <a:spcAft>
                <a:spcPts val="0"/>
              </a:spcAft>
              <a:defRPr/>
            </a:pPr>
            <a:r>
              <a:rPr lang="en-US" dirty="0">
                <a:solidFill>
                  <a:srgbClr val="59D9B3"/>
                </a:solidFill>
                <a:latin typeface="Calibri" panose="020F0502020204030204" pitchFamily="34" charset="0"/>
              </a:rPr>
              <a:t>10.10.3 </a:t>
            </a:r>
            <a:r>
              <a:rPr lang="en-US" dirty="0">
                <a:solidFill>
                  <a:srgbClr val="33B38C"/>
                </a:solidFill>
                <a:latin typeface="Calibri" panose="020F0502020204030204" pitchFamily="34" charset="0"/>
              </a:rPr>
              <a:t>Functional Interfaces</a:t>
            </a:r>
            <a:endParaRPr lang="en-US" dirty="0">
              <a:solidFill>
                <a:srgbClr val="3380E6"/>
              </a:solidFill>
              <a:latin typeface="Calibri" panose="020F0502020204030204" pitchFamily="34" charset="0"/>
            </a:endParaRPr>
          </a:p>
        </p:txBody>
      </p:sp>
      <p:sp>
        <p:nvSpPr>
          <p:cNvPr id="137219" name="Text Placeholder 2">
            <a:extLst>
              <a:ext uri="{FF2B5EF4-FFF2-40B4-BE49-F238E27FC236}">
                <a16:creationId xmlns:a16="http://schemas.microsoft.com/office/drawing/2014/main" id="{A3DDDE08-165E-4BDD-86FA-5DAC0928382A}"/>
              </a:ext>
            </a:extLst>
          </p:cNvPr>
          <p:cNvSpPr>
            <a:spLocks noGrp="1"/>
          </p:cNvSpPr>
          <p:nvPr>
            <p:ph type="body" idx="1"/>
          </p:nvPr>
        </p:nvSpPr>
        <p:spPr>
          <a:xfrm>
            <a:off x="841247" y="1219201"/>
            <a:ext cx="10691315" cy="4525963"/>
          </a:xfrm>
        </p:spPr>
        <p:txBody>
          <a:bodyPr/>
          <a:lstStyle/>
          <a:p>
            <a:pPr eaLnBrk="1" hangingPunct="1"/>
            <a:r>
              <a:rPr lang="en-US" altLang="en-US" sz="2400" dirty="0">
                <a:solidFill>
                  <a:srgbClr val="000000"/>
                </a:solidFill>
              </a:rPr>
              <a:t>As of Java SE 8, any interface containing only one </a:t>
            </a:r>
            <a:r>
              <a:rPr lang="en-US" altLang="en-US" sz="2400" dirty="0">
                <a:solidFill>
                  <a:srgbClr val="000000"/>
                </a:solidFill>
                <a:latin typeface="Consolas" panose="020B0609020204030204" pitchFamily="49" charset="0"/>
              </a:rPr>
              <a:t>abstract</a:t>
            </a:r>
            <a:r>
              <a:rPr lang="en-US" altLang="en-US" sz="2400" dirty="0">
                <a:solidFill>
                  <a:srgbClr val="000000"/>
                </a:solidFill>
              </a:rPr>
              <a:t> method is known as a </a:t>
            </a:r>
            <a:r>
              <a:rPr lang="en-US" altLang="en-US" sz="2400" dirty="0">
                <a:solidFill>
                  <a:srgbClr val="0000FF"/>
                </a:solidFill>
              </a:rPr>
              <a:t>functional interface</a:t>
            </a:r>
            <a:r>
              <a:rPr lang="en-US" altLang="en-US" sz="2400" dirty="0">
                <a:solidFill>
                  <a:srgbClr val="000000"/>
                </a:solidFill>
              </a:rPr>
              <a:t>—also called SAM (Single Abstract Method) interfaces </a:t>
            </a:r>
          </a:p>
          <a:p>
            <a:pPr eaLnBrk="1" hangingPunct="1"/>
            <a:r>
              <a:rPr lang="en-US" altLang="en-US" sz="2400" dirty="0">
                <a:solidFill>
                  <a:srgbClr val="000000"/>
                </a:solidFill>
              </a:rPr>
              <a:t>Functional interfaces that you’ll use in this book include:</a:t>
            </a:r>
          </a:p>
          <a:p>
            <a:pPr lvl="1" eaLnBrk="1" hangingPunct="1"/>
            <a:r>
              <a:rPr lang="en-US" altLang="en-US" sz="2000" dirty="0">
                <a:solidFill>
                  <a:srgbClr val="000000"/>
                </a:solidFill>
                <a:latin typeface="Consolas" panose="020B0609020204030204" pitchFamily="49" charset="0"/>
              </a:rPr>
              <a:t>ActionListener</a:t>
            </a:r>
            <a:r>
              <a:rPr lang="en-US" altLang="en-US" sz="2000" dirty="0">
                <a:solidFill>
                  <a:srgbClr val="000000"/>
                </a:solidFill>
              </a:rPr>
              <a:t> (Chapter 12)—You’ll implement this interface to define a method that’s called when the user clicks a button. </a:t>
            </a:r>
          </a:p>
          <a:p>
            <a:pPr lvl="1" eaLnBrk="1" hangingPunct="1"/>
            <a:r>
              <a:rPr lang="en-US" altLang="en-US" sz="2000" dirty="0">
                <a:solidFill>
                  <a:srgbClr val="000000"/>
                </a:solidFill>
                <a:latin typeface="Consolas" panose="020B0609020204030204" pitchFamily="49" charset="0"/>
              </a:rPr>
              <a:t>Comparator</a:t>
            </a:r>
            <a:r>
              <a:rPr lang="en-US" altLang="en-US" sz="2000" dirty="0">
                <a:solidFill>
                  <a:srgbClr val="000000"/>
                </a:solidFill>
              </a:rPr>
              <a:t> (Chapter 16)—You’ll implement this interface to define a method that can compare two objects of a given type to determine whether the first object is less than, equal to or greater than the second. </a:t>
            </a:r>
          </a:p>
          <a:p>
            <a:pPr lvl="1" eaLnBrk="1" hangingPunct="1"/>
            <a:r>
              <a:rPr lang="en-US" altLang="en-US" sz="2000" dirty="0">
                <a:solidFill>
                  <a:srgbClr val="000000"/>
                </a:solidFill>
                <a:latin typeface="Consolas" panose="020B0609020204030204" pitchFamily="49" charset="0"/>
              </a:rPr>
              <a:t>Runnable</a:t>
            </a:r>
            <a:r>
              <a:rPr lang="en-US" altLang="en-US" sz="2000" dirty="0">
                <a:solidFill>
                  <a:srgbClr val="000000"/>
                </a:solidFill>
              </a:rPr>
              <a:t> (Chapter 23)—You’ll implement this interface to define a task that may be run in parallel with other parts of your program.</a:t>
            </a:r>
          </a:p>
        </p:txBody>
      </p:sp>
      <p:sp>
        <p:nvSpPr>
          <p:cNvPr id="4" name="Footer Placeholder 3">
            <a:extLst>
              <a:ext uri="{FF2B5EF4-FFF2-40B4-BE49-F238E27FC236}">
                <a16:creationId xmlns:a16="http://schemas.microsoft.com/office/drawing/2014/main" id="{77E9CE08-7EAF-4D03-9F87-A06546B9F144}"/>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9941180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AF03-5B7A-4D43-BE66-79B025FC8CD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10.12  </a:t>
            </a:r>
            <a:r>
              <a:rPr lang="en-US" dirty="0">
                <a:solidFill>
                  <a:srgbClr val="3380E6"/>
                </a:solidFill>
                <a:latin typeface="Calibri" panose="020F0502020204030204" pitchFamily="34" charset="0"/>
              </a:rPr>
              <a:t>private Constructors</a:t>
            </a:r>
          </a:p>
        </p:txBody>
      </p:sp>
      <p:sp>
        <p:nvSpPr>
          <p:cNvPr id="138243" name="Text Placeholder 2">
            <a:extLst>
              <a:ext uri="{FF2B5EF4-FFF2-40B4-BE49-F238E27FC236}">
                <a16:creationId xmlns:a16="http://schemas.microsoft.com/office/drawing/2014/main" id="{B167EFF7-CA08-4F72-B0BF-AF25DF11BE65}"/>
              </a:ext>
            </a:extLst>
          </p:cNvPr>
          <p:cNvSpPr>
            <a:spLocks noGrp="1"/>
          </p:cNvSpPr>
          <p:nvPr>
            <p:ph type="body" idx="1"/>
          </p:nvPr>
        </p:nvSpPr>
        <p:spPr/>
        <p:txBody>
          <a:bodyPr/>
          <a:lstStyle/>
          <a:p>
            <a:pPr marL="109537" indent="0">
              <a:buNone/>
            </a:pPr>
            <a:r>
              <a:rPr lang="en-US" dirty="0"/>
              <a:t>Sometimes it’s useful to declare one or more of a class’s constructors as private. </a:t>
            </a:r>
          </a:p>
          <a:p>
            <a:pPr marL="109537" indent="0">
              <a:buNone/>
            </a:pPr>
            <a:r>
              <a:rPr lang="en-US" b="1" i="1" dirty="0"/>
              <a:t>Preventing Object Instantiation</a:t>
            </a:r>
          </a:p>
          <a:p>
            <a:r>
              <a:rPr lang="en-US" dirty="0"/>
              <a:t>You can prevent client code from creating objects of a class by making the class’s constructors private</a:t>
            </a:r>
          </a:p>
          <a:p>
            <a:r>
              <a:rPr lang="en-US" dirty="0"/>
              <a:t>Consider class </a:t>
            </a:r>
            <a:r>
              <a:rPr lang="en-US" dirty="0">
                <a:latin typeface="Consolas" panose="020B0609020204030204" pitchFamily="49" charset="0"/>
              </a:rPr>
              <a:t>Math</a:t>
            </a:r>
            <a:r>
              <a:rPr lang="en-US" dirty="0"/>
              <a:t>, which contains only </a:t>
            </a:r>
            <a:r>
              <a:rPr lang="en-US" dirty="0">
                <a:latin typeface="Consolas" panose="020B0609020204030204" pitchFamily="49" charset="0"/>
              </a:rPr>
              <a:t>public</a:t>
            </a:r>
            <a:r>
              <a:rPr lang="en-US" dirty="0"/>
              <a:t> </a:t>
            </a:r>
            <a:r>
              <a:rPr lang="en-US" dirty="0">
                <a:latin typeface="Consolas" panose="020B0609020204030204" pitchFamily="49" charset="0"/>
              </a:rPr>
              <a:t>static</a:t>
            </a:r>
            <a:r>
              <a:rPr lang="en-US" dirty="0"/>
              <a:t> constants and </a:t>
            </a:r>
            <a:r>
              <a:rPr lang="en-US" dirty="0">
                <a:latin typeface="Consolas" panose="020B0609020204030204" pitchFamily="49" charset="0"/>
              </a:rPr>
              <a:t>public</a:t>
            </a:r>
            <a:r>
              <a:rPr lang="en-US" dirty="0"/>
              <a:t> </a:t>
            </a:r>
            <a:r>
              <a:rPr lang="en-US" dirty="0">
                <a:latin typeface="Consolas" panose="020B0609020204030204" pitchFamily="49" charset="0"/>
              </a:rPr>
              <a:t>static</a:t>
            </a:r>
            <a:r>
              <a:rPr lang="en-US" dirty="0"/>
              <a:t> methods</a:t>
            </a:r>
          </a:p>
          <a:p>
            <a:r>
              <a:rPr lang="en-US" dirty="0"/>
              <a:t>There’s no need to create a </a:t>
            </a:r>
            <a:r>
              <a:rPr lang="en-US" dirty="0">
                <a:latin typeface="Consolas" panose="020B0609020204030204" pitchFamily="49" charset="0"/>
              </a:rPr>
              <a:t>Math</a:t>
            </a:r>
            <a:r>
              <a:rPr lang="en-US" dirty="0"/>
              <a:t> object to use the class’s constants and methods, so its constructor is </a:t>
            </a:r>
            <a:r>
              <a:rPr lang="en-US" dirty="0">
                <a:latin typeface="Consolas" panose="020B0609020204030204" pitchFamily="49" charset="0"/>
              </a:rPr>
              <a:t>private</a:t>
            </a:r>
            <a:endParaRPr lang="en-US" dirty="0"/>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0F74173B-D537-4D32-8671-5FEA9EC2F6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234283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10_OOPPolymorphism_Page_17">
            <a:extLst>
              <a:ext uri="{FF2B5EF4-FFF2-40B4-BE49-F238E27FC236}">
                <a16:creationId xmlns:a16="http://schemas.microsoft.com/office/drawing/2014/main" id="{DDE22E18-29E2-4645-8514-F402D9DB1588}"/>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33475"/>
            <a:ext cx="12192000" cy="4591050"/>
          </a:xfrm>
          <a:prstGeom prst="rect">
            <a:avLst/>
          </a:prstGeom>
        </p:spPr>
      </p:pic>
      <p:sp>
        <p:nvSpPr>
          <p:cNvPr id="2" name="Footer Placeholder 1">
            <a:extLst>
              <a:ext uri="{FF2B5EF4-FFF2-40B4-BE49-F238E27FC236}">
                <a16:creationId xmlns:a16="http://schemas.microsoft.com/office/drawing/2014/main" id="{AC270804-D877-4B49-81FA-0D9F227A216A}"/>
              </a:ext>
            </a:extLst>
          </p:cNvPr>
          <p:cNvSpPr>
            <a:spLocks noGrp="1"/>
          </p:cNvSpPr>
          <p:nvPr>
            <p:ph type="ftr" sz="quarter" idx="11"/>
          </p:nvPr>
        </p:nvSpPr>
        <p:spPr/>
        <p:txBody>
          <a:bodyPr/>
          <a:lstStyle/>
          <a:p>
            <a:r>
              <a:rPr lang="en-US"/>
              <a:t>© Copyright 1992-2018 by Pearson Education, Inc. All Rights Reserved.</a:t>
            </a:r>
          </a:p>
        </p:txBody>
      </p:sp>
    </p:spTree>
    <p:extLst>
      <p:ext uri="{BB962C8B-B14F-4D97-AF65-F5344CB8AC3E}">
        <p14:creationId xmlns:p14="http://schemas.microsoft.com/office/powerpoint/2010/main" val="17546972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AF03-5B7A-4D43-BE66-79B025FC8CD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10.12  </a:t>
            </a:r>
            <a:r>
              <a:rPr lang="en-US" dirty="0">
                <a:solidFill>
                  <a:srgbClr val="3380E6"/>
                </a:solidFill>
                <a:latin typeface="Calibri" panose="020F0502020204030204" pitchFamily="34" charset="0"/>
              </a:rPr>
              <a:t>private Constructors (cont.)</a:t>
            </a:r>
          </a:p>
        </p:txBody>
      </p:sp>
      <p:sp>
        <p:nvSpPr>
          <p:cNvPr id="138243" name="Text Placeholder 2">
            <a:extLst>
              <a:ext uri="{FF2B5EF4-FFF2-40B4-BE49-F238E27FC236}">
                <a16:creationId xmlns:a16="http://schemas.microsoft.com/office/drawing/2014/main" id="{B167EFF7-CA08-4F72-B0BF-AF25DF11BE65}"/>
              </a:ext>
            </a:extLst>
          </p:cNvPr>
          <p:cNvSpPr>
            <a:spLocks noGrp="1"/>
          </p:cNvSpPr>
          <p:nvPr>
            <p:ph type="body" idx="1"/>
          </p:nvPr>
        </p:nvSpPr>
        <p:spPr/>
        <p:txBody>
          <a:bodyPr/>
          <a:lstStyle/>
          <a:p>
            <a:pPr marL="109537" indent="0">
              <a:buNone/>
            </a:pPr>
            <a:r>
              <a:rPr lang="en-US" b="1" i="1" dirty="0"/>
              <a:t>Sharing Initialization Code in Constructors </a:t>
            </a:r>
          </a:p>
          <a:p>
            <a:r>
              <a:rPr lang="en-US" dirty="0"/>
              <a:t>One common use of a </a:t>
            </a:r>
            <a:r>
              <a:rPr lang="en-US" dirty="0">
                <a:latin typeface="Consolas" panose="020B0609020204030204" pitchFamily="49" charset="0"/>
              </a:rPr>
              <a:t>private</a:t>
            </a:r>
            <a:r>
              <a:rPr lang="en-US" dirty="0"/>
              <a:t> constructor is sharing initialization code among a class’s other constructors</a:t>
            </a:r>
          </a:p>
          <a:p>
            <a:r>
              <a:rPr lang="en-US" dirty="0"/>
              <a:t>You can use delegating constructors (introduced in Fig. 8.5) to call the </a:t>
            </a:r>
            <a:r>
              <a:rPr lang="en-US" dirty="0">
                <a:latin typeface="Consolas" panose="020B0609020204030204" pitchFamily="49" charset="0"/>
              </a:rPr>
              <a:t>private</a:t>
            </a:r>
            <a:r>
              <a:rPr lang="en-US" dirty="0"/>
              <a:t> constructor that contains the shared initialization code </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0F74173B-D537-4D32-8671-5FEA9EC2F6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193241447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AF03-5B7A-4D43-BE66-79B025FC8CD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10.12  </a:t>
            </a:r>
            <a:r>
              <a:rPr lang="en-US" dirty="0">
                <a:solidFill>
                  <a:srgbClr val="3380E6"/>
                </a:solidFill>
                <a:latin typeface="Calibri" panose="020F0502020204030204" pitchFamily="34" charset="0"/>
              </a:rPr>
              <a:t>private Constructors (cont.)</a:t>
            </a:r>
          </a:p>
        </p:txBody>
      </p:sp>
      <p:sp>
        <p:nvSpPr>
          <p:cNvPr id="138243" name="Text Placeholder 2">
            <a:extLst>
              <a:ext uri="{FF2B5EF4-FFF2-40B4-BE49-F238E27FC236}">
                <a16:creationId xmlns:a16="http://schemas.microsoft.com/office/drawing/2014/main" id="{B167EFF7-CA08-4F72-B0BF-AF25DF11BE65}"/>
              </a:ext>
            </a:extLst>
          </p:cNvPr>
          <p:cNvSpPr>
            <a:spLocks noGrp="1"/>
          </p:cNvSpPr>
          <p:nvPr>
            <p:ph type="body" idx="1"/>
          </p:nvPr>
        </p:nvSpPr>
        <p:spPr/>
        <p:txBody>
          <a:bodyPr/>
          <a:lstStyle/>
          <a:p>
            <a:pPr marL="109537" indent="0">
              <a:buNone/>
            </a:pPr>
            <a:r>
              <a:rPr lang="en-US" b="1" i="1" dirty="0"/>
              <a:t>Factory Methods </a:t>
            </a:r>
          </a:p>
          <a:p>
            <a:r>
              <a:rPr lang="en-US" dirty="0"/>
              <a:t>Another common use of </a:t>
            </a:r>
            <a:r>
              <a:rPr lang="en-US" dirty="0">
                <a:latin typeface="Consolas" panose="020B0609020204030204" pitchFamily="49" charset="0"/>
              </a:rPr>
              <a:t>private</a:t>
            </a:r>
            <a:r>
              <a:rPr lang="en-US" dirty="0"/>
              <a:t> constructors is to force client code to use so-called “factory methods” to create objects</a:t>
            </a:r>
          </a:p>
          <a:p>
            <a:r>
              <a:rPr lang="en-US" dirty="0"/>
              <a:t>A </a:t>
            </a:r>
            <a:r>
              <a:rPr lang="en-US" b="1" dirty="0"/>
              <a:t>factory method</a:t>
            </a:r>
            <a:r>
              <a:rPr lang="en-US" dirty="0"/>
              <a:t> is a </a:t>
            </a:r>
            <a:r>
              <a:rPr lang="en-US" dirty="0">
                <a:latin typeface="Consolas" panose="020B0609020204030204" pitchFamily="49" charset="0"/>
              </a:rPr>
              <a:t>public</a:t>
            </a:r>
            <a:r>
              <a:rPr lang="en-US" dirty="0"/>
              <a:t> </a:t>
            </a:r>
            <a:r>
              <a:rPr lang="en-US" dirty="0">
                <a:latin typeface="Consolas" panose="020B0609020204030204" pitchFamily="49" charset="0"/>
              </a:rPr>
              <a:t>static</a:t>
            </a:r>
            <a:r>
              <a:rPr lang="en-US" dirty="0"/>
              <a:t> method that creates and initializes an object of a specified type (possibly of the same class), then returns a reference to it</a:t>
            </a:r>
          </a:p>
          <a:p>
            <a:r>
              <a:rPr lang="en-US" dirty="0"/>
              <a:t>A key benefit of this architecture is that the method’s return type can be an interface or a superclass (either abstract or concrete)</a:t>
            </a:r>
            <a:endParaRPr lang="en-US" altLang="en-US" dirty="0">
              <a:solidFill>
                <a:srgbClr val="000000"/>
              </a:solidFill>
            </a:endParaRPr>
          </a:p>
        </p:txBody>
      </p:sp>
      <p:sp>
        <p:nvSpPr>
          <p:cNvPr id="4" name="Footer Placeholder 3">
            <a:extLst>
              <a:ext uri="{FF2B5EF4-FFF2-40B4-BE49-F238E27FC236}">
                <a16:creationId xmlns:a16="http://schemas.microsoft.com/office/drawing/2014/main" id="{0F74173B-D537-4D32-8671-5FEA9EC2F6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3324324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AF03-5B7A-4D43-BE66-79B025FC8CDE}"/>
              </a:ext>
            </a:extLst>
          </p:cNvPr>
          <p:cNvSpPr>
            <a:spLocks noGrp="1"/>
          </p:cNvSpPr>
          <p:nvPr>
            <p:ph type="title"/>
          </p:nvPr>
        </p:nvSpPr>
        <p:spPr/>
        <p:txBody>
          <a:bodyPr>
            <a:normAutofit/>
          </a:bodyPr>
          <a:lstStyle/>
          <a:p>
            <a:pPr fontAlgn="auto">
              <a:spcAft>
                <a:spcPts val="0"/>
              </a:spcAft>
              <a:defRPr/>
            </a:pPr>
            <a:r>
              <a:rPr lang="en-US" dirty="0">
                <a:solidFill>
                  <a:srgbClr val="24B5A1"/>
                </a:solidFill>
                <a:latin typeface="Calibri" panose="020F0502020204030204" pitchFamily="34" charset="0"/>
              </a:rPr>
              <a:t>10.13  </a:t>
            </a:r>
            <a:r>
              <a:rPr lang="en-US" dirty="0">
                <a:solidFill>
                  <a:srgbClr val="3380E6"/>
                </a:solidFill>
                <a:latin typeface="Calibri" panose="020F0502020204030204" pitchFamily="34" charset="0"/>
              </a:rPr>
              <a:t>Program to an Interface, Not an Implementation</a:t>
            </a:r>
          </a:p>
        </p:txBody>
      </p:sp>
      <p:sp>
        <p:nvSpPr>
          <p:cNvPr id="138243" name="Text Placeholder 2">
            <a:extLst>
              <a:ext uri="{FF2B5EF4-FFF2-40B4-BE49-F238E27FC236}">
                <a16:creationId xmlns:a16="http://schemas.microsoft.com/office/drawing/2014/main" id="{B167EFF7-CA08-4F72-B0BF-AF25DF11BE65}"/>
              </a:ext>
            </a:extLst>
          </p:cNvPr>
          <p:cNvSpPr>
            <a:spLocks noGrp="1"/>
          </p:cNvSpPr>
          <p:nvPr>
            <p:ph type="body" idx="1"/>
          </p:nvPr>
        </p:nvSpPr>
        <p:spPr/>
        <p:txBody>
          <a:bodyPr/>
          <a:lstStyle/>
          <a:p>
            <a:r>
              <a:rPr lang="en-US" dirty="0"/>
              <a:t>Recall that Java does not allow a class to inherit from more than one superclass</a:t>
            </a:r>
          </a:p>
          <a:p>
            <a:r>
              <a:rPr lang="en-US" dirty="0"/>
              <a:t>With interface inheritance, a class implements an interface describing various abstract methods that the new class must provide</a:t>
            </a:r>
          </a:p>
          <a:p>
            <a:r>
              <a:rPr lang="en-US" dirty="0"/>
              <a:t>The new class also may inherit some method implementations (allowed in interfaces as of Java SE 8), but no instance variables</a:t>
            </a:r>
          </a:p>
          <a:p>
            <a:r>
              <a:rPr lang="en-US" dirty="0"/>
              <a:t>Recall that Java allows a class to implement multiple interfaces in addition to extending one class</a:t>
            </a:r>
          </a:p>
          <a:p>
            <a:r>
              <a:rPr lang="en-US" dirty="0"/>
              <a:t>An interface also may extend one or more other interfaces.</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0F74173B-D537-4D32-8671-5FEA9EC2F6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4598182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AF03-5B7A-4D43-BE66-79B025FC8CDE}"/>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10.13.1  </a:t>
            </a:r>
            <a:r>
              <a:rPr lang="en-US" dirty="0">
                <a:latin typeface="Calibri" panose="020F0502020204030204" pitchFamily="34" charset="0"/>
                <a:cs typeface="Calibri" panose="020F0502020204030204" pitchFamily="34" charset="0"/>
              </a:rPr>
              <a:t>Implementation Inheritance Is Best for Small Numbers of Tightly Coupled Classes</a:t>
            </a:r>
          </a:p>
        </p:txBody>
      </p:sp>
      <p:sp>
        <p:nvSpPr>
          <p:cNvPr id="138243" name="Text Placeholder 2">
            <a:extLst>
              <a:ext uri="{FF2B5EF4-FFF2-40B4-BE49-F238E27FC236}">
                <a16:creationId xmlns:a16="http://schemas.microsoft.com/office/drawing/2014/main" id="{B167EFF7-CA08-4F72-B0BF-AF25DF11BE65}"/>
              </a:ext>
            </a:extLst>
          </p:cNvPr>
          <p:cNvSpPr>
            <a:spLocks noGrp="1"/>
          </p:cNvSpPr>
          <p:nvPr>
            <p:ph type="body" idx="1"/>
          </p:nvPr>
        </p:nvSpPr>
        <p:spPr/>
        <p:txBody>
          <a:bodyPr/>
          <a:lstStyle/>
          <a:p>
            <a:r>
              <a:rPr lang="en-US" dirty="0"/>
              <a:t>Implementation inheritance is primarily used to declare closely related classes </a:t>
            </a:r>
          </a:p>
          <a:p>
            <a:pPr lvl="1"/>
            <a:r>
              <a:rPr lang="en-US" dirty="0"/>
              <a:t>many of the same instance variables and method implementations</a:t>
            </a:r>
          </a:p>
          <a:p>
            <a:r>
              <a:rPr lang="en-US" dirty="0"/>
              <a:t>Every subclass object has the </a:t>
            </a:r>
            <a:r>
              <a:rPr lang="en-US" i="1" dirty="0"/>
              <a:t>is-a</a:t>
            </a:r>
            <a:r>
              <a:rPr lang="en-US" dirty="0"/>
              <a:t> relationship with the superclass</a:t>
            </a:r>
          </a:p>
          <a:p>
            <a:pPr lvl="1"/>
            <a:r>
              <a:rPr lang="en-US" dirty="0"/>
              <a:t>anywhere a superclass object is expected, a subclass object may be provided</a:t>
            </a:r>
          </a:p>
          <a:p>
            <a:r>
              <a:rPr lang="en-US" dirty="0"/>
              <a:t>Classes declared with implementation inheritance are tightly coupled</a:t>
            </a:r>
          </a:p>
          <a:p>
            <a:pPr lvl="1"/>
            <a:r>
              <a:rPr lang="en-US" dirty="0"/>
              <a:t>you define the common instance variables and methods once in a superclass, then inherit them into subclasses</a:t>
            </a:r>
          </a:p>
          <a:p>
            <a:r>
              <a:rPr lang="en-US" dirty="0"/>
              <a:t>Changes to a superclass directly affect all corresponding subclasses</a:t>
            </a:r>
          </a:p>
          <a:p>
            <a:r>
              <a:rPr lang="en-US" dirty="0"/>
              <a:t>When you use a superclass variable, only a superclass object or one of its subclass objects may be assigned to the variable. </a:t>
            </a:r>
          </a:p>
        </p:txBody>
      </p:sp>
      <p:sp>
        <p:nvSpPr>
          <p:cNvPr id="4" name="Footer Placeholder 3">
            <a:extLst>
              <a:ext uri="{FF2B5EF4-FFF2-40B4-BE49-F238E27FC236}">
                <a16:creationId xmlns:a16="http://schemas.microsoft.com/office/drawing/2014/main" id="{0F74173B-D537-4D32-8671-5FEA9EC2F6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6827022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AF03-5B7A-4D43-BE66-79B025FC8CDE}"/>
              </a:ext>
            </a:extLst>
          </p:cNvPr>
          <p:cNvSpPr>
            <a:spLocks noGrp="1"/>
          </p:cNvSpPr>
          <p:nvPr>
            <p:ph type="title"/>
          </p:nvPr>
        </p:nvSpPr>
        <p:spPr/>
        <p:txBody>
          <a:bodyPr>
            <a:normAutofit fontScale="90000"/>
          </a:bodyPr>
          <a:lstStyle/>
          <a:p>
            <a:r>
              <a:rPr lang="en-US" dirty="0">
                <a:solidFill>
                  <a:srgbClr val="24B5A1"/>
                </a:solidFill>
                <a:latin typeface="Calibri" panose="020F0502020204030204" pitchFamily="34" charset="0"/>
              </a:rPr>
              <a:t>10.13.1  </a:t>
            </a:r>
            <a:r>
              <a:rPr lang="en-US" dirty="0">
                <a:latin typeface="Calibri" panose="020F0502020204030204" pitchFamily="34" charset="0"/>
                <a:cs typeface="Calibri" panose="020F0502020204030204" pitchFamily="34" charset="0"/>
              </a:rPr>
              <a:t>Implementation Inheritance Is Best for Small Numbers of Tightly Coupled Classes (cont.)</a:t>
            </a:r>
          </a:p>
        </p:txBody>
      </p:sp>
      <p:sp>
        <p:nvSpPr>
          <p:cNvPr id="138243" name="Text Placeholder 2">
            <a:extLst>
              <a:ext uri="{FF2B5EF4-FFF2-40B4-BE49-F238E27FC236}">
                <a16:creationId xmlns:a16="http://schemas.microsoft.com/office/drawing/2014/main" id="{B167EFF7-CA08-4F72-B0BF-AF25DF11BE65}"/>
              </a:ext>
            </a:extLst>
          </p:cNvPr>
          <p:cNvSpPr>
            <a:spLocks noGrp="1"/>
          </p:cNvSpPr>
          <p:nvPr>
            <p:ph type="body" idx="1"/>
          </p:nvPr>
        </p:nvSpPr>
        <p:spPr/>
        <p:txBody>
          <a:bodyPr/>
          <a:lstStyle/>
          <a:p>
            <a:r>
              <a:rPr lang="en-US" dirty="0"/>
              <a:t>A key disadvantage of implementation inheritance is that the tight coupling among the classes can make it difficult to modify the hierarchy</a:t>
            </a:r>
          </a:p>
          <a:p>
            <a:r>
              <a:rPr lang="en-US" dirty="0"/>
              <a:t>As we mentioned in Chapter 9, small inheritance hierarchies under the control of one person tend to be more manageable than large ones maintained by many people</a:t>
            </a:r>
          </a:p>
          <a:p>
            <a:r>
              <a:rPr lang="en-US" dirty="0"/>
              <a:t>This is true even with the tight coupling associated with implementation inheritance</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0F74173B-D537-4D32-8671-5FEA9EC2F6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24513365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AF03-5B7A-4D43-BE66-79B025FC8CDE}"/>
              </a:ext>
            </a:extLst>
          </p:cNvPr>
          <p:cNvSpPr>
            <a:spLocks noGrp="1"/>
          </p:cNvSpPr>
          <p:nvPr>
            <p:ph type="title"/>
          </p:nvPr>
        </p:nvSpPr>
        <p:spPr/>
        <p:txBody>
          <a:bodyPr>
            <a:normAutofit/>
          </a:bodyPr>
          <a:lstStyle/>
          <a:p>
            <a:r>
              <a:rPr lang="en-US" dirty="0">
                <a:solidFill>
                  <a:srgbClr val="24B5A1"/>
                </a:solidFill>
                <a:latin typeface="Calibri" panose="020F0502020204030204" pitchFamily="34" charset="0"/>
              </a:rPr>
              <a:t>10.13.2  </a:t>
            </a:r>
            <a:r>
              <a:rPr lang="en-US" dirty="0">
                <a:latin typeface="Calibri" panose="020F0502020204030204" pitchFamily="34" charset="0"/>
                <a:cs typeface="Calibri" panose="020F0502020204030204" pitchFamily="34" charset="0"/>
              </a:rPr>
              <a:t>Interface Inheritance Is Best for Flexibility</a:t>
            </a:r>
          </a:p>
        </p:txBody>
      </p:sp>
      <p:sp>
        <p:nvSpPr>
          <p:cNvPr id="138243" name="Text Placeholder 2">
            <a:extLst>
              <a:ext uri="{FF2B5EF4-FFF2-40B4-BE49-F238E27FC236}">
                <a16:creationId xmlns:a16="http://schemas.microsoft.com/office/drawing/2014/main" id="{B167EFF7-CA08-4F72-B0BF-AF25DF11BE65}"/>
              </a:ext>
            </a:extLst>
          </p:cNvPr>
          <p:cNvSpPr>
            <a:spLocks noGrp="1"/>
          </p:cNvSpPr>
          <p:nvPr>
            <p:ph type="body" idx="1"/>
          </p:nvPr>
        </p:nvSpPr>
        <p:spPr>
          <a:xfrm>
            <a:off x="591312" y="1481138"/>
            <a:ext cx="10972800" cy="4525962"/>
          </a:xfrm>
        </p:spPr>
        <p:txBody>
          <a:bodyPr/>
          <a:lstStyle/>
          <a:p>
            <a:r>
              <a:rPr lang="en-US" dirty="0"/>
              <a:t>Interface inheritance often requires more work than implementation inheritance, because you must provide implementations of the interface’s abstract methods</a:t>
            </a:r>
          </a:p>
          <a:p>
            <a:pPr lvl="1"/>
            <a:r>
              <a:rPr lang="en-US" dirty="0"/>
              <a:t>even if those implementations are similar or identical among classes</a:t>
            </a:r>
          </a:p>
          <a:p>
            <a:r>
              <a:rPr lang="en-US" dirty="0"/>
              <a:t>Gives you additional flexibility by eliminating the tight coupling between classes</a:t>
            </a:r>
          </a:p>
          <a:p>
            <a:r>
              <a:rPr lang="en-US" dirty="0"/>
              <a:t>When you use a variable of an interface type, you can assign it an object of </a:t>
            </a:r>
            <a:r>
              <a:rPr lang="en-US" i="1" dirty="0"/>
              <a:t>any</a:t>
            </a:r>
            <a:r>
              <a:rPr lang="en-US" dirty="0"/>
              <a:t> type that implements the interface directly or indirectly</a:t>
            </a:r>
          </a:p>
          <a:p>
            <a:pPr lvl="1"/>
            <a:r>
              <a:rPr lang="en-US" dirty="0"/>
              <a:t>Allows you to add new types to your code easily and to replace existing objects with objects of new and improved implementation classes. </a:t>
            </a:r>
          </a:p>
          <a:p>
            <a:pPr lvl="1"/>
            <a:r>
              <a:rPr lang="en-US" dirty="0"/>
              <a:t>Device drivers are a good example of how interfaces enable systems to be modified easily</a:t>
            </a:r>
          </a:p>
          <a:p>
            <a:pPr eaLnBrk="1" hangingPunct="1"/>
            <a:endParaRPr lang="en-US" altLang="en-US" dirty="0">
              <a:solidFill>
                <a:srgbClr val="000000"/>
              </a:solidFill>
            </a:endParaRPr>
          </a:p>
        </p:txBody>
      </p:sp>
      <p:sp>
        <p:nvSpPr>
          <p:cNvPr id="4" name="Footer Placeholder 3">
            <a:extLst>
              <a:ext uri="{FF2B5EF4-FFF2-40B4-BE49-F238E27FC236}">
                <a16:creationId xmlns:a16="http://schemas.microsoft.com/office/drawing/2014/main" id="{0F74173B-D537-4D32-8671-5FEA9EC2F65D}"/>
              </a:ext>
            </a:extLst>
          </p:cNvPr>
          <p:cNvSpPr>
            <a:spLocks noGrp="1"/>
          </p:cNvSpPr>
          <p:nvPr>
            <p:ph type="ftr" sz="quarter" idx="11"/>
          </p:nvPr>
        </p:nvSpPr>
        <p:spPr/>
        <p:txBody>
          <a:bodyPr/>
          <a:lstStyle/>
          <a:p>
            <a:pPr>
              <a:defRPr/>
            </a:pPr>
            <a:r>
              <a:rPr lang="en-US"/>
              <a:t>© Copyright 1992-2018 by Pearson Education, Inc. All Rights Reserved.</a:t>
            </a:r>
          </a:p>
        </p:txBody>
      </p:sp>
    </p:spTree>
    <p:extLst>
      <p:ext uri="{BB962C8B-B14F-4D97-AF65-F5344CB8AC3E}">
        <p14:creationId xmlns:p14="http://schemas.microsoft.com/office/powerpoint/2010/main" val="37265464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JHTP11_05</Template>
  <TotalTime>522</TotalTime>
  <Words>4863</Words>
  <Application>Microsoft Office PowerPoint</Application>
  <PresentationFormat>Widescreen</PresentationFormat>
  <Paragraphs>356</Paragraphs>
  <Slides>95</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95</vt:i4>
      </vt:variant>
    </vt:vector>
  </HeadingPairs>
  <TitlesOfParts>
    <vt:vector size="105" baseType="lpstr">
      <vt:lpstr>Arial</vt:lpstr>
      <vt:lpstr>Calibri</vt:lpstr>
      <vt:lpstr>Cambria</vt:lpstr>
      <vt:lpstr>Consolas</vt:lpstr>
      <vt:lpstr>Lucida Sans Unicode</vt:lpstr>
      <vt:lpstr>Verdana</vt:lpstr>
      <vt:lpstr>Wingdings</vt:lpstr>
      <vt:lpstr>Wingdings 2</vt:lpstr>
      <vt:lpstr>Wingdings 3</vt:lpstr>
      <vt:lpstr>Concourse</vt:lpstr>
      <vt:lpstr>Chapter 10 Object-Oriented Programming: Polymorphism and Interfaces</vt:lpstr>
      <vt:lpstr>10.1  Introduction</vt:lpstr>
      <vt:lpstr>10.2  Polymorphism Examples </vt:lpstr>
      <vt:lpstr>10.3  Demonstrating Polymorphic Behavior</vt:lpstr>
      <vt:lpstr>PowerPoint Presentation</vt:lpstr>
      <vt:lpstr>PowerPoint Presentation</vt:lpstr>
      <vt:lpstr>PowerPoint Presentation</vt:lpstr>
      <vt:lpstr>PowerPoint Presentation</vt:lpstr>
      <vt:lpstr>PowerPoint Presentation</vt:lpstr>
      <vt:lpstr>10.3  Demonstrating Polymorphic Behavior (Cont.)</vt:lpstr>
      <vt:lpstr>10.4  Abstract Classes and Methods</vt:lpstr>
      <vt:lpstr>10.4  Abstract Classes and Methods (Cont.)</vt:lpstr>
      <vt:lpstr>PowerPoint Presentation</vt:lpstr>
      <vt:lpstr>10.5  Case Study: Payroll System Using Polymorphism</vt:lpstr>
      <vt:lpstr>10.5  Case Study: Payroll System Using Polymorphism (Cont.)</vt:lpstr>
      <vt:lpstr>PowerPoint Presentation</vt:lpstr>
      <vt:lpstr>10.5  Case Study: Payroll System Using Polymorphism (Cont.)</vt:lpstr>
      <vt:lpstr>10.5.1 Abstract Superclass Employee </vt:lpstr>
      <vt:lpstr>10.5.1 Abstract Superclass Employee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10.5.6 Polymorphic Processing, Operator instanceof and Downcasting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10.5.6 Polymorphic Processing, Operator instanceof and Downcasting (Cont.)</vt:lpstr>
      <vt:lpstr>10.5.6 Polymorphic Processing, Operator instanceof and Downcasting (Cont.)</vt:lpstr>
      <vt:lpstr>10.6  Summary of the Allowed Assignments Between Superclass and Subclass Variables </vt:lpstr>
      <vt:lpstr>10.7  final Methods and Classes</vt:lpstr>
      <vt:lpstr>10.7  final Methods and Classes (Cont.)</vt:lpstr>
      <vt:lpstr>10.8  A Deeper Explanation of Issues with Calling Methods from Constructors</vt:lpstr>
      <vt:lpstr>10.9  Creating and Using Interfaces</vt:lpstr>
      <vt:lpstr>10.9  Creating and Using Interfaces (Cont.)</vt:lpstr>
      <vt:lpstr>10.9  Creating and Using Interfaces (Cont.)</vt:lpstr>
      <vt:lpstr>10.9  Creating and Using Interfaces (Cont.)</vt:lpstr>
      <vt:lpstr>10.9.1 Developing a Payable Hierarchy</vt:lpstr>
      <vt:lpstr>PowerPoint Presentation</vt:lpstr>
      <vt:lpstr>10.9.2 Interface Payable </vt:lpstr>
      <vt:lpstr>PowerPoint Presentation</vt:lpstr>
      <vt:lpstr>10.9.3 Class Invoice </vt:lpstr>
      <vt:lpstr>PowerPoint Presentation</vt:lpstr>
      <vt:lpstr>PowerPoint Presentation</vt:lpstr>
      <vt:lpstr>PowerPoint Presentation</vt:lpstr>
      <vt:lpstr>PowerPoint Presentation</vt:lpstr>
      <vt:lpstr>PowerPoint Presentation</vt:lpstr>
      <vt:lpstr>10.9.4 Modifying Class Employee to Implement Interface Payable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10.9.7 Some Common Interfaces of the Java API</vt:lpstr>
      <vt:lpstr>PowerPoint Presentation</vt:lpstr>
      <vt:lpstr>PowerPoint Presentation</vt:lpstr>
      <vt:lpstr>PowerPoint Presentation</vt:lpstr>
      <vt:lpstr>PowerPoint Presentation</vt:lpstr>
      <vt:lpstr>10.10  Java SE 8 Interface Enhancements</vt:lpstr>
      <vt:lpstr>10.10.1 default Interface Methods</vt:lpstr>
      <vt:lpstr>10.10.1 default Interface Methods (Cont.)</vt:lpstr>
      <vt:lpstr>10.10.1 default Interface Methods (Cont.)</vt:lpstr>
      <vt:lpstr>10.10.2 static Interface Methods (Cont.)</vt:lpstr>
      <vt:lpstr>10.10.3 Functional Interfaces</vt:lpstr>
      <vt:lpstr>10.12  private Constructors</vt:lpstr>
      <vt:lpstr>10.12  private Constructors (cont.)</vt:lpstr>
      <vt:lpstr>10.12  private Constructors (cont.)</vt:lpstr>
      <vt:lpstr>10.13  Program to an Interface, Not an Implementation</vt:lpstr>
      <vt:lpstr>10.13.1  Implementation Inheritance Is Best for Small Numbers of Tightly Coupled Classes</vt:lpstr>
      <vt:lpstr>10.13.1  Implementation Inheritance Is Best for Small Numbers of Tightly Coupled Classes (cont.)</vt:lpstr>
      <vt:lpstr>10.13.2  Interface Inheritance Is Best for Flexibility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Album</dc:title>
  <dc:creator>Paul Deitel</dc:creator>
  <cp:lastModifiedBy>Dan</cp:lastModifiedBy>
  <cp:revision>34</cp:revision>
  <dcterms:created xsi:type="dcterms:W3CDTF">2017-07-06T14:40:38Z</dcterms:created>
  <dcterms:modified xsi:type="dcterms:W3CDTF">2023-02-21T04:09:19Z</dcterms:modified>
</cp:coreProperties>
</file>