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72" r:id="rId12"/>
    <p:sldId id="268" r:id="rId13"/>
    <p:sldId id="273" r:id="rId14"/>
    <p:sldId id="270"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9998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4942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48396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1592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85260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94B661-2FCF-4C7C-A5BD-36F0E944ECAA}"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335059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94B661-2FCF-4C7C-A5BD-36F0E944ECAA}" type="datetimeFigureOut">
              <a:rPr lang="en-US" smtClean="0"/>
              <a:t>2/15/2023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920147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651470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55338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21552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08241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6672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4B661-2FCF-4C7C-A5BD-36F0E944ECAA}"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42500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4B661-2FCF-4C7C-A5BD-36F0E944ECAA}"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1024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4B661-2FCF-4C7C-A5BD-36F0E944ECAA}"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7550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06998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8730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E94B661-2FCF-4C7C-A5BD-36F0E944ECAA}" type="datetimeFigureOut">
              <a:rPr lang="en-US" smtClean="0"/>
              <a:t>2/15/2023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C290657-94BB-4E28-9591-BF7E129998C1}" type="slidenum">
              <a:rPr lang="en-US" smtClean="0"/>
              <a:t>‹#›</a:t>
            </a:fld>
            <a:endParaRPr lang="en-US"/>
          </a:p>
        </p:txBody>
      </p:sp>
    </p:spTree>
    <p:extLst>
      <p:ext uri="{BB962C8B-B14F-4D97-AF65-F5344CB8AC3E}">
        <p14:creationId xmlns:p14="http://schemas.microsoft.com/office/powerpoint/2010/main" val="2500270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1799-0468-6970-0A37-F83E3F47E16E}"/>
              </a:ext>
            </a:extLst>
          </p:cNvPr>
          <p:cNvSpPr>
            <a:spLocks noGrp="1"/>
          </p:cNvSpPr>
          <p:nvPr>
            <p:ph type="ctrTitle"/>
          </p:nvPr>
        </p:nvSpPr>
        <p:spPr>
          <a:xfrm>
            <a:off x="930667" y="1509622"/>
            <a:ext cx="10197407" cy="1656271"/>
          </a:xfrm>
        </p:spPr>
        <p:txBody>
          <a:bodyPr/>
          <a:lstStyle/>
          <a:p>
            <a:r>
              <a:rPr lang="en-US" sz="4400" dirty="0"/>
              <a:t>MUSIC AND MENTAL HEALTH</a:t>
            </a:r>
          </a:p>
        </p:txBody>
      </p:sp>
      <p:sp>
        <p:nvSpPr>
          <p:cNvPr id="3" name="Subtitle 2">
            <a:extLst>
              <a:ext uri="{FF2B5EF4-FFF2-40B4-BE49-F238E27FC236}">
                <a16:creationId xmlns:a16="http://schemas.microsoft.com/office/drawing/2014/main" id="{23EC31E1-60F9-5911-B7CE-40A6460BB037}"/>
              </a:ext>
            </a:extLst>
          </p:cNvPr>
          <p:cNvSpPr>
            <a:spLocks noGrp="1"/>
          </p:cNvSpPr>
          <p:nvPr>
            <p:ph type="subTitle" idx="1"/>
          </p:nvPr>
        </p:nvSpPr>
        <p:spPr>
          <a:xfrm>
            <a:off x="930667" y="3429000"/>
            <a:ext cx="8825658" cy="861420"/>
          </a:xfrm>
        </p:spPr>
        <p:txBody>
          <a:bodyPr/>
          <a:lstStyle/>
          <a:p>
            <a:r>
              <a:rPr lang="en-US" dirty="0"/>
              <a:t>Anthony, sweta &amp; virmar</a:t>
            </a:r>
          </a:p>
        </p:txBody>
      </p:sp>
    </p:spTree>
    <p:extLst>
      <p:ext uri="{BB962C8B-B14F-4D97-AF65-F5344CB8AC3E}">
        <p14:creationId xmlns:p14="http://schemas.microsoft.com/office/powerpoint/2010/main" val="62449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6F8EE72-2CC8-4EEE-817C-FE5700908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2EC016-3001-CDD8-2180-276AA8ADE406}"/>
              </a:ext>
            </a:extLst>
          </p:cNvPr>
          <p:cNvPicPr>
            <a:picLocks noChangeAspect="1"/>
          </p:cNvPicPr>
          <p:nvPr/>
        </p:nvPicPr>
        <p:blipFill>
          <a:blip r:embed="rId2"/>
          <a:stretch>
            <a:fillRect/>
          </a:stretch>
        </p:blipFill>
        <p:spPr>
          <a:xfrm>
            <a:off x="595824" y="643466"/>
            <a:ext cx="3853646" cy="4085251"/>
          </a:xfrm>
          <a:prstGeom prst="rect">
            <a:avLst/>
          </a:prstGeom>
        </p:spPr>
      </p:pic>
      <p:pic>
        <p:nvPicPr>
          <p:cNvPr id="2" name="Picture 1">
            <a:extLst>
              <a:ext uri="{FF2B5EF4-FFF2-40B4-BE49-F238E27FC236}">
                <a16:creationId xmlns:a16="http://schemas.microsoft.com/office/drawing/2014/main" id="{78D5E588-3AC7-BC50-DBEB-8D9F645FCA5F}"/>
              </a:ext>
            </a:extLst>
          </p:cNvPr>
          <p:cNvPicPr>
            <a:picLocks noChangeAspect="1"/>
          </p:cNvPicPr>
          <p:nvPr/>
        </p:nvPicPr>
        <p:blipFill>
          <a:blip r:embed="rId3"/>
          <a:stretch>
            <a:fillRect/>
          </a:stretch>
        </p:blipFill>
        <p:spPr>
          <a:xfrm>
            <a:off x="7398437" y="643465"/>
            <a:ext cx="4150096" cy="4085251"/>
          </a:xfrm>
          <a:prstGeom prst="rect">
            <a:avLst/>
          </a:prstGeom>
        </p:spPr>
      </p:pic>
      <p:sp>
        <p:nvSpPr>
          <p:cNvPr id="23" name="Freeform: Shape 22">
            <a:extLst>
              <a:ext uri="{FF2B5EF4-FFF2-40B4-BE49-F238E27FC236}">
                <a16:creationId xmlns:a16="http://schemas.microsoft.com/office/drawing/2014/main" id="{78154B1C-9452-4959-A313-5D592A346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4928325"/>
            <a:ext cx="10905067" cy="1286209"/>
          </a:xfrm>
          <a:custGeom>
            <a:avLst/>
            <a:gdLst>
              <a:gd name="connsiteX0" fmla="*/ 5080191 w 10905067"/>
              <a:gd name="connsiteY0" fmla="*/ 0 h 1286209"/>
              <a:gd name="connsiteX1" fmla="*/ 5315140 w 10905067"/>
              <a:gd name="connsiteY1" fmla="*/ 1588 h 1286209"/>
              <a:gd name="connsiteX2" fmla="*/ 5546915 w 10905067"/>
              <a:gd name="connsiteY2" fmla="*/ 1588 h 1286209"/>
              <a:gd name="connsiteX3" fmla="*/ 5777103 w 10905067"/>
              <a:gd name="connsiteY3" fmla="*/ 4763 h 1286209"/>
              <a:gd name="connsiteX4" fmla="*/ 6002528 w 10905067"/>
              <a:gd name="connsiteY4" fmla="*/ 9525 h 1286209"/>
              <a:gd name="connsiteX5" fmla="*/ 6226365 w 10905067"/>
              <a:gd name="connsiteY5" fmla="*/ 14288 h 1286209"/>
              <a:gd name="connsiteX6" fmla="*/ 6445440 w 10905067"/>
              <a:gd name="connsiteY6" fmla="*/ 19050 h 1286209"/>
              <a:gd name="connsiteX7" fmla="*/ 6662928 w 10905067"/>
              <a:gd name="connsiteY7" fmla="*/ 26988 h 1286209"/>
              <a:gd name="connsiteX8" fmla="*/ 6877240 w 10905067"/>
              <a:gd name="connsiteY8" fmla="*/ 34925 h 1286209"/>
              <a:gd name="connsiteX9" fmla="*/ 7086790 w 10905067"/>
              <a:gd name="connsiteY9" fmla="*/ 42863 h 1286209"/>
              <a:gd name="connsiteX10" fmla="*/ 7496365 w 10905067"/>
              <a:gd name="connsiteY10" fmla="*/ 63500 h 1286209"/>
              <a:gd name="connsiteX11" fmla="*/ 7888478 w 10905067"/>
              <a:gd name="connsiteY11" fmla="*/ 85725 h 1286209"/>
              <a:gd name="connsiteX12" fmla="*/ 8264715 w 10905067"/>
              <a:gd name="connsiteY12" fmla="*/ 109538 h 1286209"/>
              <a:gd name="connsiteX13" fmla="*/ 8621902 w 10905067"/>
              <a:gd name="connsiteY13" fmla="*/ 134938 h 1286209"/>
              <a:gd name="connsiteX14" fmla="*/ 8961628 w 10905067"/>
              <a:gd name="connsiteY14" fmla="*/ 161925 h 1286209"/>
              <a:gd name="connsiteX15" fmla="*/ 9277540 w 10905067"/>
              <a:gd name="connsiteY15" fmla="*/ 190500 h 1286209"/>
              <a:gd name="connsiteX16" fmla="*/ 9574402 w 10905067"/>
              <a:gd name="connsiteY16" fmla="*/ 219075 h 1286209"/>
              <a:gd name="connsiteX17" fmla="*/ 9847452 w 10905067"/>
              <a:gd name="connsiteY17" fmla="*/ 247650 h 1286209"/>
              <a:gd name="connsiteX18" fmla="*/ 10098278 w 10905067"/>
              <a:gd name="connsiteY18" fmla="*/ 274638 h 1286209"/>
              <a:gd name="connsiteX19" fmla="*/ 10320528 w 10905067"/>
              <a:gd name="connsiteY19" fmla="*/ 300038 h 1286209"/>
              <a:gd name="connsiteX20" fmla="*/ 10520552 w 10905067"/>
              <a:gd name="connsiteY20" fmla="*/ 323850 h 1286209"/>
              <a:gd name="connsiteX21" fmla="*/ 10690415 w 10905067"/>
              <a:gd name="connsiteY21" fmla="*/ 344488 h 1286209"/>
              <a:gd name="connsiteX22" fmla="*/ 10831702 w 10905067"/>
              <a:gd name="connsiteY22" fmla="*/ 363538 h 1286209"/>
              <a:gd name="connsiteX23" fmla="*/ 10905067 w 10905067"/>
              <a:gd name="connsiteY23" fmla="*/ 373678 h 1286209"/>
              <a:gd name="connsiteX24" fmla="*/ 10905067 w 10905067"/>
              <a:gd name="connsiteY24" fmla="*/ 1286209 h 1286209"/>
              <a:gd name="connsiteX25" fmla="*/ 0 w 10905067"/>
              <a:gd name="connsiteY25" fmla="*/ 1286209 h 1286209"/>
              <a:gd name="connsiteX26" fmla="*/ 0 w 10905067"/>
              <a:gd name="connsiteY26" fmla="*/ 369898 h 1286209"/>
              <a:gd name="connsiteX27" fmla="*/ 71628 w 10905067"/>
              <a:gd name="connsiteY27" fmla="*/ 358775 h 1286209"/>
              <a:gd name="connsiteX28" fmla="*/ 327215 w 10905067"/>
              <a:gd name="connsiteY28" fmla="*/ 320675 h 1286209"/>
              <a:gd name="connsiteX29" fmla="*/ 582802 w 10905067"/>
              <a:gd name="connsiteY29" fmla="*/ 284163 h 1286209"/>
              <a:gd name="connsiteX30" fmla="*/ 839978 w 10905067"/>
              <a:gd name="connsiteY30" fmla="*/ 252413 h 1286209"/>
              <a:gd name="connsiteX31" fmla="*/ 1095565 w 10905067"/>
              <a:gd name="connsiteY31" fmla="*/ 220663 h 1286209"/>
              <a:gd name="connsiteX32" fmla="*/ 1352740 w 10905067"/>
              <a:gd name="connsiteY32" fmla="*/ 190500 h 1286209"/>
              <a:gd name="connsiteX33" fmla="*/ 1606740 w 10905067"/>
              <a:gd name="connsiteY33" fmla="*/ 165100 h 1286209"/>
              <a:gd name="connsiteX34" fmla="*/ 1863915 w 10905067"/>
              <a:gd name="connsiteY34" fmla="*/ 141288 h 1286209"/>
              <a:gd name="connsiteX35" fmla="*/ 2119502 w 10905067"/>
              <a:gd name="connsiteY35" fmla="*/ 119063 h 1286209"/>
              <a:gd name="connsiteX36" fmla="*/ 2371915 w 10905067"/>
              <a:gd name="connsiteY36" fmla="*/ 100013 h 1286209"/>
              <a:gd name="connsiteX37" fmla="*/ 2625915 w 10905067"/>
              <a:gd name="connsiteY37" fmla="*/ 80963 h 1286209"/>
              <a:gd name="connsiteX38" fmla="*/ 2878328 w 10905067"/>
              <a:gd name="connsiteY38" fmla="*/ 65088 h 1286209"/>
              <a:gd name="connsiteX39" fmla="*/ 3129153 w 10905067"/>
              <a:gd name="connsiteY39" fmla="*/ 52388 h 1286209"/>
              <a:gd name="connsiteX40" fmla="*/ 3379978 w 10905067"/>
              <a:gd name="connsiteY40" fmla="*/ 39688 h 1286209"/>
              <a:gd name="connsiteX41" fmla="*/ 3627628 w 10905067"/>
              <a:gd name="connsiteY41" fmla="*/ 28575 h 1286209"/>
              <a:gd name="connsiteX42" fmla="*/ 3873690 w 10905067"/>
              <a:gd name="connsiteY42" fmla="*/ 20638 h 1286209"/>
              <a:gd name="connsiteX43" fmla="*/ 4119754 w 10905067"/>
              <a:gd name="connsiteY43" fmla="*/ 14288 h 1286209"/>
              <a:gd name="connsiteX44" fmla="*/ 4362640 w 10905067"/>
              <a:gd name="connsiteY44" fmla="*/ 7938 h 1286209"/>
              <a:gd name="connsiteX45" fmla="*/ 4603941 w 10905067"/>
              <a:gd name="connsiteY45" fmla="*/ 4763 h 1286209"/>
              <a:gd name="connsiteX46" fmla="*/ 4843653 w 10905067"/>
              <a:gd name="connsiteY46" fmla="*/ 1588 h 128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905067" h="1286209">
                <a:moveTo>
                  <a:pt x="5080191" y="0"/>
                </a:moveTo>
                <a:lnTo>
                  <a:pt x="5315140" y="1588"/>
                </a:lnTo>
                <a:lnTo>
                  <a:pt x="5546915" y="1588"/>
                </a:lnTo>
                <a:lnTo>
                  <a:pt x="5777103" y="4763"/>
                </a:lnTo>
                <a:lnTo>
                  <a:pt x="6002528" y="9525"/>
                </a:lnTo>
                <a:lnTo>
                  <a:pt x="6226365" y="14288"/>
                </a:lnTo>
                <a:lnTo>
                  <a:pt x="6445440" y="19050"/>
                </a:lnTo>
                <a:lnTo>
                  <a:pt x="6662928" y="26988"/>
                </a:lnTo>
                <a:lnTo>
                  <a:pt x="6877240" y="34925"/>
                </a:lnTo>
                <a:lnTo>
                  <a:pt x="7086790" y="42863"/>
                </a:lnTo>
                <a:lnTo>
                  <a:pt x="7496365" y="63500"/>
                </a:lnTo>
                <a:lnTo>
                  <a:pt x="7888478" y="85725"/>
                </a:lnTo>
                <a:lnTo>
                  <a:pt x="8264715" y="109538"/>
                </a:lnTo>
                <a:lnTo>
                  <a:pt x="8621902" y="134938"/>
                </a:lnTo>
                <a:lnTo>
                  <a:pt x="8961628" y="161925"/>
                </a:lnTo>
                <a:lnTo>
                  <a:pt x="9277540" y="190500"/>
                </a:lnTo>
                <a:lnTo>
                  <a:pt x="9574402" y="219075"/>
                </a:lnTo>
                <a:lnTo>
                  <a:pt x="9847452" y="247650"/>
                </a:lnTo>
                <a:lnTo>
                  <a:pt x="10098278" y="274638"/>
                </a:lnTo>
                <a:lnTo>
                  <a:pt x="10320528" y="300038"/>
                </a:lnTo>
                <a:lnTo>
                  <a:pt x="10520552" y="323850"/>
                </a:lnTo>
                <a:lnTo>
                  <a:pt x="10690415" y="344488"/>
                </a:lnTo>
                <a:lnTo>
                  <a:pt x="10831702" y="363538"/>
                </a:lnTo>
                <a:lnTo>
                  <a:pt x="10905067" y="373678"/>
                </a:lnTo>
                <a:lnTo>
                  <a:pt x="10905067" y="1286209"/>
                </a:lnTo>
                <a:lnTo>
                  <a:pt x="0" y="1286209"/>
                </a:lnTo>
                <a:lnTo>
                  <a:pt x="0" y="369898"/>
                </a:lnTo>
                <a:lnTo>
                  <a:pt x="71628" y="358775"/>
                </a:lnTo>
                <a:lnTo>
                  <a:pt x="327215" y="320675"/>
                </a:lnTo>
                <a:lnTo>
                  <a:pt x="582802" y="284163"/>
                </a:lnTo>
                <a:lnTo>
                  <a:pt x="839978" y="252413"/>
                </a:lnTo>
                <a:lnTo>
                  <a:pt x="1095565" y="220663"/>
                </a:lnTo>
                <a:lnTo>
                  <a:pt x="1352740" y="190500"/>
                </a:lnTo>
                <a:lnTo>
                  <a:pt x="1606740" y="165100"/>
                </a:lnTo>
                <a:lnTo>
                  <a:pt x="1863915" y="141288"/>
                </a:lnTo>
                <a:lnTo>
                  <a:pt x="2119502" y="119063"/>
                </a:lnTo>
                <a:lnTo>
                  <a:pt x="2371915" y="100013"/>
                </a:lnTo>
                <a:lnTo>
                  <a:pt x="2625915" y="80963"/>
                </a:lnTo>
                <a:lnTo>
                  <a:pt x="2878328" y="65088"/>
                </a:lnTo>
                <a:lnTo>
                  <a:pt x="3129153" y="52388"/>
                </a:lnTo>
                <a:lnTo>
                  <a:pt x="3379978" y="39688"/>
                </a:lnTo>
                <a:lnTo>
                  <a:pt x="3627628" y="28575"/>
                </a:lnTo>
                <a:lnTo>
                  <a:pt x="3873690" y="20638"/>
                </a:lnTo>
                <a:lnTo>
                  <a:pt x="4119754" y="14288"/>
                </a:lnTo>
                <a:lnTo>
                  <a:pt x="4362640" y="7938"/>
                </a:lnTo>
                <a:lnTo>
                  <a:pt x="4603941" y="4763"/>
                </a:lnTo>
                <a:lnTo>
                  <a:pt x="4843653" y="1588"/>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25" name="Freeform: Shape 24">
            <a:extLst>
              <a:ext uri="{FF2B5EF4-FFF2-40B4-BE49-F238E27FC236}">
                <a16:creationId xmlns:a16="http://schemas.microsoft.com/office/drawing/2014/main" id="{ED87115C-523F-444B-AF3E-D7FCDF2FB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609206" y="4900663"/>
            <a:ext cx="2691397" cy="383230"/>
          </a:xfrm>
          <a:custGeom>
            <a:avLst/>
            <a:gdLst>
              <a:gd name="connsiteX0" fmla="*/ 0 w 2691397"/>
              <a:gd name="connsiteY0" fmla="*/ 104335 h 383230"/>
              <a:gd name="connsiteX1" fmla="*/ 6524 w 2691397"/>
              <a:gd name="connsiteY1" fmla="*/ 104577 h 383230"/>
              <a:gd name="connsiteX2" fmla="*/ 98577 w 2691397"/>
              <a:gd name="connsiteY2" fmla="*/ 108077 h 383230"/>
              <a:gd name="connsiteX3" fmla="*/ 191951 w 2691397"/>
              <a:gd name="connsiteY3" fmla="*/ 111410 h 383230"/>
              <a:gd name="connsiteX4" fmla="*/ 285984 w 2691397"/>
              <a:gd name="connsiteY4" fmla="*/ 113494 h 383230"/>
              <a:gd name="connsiteX5" fmla="*/ 381667 w 2691397"/>
              <a:gd name="connsiteY5" fmla="*/ 115494 h 383230"/>
              <a:gd name="connsiteX6" fmla="*/ 478999 w 2691397"/>
              <a:gd name="connsiteY6" fmla="*/ 117577 h 383230"/>
              <a:gd name="connsiteX7" fmla="*/ 577652 w 2691397"/>
              <a:gd name="connsiteY7" fmla="*/ 118994 h 383230"/>
              <a:gd name="connsiteX8" fmla="*/ 677293 w 2691397"/>
              <a:gd name="connsiteY8" fmla="*/ 118994 h 383230"/>
              <a:gd name="connsiteX9" fmla="*/ 778255 w 2691397"/>
              <a:gd name="connsiteY9" fmla="*/ 119577 h 383230"/>
              <a:gd name="connsiteX10" fmla="*/ 880207 w 2691397"/>
              <a:gd name="connsiteY10" fmla="*/ 118994 h 383230"/>
              <a:gd name="connsiteX11" fmla="*/ 983149 w 2691397"/>
              <a:gd name="connsiteY11" fmla="*/ 117577 h 383230"/>
              <a:gd name="connsiteX12" fmla="*/ 1086420 w 2691397"/>
              <a:gd name="connsiteY12" fmla="*/ 116244 h 383230"/>
              <a:gd name="connsiteX13" fmla="*/ 1191011 w 2691397"/>
              <a:gd name="connsiteY13" fmla="*/ 113494 h 383230"/>
              <a:gd name="connsiteX14" fmla="*/ 1296922 w 2691397"/>
              <a:gd name="connsiteY14" fmla="*/ 110827 h 383230"/>
              <a:gd name="connsiteX15" fmla="*/ 1402173 w 2691397"/>
              <a:gd name="connsiteY15" fmla="*/ 107327 h 383230"/>
              <a:gd name="connsiteX16" fmla="*/ 1508744 w 2691397"/>
              <a:gd name="connsiteY16" fmla="*/ 102660 h 383230"/>
              <a:gd name="connsiteX17" fmla="*/ 1616635 w 2691397"/>
              <a:gd name="connsiteY17" fmla="*/ 97160 h 383230"/>
              <a:gd name="connsiteX18" fmla="*/ 1724525 w 2691397"/>
              <a:gd name="connsiteY18" fmla="*/ 91743 h 383230"/>
              <a:gd name="connsiteX19" fmla="*/ 1832416 w 2691397"/>
              <a:gd name="connsiteY19" fmla="*/ 84826 h 383230"/>
              <a:gd name="connsiteX20" fmla="*/ 1942286 w 2691397"/>
              <a:gd name="connsiteY20" fmla="*/ 76660 h 383230"/>
              <a:gd name="connsiteX21" fmla="*/ 2050177 w 2691397"/>
              <a:gd name="connsiteY21" fmla="*/ 68493 h 383230"/>
              <a:gd name="connsiteX22" fmla="*/ 2160047 w 2691397"/>
              <a:gd name="connsiteY22" fmla="*/ 58910 h 383230"/>
              <a:gd name="connsiteX23" fmla="*/ 2270907 w 2691397"/>
              <a:gd name="connsiteY23" fmla="*/ 48659 h 383230"/>
              <a:gd name="connsiteX24" fmla="*/ 2379788 w 2691397"/>
              <a:gd name="connsiteY24" fmla="*/ 37742 h 383230"/>
              <a:gd name="connsiteX25" fmla="*/ 2489988 w 2691397"/>
              <a:gd name="connsiteY25" fmla="*/ 24909 h 383230"/>
              <a:gd name="connsiteX26" fmla="*/ 2600188 w 2691397"/>
              <a:gd name="connsiteY26" fmla="*/ 11242 h 383230"/>
              <a:gd name="connsiteX27" fmla="*/ 2691397 w 2691397"/>
              <a:gd name="connsiteY27" fmla="*/ 0 h 383230"/>
              <a:gd name="connsiteX28" fmla="*/ 2643382 w 2691397"/>
              <a:gd name="connsiteY28" fmla="*/ 383230 h 383230"/>
              <a:gd name="connsiteX29" fmla="*/ 2643381 w 2691397"/>
              <a:gd name="connsiteY29" fmla="*/ 383230 h 383230"/>
              <a:gd name="connsiteX30" fmla="*/ 2673098 w 2691397"/>
              <a:gd name="connsiteY30" fmla="*/ 146043 h 383230"/>
              <a:gd name="connsiteX31" fmla="*/ 2600644 w 2691397"/>
              <a:gd name="connsiteY31" fmla="*/ 148175 h 383230"/>
              <a:gd name="connsiteX32" fmla="*/ 2342303 w 2691397"/>
              <a:gd name="connsiteY32" fmla="*/ 154206 h 383230"/>
              <a:gd name="connsiteX33" fmla="*/ 2084160 w 2691397"/>
              <a:gd name="connsiteY33" fmla="*/ 158662 h 383230"/>
              <a:gd name="connsiteX34" fmla="*/ 1825032 w 2691397"/>
              <a:gd name="connsiteY34" fmla="*/ 158194 h 383230"/>
              <a:gd name="connsiteX35" fmla="*/ 1567480 w 2691397"/>
              <a:gd name="connsiteY35" fmla="*/ 157924 h 383230"/>
              <a:gd name="connsiteX36" fmla="*/ 1308551 w 2691397"/>
              <a:gd name="connsiteY36" fmla="*/ 155882 h 383230"/>
              <a:gd name="connsiteX37" fmla="*/ 1053363 w 2691397"/>
              <a:gd name="connsiteY37" fmla="*/ 149509 h 383230"/>
              <a:gd name="connsiteX38" fmla="*/ 795223 w 2691397"/>
              <a:gd name="connsiteY38" fmla="*/ 141165 h 383230"/>
              <a:gd name="connsiteX39" fmla="*/ 538856 w 2691397"/>
              <a:gd name="connsiteY39" fmla="*/ 131445 h 383230"/>
              <a:gd name="connsiteX40" fmla="*/ 286033 w 2691397"/>
              <a:gd name="connsiteY40" fmla="*/ 118968 h 383230"/>
              <a:gd name="connsiteX41" fmla="*/ 31635 w 2691397"/>
              <a:gd name="connsiteY41" fmla="*/ 106294 h 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91397" h="383230">
                <a:moveTo>
                  <a:pt x="0" y="104335"/>
                </a:moveTo>
                <a:lnTo>
                  <a:pt x="6524" y="104577"/>
                </a:lnTo>
                <a:lnTo>
                  <a:pt x="98577" y="108077"/>
                </a:lnTo>
                <a:lnTo>
                  <a:pt x="191951" y="111410"/>
                </a:lnTo>
                <a:lnTo>
                  <a:pt x="285984" y="113494"/>
                </a:lnTo>
                <a:lnTo>
                  <a:pt x="381667" y="115494"/>
                </a:lnTo>
                <a:lnTo>
                  <a:pt x="478999" y="117577"/>
                </a:lnTo>
                <a:lnTo>
                  <a:pt x="577652" y="118994"/>
                </a:lnTo>
                <a:lnTo>
                  <a:pt x="677293" y="118994"/>
                </a:lnTo>
                <a:lnTo>
                  <a:pt x="778255" y="119577"/>
                </a:lnTo>
                <a:lnTo>
                  <a:pt x="880207" y="118994"/>
                </a:lnTo>
                <a:lnTo>
                  <a:pt x="983149" y="117577"/>
                </a:lnTo>
                <a:lnTo>
                  <a:pt x="1086420" y="116244"/>
                </a:lnTo>
                <a:lnTo>
                  <a:pt x="1191011" y="113494"/>
                </a:lnTo>
                <a:lnTo>
                  <a:pt x="1296922" y="110827"/>
                </a:lnTo>
                <a:lnTo>
                  <a:pt x="1402173" y="107327"/>
                </a:lnTo>
                <a:lnTo>
                  <a:pt x="1508744" y="102660"/>
                </a:lnTo>
                <a:lnTo>
                  <a:pt x="1616635" y="97160"/>
                </a:lnTo>
                <a:lnTo>
                  <a:pt x="1724525" y="91743"/>
                </a:lnTo>
                <a:lnTo>
                  <a:pt x="1832416" y="84826"/>
                </a:lnTo>
                <a:lnTo>
                  <a:pt x="1942286" y="76660"/>
                </a:lnTo>
                <a:lnTo>
                  <a:pt x="2050177" y="68493"/>
                </a:lnTo>
                <a:lnTo>
                  <a:pt x="2160047" y="58910"/>
                </a:lnTo>
                <a:lnTo>
                  <a:pt x="2270907" y="48659"/>
                </a:lnTo>
                <a:lnTo>
                  <a:pt x="2379788" y="37742"/>
                </a:lnTo>
                <a:lnTo>
                  <a:pt x="2489988" y="24909"/>
                </a:lnTo>
                <a:lnTo>
                  <a:pt x="2600188" y="11242"/>
                </a:lnTo>
                <a:lnTo>
                  <a:pt x="2691397" y="0"/>
                </a:lnTo>
                <a:lnTo>
                  <a:pt x="2643382" y="383230"/>
                </a:lnTo>
                <a:lnTo>
                  <a:pt x="2643381" y="383230"/>
                </a:lnTo>
                <a:lnTo>
                  <a:pt x="2673098" y="146043"/>
                </a:lnTo>
                <a:lnTo>
                  <a:pt x="2600644" y="148175"/>
                </a:lnTo>
                <a:lnTo>
                  <a:pt x="2342303" y="154206"/>
                </a:lnTo>
                <a:lnTo>
                  <a:pt x="2084160" y="158662"/>
                </a:lnTo>
                <a:lnTo>
                  <a:pt x="1825032" y="158194"/>
                </a:lnTo>
                <a:lnTo>
                  <a:pt x="1567480" y="157924"/>
                </a:lnTo>
                <a:lnTo>
                  <a:pt x="1308551" y="155882"/>
                </a:lnTo>
                <a:lnTo>
                  <a:pt x="1053363" y="149509"/>
                </a:lnTo>
                <a:lnTo>
                  <a:pt x="795223" y="141165"/>
                </a:lnTo>
                <a:lnTo>
                  <a:pt x="538856" y="131445"/>
                </a:lnTo>
                <a:lnTo>
                  <a:pt x="286033" y="118968"/>
                </a:lnTo>
                <a:lnTo>
                  <a:pt x="31635" y="106294"/>
                </a:lnTo>
                <a:close/>
              </a:path>
            </a:pathLst>
          </a:custGeom>
          <a:solidFill>
            <a:srgbClr val="FFFFFF">
              <a:alpha val="20000"/>
            </a:srgbClr>
          </a:solidFill>
          <a:ln>
            <a:noFill/>
          </a:ln>
        </p:spPr>
        <p:txBody>
          <a:bodyPr wrap="square">
            <a:noAutofit/>
          </a:bodyPr>
          <a:lstStyle/>
          <a:p>
            <a:endParaRPr lang="en-US" dirty="0"/>
          </a:p>
        </p:txBody>
      </p:sp>
      <p:sp>
        <p:nvSpPr>
          <p:cNvPr id="4" name="TextBox 3">
            <a:extLst>
              <a:ext uri="{FF2B5EF4-FFF2-40B4-BE49-F238E27FC236}">
                <a16:creationId xmlns:a16="http://schemas.microsoft.com/office/drawing/2014/main" id="{B5FC625E-1E16-536F-47EF-5644B9DF6AA6}"/>
              </a:ext>
            </a:extLst>
          </p:cNvPr>
          <p:cNvSpPr txBox="1"/>
          <p:nvPr/>
        </p:nvSpPr>
        <p:spPr>
          <a:xfrm>
            <a:off x="4687820" y="666065"/>
            <a:ext cx="2472267" cy="406265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There seems to be no statistical relationship between the data. </a:t>
            </a:r>
          </a:p>
          <a:p>
            <a:pPr marL="457200" rtl="0">
              <a:spcBef>
                <a:spcPts val="0"/>
              </a:spcBef>
              <a:spcAft>
                <a:spcPts val="0"/>
              </a:spcAft>
            </a:pPr>
            <a:r>
              <a:rPr lang="en-US" sz="1600" b="0" i="0" u="none" strike="noStrike" dirty="0">
                <a:solidFill>
                  <a:srgbClr val="000000"/>
                </a:solidFill>
                <a:effectLst/>
                <a:latin typeface="Calibri" panose="020F0502020204030204" pitchFamily="34" charset="0"/>
              </a:rPr>
              <a:t> </a:t>
            </a:r>
            <a:endParaRPr lang="en-US" sz="1600" b="0" dirty="0">
              <a:effectLs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We can infer the people in our population who reported prefer slow music have higher levels of anxiety and depression. Be weary of drawing conclusions. </a:t>
            </a:r>
          </a:p>
          <a:p>
            <a:pPr marL="457200" rtl="0">
              <a:spcBef>
                <a:spcPts val="0"/>
              </a:spcBef>
              <a:spcAft>
                <a:spcPts val="0"/>
              </a:spcAft>
            </a:pPr>
            <a:r>
              <a:rPr lang="en-US" sz="1600" b="0" i="0" u="none" strike="noStrike" dirty="0">
                <a:solidFill>
                  <a:srgbClr val="000000"/>
                </a:solidFill>
                <a:effectLst/>
                <a:latin typeface="Calibri" panose="020F0502020204030204" pitchFamily="34" charset="0"/>
              </a:rPr>
              <a:t> </a:t>
            </a:r>
            <a:endParaRPr lang="en-US" sz="1600" b="0" dirty="0">
              <a:effectLs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Follow Up: Looking at the preferred tempo may not yield relevant information. </a:t>
            </a:r>
          </a:p>
          <a:p>
            <a:endParaRPr lang="en-US" sz="1600" dirty="0"/>
          </a:p>
        </p:txBody>
      </p:sp>
    </p:spTree>
    <p:extLst>
      <p:ext uri="{BB962C8B-B14F-4D97-AF65-F5344CB8AC3E}">
        <p14:creationId xmlns:p14="http://schemas.microsoft.com/office/powerpoint/2010/main" val="46477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B285D8-DB4C-F97B-C2D6-B855D0C94957}"/>
              </a:ext>
            </a:extLst>
          </p:cNvPr>
          <p:cNvPicPr>
            <a:picLocks noChangeAspect="1"/>
          </p:cNvPicPr>
          <p:nvPr/>
        </p:nvPicPr>
        <p:blipFill>
          <a:blip r:embed="rId2"/>
          <a:stretch>
            <a:fillRect/>
          </a:stretch>
        </p:blipFill>
        <p:spPr>
          <a:xfrm>
            <a:off x="569344" y="1224951"/>
            <a:ext cx="6599208" cy="3088257"/>
          </a:xfrm>
          <a:prstGeom prst="rect">
            <a:avLst/>
          </a:prstGeom>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786A5C4A-2CF9-8212-14A8-E4671C13D874}"/>
              </a:ext>
            </a:extLst>
          </p:cNvPr>
          <p:cNvSpPr/>
          <p:nvPr/>
        </p:nvSpPr>
        <p:spPr>
          <a:xfrm>
            <a:off x="905774" y="198408"/>
            <a:ext cx="8013939" cy="10265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7EDCF4-3C5F-07AF-C685-35B8CE4ED148}"/>
              </a:ext>
            </a:extLst>
          </p:cNvPr>
          <p:cNvSpPr/>
          <p:nvPr/>
        </p:nvSpPr>
        <p:spPr>
          <a:xfrm>
            <a:off x="-215662" y="198408"/>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Primary streaming services by Age group</a:t>
            </a:r>
            <a:r>
              <a:rPr lang="en-US" sz="2000" b="1" dirty="0">
                <a:latin typeface="Calibri" panose="020F0502020204030204" pitchFamily="34" charset="0"/>
                <a:ea typeface="Calibri" panose="020F0502020204030204" pitchFamily="34" charset="0"/>
                <a:cs typeface="Calibri" panose="020F0502020204030204" pitchFamily="34" charset="0"/>
              </a:rPr>
              <a:t>age </a:t>
            </a:r>
            <a:r>
              <a:rPr lang="en-US" dirty="0">
                <a:latin typeface="Tahoma" panose="020B0604030504040204" pitchFamily="34" charset="0"/>
                <a:ea typeface="Tahoma" panose="020B0604030504040204" pitchFamily="34" charset="0"/>
                <a:cs typeface="Tahoma" panose="020B0604030504040204" pitchFamily="34" charset="0"/>
              </a:rPr>
              <a:t>group</a:t>
            </a:r>
          </a:p>
        </p:txBody>
      </p:sp>
      <p:sp>
        <p:nvSpPr>
          <p:cNvPr id="5" name="Rectangle 4">
            <a:extLst>
              <a:ext uri="{FF2B5EF4-FFF2-40B4-BE49-F238E27FC236}">
                <a16:creationId xmlns:a16="http://schemas.microsoft.com/office/drawing/2014/main" id="{3D907606-9F4D-5643-3D30-FB2BE1940CA7}"/>
              </a:ext>
            </a:extLst>
          </p:cNvPr>
          <p:cNvSpPr/>
          <p:nvPr/>
        </p:nvSpPr>
        <p:spPr>
          <a:xfrm>
            <a:off x="7919048" y="1863307"/>
            <a:ext cx="3142529" cy="156569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Spotify is the most preferred choice across the age groups</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next best choice is YouTube</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Free music is most preferred</a:t>
            </a:r>
          </a:p>
        </p:txBody>
      </p:sp>
    </p:spTree>
    <p:extLst>
      <p:ext uri="{BB962C8B-B14F-4D97-AF65-F5344CB8AC3E}">
        <p14:creationId xmlns:p14="http://schemas.microsoft.com/office/powerpoint/2010/main" val="63096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2694BA-0EB5-1D28-440A-D78C66F09B4A}"/>
              </a:ext>
            </a:extLst>
          </p:cNvPr>
          <p:cNvPicPr>
            <a:picLocks noChangeAspect="1"/>
          </p:cNvPicPr>
          <p:nvPr/>
        </p:nvPicPr>
        <p:blipFill>
          <a:blip r:embed="rId2"/>
          <a:stretch>
            <a:fillRect/>
          </a:stretch>
        </p:blipFill>
        <p:spPr>
          <a:xfrm>
            <a:off x="580125" y="1039977"/>
            <a:ext cx="7261285" cy="3247352"/>
          </a:xfrm>
          <a:prstGeom prst="rect">
            <a:avLst/>
          </a:prstGeom>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BEC77F01-E36C-E229-BCF3-4F1D6D2436E0}"/>
              </a:ext>
            </a:extLst>
          </p:cNvPr>
          <p:cNvSpPr/>
          <p:nvPr/>
        </p:nvSpPr>
        <p:spPr>
          <a:xfrm>
            <a:off x="-699785" y="13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Favorite Genre by Age group</a:t>
            </a:r>
            <a:r>
              <a:rPr lang="en-US" sz="2000" b="1" dirty="0">
                <a:latin typeface="Calibri" panose="020F0502020204030204" pitchFamily="34" charset="0"/>
                <a:ea typeface="Calibri" panose="020F0502020204030204" pitchFamily="34" charset="0"/>
                <a:cs typeface="Calibri" panose="020F0502020204030204" pitchFamily="34" charset="0"/>
              </a:rPr>
              <a:t>age </a:t>
            </a:r>
            <a:r>
              <a:rPr lang="en-US" dirty="0">
                <a:latin typeface="Tahoma" panose="020B0604030504040204" pitchFamily="34" charset="0"/>
                <a:ea typeface="Tahoma" panose="020B0604030504040204" pitchFamily="34" charset="0"/>
                <a:cs typeface="Tahoma" panose="020B0604030504040204" pitchFamily="34" charset="0"/>
              </a:rPr>
              <a:t>group</a:t>
            </a:r>
          </a:p>
        </p:txBody>
      </p:sp>
      <p:sp>
        <p:nvSpPr>
          <p:cNvPr id="4" name="Rectangle 3">
            <a:extLst>
              <a:ext uri="{FF2B5EF4-FFF2-40B4-BE49-F238E27FC236}">
                <a16:creationId xmlns:a16="http://schemas.microsoft.com/office/drawing/2014/main" id="{3DDDC49D-DEE5-4AD7-C0E0-72D89855F274}"/>
              </a:ext>
            </a:extLst>
          </p:cNvPr>
          <p:cNvSpPr/>
          <p:nvPr/>
        </p:nvSpPr>
        <p:spPr>
          <a:xfrm>
            <a:off x="8106198" y="2663653"/>
            <a:ext cx="3815507" cy="81855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Rock is ranked as top fav genre across the age groups</a:t>
            </a:r>
          </a:p>
          <a:p>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Pop is ranked as second favorite for teenage and young adults but adults prefer metal music </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Amongst teenagers K-pop is quickly catching up along with Metal </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Apart from Rock and Metal, adults have a diverse preference of music  </a:t>
            </a:r>
          </a:p>
          <a:p>
            <a:pPr marL="285750" indent="-285750">
              <a:buFont typeface="Arial" panose="020B0604020202020204" pitchFamily="34" charset="0"/>
              <a:buChar char="•"/>
            </a:pPr>
            <a:endParaRPr lang="en-US" sz="16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882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D4EF5C-9298-C9F5-1A52-16174A5465C0}"/>
              </a:ext>
            </a:extLst>
          </p:cNvPr>
          <p:cNvPicPr>
            <a:picLocks noChangeAspect="1"/>
          </p:cNvPicPr>
          <p:nvPr/>
        </p:nvPicPr>
        <p:blipFill>
          <a:blip r:embed="rId2"/>
          <a:stretch>
            <a:fillRect/>
          </a:stretch>
        </p:blipFill>
        <p:spPr>
          <a:xfrm>
            <a:off x="4432022" y="2386728"/>
            <a:ext cx="6083578" cy="3311791"/>
          </a:xfrm>
          <a:prstGeom prst="rect">
            <a:avLst/>
          </a:prstGeom>
          <a:effectLst>
            <a:outerShdw blurRad="50800" dist="38100" dir="2700000" algn="tl" rotWithShape="0">
              <a:prstClr val="black">
                <a:alpha val="40000"/>
              </a:prstClr>
            </a:outerShdw>
          </a:effectLst>
        </p:spPr>
      </p:pic>
      <p:sp>
        <p:nvSpPr>
          <p:cNvPr id="4" name="Rectangle 3">
            <a:extLst>
              <a:ext uri="{FF2B5EF4-FFF2-40B4-BE49-F238E27FC236}">
                <a16:creationId xmlns:a16="http://schemas.microsoft.com/office/drawing/2014/main" id="{5D0DF4AE-AA83-9672-1898-EB089E68ECD1}"/>
              </a:ext>
            </a:extLst>
          </p:cNvPr>
          <p:cNvSpPr/>
          <p:nvPr/>
        </p:nvSpPr>
        <p:spPr>
          <a:xfrm>
            <a:off x="-77639" y="409902"/>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Favorite Genre by Combined Mental health rankings group</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9A9462E2-AB0E-BC20-9615-BEB4DA3F0D71}"/>
              </a:ext>
            </a:extLst>
          </p:cNvPr>
          <p:cNvSpPr/>
          <p:nvPr/>
        </p:nvSpPr>
        <p:spPr>
          <a:xfrm>
            <a:off x="0" y="1228454"/>
            <a:ext cx="10325819" cy="660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Four different mental health ranking were Self reported - Depression, Anxiety, OCD and Insomnia on a scale of 0-10 </a:t>
            </a:r>
          </a:p>
          <a:p>
            <a:pPr marL="285750" indent="-285750">
              <a:buFont typeface="Wingdings" panose="05000000000000000000" pitchFamily="2" charset="2"/>
              <a:buChar char="§"/>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We combined all four mental health ranking were Self reported - Depression, Anxiety, OCD and Insomnia on a scale of 0-10 </a:t>
            </a:r>
          </a:p>
        </p:txBody>
      </p:sp>
      <p:sp>
        <p:nvSpPr>
          <p:cNvPr id="6" name="TextBox 5">
            <a:extLst>
              <a:ext uri="{FF2B5EF4-FFF2-40B4-BE49-F238E27FC236}">
                <a16:creationId xmlns:a16="http://schemas.microsoft.com/office/drawing/2014/main" id="{103C7886-1BE6-6135-6091-B4024EF4A9B0}"/>
              </a:ext>
            </a:extLst>
          </p:cNvPr>
          <p:cNvSpPr txBox="1"/>
          <p:nvPr/>
        </p:nvSpPr>
        <p:spPr>
          <a:xfrm>
            <a:off x="327808" y="2386728"/>
            <a:ext cx="3709353" cy="1815882"/>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Further the combined score were classified as:</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Combined scale &gt;25 = High Mental health scale</a:t>
            </a:r>
          </a:p>
          <a:p>
            <a:r>
              <a:rPr lang="en-US" sz="1400" dirty="0">
                <a:latin typeface="Calibri" panose="020F0502020204030204" pitchFamily="34" charset="0"/>
                <a:ea typeface="Calibri" panose="020F0502020204030204" pitchFamily="34" charset="0"/>
                <a:cs typeface="Calibri" panose="020F0502020204030204" pitchFamily="34" charset="0"/>
              </a:rPr>
              <a:t>Combined scale between 15-24 = Moderate Mental Health scale</a:t>
            </a:r>
          </a:p>
          <a:p>
            <a:r>
              <a:rPr lang="en-US" sz="1400" dirty="0">
                <a:latin typeface="Calibri" panose="020F0502020204030204" pitchFamily="34" charset="0"/>
                <a:ea typeface="Calibri" panose="020F0502020204030204" pitchFamily="34" charset="0"/>
                <a:cs typeface="Calibri" panose="020F0502020204030204" pitchFamily="34" charset="0"/>
              </a:rPr>
              <a:t>Combined scale &lt;15 = Low Mental Health scale</a:t>
            </a:r>
          </a:p>
        </p:txBody>
      </p:sp>
    </p:spTree>
    <p:extLst>
      <p:ext uri="{BB962C8B-B14F-4D97-AF65-F5344CB8AC3E}">
        <p14:creationId xmlns:p14="http://schemas.microsoft.com/office/powerpoint/2010/main" val="316592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0DF4AE-AA83-9672-1898-EB089E68ECD1}"/>
              </a:ext>
            </a:extLst>
          </p:cNvPr>
          <p:cNvSpPr/>
          <p:nvPr/>
        </p:nvSpPr>
        <p:spPr>
          <a:xfrm>
            <a:off x="0" y="17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Combined Mental Health Score and genre correlation </a:t>
            </a:r>
          </a:p>
          <a:p>
            <a:pPr algn="ct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6B156B76-8F1D-CFFD-725C-7C98BEE214DA}"/>
              </a:ext>
            </a:extLst>
          </p:cNvPr>
          <p:cNvSpPr txBox="1"/>
          <p:nvPr/>
        </p:nvSpPr>
        <p:spPr>
          <a:xfrm>
            <a:off x="604808" y="5429572"/>
            <a:ext cx="7055449" cy="1015663"/>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r>
              <a:rPr lang="en-US" sz="1200" dirty="0">
                <a:latin typeface="Calibri" panose="020F0502020204030204" pitchFamily="34" charset="0"/>
                <a:ea typeface="Calibri" panose="020F0502020204030204" pitchFamily="34" charset="0"/>
                <a:cs typeface="Calibri" panose="020F0502020204030204" pitchFamily="34" charset="0"/>
              </a:rPr>
              <a:t>Rock, Pop and Metal again is the top choice by this micro segments.</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People who have Low mental health scale are listening to diversified range of music</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DD4E2E1-7FB9-F3BF-1BDA-62D28ECFF825}"/>
              </a:ext>
            </a:extLst>
          </p:cNvPr>
          <p:cNvPicPr>
            <a:picLocks noChangeAspect="1"/>
          </p:cNvPicPr>
          <p:nvPr/>
        </p:nvPicPr>
        <p:blipFill>
          <a:blip r:embed="rId2"/>
          <a:stretch>
            <a:fillRect/>
          </a:stretch>
        </p:blipFill>
        <p:spPr>
          <a:xfrm>
            <a:off x="290542" y="1285875"/>
            <a:ext cx="11296650" cy="38123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0013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FAD9A-33B0-E9A1-DA69-029D51F8AD6C}"/>
              </a:ext>
            </a:extLst>
          </p:cNvPr>
          <p:cNvSpPr txBox="1"/>
          <p:nvPr/>
        </p:nvSpPr>
        <p:spPr>
          <a:xfrm>
            <a:off x="1136770" y="5573345"/>
            <a:ext cx="9120037" cy="1015663"/>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r>
              <a:rPr lang="en-US" sz="1200" dirty="0">
                <a:latin typeface="Calibri" panose="020F0502020204030204" pitchFamily="34" charset="0"/>
                <a:ea typeface="Calibri" panose="020F0502020204030204" pitchFamily="34" charset="0"/>
                <a:cs typeface="Calibri" panose="020F0502020204030204" pitchFamily="34" charset="0"/>
              </a:rPr>
              <a:t>Music definitely helps across all segments to improve their mental health</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Further more recurring data with respect to these respondents music listening behaviors and their mental health scale at that point will help us to understand which mix of genres are helpful to improve their mental health condition </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C34A241-EAB2-89F0-203C-B792A51B4009}"/>
              </a:ext>
            </a:extLst>
          </p:cNvPr>
          <p:cNvPicPr>
            <a:picLocks noChangeAspect="1"/>
          </p:cNvPicPr>
          <p:nvPr/>
        </p:nvPicPr>
        <p:blipFill>
          <a:blip r:embed="rId2"/>
          <a:stretch>
            <a:fillRect/>
          </a:stretch>
        </p:blipFill>
        <p:spPr>
          <a:xfrm>
            <a:off x="448482" y="1061139"/>
            <a:ext cx="9725025" cy="2009775"/>
          </a:xfrm>
          <a:prstGeom prst="rect">
            <a:avLst/>
          </a:prstGeom>
          <a:ln w="3175">
            <a:solidFill>
              <a:schemeClr val="accent1">
                <a:shade val="50000"/>
              </a:schemeClr>
            </a:solidFill>
          </a:ln>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607C3F62-E0DD-DEFC-7C0B-79E682ABAB45}"/>
              </a:ext>
            </a:extLst>
          </p:cNvPr>
          <p:cNvPicPr>
            <a:picLocks noChangeAspect="1"/>
          </p:cNvPicPr>
          <p:nvPr/>
        </p:nvPicPr>
        <p:blipFill>
          <a:blip r:embed="rId3"/>
          <a:stretch>
            <a:fillRect/>
          </a:stretch>
        </p:blipFill>
        <p:spPr>
          <a:xfrm>
            <a:off x="448482" y="3191863"/>
            <a:ext cx="9725025" cy="2009775"/>
          </a:xfrm>
          <a:prstGeom prst="rect">
            <a:avLst/>
          </a:prstGeom>
          <a:ln w="3175">
            <a:solidFill>
              <a:schemeClr val="tx1"/>
            </a:solidFill>
          </a:ln>
          <a:effectLst>
            <a:outerShdw blurRad="50800" dist="38100" dir="2700000" algn="tl" rotWithShape="0">
              <a:prstClr val="black">
                <a:alpha val="40000"/>
              </a:prstClr>
            </a:outerShdw>
          </a:effectLst>
        </p:spPr>
      </p:pic>
      <p:sp>
        <p:nvSpPr>
          <p:cNvPr id="6" name="Rectangle 5">
            <a:extLst>
              <a:ext uri="{FF2B5EF4-FFF2-40B4-BE49-F238E27FC236}">
                <a16:creationId xmlns:a16="http://schemas.microsoft.com/office/drawing/2014/main" id="{BF088443-6A44-27D1-180F-B4B83E851835}"/>
              </a:ext>
            </a:extLst>
          </p:cNvPr>
          <p:cNvSpPr/>
          <p:nvPr/>
        </p:nvSpPr>
        <p:spPr>
          <a:xfrm>
            <a:off x="0" y="17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Does music improve/worsen mental health conditions ?</a:t>
            </a:r>
          </a:p>
          <a:p>
            <a:pPr algn="ct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6705F20E-149E-11FC-670A-B52206EE49E1}"/>
              </a:ext>
            </a:extLst>
          </p:cNvPr>
          <p:cNvSpPr txBox="1"/>
          <p:nvPr/>
        </p:nvSpPr>
        <p:spPr>
          <a:xfrm>
            <a:off x="10198036" y="1919245"/>
            <a:ext cx="1699403" cy="246221"/>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Based on Age group segment</a:t>
            </a:r>
          </a:p>
        </p:txBody>
      </p:sp>
      <p:sp>
        <p:nvSpPr>
          <p:cNvPr id="9" name="TextBox 8">
            <a:extLst>
              <a:ext uri="{FF2B5EF4-FFF2-40B4-BE49-F238E27FC236}">
                <a16:creationId xmlns:a16="http://schemas.microsoft.com/office/drawing/2014/main" id="{8FA754E7-A43F-7844-0C7C-DCA46F2F9E5F}"/>
              </a:ext>
            </a:extLst>
          </p:cNvPr>
          <p:cNvSpPr txBox="1"/>
          <p:nvPr/>
        </p:nvSpPr>
        <p:spPr>
          <a:xfrm>
            <a:off x="10173507" y="3746295"/>
            <a:ext cx="1699403" cy="400110"/>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Based on Combined mental health score</a:t>
            </a:r>
          </a:p>
        </p:txBody>
      </p:sp>
    </p:spTree>
    <p:extLst>
      <p:ext uri="{BB962C8B-B14F-4D97-AF65-F5344CB8AC3E}">
        <p14:creationId xmlns:p14="http://schemas.microsoft.com/office/powerpoint/2010/main" val="206568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1E4EDC-2D4A-51AA-6143-5C046F47DF48}"/>
              </a:ext>
            </a:extLst>
          </p:cNvPr>
          <p:cNvSpPr/>
          <p:nvPr/>
        </p:nvSpPr>
        <p:spPr>
          <a:xfrm>
            <a:off x="1017917" y="5607170"/>
            <a:ext cx="9920377" cy="1026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D6676E8-3C06-1E16-A272-E6B8E77721C7}"/>
              </a:ext>
            </a:extLst>
          </p:cNvPr>
          <p:cNvPicPr>
            <a:picLocks noChangeAspect="1"/>
          </p:cNvPicPr>
          <p:nvPr/>
        </p:nvPicPr>
        <p:blipFill>
          <a:blip r:embed="rId2"/>
          <a:stretch>
            <a:fillRect/>
          </a:stretch>
        </p:blipFill>
        <p:spPr>
          <a:xfrm>
            <a:off x="909782" y="1280394"/>
            <a:ext cx="6189758" cy="4490400"/>
          </a:xfrm>
          <a:prstGeom prst="rect">
            <a:avLst/>
          </a:prstGeom>
        </p:spPr>
      </p:pic>
      <p:sp>
        <p:nvSpPr>
          <p:cNvPr id="2" name="TextBox 1">
            <a:extLst>
              <a:ext uri="{FF2B5EF4-FFF2-40B4-BE49-F238E27FC236}">
                <a16:creationId xmlns:a16="http://schemas.microsoft.com/office/drawing/2014/main" id="{C5CCE50F-D073-C3CB-5DFC-C314E5B1A512}"/>
              </a:ext>
            </a:extLst>
          </p:cNvPr>
          <p:cNvSpPr txBox="1"/>
          <p:nvPr/>
        </p:nvSpPr>
        <p:spPr>
          <a:xfrm>
            <a:off x="7835880" y="2248482"/>
            <a:ext cx="2981644" cy="2585323"/>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Most of the participants listen to music 1-4 hours per day.</a:t>
            </a:r>
          </a:p>
          <a:p>
            <a:pPr rtl="0" fontAlgn="base">
              <a:spcBef>
                <a:spcPts val="0"/>
              </a:spcBef>
              <a:spcAft>
                <a:spcPts val="0"/>
              </a:spcAft>
              <a:buFont typeface="Arial" panose="020B0604020202020204" pitchFamily="34" charset="0"/>
              <a:buChar char="•"/>
            </a:pPr>
            <a:endParaRPr lang="en-US" dirty="0">
              <a:solidFill>
                <a:srgbClr val="000000"/>
              </a:solidFill>
              <a:latin typeface="Calibri" panose="020F0502020204030204" pitchFamily="34" charset="0"/>
            </a:endParaRPr>
          </a:p>
          <a:p>
            <a:pPr rtl="0" fontAlgn="base">
              <a:spcBef>
                <a:spcPts val="0"/>
              </a:spcBef>
              <a:spcAft>
                <a:spcPts val="0"/>
              </a:spcAft>
              <a:buFont typeface="Arial" panose="020B0604020202020204" pitchFamily="34" charset="0"/>
              <a:buChar char="•"/>
            </a:pPr>
            <a:r>
              <a:rPr lang="en-US" dirty="0">
                <a:solidFill>
                  <a:srgbClr val="000000"/>
                </a:solidFill>
                <a:latin typeface="Calibri" panose="020F0502020204030204" pitchFamily="34" charset="0"/>
              </a:rPr>
              <a:t>People spend 14 hours per week listening to music on average. </a:t>
            </a:r>
            <a:br>
              <a:rPr lang="en-US" dirty="0">
                <a:solidFill>
                  <a:srgbClr val="000000"/>
                </a:solidFill>
                <a:latin typeface="Calibri" panose="020F0502020204030204" pitchFamily="34" charset="0"/>
              </a:rPr>
            </a:br>
            <a:br>
              <a:rPr lang="en-US" b="0" dirty="0">
                <a:effectLst/>
              </a:rPr>
            </a:br>
            <a:endParaRPr lang="en-US" dirty="0"/>
          </a:p>
        </p:txBody>
      </p:sp>
    </p:spTree>
    <p:extLst>
      <p:ext uri="{BB962C8B-B14F-4D97-AF65-F5344CB8AC3E}">
        <p14:creationId xmlns:p14="http://schemas.microsoft.com/office/powerpoint/2010/main" val="57765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7C5630-4D92-7E2B-57FC-9A4B1E955B36}"/>
              </a:ext>
            </a:extLst>
          </p:cNvPr>
          <p:cNvPicPr>
            <a:picLocks noChangeAspect="1"/>
          </p:cNvPicPr>
          <p:nvPr/>
        </p:nvPicPr>
        <p:blipFill>
          <a:blip r:embed="rId2"/>
          <a:stretch>
            <a:fillRect/>
          </a:stretch>
        </p:blipFill>
        <p:spPr>
          <a:xfrm>
            <a:off x="997788" y="1682914"/>
            <a:ext cx="6162137" cy="3612941"/>
          </a:xfrm>
          <a:prstGeom prst="rect">
            <a:avLst/>
          </a:prstGeom>
        </p:spPr>
      </p:pic>
      <p:sp>
        <p:nvSpPr>
          <p:cNvPr id="5" name="TextBox 4">
            <a:extLst>
              <a:ext uri="{FF2B5EF4-FFF2-40B4-BE49-F238E27FC236}">
                <a16:creationId xmlns:a16="http://schemas.microsoft.com/office/drawing/2014/main" id="{CDE673F5-AAFF-8026-C14F-B1E802716A48}"/>
              </a:ext>
            </a:extLst>
          </p:cNvPr>
          <p:cNvSpPr txBox="1"/>
          <p:nvPr/>
        </p:nvSpPr>
        <p:spPr>
          <a:xfrm>
            <a:off x="7835880" y="2248482"/>
            <a:ext cx="2981644" cy="313932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Most of the sample population who do not listen to music at all are over 40 years old.</a:t>
            </a:r>
          </a:p>
          <a:p>
            <a:pPr rtl="0" fontAlgn="base">
              <a:spcBef>
                <a:spcPts val="0"/>
              </a:spcBef>
              <a:spcAft>
                <a:spcPts val="0"/>
              </a:spcAft>
              <a:buFont typeface="Arial" panose="020B0604020202020204" pitchFamily="34" charset="0"/>
              <a:buChar char="•"/>
            </a:pPr>
            <a:r>
              <a:rPr lang="en-US" b="0" i="0" dirty="0">
                <a:effectLst/>
                <a:latin typeface="Inter"/>
              </a:rPr>
              <a:t> Rock music seems to be the genre that covers most ages.</a:t>
            </a:r>
          </a:p>
          <a:p>
            <a:pPr rtl="0" fontAlgn="base">
              <a:spcBef>
                <a:spcPts val="0"/>
              </a:spcBef>
              <a:spcAft>
                <a:spcPts val="0"/>
              </a:spcAft>
              <a:buFont typeface="Arial" panose="020B0604020202020204" pitchFamily="34" charset="0"/>
              <a:buChar char="•"/>
            </a:pPr>
            <a:r>
              <a:rPr lang="en-US" b="0" i="0" dirty="0">
                <a:effectLst/>
                <a:latin typeface="Inter"/>
              </a:rPr>
              <a:t> Gospel is the genre with the least amount of age concentration under 55 years old.</a:t>
            </a:r>
            <a:r>
              <a:rPr lang="en-US" b="0" dirty="0">
                <a:effectLst/>
              </a:rPr>
              <a:t> </a:t>
            </a:r>
            <a:br>
              <a:rPr lang="en-US" b="0" dirty="0">
                <a:effectLst/>
              </a:rPr>
            </a:br>
            <a:endParaRPr lang="en-US" dirty="0"/>
          </a:p>
        </p:txBody>
      </p:sp>
    </p:spTree>
    <p:extLst>
      <p:ext uri="{BB962C8B-B14F-4D97-AF65-F5344CB8AC3E}">
        <p14:creationId xmlns:p14="http://schemas.microsoft.com/office/powerpoint/2010/main" val="298241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2598F8-510F-16FD-C030-93ADD98B80B9}"/>
              </a:ext>
            </a:extLst>
          </p:cNvPr>
          <p:cNvPicPr>
            <a:picLocks noChangeAspect="1"/>
          </p:cNvPicPr>
          <p:nvPr/>
        </p:nvPicPr>
        <p:blipFill>
          <a:blip r:embed="rId2"/>
          <a:stretch>
            <a:fillRect/>
          </a:stretch>
        </p:blipFill>
        <p:spPr>
          <a:xfrm>
            <a:off x="751936" y="1238071"/>
            <a:ext cx="6858000" cy="4933950"/>
          </a:xfrm>
          <a:prstGeom prst="rect">
            <a:avLst/>
          </a:prstGeom>
        </p:spPr>
      </p:pic>
      <p:sp>
        <p:nvSpPr>
          <p:cNvPr id="3" name="TextBox 2">
            <a:extLst>
              <a:ext uri="{FF2B5EF4-FFF2-40B4-BE49-F238E27FC236}">
                <a16:creationId xmlns:a16="http://schemas.microsoft.com/office/drawing/2014/main" id="{790A7BC8-E4D2-7B37-AFD0-487ABB2DB231}"/>
              </a:ext>
            </a:extLst>
          </p:cNvPr>
          <p:cNvSpPr txBox="1"/>
          <p:nvPr/>
        </p:nvSpPr>
        <p:spPr>
          <a:xfrm>
            <a:off x="7609936" y="3243381"/>
            <a:ext cx="2981644" cy="92333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Rock is </a:t>
            </a:r>
            <a:r>
              <a:rPr lang="en-US" dirty="0">
                <a:latin typeface="Inter"/>
              </a:rPr>
              <a:t>the preferred genre.</a:t>
            </a:r>
          </a:p>
          <a:p>
            <a:pPr rtl="0" fontAlgn="base">
              <a:spcBef>
                <a:spcPts val="0"/>
              </a:spcBef>
              <a:spcAft>
                <a:spcPts val="0"/>
              </a:spcAft>
              <a:buFont typeface="Arial" panose="020B0604020202020204" pitchFamily="34" charset="0"/>
              <a:buChar char="•"/>
            </a:pPr>
            <a:r>
              <a:rPr lang="en-US" dirty="0">
                <a:latin typeface="Inter"/>
              </a:rPr>
              <a:t> Gospel and </a:t>
            </a:r>
            <a:r>
              <a:rPr lang="en-US" dirty="0" err="1">
                <a:latin typeface="Inter"/>
              </a:rPr>
              <a:t>Lofi</a:t>
            </a:r>
            <a:r>
              <a:rPr lang="en-US" dirty="0">
                <a:latin typeface="Inter"/>
              </a:rPr>
              <a:t> are the least preferred genre.</a:t>
            </a:r>
          </a:p>
        </p:txBody>
      </p:sp>
    </p:spTree>
    <p:extLst>
      <p:ext uri="{BB962C8B-B14F-4D97-AF65-F5344CB8AC3E}">
        <p14:creationId xmlns:p14="http://schemas.microsoft.com/office/powerpoint/2010/main" val="135649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0B7F95-5B2A-0F74-60AF-F3581E59234E}"/>
              </a:ext>
            </a:extLst>
          </p:cNvPr>
          <p:cNvPicPr>
            <a:picLocks noChangeAspect="1"/>
          </p:cNvPicPr>
          <p:nvPr/>
        </p:nvPicPr>
        <p:blipFill>
          <a:blip r:embed="rId2"/>
          <a:stretch>
            <a:fillRect/>
          </a:stretch>
        </p:blipFill>
        <p:spPr>
          <a:xfrm>
            <a:off x="1830237" y="1030586"/>
            <a:ext cx="8116019" cy="3368885"/>
          </a:xfrm>
          <a:prstGeom prst="rect">
            <a:avLst/>
          </a:prstGeom>
        </p:spPr>
      </p:pic>
      <p:sp>
        <p:nvSpPr>
          <p:cNvPr id="3" name="TextBox 2">
            <a:extLst>
              <a:ext uri="{FF2B5EF4-FFF2-40B4-BE49-F238E27FC236}">
                <a16:creationId xmlns:a16="http://schemas.microsoft.com/office/drawing/2014/main" id="{CB84AE1F-5DF8-968A-FA3E-7B4DA5143FC8}"/>
              </a:ext>
            </a:extLst>
          </p:cNvPr>
          <p:cNvSpPr txBox="1"/>
          <p:nvPr/>
        </p:nvSpPr>
        <p:spPr>
          <a:xfrm>
            <a:off x="1830237" y="4797437"/>
            <a:ext cx="9503214" cy="64633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Most of the sampled population listens to music for an average of 2 to 3 hours on a daily basis.</a:t>
            </a:r>
          </a:p>
          <a:p>
            <a:pPr rtl="0" fontAlgn="base">
              <a:spcBef>
                <a:spcPts val="0"/>
              </a:spcBef>
              <a:spcAft>
                <a:spcPts val="0"/>
              </a:spcAft>
              <a:buFont typeface="Arial" panose="020B0604020202020204" pitchFamily="34" charset="0"/>
              <a:buChar char="•"/>
            </a:pPr>
            <a:r>
              <a:rPr lang="en-US" b="0" i="0" dirty="0">
                <a:effectLst/>
                <a:latin typeface="Inter"/>
              </a:rPr>
              <a:t> The majority of the </a:t>
            </a:r>
            <a:r>
              <a:rPr lang="en-US" dirty="0">
                <a:latin typeface="Inter"/>
              </a:rPr>
              <a:t>population do actively listen to music while working / studying.</a:t>
            </a:r>
          </a:p>
        </p:txBody>
      </p:sp>
    </p:spTree>
    <p:extLst>
      <p:ext uri="{BB962C8B-B14F-4D97-AF65-F5344CB8AC3E}">
        <p14:creationId xmlns:p14="http://schemas.microsoft.com/office/powerpoint/2010/main" val="124645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3C0344-DC32-B893-D953-2CCF4CC1781C}"/>
              </a:ext>
            </a:extLst>
          </p:cNvPr>
          <p:cNvPicPr>
            <a:picLocks noChangeAspect="1"/>
          </p:cNvPicPr>
          <p:nvPr/>
        </p:nvPicPr>
        <p:blipFill>
          <a:blip r:embed="rId2"/>
          <a:stretch>
            <a:fillRect/>
          </a:stretch>
        </p:blipFill>
        <p:spPr>
          <a:xfrm>
            <a:off x="510396" y="1929888"/>
            <a:ext cx="4699959" cy="3099309"/>
          </a:xfrm>
          <a:prstGeom prst="rect">
            <a:avLst/>
          </a:prstGeom>
        </p:spPr>
      </p:pic>
      <p:pic>
        <p:nvPicPr>
          <p:cNvPr id="3" name="Picture 2">
            <a:extLst>
              <a:ext uri="{FF2B5EF4-FFF2-40B4-BE49-F238E27FC236}">
                <a16:creationId xmlns:a16="http://schemas.microsoft.com/office/drawing/2014/main" id="{3E3DFB22-8AEF-8740-338D-8E73474185A5}"/>
              </a:ext>
            </a:extLst>
          </p:cNvPr>
          <p:cNvPicPr>
            <a:picLocks noChangeAspect="1"/>
          </p:cNvPicPr>
          <p:nvPr/>
        </p:nvPicPr>
        <p:blipFill>
          <a:blip r:embed="rId3"/>
          <a:stretch>
            <a:fillRect/>
          </a:stretch>
        </p:blipFill>
        <p:spPr>
          <a:xfrm>
            <a:off x="5348378" y="1879345"/>
            <a:ext cx="5684807" cy="3099310"/>
          </a:xfrm>
          <a:prstGeom prst="rect">
            <a:avLst/>
          </a:prstGeom>
        </p:spPr>
      </p:pic>
      <p:sp>
        <p:nvSpPr>
          <p:cNvPr id="4" name="TextBox 3">
            <a:extLst>
              <a:ext uri="{FF2B5EF4-FFF2-40B4-BE49-F238E27FC236}">
                <a16:creationId xmlns:a16="http://schemas.microsoft.com/office/drawing/2014/main" id="{BD13A7AA-3862-2456-3F5E-CEDF6A8D8AF9}"/>
              </a:ext>
            </a:extLst>
          </p:cNvPr>
          <p:cNvSpPr txBox="1"/>
          <p:nvPr/>
        </p:nvSpPr>
        <p:spPr>
          <a:xfrm>
            <a:off x="1892280" y="5116614"/>
            <a:ext cx="7579524" cy="147732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Both samples have a similar proportiona</a:t>
            </a:r>
            <a:r>
              <a:rPr lang="en-US" dirty="0">
                <a:latin typeface="Inter"/>
              </a:rPr>
              <a:t>l levels of Anxiety, Depression, Insomnia and OCD.</a:t>
            </a:r>
          </a:p>
          <a:p>
            <a:pPr rtl="0" fontAlgn="base">
              <a:spcBef>
                <a:spcPts val="0"/>
              </a:spcBef>
              <a:spcAft>
                <a:spcPts val="0"/>
              </a:spcAft>
              <a:buFont typeface="Arial" panose="020B0604020202020204" pitchFamily="34" charset="0"/>
              <a:buChar char="•"/>
            </a:pPr>
            <a:r>
              <a:rPr lang="en-US" b="0" dirty="0">
                <a:effectLst/>
                <a:latin typeface="Inter"/>
              </a:rPr>
              <a:t> However, people who do not li</a:t>
            </a:r>
            <a:r>
              <a:rPr lang="en-US" dirty="0">
                <a:latin typeface="Inter"/>
              </a:rPr>
              <a:t>sten to music while working have lower levels than those who do.</a:t>
            </a:r>
            <a:br>
              <a:rPr lang="en-US" b="0" dirty="0">
                <a:effectLst/>
              </a:rPr>
            </a:br>
            <a:endParaRPr lang="en-US" dirty="0"/>
          </a:p>
        </p:txBody>
      </p:sp>
    </p:spTree>
    <p:extLst>
      <p:ext uri="{BB962C8B-B14F-4D97-AF65-F5344CB8AC3E}">
        <p14:creationId xmlns:p14="http://schemas.microsoft.com/office/powerpoint/2010/main" val="11199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059D5F-F9B6-0539-E391-03CD2933B21F}"/>
              </a:ext>
            </a:extLst>
          </p:cNvPr>
          <p:cNvPicPr>
            <a:picLocks noChangeAspect="1"/>
          </p:cNvPicPr>
          <p:nvPr/>
        </p:nvPicPr>
        <p:blipFill>
          <a:blip r:embed="rId2"/>
          <a:stretch>
            <a:fillRect/>
          </a:stretch>
        </p:blipFill>
        <p:spPr>
          <a:xfrm>
            <a:off x="864080" y="1446811"/>
            <a:ext cx="6858000" cy="4257675"/>
          </a:xfrm>
          <a:prstGeom prst="rect">
            <a:avLst/>
          </a:prstGeom>
        </p:spPr>
      </p:pic>
      <p:sp>
        <p:nvSpPr>
          <p:cNvPr id="4" name="TextBox 3">
            <a:extLst>
              <a:ext uri="{FF2B5EF4-FFF2-40B4-BE49-F238E27FC236}">
                <a16:creationId xmlns:a16="http://schemas.microsoft.com/office/drawing/2014/main" id="{68E90544-04D6-A159-CAB4-0AB2C93B586A}"/>
              </a:ext>
            </a:extLst>
          </p:cNvPr>
          <p:cNvSpPr txBox="1"/>
          <p:nvPr/>
        </p:nvSpPr>
        <p:spPr>
          <a:xfrm>
            <a:off x="8179281" y="1988085"/>
            <a:ext cx="2981644" cy="341632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People who listen to rock and Metal music have higher anxiety, depression and insomnia levels than those wh</a:t>
            </a:r>
            <a:r>
              <a:rPr lang="en-US" dirty="0">
                <a:latin typeface="Inter"/>
              </a:rPr>
              <a:t>o listen to classical music.</a:t>
            </a:r>
          </a:p>
          <a:p>
            <a:pPr rtl="0" fontAlgn="base">
              <a:spcBef>
                <a:spcPts val="0"/>
              </a:spcBef>
              <a:spcAft>
                <a:spcPts val="0"/>
              </a:spcAft>
              <a:buFont typeface="Arial" panose="020B0604020202020204" pitchFamily="34" charset="0"/>
              <a:buChar char="•"/>
            </a:pPr>
            <a:endParaRPr lang="en-US" dirty="0">
              <a:latin typeface="Inter"/>
            </a:endParaRPr>
          </a:p>
          <a:p>
            <a:pPr rtl="0" fontAlgn="base">
              <a:spcBef>
                <a:spcPts val="0"/>
              </a:spcBef>
              <a:spcAft>
                <a:spcPts val="0"/>
              </a:spcAft>
              <a:buFont typeface="Arial" panose="020B0604020202020204" pitchFamily="34" charset="0"/>
              <a:buChar char="•"/>
            </a:pPr>
            <a:r>
              <a:rPr lang="en-US" dirty="0">
                <a:latin typeface="Inter"/>
              </a:rPr>
              <a:t> There does not seem to be a direct relation between listening to either type of music rock/metal and classical, and people who suffer from OCD.</a:t>
            </a:r>
          </a:p>
        </p:txBody>
      </p:sp>
    </p:spTree>
    <p:extLst>
      <p:ext uri="{BB962C8B-B14F-4D97-AF65-F5344CB8AC3E}">
        <p14:creationId xmlns:p14="http://schemas.microsoft.com/office/powerpoint/2010/main" val="398219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8">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5" name="Freeform: Shape 10">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2" name="Picture 1">
            <a:extLst>
              <a:ext uri="{FF2B5EF4-FFF2-40B4-BE49-F238E27FC236}">
                <a16:creationId xmlns:a16="http://schemas.microsoft.com/office/drawing/2014/main" id="{65B0F7F2-6697-4FE6-B88A-C05E36FA16BD}"/>
              </a:ext>
            </a:extLst>
          </p:cNvPr>
          <p:cNvPicPr>
            <a:picLocks noChangeAspect="1"/>
          </p:cNvPicPr>
          <p:nvPr/>
        </p:nvPicPr>
        <p:blipFill>
          <a:blip r:embed="rId2"/>
          <a:stretch>
            <a:fillRect/>
          </a:stretch>
        </p:blipFill>
        <p:spPr>
          <a:xfrm>
            <a:off x="3008758" y="1105678"/>
            <a:ext cx="8539776" cy="4646642"/>
          </a:xfrm>
          <a:prstGeom prst="rect">
            <a:avLst/>
          </a:prstGeom>
        </p:spPr>
      </p:pic>
    </p:spTree>
    <p:extLst>
      <p:ext uri="{BB962C8B-B14F-4D97-AF65-F5344CB8AC3E}">
        <p14:creationId xmlns:p14="http://schemas.microsoft.com/office/powerpoint/2010/main" val="275259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784119F9-84D6-40E9-FB66-FD01A042CD5E}"/>
              </a:ext>
            </a:extLst>
          </p:cNvPr>
          <p:cNvPicPr>
            <a:picLocks noChangeAspect="1"/>
          </p:cNvPicPr>
          <p:nvPr/>
        </p:nvPicPr>
        <p:blipFill>
          <a:blip r:embed="rId2"/>
          <a:stretch>
            <a:fillRect/>
          </a:stretch>
        </p:blipFill>
        <p:spPr>
          <a:xfrm>
            <a:off x="643466" y="1143000"/>
            <a:ext cx="6321871" cy="4283066"/>
          </a:xfrm>
          <a:prstGeom prst="rect">
            <a:avLst/>
          </a:prstGeom>
        </p:spPr>
      </p:pic>
      <p:sp>
        <p:nvSpPr>
          <p:cNvPr id="3" name="TextBox 2">
            <a:extLst>
              <a:ext uri="{FF2B5EF4-FFF2-40B4-BE49-F238E27FC236}">
                <a16:creationId xmlns:a16="http://schemas.microsoft.com/office/drawing/2014/main" id="{F25BF93D-4C5A-A571-2028-B6A4B6E56B3B}"/>
              </a:ext>
            </a:extLst>
          </p:cNvPr>
          <p:cNvSpPr txBox="1"/>
          <p:nvPr/>
        </p:nvSpPr>
        <p:spPr>
          <a:xfrm>
            <a:off x="7709802" y="1143000"/>
            <a:ext cx="2981644" cy="397031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 can see high levels of anxiety and depression in older portion. Could this be related to the work and school related stress? </a:t>
            </a:r>
          </a:p>
          <a:p>
            <a:pPr marL="457200"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Follow Up: Identify how different factors are impact an individual’s self-reported level of mental health. </a:t>
            </a:r>
          </a:p>
          <a:p>
            <a:br>
              <a:rPr lang="en-US" b="0" dirty="0">
                <a:effectLst/>
              </a:rPr>
            </a:br>
            <a:br>
              <a:rPr lang="en-US" b="0" dirty="0">
                <a:effectLst/>
              </a:rPr>
            </a:br>
            <a:br>
              <a:rPr lang="en-US" b="0" dirty="0">
                <a:effectLst/>
              </a:rPr>
            </a:br>
            <a:endParaRPr lang="en-US" dirty="0"/>
          </a:p>
        </p:txBody>
      </p:sp>
    </p:spTree>
    <p:extLst>
      <p:ext uri="{BB962C8B-B14F-4D97-AF65-F5344CB8AC3E}">
        <p14:creationId xmlns:p14="http://schemas.microsoft.com/office/powerpoint/2010/main" val="2977074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81</TotalTime>
  <Words>609</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Inter</vt:lpstr>
      <vt:lpstr>Tahoma</vt:lpstr>
      <vt:lpstr>Wingdings</vt:lpstr>
      <vt:lpstr>Wingdings 3</vt:lpstr>
      <vt:lpstr>Ion Boardroom</vt:lpstr>
      <vt:lpstr>MUSIC AND MENTAL HEALTH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AND MENTAL HEALTH</dc:title>
  <dc:creator>Sweta Virani</dc:creator>
  <cp:lastModifiedBy>Virmar Sosa</cp:lastModifiedBy>
  <cp:revision>5</cp:revision>
  <dcterms:created xsi:type="dcterms:W3CDTF">2023-02-15T16:27:00Z</dcterms:created>
  <dcterms:modified xsi:type="dcterms:W3CDTF">2023-02-16T00:01:37Z</dcterms:modified>
</cp:coreProperties>
</file>