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8"/>
  </p:notesMasterIdLst>
  <p:handoutMasterIdLst>
    <p:handoutMasterId r:id="rId79"/>
  </p:handoutMasterIdLst>
  <p:sldIdLst>
    <p:sldId id="280" r:id="rId2"/>
    <p:sldId id="405" r:id="rId3"/>
    <p:sldId id="414" r:id="rId4"/>
    <p:sldId id="406" r:id="rId5"/>
    <p:sldId id="407" r:id="rId6"/>
    <p:sldId id="408" r:id="rId7"/>
    <p:sldId id="365" r:id="rId8"/>
    <p:sldId id="320" r:id="rId9"/>
    <p:sldId id="322" r:id="rId10"/>
    <p:sldId id="327" r:id="rId11"/>
    <p:sldId id="323" r:id="rId12"/>
    <p:sldId id="324" r:id="rId13"/>
    <p:sldId id="325" r:id="rId14"/>
    <p:sldId id="326" r:id="rId15"/>
    <p:sldId id="330" r:id="rId16"/>
    <p:sldId id="388" r:id="rId17"/>
    <p:sldId id="281" r:id="rId18"/>
    <p:sldId id="387" r:id="rId19"/>
    <p:sldId id="394" r:id="rId20"/>
    <p:sldId id="331" r:id="rId21"/>
    <p:sldId id="332" r:id="rId22"/>
    <p:sldId id="334" r:id="rId23"/>
    <p:sldId id="335" r:id="rId24"/>
    <p:sldId id="395" r:id="rId25"/>
    <p:sldId id="404" r:id="rId26"/>
    <p:sldId id="346" r:id="rId27"/>
    <p:sldId id="333" r:id="rId28"/>
    <p:sldId id="345" r:id="rId29"/>
    <p:sldId id="336" r:id="rId30"/>
    <p:sldId id="378" r:id="rId31"/>
    <p:sldId id="337" r:id="rId32"/>
    <p:sldId id="338" r:id="rId33"/>
    <p:sldId id="339" r:id="rId34"/>
    <p:sldId id="340" r:id="rId35"/>
    <p:sldId id="396" r:id="rId36"/>
    <p:sldId id="341" r:id="rId37"/>
    <p:sldId id="397" r:id="rId38"/>
    <p:sldId id="398" r:id="rId39"/>
    <p:sldId id="343" r:id="rId40"/>
    <p:sldId id="401" r:id="rId41"/>
    <p:sldId id="344" r:id="rId42"/>
    <p:sldId id="409" r:id="rId43"/>
    <p:sldId id="400" r:id="rId44"/>
    <p:sldId id="410" r:id="rId45"/>
    <p:sldId id="349" r:id="rId46"/>
    <p:sldId id="347" r:id="rId47"/>
    <p:sldId id="350" r:id="rId48"/>
    <p:sldId id="402" r:id="rId49"/>
    <p:sldId id="351" r:id="rId50"/>
    <p:sldId id="352" r:id="rId51"/>
    <p:sldId id="382" r:id="rId52"/>
    <p:sldId id="353" r:id="rId53"/>
    <p:sldId id="381" r:id="rId54"/>
    <p:sldId id="354" r:id="rId55"/>
    <p:sldId id="379" r:id="rId56"/>
    <p:sldId id="380" r:id="rId57"/>
    <p:sldId id="355" r:id="rId58"/>
    <p:sldId id="356" r:id="rId59"/>
    <p:sldId id="412" r:id="rId60"/>
    <p:sldId id="413" r:id="rId61"/>
    <p:sldId id="357" r:id="rId62"/>
    <p:sldId id="358" r:id="rId63"/>
    <p:sldId id="359" r:id="rId64"/>
    <p:sldId id="366" r:id="rId65"/>
    <p:sldId id="360" r:id="rId66"/>
    <p:sldId id="367" r:id="rId67"/>
    <p:sldId id="368" r:id="rId68"/>
    <p:sldId id="363" r:id="rId69"/>
    <p:sldId id="364" r:id="rId70"/>
    <p:sldId id="384" r:id="rId71"/>
    <p:sldId id="415" r:id="rId72"/>
    <p:sldId id="383" r:id="rId73"/>
    <p:sldId id="385" r:id="rId74"/>
    <p:sldId id="403" r:id="rId75"/>
    <p:sldId id="321" r:id="rId76"/>
    <p:sldId id="386" r:id="rId7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83C0BC-621E-4501-92D1-84F1ACA52351}">
          <p14:sldIdLst/>
        </p14:section>
        <p14:section name="Untitled Section" id="{045E4B12-E161-4044-B6E3-080452482345}">
          <p14:sldIdLst>
            <p14:sldId id="280"/>
            <p14:sldId id="405"/>
            <p14:sldId id="414"/>
            <p14:sldId id="406"/>
            <p14:sldId id="407"/>
            <p14:sldId id="408"/>
            <p14:sldId id="365"/>
            <p14:sldId id="320"/>
            <p14:sldId id="322"/>
            <p14:sldId id="327"/>
            <p14:sldId id="323"/>
            <p14:sldId id="324"/>
            <p14:sldId id="325"/>
            <p14:sldId id="326"/>
            <p14:sldId id="330"/>
            <p14:sldId id="388"/>
            <p14:sldId id="281"/>
            <p14:sldId id="387"/>
            <p14:sldId id="394"/>
            <p14:sldId id="331"/>
            <p14:sldId id="332"/>
            <p14:sldId id="334"/>
            <p14:sldId id="335"/>
            <p14:sldId id="395"/>
            <p14:sldId id="404"/>
            <p14:sldId id="346"/>
            <p14:sldId id="333"/>
            <p14:sldId id="345"/>
            <p14:sldId id="336"/>
            <p14:sldId id="378"/>
            <p14:sldId id="337"/>
            <p14:sldId id="338"/>
            <p14:sldId id="339"/>
            <p14:sldId id="340"/>
            <p14:sldId id="396"/>
            <p14:sldId id="341"/>
            <p14:sldId id="397"/>
            <p14:sldId id="398"/>
            <p14:sldId id="343"/>
            <p14:sldId id="401"/>
            <p14:sldId id="344"/>
            <p14:sldId id="409"/>
            <p14:sldId id="400"/>
            <p14:sldId id="410"/>
            <p14:sldId id="349"/>
            <p14:sldId id="347"/>
            <p14:sldId id="350"/>
            <p14:sldId id="402"/>
            <p14:sldId id="351"/>
            <p14:sldId id="352"/>
            <p14:sldId id="382"/>
            <p14:sldId id="353"/>
            <p14:sldId id="381"/>
            <p14:sldId id="354"/>
            <p14:sldId id="379"/>
            <p14:sldId id="380"/>
            <p14:sldId id="355"/>
            <p14:sldId id="356"/>
            <p14:sldId id="412"/>
            <p14:sldId id="413"/>
            <p14:sldId id="357"/>
            <p14:sldId id="358"/>
            <p14:sldId id="359"/>
            <p14:sldId id="366"/>
            <p14:sldId id="360"/>
            <p14:sldId id="367"/>
            <p14:sldId id="368"/>
            <p14:sldId id="363"/>
            <p14:sldId id="364"/>
            <p14:sldId id="384"/>
            <p14:sldId id="415"/>
            <p14:sldId id="383"/>
            <p14:sldId id="385"/>
            <p14:sldId id="403"/>
            <p14:sldId id="321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792" autoAdjust="0"/>
  </p:normalViewPr>
  <p:slideViewPr>
    <p:cSldViewPr snapToGrid="0">
      <p:cViewPr varScale="1">
        <p:scale>
          <a:sx n="94" d="100"/>
          <a:sy n="94" d="100"/>
        </p:scale>
        <p:origin x="1195" y="53"/>
      </p:cViewPr>
      <p:guideLst/>
    </p:cSldViewPr>
  </p:slideViewPr>
  <p:outlineViewPr>
    <p:cViewPr>
      <p:scale>
        <a:sx n="33" d="100"/>
        <a:sy n="33" d="100"/>
      </p:scale>
      <p:origin x="0" y="-414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"/>
    </p:cViewPr>
  </p:sorterViewPr>
  <p:notesViewPr>
    <p:cSldViewPr snapToGrid="0">
      <p:cViewPr varScale="1">
        <p:scale>
          <a:sx n="59" d="100"/>
          <a:sy n="59" d="100"/>
        </p:scale>
        <p:origin x="3226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B93FF-FD42-47CB-A18A-A807D6D33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5CE8C-8746-4958-828A-80AF546A0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D3CA08-0068-4DB0-A1CC-42D09E7CE3D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E796-2E3A-434F-8983-198E225B7C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AA63-E5A2-4553-AA60-CE0E120B4A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8F68B8-DF91-46F3-9C0D-33FFD63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4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5E7F7A-39F4-46B1-97AB-7C3B7D0687A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BAD9806-00E6-4D55-90E4-BBB8243C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9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3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5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7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5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1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45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9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47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4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1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79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0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0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8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27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30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9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7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5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66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9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7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5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76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7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58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28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3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1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2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3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40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22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71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43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077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831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936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1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5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52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8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21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97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609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3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76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787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80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857E8-8ED6-4C24-94A7-A3E2B50DAD2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67812421"/>
              </p:ext>
            </p:extLst>
          </p:nvPr>
        </p:nvGraphicFramePr>
        <p:xfrm>
          <a:off x="167570" y="758757"/>
          <a:ext cx="8828314" cy="22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314">
                  <a:extLst>
                    <a:ext uri="{9D8B030D-6E8A-4147-A177-3AD203B41FA5}">
                      <a16:colId xmlns:a16="http://schemas.microsoft.com/office/drawing/2014/main" val="145292360"/>
                    </a:ext>
                  </a:extLst>
                </a:gridCol>
              </a:tblGrid>
              <a:tr h="22175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SatRday</a:t>
                      </a: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Los Angeles 2019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>
            <a:extLst>
              <a:ext uri="{FF2B5EF4-FFF2-40B4-BE49-F238E27FC236}">
                <a16:creationId xmlns:a16="http://schemas.microsoft.com/office/drawing/2014/main" id="{5A7ADA5C-9777-4900-8815-4634468A2D0C}"/>
              </a:ext>
            </a:extLst>
          </p:cNvPr>
          <p:cNvSpPr txBox="1"/>
          <p:nvPr/>
        </p:nvSpPr>
        <p:spPr>
          <a:xfrm>
            <a:off x="0" y="6237592"/>
            <a:ext cx="9144000" cy="618821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>
            <a:extLst>
              <a:ext uri="{FF2B5EF4-FFF2-40B4-BE49-F238E27FC236}">
                <a16:creationId xmlns:a16="http://schemas.microsoft.com/office/drawing/2014/main" id="{09A1AA3B-9494-41C4-896D-75AE3A0978E7}"/>
              </a:ext>
            </a:extLst>
          </p:cNvPr>
          <p:cNvSpPr txBox="1"/>
          <p:nvPr/>
        </p:nvSpPr>
        <p:spPr>
          <a:xfrm rot="10800000" flipH="1">
            <a:off x="-9731" y="6187801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Shape 14" descr="Small Use Shield_GoldOnTrans.eps">
            <a:extLst>
              <a:ext uri="{FF2B5EF4-FFF2-40B4-BE49-F238E27FC236}">
                <a16:creationId xmlns:a16="http://schemas.microsoft.com/office/drawing/2014/main" id="{0F08DF61-BD57-41A6-AF0D-59BB38E8A4C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Shape 15" descr="1-lineWordmark_GoldOnCard_NoBG.eps">
            <a:extLst>
              <a:ext uri="{FF2B5EF4-FFF2-40B4-BE49-F238E27FC236}">
                <a16:creationId xmlns:a16="http://schemas.microsoft.com/office/drawing/2014/main" id="{4440D2B6-1DA4-4945-B639-09FE048A106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12" y="6439402"/>
            <a:ext cx="2098337" cy="17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75AF86-9BBD-4368-8FEC-8D325CC1E86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6547987"/>
              </p:ext>
            </p:extLst>
          </p:nvPr>
        </p:nvGraphicFramePr>
        <p:xfrm>
          <a:off x="157842" y="770766"/>
          <a:ext cx="8828314" cy="20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314">
                  <a:extLst>
                    <a:ext uri="{9D8B030D-6E8A-4147-A177-3AD203B41FA5}">
                      <a16:colId xmlns:a16="http://schemas.microsoft.com/office/drawing/2014/main" val="145292360"/>
                    </a:ext>
                  </a:extLst>
                </a:gridCol>
              </a:tblGrid>
              <a:tr h="209740">
                <a:tc>
                  <a:txBody>
                    <a:bodyPr/>
                    <a:lstStyle/>
                    <a:p>
                      <a:endParaRPr lang="en-US" sz="1300" b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8065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D5B4F8C-F223-4DB8-82B5-9B074A464992}"/>
              </a:ext>
            </a:extLst>
          </p:cNvPr>
          <p:cNvSpPr txBox="1">
            <a:spLocks/>
          </p:cNvSpPr>
          <p:nvPr userDrawn="1"/>
        </p:nvSpPr>
        <p:spPr>
          <a:xfrm>
            <a:off x="172665" y="6398264"/>
            <a:ext cx="2813726" cy="272750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CC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alifornian FB" panose="0207040306080B030204" pitchFamily="18" charset="0"/>
              </a:rPr>
              <a:t>Cesar Acosta, Qile Wang</a:t>
            </a:r>
          </a:p>
        </p:txBody>
      </p:sp>
    </p:spTree>
    <p:extLst>
      <p:ext uri="{BB962C8B-B14F-4D97-AF65-F5344CB8AC3E}">
        <p14:creationId xmlns:p14="http://schemas.microsoft.com/office/powerpoint/2010/main" val="932861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1E522E8-45A8-445B-9CC2-E03C76498DA4}"/>
              </a:ext>
            </a:extLst>
          </p:cNvPr>
          <p:cNvSpPr txBox="1">
            <a:spLocks/>
          </p:cNvSpPr>
          <p:nvPr/>
        </p:nvSpPr>
        <p:spPr>
          <a:xfrm>
            <a:off x="0" y="3919633"/>
            <a:ext cx="9144000" cy="164588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Cesar Acosta</a:t>
            </a:r>
          </a:p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Qile Wang</a:t>
            </a:r>
          </a:p>
          <a:p>
            <a:pPr algn="ctr" defTabSz="914400"/>
            <a:endParaRPr lang="en-US" sz="20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Industrial and Systems Engineering</a:t>
            </a:r>
          </a:p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University of Southern California</a:t>
            </a:r>
          </a:p>
          <a:p>
            <a:pPr algn="ctr" defTabSz="914400"/>
            <a:endParaRPr lang="en-US" sz="20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4B9AD5-8158-4C19-B228-3325BC1860D7}"/>
              </a:ext>
            </a:extLst>
          </p:cNvPr>
          <p:cNvSpPr txBox="1">
            <a:spLocks/>
          </p:cNvSpPr>
          <p:nvPr/>
        </p:nvSpPr>
        <p:spPr>
          <a:xfrm>
            <a:off x="0" y="1770062"/>
            <a:ext cx="9144000" cy="133362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914400"/>
            <a:r>
              <a:rPr lang="en-US" sz="3600" b="1" kern="0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RESPONSE</a:t>
            </a:r>
          </a:p>
          <a:p>
            <a:pPr algn="ctr" defTabSz="914400"/>
            <a:r>
              <a:rPr lang="en-US" sz="3600" b="1" kern="0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92264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7B03DB-B573-469E-8A87-62E6C73EC67A}"/>
              </a:ext>
            </a:extLst>
          </p:cNvPr>
          <p:cNvGraphicFramePr>
            <a:graphicFrameLocks noGrp="1"/>
          </p:cNvGraphicFramePr>
          <p:nvPr/>
        </p:nvGraphicFramePr>
        <p:xfrm>
          <a:off x="800100" y="2126774"/>
          <a:ext cx="48006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F121CD-D0DD-4AD6-87A1-251F8CBFC3A0}"/>
              </a:ext>
            </a:extLst>
          </p:cNvPr>
          <p:cNvSpPr txBox="1"/>
          <p:nvPr/>
        </p:nvSpPr>
        <p:spPr>
          <a:xfrm>
            <a:off x="6122126" y="2812869"/>
            <a:ext cx="269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cyl</a:t>
            </a:r>
            <a:r>
              <a:rPr lang="en-US" dirty="0">
                <a:solidFill>
                  <a:srgbClr val="000000"/>
                </a:solidFill>
              </a:rPr>
              <a:t>  as a factor</a:t>
            </a:r>
          </a:p>
          <a:p>
            <a:r>
              <a:rPr lang="en-US" dirty="0">
                <a:solidFill>
                  <a:srgbClr val="000000"/>
                </a:solidFill>
              </a:rPr>
              <a:t>(categorical variable)</a:t>
            </a:r>
          </a:p>
        </p:txBody>
      </p:sp>
    </p:spTree>
    <p:extLst>
      <p:ext uri="{BB962C8B-B14F-4D97-AF65-F5344CB8AC3E}">
        <p14:creationId xmlns:p14="http://schemas.microsoft.com/office/powerpoint/2010/main" val="199586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lm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(mpg ~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cyl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+ am + carb,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7B03DB-B573-469E-8A87-62E6C73EC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96469"/>
              </p:ext>
            </p:extLst>
          </p:nvPr>
        </p:nvGraphicFramePr>
        <p:xfrm>
          <a:off x="800100" y="2126774"/>
          <a:ext cx="48006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6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lm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disp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~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cyl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+ am + carb,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7B03DB-B573-469E-8A87-62E6C73EC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33216"/>
              </p:ext>
            </p:extLst>
          </p:nvPr>
        </p:nvGraphicFramePr>
        <p:xfrm>
          <a:off x="800100" y="2126774"/>
          <a:ext cx="48006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7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lm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(hp ~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cyl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+ am + carb,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7B03DB-B573-469E-8A87-62E6C73EC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51498"/>
              </p:ext>
            </p:extLst>
          </p:nvPr>
        </p:nvGraphicFramePr>
        <p:xfrm>
          <a:off x="800100" y="2126774"/>
          <a:ext cx="48006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9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                   model with 4 responses and 3 predictors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7B03DB-B573-469E-8A87-62E6C73EC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2123"/>
              </p:ext>
            </p:extLst>
          </p:nvPr>
        </p:nvGraphicFramePr>
        <p:xfrm>
          <a:off x="800100" y="2126774"/>
          <a:ext cx="48006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64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                  		responses are correlated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157843" y="1825625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d1 =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mtcars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[,c("mpg","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","hp","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")]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pairs(d1)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B1AE11-C244-41B5-A4D2-58BBDFDF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37" y="2342606"/>
            <a:ext cx="4693920" cy="36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                  		responses are correlated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157843" y="1825625"/>
            <a:ext cx="8637814" cy="263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pairs(d1,lower.panel =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panel.cor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pch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=19,col="red")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8414B-3E68-40D7-85AB-79FDE4C7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445" y="2357033"/>
            <a:ext cx="4685211" cy="36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MRLR vs MLR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F8509C-04D1-462E-8B86-CFCD9BED8FC1}"/>
              </a:ext>
            </a:extLst>
          </p:cNvPr>
          <p:cNvSpPr txBox="1">
            <a:spLocks/>
          </p:cNvSpPr>
          <p:nvPr/>
        </p:nvSpPr>
        <p:spPr>
          <a:xfrm>
            <a:off x="1058635" y="2352335"/>
            <a:ext cx="7228114" cy="361575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the responses are correlated,</a:t>
            </a:r>
          </a:p>
          <a:p>
            <a:pPr marL="457200" lvl="1" indent="0" defTabSz="914400">
              <a:lnSpc>
                <a:spcPct val="150000"/>
              </a:lnSpc>
            </a:pP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MRLR model will result in more accurate predictions</a:t>
            </a:r>
          </a:p>
        </p:txBody>
      </p:sp>
    </p:spTree>
    <p:extLst>
      <p:ext uri="{BB962C8B-B14F-4D97-AF65-F5344CB8AC3E}">
        <p14:creationId xmlns:p14="http://schemas.microsoft.com/office/powerpoint/2010/main" val="362593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                   			building the model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y  &lt;-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mtcars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[,c("mpg","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","hp","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")]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y  &lt;-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(y)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mv1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(y ~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cyl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+ am + carb,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mtcars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8615C7-794F-4216-9ADE-4FE9AEFD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09681"/>
              </p:ext>
            </p:extLst>
          </p:nvPr>
        </p:nvGraphicFramePr>
        <p:xfrm>
          <a:off x="5886451" y="2002970"/>
          <a:ext cx="27432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5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                   			building the model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y  &lt;-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mtcars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[,c("mpg","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","hp","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")]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y  &lt;-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(y)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mv1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(y ~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cyl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+ am + carb,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mtcars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summary(mv1)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8615C7-794F-4216-9ADE-4FE9AEFD1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86451" y="2002970"/>
          <a:ext cx="27432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0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F8509C-04D1-462E-8B86-CFCD9BED8FC1}"/>
              </a:ext>
            </a:extLst>
          </p:cNvPr>
          <p:cNvSpPr txBox="1">
            <a:spLocks/>
          </p:cNvSpPr>
          <p:nvPr/>
        </p:nvSpPr>
        <p:spPr>
          <a:xfrm>
            <a:off x="152400" y="1731849"/>
            <a:ext cx="8651966" cy="430319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defTabSz="914400">
              <a:lnSpc>
                <a:spcPct val="150000"/>
              </a:lnSpc>
            </a:pPr>
            <a:endParaRPr lang="en-US" sz="2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regression with one response (LR)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endParaRPr lang="en-US" sz="2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regression with two or more responses (MRLR)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endParaRPr lang="en-US" sz="2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9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Response mpg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Coefficients: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(&gt;|t|)   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 25.3203     1.2238  20.690  &lt; 2e-16 ***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cyl6         -3.5494     1.7296  -2.052 0.049959 * 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cyl8         -6.9046     1.8078  -3.819 0.000712 ***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am            4.2268     1.3499   3.131 0.004156 **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carb         -1.1199     0.4354  -2.572 0.015923 *  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Residual standard error: 2.805 on 27 degrees of freedom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Multiple R-squared:  0.8113,    Adjusted R-squared:  0.7834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F-statistic: 29.03 on 4 and 27 DF,  p-value: 1.991e-09</a:t>
            </a:r>
          </a:p>
        </p:txBody>
      </p:sp>
    </p:spTree>
    <p:extLst>
      <p:ext uri="{BB962C8B-B14F-4D97-AF65-F5344CB8AC3E}">
        <p14:creationId xmlns:p14="http://schemas.microsoft.com/office/powerpoint/2010/main" val="71341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Coefficients: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(&gt;|t|)   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 134.325     21.836   6.152 1.42e-06 ***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cyl6          61.843     30.860   2.004   0.0552 . 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cyl8         218.991     32.256   6.789 2.72e-07 ***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am           -43.803     24.086  -1.819   0.0801 . 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carb           1.726      7.768   0.222   0.8258    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Residual standard error: 50.05 on 27 degrees of freedom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Multiple R-squared:  0.858,     Adjusted R-squared:  0.8369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F-statistic: 40.78 on 4 and 27 DF,  p-value: 4.537e-11</a:t>
            </a:r>
          </a:p>
        </p:txBody>
      </p:sp>
    </p:spTree>
    <p:extLst>
      <p:ext uri="{BB962C8B-B14F-4D97-AF65-F5344CB8AC3E}">
        <p14:creationId xmlns:p14="http://schemas.microsoft.com/office/powerpoint/2010/main" val="373348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Response hp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Coefficients: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(&gt;|t|)   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 46.5201    10.4825   4.438 0.000138 ***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cyl6          0.9116    14.8146   0.062 0.951386   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cyl8         87.5911    15.4851   5.656 5.25e-06 ***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am            4.4473    11.5629   0.385 0.703536   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carb         21.2765     3.7291   5.706 4.61e-06 ***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Residual standard error: 24.03 on 27 degrees of freedom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Multiple R-squared:  0.893,     Adjusted R-squared:  0.8772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F-statistic: 56.36 on 4 and 27 DF,  p-value: 1.023e-12</a:t>
            </a:r>
          </a:p>
        </p:txBody>
      </p:sp>
    </p:spTree>
    <p:extLst>
      <p:ext uri="{BB962C8B-B14F-4D97-AF65-F5344CB8AC3E}">
        <p14:creationId xmlns:p14="http://schemas.microsoft.com/office/powerpoint/2010/main" val="174023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(mv1)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mpg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hp 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25.320303 134.32487 46.5201421  2.7612069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cyl6        -3.549419  61.84324  0.9116288  0.1957229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cyl8        -6.904637 218.99063 87.5910956  0.7723077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am           4.226774 -43.80256  4.4472569 -1.0254749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carb        -1.119855   1.72629 21.2764930  0.1749132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(mpg ~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cyl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+ am + carb, data =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mtcars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(m1)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       cyl6        cyl8          am        carb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25.320303   -3.549419   -6.904637    4.226774   -1.119855 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0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(mv1)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mpg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hp 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25.320303 134.32487 46.5201421  2.7612069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cyl6        -3.549419  61.84324  0.9116288  0.1957229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cyl8        -6.904637 218.99063 87.5910956  0.7723077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am           4.226774 -43.80256  4.4472569 -1.0254749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carb        -1.119855   1.72629 21.2764930  0.1749132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(mpg ~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cyl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+ am + carb, data =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mtcars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(m1)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       cyl6        cyl8          am        carb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25.320303   -3.549419   -6.904637    4.226774   -1.119855 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6CFDE-B65A-4776-97B0-033BF5FB5106}"/>
              </a:ext>
            </a:extLst>
          </p:cNvPr>
          <p:cNvSpPr/>
          <p:nvPr/>
        </p:nvSpPr>
        <p:spPr>
          <a:xfrm>
            <a:off x="1684564" y="2530929"/>
            <a:ext cx="1193074" cy="151855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58E8A-D540-4C62-9298-BD8C913E197E}"/>
              </a:ext>
            </a:extLst>
          </p:cNvPr>
          <p:cNvSpPr/>
          <p:nvPr/>
        </p:nvSpPr>
        <p:spPr>
          <a:xfrm>
            <a:off x="491490" y="5417081"/>
            <a:ext cx="6652260" cy="3701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(mv1)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mpg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hp 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25.320303 134.32487 46.5201421  2.7612069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cyl6        -3.549419  61.84324  0.9116288  0.1957229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cyl8        -6.904637 218.99063 87.5910956  0.7723077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am           4.226774 -43.80256  4.4472569 -1.0254749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carb        -1.119855   1.72629 21.2764930  0.1749132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m2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~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cyl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+ am + carb, data =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mtcars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(m2)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       cyl6        cyl8          am        carb 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134.32487    61.84324   218.99063   -43.80256     1.72629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6CFDE-B65A-4776-97B0-033BF5FB5106}"/>
              </a:ext>
            </a:extLst>
          </p:cNvPr>
          <p:cNvSpPr/>
          <p:nvPr/>
        </p:nvSpPr>
        <p:spPr>
          <a:xfrm>
            <a:off x="2803068" y="2530929"/>
            <a:ext cx="1193074" cy="151855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58E8A-D540-4C62-9298-BD8C913E197E}"/>
              </a:ext>
            </a:extLst>
          </p:cNvPr>
          <p:cNvSpPr/>
          <p:nvPr/>
        </p:nvSpPr>
        <p:spPr>
          <a:xfrm>
            <a:off x="491490" y="5417081"/>
            <a:ext cx="6652260" cy="3701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91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prediction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282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Predict attributes (mpg, </a:t>
            </a:r>
            <a:r>
              <a:rPr lang="en-US" dirty="0" err="1"/>
              <a:t>disp</a:t>
            </a:r>
            <a:r>
              <a:rPr lang="en-US" dirty="0"/>
              <a:t>, hp, </a:t>
            </a:r>
            <a:r>
              <a:rPr lang="en-US" dirty="0" err="1"/>
              <a:t>wt</a:t>
            </a:r>
            <a:r>
              <a:rPr lang="en-US" dirty="0"/>
              <a:t>) of a car with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6 cylinders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4 carburetors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transmission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br>
              <a:rPr lang="en-US" sz="1600" dirty="0"/>
            </a:b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0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prediction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23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Predict attributes (mpg, </a:t>
            </a:r>
            <a:r>
              <a:rPr lang="en-US" dirty="0" err="1"/>
              <a:t>disp</a:t>
            </a:r>
            <a:r>
              <a:rPr lang="en-US" dirty="0"/>
              <a:t>, hp, </a:t>
            </a:r>
            <a:r>
              <a:rPr lang="en-US" dirty="0" err="1"/>
              <a:t>wt</a:t>
            </a:r>
            <a:r>
              <a:rPr lang="en-US" dirty="0"/>
              <a:t>) of a car with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6 cylinders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4 carburetors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transmission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data.frame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cyl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=factor(6,levels=c(4,6,8)),am=1,carb=4)</a:t>
            </a:r>
          </a:p>
          <a:p>
            <a:pPr>
              <a:lnSpc>
                <a:spcPct val="150000"/>
              </a:lnSpc>
            </a:pPr>
            <a:br>
              <a:rPr lang="en-US" sz="1600" dirty="0"/>
            </a:b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9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confidence interval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predict(mv1,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interval="confidence")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 mpg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1 21.51824 159.2707 136.985 2.631108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49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confidence interval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predict(mv1,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interval="confidence")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 mpg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1 21.51824 159.2707 136.985 2.631108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prediction interval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predict(mv1,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interval="prediction")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 mpg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1 21.51824 159.2707 136.985 2.631108</a:t>
            </a:r>
          </a:p>
        </p:txBody>
      </p:sp>
    </p:spTree>
    <p:extLst>
      <p:ext uri="{BB962C8B-B14F-4D97-AF65-F5344CB8AC3E}">
        <p14:creationId xmlns:p14="http://schemas.microsoft.com/office/powerpoint/2010/main" val="9635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F8509C-04D1-462E-8B86-CFCD9BED8FC1}"/>
              </a:ext>
            </a:extLst>
          </p:cNvPr>
          <p:cNvSpPr txBox="1">
            <a:spLocks/>
          </p:cNvSpPr>
          <p:nvPr/>
        </p:nvSpPr>
        <p:spPr>
          <a:xfrm>
            <a:off x="152400" y="1731849"/>
            <a:ext cx="8651966" cy="430319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defTabSz="914400">
              <a:lnSpc>
                <a:spcPct val="150000"/>
              </a:lnSpc>
            </a:pPr>
            <a:endParaRPr lang="en-US" sz="2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regression with one response (LR)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m1 &lt;-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(y1 ~ x1+x2+x3, data = d1)</a:t>
            </a:r>
            <a:endParaRPr lang="en-US" sz="26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regression with two or more responses (MRLR)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m12 &lt;-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(c(y1,y2) ~ x1+x2+x3, data = d1)</a:t>
            </a:r>
            <a:endParaRPr lang="en-US" sz="26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" indent="0" defTabSz="914400">
              <a:lnSpc>
                <a:spcPct val="150000"/>
              </a:lnSpc>
            </a:pPr>
            <a:endParaRPr lang="en-US" sz="2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5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confidence interval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predict(mv1,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interval="confidence")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 mpg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1 21.51824 159.2707 136.985 2.631108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prediction interval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predict(mv1,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interval="prediction")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 mpg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1 21.51824 159.2707 136.985 2.631108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18379D-DC0F-4880-BCA4-195B4C80E405}"/>
              </a:ext>
            </a:extLst>
          </p:cNvPr>
          <p:cNvSpPr txBox="1">
            <a:spLocks/>
          </p:cNvSpPr>
          <p:nvPr/>
        </p:nvSpPr>
        <p:spPr>
          <a:xfrm>
            <a:off x="6719752" y="3795857"/>
            <a:ext cx="1736271" cy="393579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 intervals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336ECE-C926-4792-9389-49435DC05695}"/>
              </a:ext>
            </a:extLst>
          </p:cNvPr>
          <p:cNvCxnSpPr/>
          <p:nvPr/>
        </p:nvCxnSpPr>
        <p:spPr>
          <a:xfrm flipH="1" flipV="1">
            <a:off x="5059681" y="3472545"/>
            <a:ext cx="1454331" cy="4550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7C84D-DF41-4526-843C-9B2A5FAA5D67}"/>
              </a:ext>
            </a:extLst>
          </p:cNvPr>
          <p:cNvCxnSpPr>
            <a:cxnSpLocks/>
          </p:cNvCxnSpPr>
          <p:nvPr/>
        </p:nvCxnSpPr>
        <p:spPr>
          <a:xfrm flipH="1">
            <a:off x="5190309" y="4079969"/>
            <a:ext cx="1476104" cy="10232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02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function(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object,newdata,level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=0.95,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interval = c("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confidence","prediction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form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as.formula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(paste("~",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as.character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(formula(object))[3]))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xnew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model.matrix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(form,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fit &lt;- predict(object,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Y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model.frame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(object)[,1]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X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model.matrix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(object)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n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nrow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(Y)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m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ncol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(Y)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p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ncol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(X) – 1</a:t>
            </a:r>
          </a:p>
        </p:txBody>
      </p:sp>
    </p:spTree>
    <p:extLst>
      <p:ext uri="{BB962C8B-B14F-4D97-AF65-F5344CB8AC3E}">
        <p14:creationId xmlns:p14="http://schemas.microsoft.com/office/powerpoint/2010/main" val="1895760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# alpha correction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alpha = 1 - level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level = 1 - m*alpha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sigmas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colSums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((Y 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object$fitted.values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)^2) / (n - p - 1)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fit.var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diag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xnew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%*%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tcrossprod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(solve(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crossprod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(X)),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xnew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if(interval[1]=="prediction")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fit.var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fit.var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const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(level, df1=m, df2=n-p-m) * m * (n - p - 1) / (n - p - m)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vmat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(n/(n-p-1)) * outer(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fit.var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sigmas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fit - sqrt(const) * sqrt(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vmat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fit + sqrt(const) * sqrt(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vmat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152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nrow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xnew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)==1) 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ci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rbind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(fit,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rownames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(ci) &lt;- c("fit", 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")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else 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ci &lt;- array(0, dim=c(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nrow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xnew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), m, 3))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dimnames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(ci) &lt;- list(1:nrow(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xnew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colnames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(Y), c("fit", 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") 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ci[,,1] &lt;- fit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ci[,,2]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ci[,,3]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ci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254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263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confidence interval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(mv1,newdata, interval="confidence")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  mpg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#fit 21.51824 159.27070 136.9850 2.631108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17.79607  92.85711 105.1024 1.957935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25.24041 225.68430 168.8676 3.304281</a:t>
            </a:r>
          </a:p>
        </p:txBody>
      </p:sp>
    </p:spTree>
    <p:extLst>
      <p:ext uri="{BB962C8B-B14F-4D97-AF65-F5344CB8AC3E}">
        <p14:creationId xmlns:p14="http://schemas.microsoft.com/office/powerpoint/2010/main" val="2539747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263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confidence interval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(mv1,newdata, interval="confidence")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  mpg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#fit 21.51824 159.27070 136.9850 2.631108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17.79607  92.85711 105.1024 1.957935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25.24041 225.68430 168.8676 3.304281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C4EE3-B080-4818-8C65-F28C6A4688F6}"/>
              </a:ext>
            </a:extLst>
          </p:cNvPr>
          <p:cNvSpPr/>
          <p:nvPr/>
        </p:nvSpPr>
        <p:spPr>
          <a:xfrm>
            <a:off x="348343" y="3863068"/>
            <a:ext cx="4754336" cy="77799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32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263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prediction interval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(mv1,newdata, interval="prediction")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  mpg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#fit 21.51824 159.270705 136.98500 2.631108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12.45592  -2.425511  59.36086 0.992143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30.58056 320.966921 214.60914 4.270072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1E934-8378-4B20-9E36-26C50C0AE3E8}"/>
              </a:ext>
            </a:extLst>
          </p:cNvPr>
          <p:cNvSpPr/>
          <p:nvPr/>
        </p:nvSpPr>
        <p:spPr>
          <a:xfrm>
            <a:off x="348343" y="3863068"/>
            <a:ext cx="5121728" cy="77799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6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prediction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291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Predict attributes (mpg, </a:t>
            </a:r>
            <a:r>
              <a:rPr lang="en-US" dirty="0" err="1"/>
              <a:t>disp</a:t>
            </a:r>
            <a:r>
              <a:rPr lang="en-US" dirty="0"/>
              <a:t>, hp, </a:t>
            </a:r>
            <a:r>
              <a:rPr lang="en-US" dirty="0" err="1"/>
              <a:t>wt</a:t>
            </a:r>
            <a:r>
              <a:rPr lang="en-US" dirty="0"/>
              <a:t>) of the following cars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BA113-D759-4A96-B9DB-5F995955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32580"/>
              </p:ext>
            </p:extLst>
          </p:nvPr>
        </p:nvGraphicFramePr>
        <p:xfrm>
          <a:off x="2022022" y="2804160"/>
          <a:ext cx="4800600" cy="12496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502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prediction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Predict attributes (mpg, </a:t>
            </a:r>
            <a:r>
              <a:rPr lang="en-US" dirty="0" err="1"/>
              <a:t>disp</a:t>
            </a:r>
            <a:r>
              <a:rPr lang="en-US" dirty="0"/>
              <a:t>, hp, </a:t>
            </a:r>
            <a:r>
              <a:rPr lang="en-US" dirty="0" err="1"/>
              <a:t>wt</a:t>
            </a:r>
            <a:r>
              <a:rPr lang="en-US" dirty="0"/>
              <a:t>) of the following cars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data.frame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cyl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=factor(c(4,6,8), levels=c(4,6,8)),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   am=c(0,1,1), carb=c(2,4,6))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BA113-D759-4A96-B9DB-5F995955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172"/>
              </p:ext>
            </p:extLst>
          </p:nvPr>
        </p:nvGraphicFramePr>
        <p:xfrm>
          <a:off x="2022022" y="2804160"/>
          <a:ext cx="4800600" cy="12496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54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226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interval="prediction")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#, , fit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mpg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#1 23.08059 137.7774  89.07313 3.111033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#2 21.51824 159.2707 136.98500 2.631108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#3 15.92331 319.8707 266.21745 3.557519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721B56-F069-498F-A7A1-A8FA0D569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62476"/>
              </p:ext>
            </p:extLst>
          </p:nvPr>
        </p:nvGraphicFramePr>
        <p:xfrm>
          <a:off x="1428751" y="4447917"/>
          <a:ext cx="5655172" cy="1249680"/>
        </p:xfrm>
        <a:graphic>
          <a:graphicData uri="http://schemas.openxmlformats.org/drawingml/2006/table">
            <a:tbl>
              <a:tblPr/>
              <a:tblGrid>
                <a:gridCol w="685799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906235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137.77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89.07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159.27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136.98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319.87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266.21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82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F8509C-04D1-462E-8B86-CFCD9BED8FC1}"/>
              </a:ext>
            </a:extLst>
          </p:cNvPr>
          <p:cNvSpPr txBox="1">
            <a:spLocks/>
          </p:cNvSpPr>
          <p:nvPr/>
        </p:nvSpPr>
        <p:spPr>
          <a:xfrm>
            <a:off x="1034143" y="2143618"/>
            <a:ext cx="7358743" cy="355505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Differences    LR vs MRLR</a:t>
            </a: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When should be used?</a:t>
            </a: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to build a MRLR?</a:t>
            </a: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Selecting predictors</a:t>
            </a: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289223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prediction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predicted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											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BA113-D759-4A96-B9DB-5F9959554E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2771" y="3210687"/>
          <a:ext cx="5655172" cy="1249680"/>
        </p:xfrm>
        <a:graphic>
          <a:graphicData uri="http://schemas.openxmlformats.org/drawingml/2006/table">
            <a:tbl>
              <a:tblPr/>
              <a:tblGrid>
                <a:gridCol w="685799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906235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  <a:endParaRPr 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137.77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89.07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159.27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136.98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319.87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266.21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1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interval="prediction")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mpg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1 13.871941 -26.529667  10.19560 1.445604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2 12.455915  -2.425511  59.36086 0.992143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3  6.728061 155.802679 187.45471 1.894514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mpg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1 32.28925 302.0846 167.9507 4.776462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2 30.58056 320.9669 214.6091 4.270072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3 25.11856 483.9387 344.9802 5.220524</a:t>
            </a:r>
          </a:p>
        </p:txBody>
      </p:sp>
    </p:spTree>
    <p:extLst>
      <p:ext uri="{BB962C8B-B14F-4D97-AF65-F5344CB8AC3E}">
        <p14:creationId xmlns:p14="http://schemas.microsoft.com/office/powerpoint/2010/main" val="2309329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confidence and prediction intervals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(mv1,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interval="prediction")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mpg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1 13.871941 -26.529667  10.19560 1.445604					lower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2 12.455915  -2.425511  59.36086 0.992143					boundaries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3  6.728061 155.802679 187.45471 1.894514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mpg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hp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wt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1 32.28925 302.0846 167.9507 4.776462						upper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2 30.58056 320.9669 214.6091 4.270072						boundaries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3 25.11856 483.9387 344.9802 5.220524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307309-57A3-4935-916F-0C9C69CCE5BB}"/>
              </a:ext>
            </a:extLst>
          </p:cNvPr>
          <p:cNvCxnSpPr>
            <a:cxnSpLocks/>
          </p:cNvCxnSpPr>
          <p:nvPr/>
        </p:nvCxnSpPr>
        <p:spPr>
          <a:xfrm flipH="1">
            <a:off x="5639344" y="3739787"/>
            <a:ext cx="8757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A946BD-99BF-4F55-A097-F42E1A25C880}"/>
              </a:ext>
            </a:extLst>
          </p:cNvPr>
          <p:cNvCxnSpPr>
            <a:cxnSpLocks/>
          </p:cNvCxnSpPr>
          <p:nvPr/>
        </p:nvCxnSpPr>
        <p:spPr>
          <a:xfrm flipH="1">
            <a:off x="5644792" y="5516874"/>
            <a:ext cx="8757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2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predictions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lower boundary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predicted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												     upper boundary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BA113-D759-4A96-B9DB-5F995955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41234"/>
              </p:ext>
            </p:extLst>
          </p:nvPr>
        </p:nvGraphicFramePr>
        <p:xfrm>
          <a:off x="1744411" y="3210687"/>
          <a:ext cx="5655172" cy="1249680"/>
        </p:xfrm>
        <a:graphic>
          <a:graphicData uri="http://schemas.openxmlformats.org/drawingml/2006/table">
            <a:tbl>
              <a:tblPr/>
              <a:tblGrid>
                <a:gridCol w="685799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906235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  <a:endParaRPr 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137.77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89.07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159.27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136.98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319.87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266.21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11747E-87BE-4145-BEA9-367D7D523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05418"/>
              </p:ext>
            </p:extLst>
          </p:nvPr>
        </p:nvGraphicFramePr>
        <p:xfrm>
          <a:off x="348343" y="4586968"/>
          <a:ext cx="5655172" cy="1249680"/>
        </p:xfrm>
        <a:graphic>
          <a:graphicData uri="http://schemas.openxmlformats.org/drawingml/2006/table">
            <a:tbl>
              <a:tblPr/>
              <a:tblGrid>
                <a:gridCol w="685799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906235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27.14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137.77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89.07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159.27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136.98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319.87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266.21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1DBFC1-EB5F-4F3E-AD0E-941BA88F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03629"/>
              </p:ext>
            </p:extLst>
          </p:nvPr>
        </p:nvGraphicFramePr>
        <p:xfrm>
          <a:off x="3080635" y="1856766"/>
          <a:ext cx="5655172" cy="1249680"/>
        </p:xfrm>
        <a:graphic>
          <a:graphicData uri="http://schemas.openxmlformats.org/drawingml/2006/table">
            <a:tbl>
              <a:tblPr/>
              <a:tblGrid>
                <a:gridCol w="685799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906235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137.77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89.07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159.27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136.98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11.88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319.87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266.21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D0088-371A-4572-9117-29E6E8C00517}"/>
              </a:ext>
            </a:extLst>
          </p:cNvPr>
          <p:cNvCxnSpPr/>
          <p:nvPr/>
        </p:nvCxnSpPr>
        <p:spPr>
          <a:xfrm flipV="1">
            <a:off x="348343" y="1856766"/>
            <a:ext cx="2732292" cy="2730202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FA052C-3C03-4B5F-AF1D-442077D2FAEE}"/>
              </a:ext>
            </a:extLst>
          </p:cNvPr>
          <p:cNvCxnSpPr/>
          <p:nvPr/>
        </p:nvCxnSpPr>
        <p:spPr>
          <a:xfrm flipV="1">
            <a:off x="6033437" y="3109078"/>
            <a:ext cx="2732292" cy="2730202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02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– new MRLR predict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1145721" y="2615292"/>
            <a:ext cx="6852557" cy="114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can be found in our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Github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sites</a:t>
            </a:r>
          </a:p>
        </p:txBody>
      </p:sp>
    </p:spTree>
    <p:extLst>
      <p:ext uri="{BB962C8B-B14F-4D97-AF65-F5344CB8AC3E}">
        <p14:creationId xmlns:p14="http://schemas.microsoft.com/office/powerpoint/2010/main" val="712910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8009F-291C-45BB-B92C-869C39E893B7}"/>
              </a:ext>
            </a:extLst>
          </p:cNvPr>
          <p:cNvSpPr/>
          <p:nvPr/>
        </p:nvSpPr>
        <p:spPr>
          <a:xfrm>
            <a:off x="540476" y="1997839"/>
            <a:ext cx="80630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Drug, </a:t>
            </a:r>
            <a:r>
              <a:rPr lang="en-US" sz="2000" i="1" dirty="0"/>
              <a:t>amitriptyline</a:t>
            </a:r>
            <a:r>
              <a:rPr lang="en-US" sz="2000" dirty="0"/>
              <a:t>, is prescribed as an antidepressant. </a:t>
            </a:r>
          </a:p>
          <a:p>
            <a:r>
              <a:rPr lang="en-US" sz="2000" dirty="0"/>
              <a:t>Possible side effects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irregular heartbeat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abnormal blood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irregular waves on the electrocardiogram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others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 from patients who were admitted to the hospital ER after an  overdose follow</a:t>
            </a:r>
          </a:p>
        </p:txBody>
      </p:sp>
    </p:spTree>
    <p:extLst>
      <p:ext uri="{BB962C8B-B14F-4D97-AF65-F5344CB8AC3E}">
        <p14:creationId xmlns:p14="http://schemas.microsoft.com/office/powerpoint/2010/main" val="3729709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96A399-1191-4A52-8205-DC9D50F9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8951"/>
              </p:ext>
            </p:extLst>
          </p:nvPr>
        </p:nvGraphicFramePr>
        <p:xfrm>
          <a:off x="691986" y="1731963"/>
          <a:ext cx="3562496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508928">
                  <a:extLst>
                    <a:ext uri="{9D8B030D-6E8A-4147-A177-3AD203B41FA5}">
                      <a16:colId xmlns:a16="http://schemas.microsoft.com/office/drawing/2014/main" val="1857315022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699566251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3790595605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1211068407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2237520091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3029971515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1155907830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DIAP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5583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3389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3149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4619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171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1131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06461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9649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792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1767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0335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85481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38954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504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83244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5620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27222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2847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22555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074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8750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7475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26ACAF-7D29-451D-B3DC-5F42FB6B1749}"/>
              </a:ext>
            </a:extLst>
          </p:cNvPr>
          <p:cNvSpPr txBox="1"/>
          <p:nvPr/>
        </p:nvSpPr>
        <p:spPr>
          <a:xfrm>
            <a:off x="4653299" y="2463483"/>
            <a:ext cx="4332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  Total TCAD plasma level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AMI  Amount of amitriptyline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present in TCAD plasma level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  1 female, 0 male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AMT  Amount of antidepressant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at time of overdose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wave measurement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DIAP Diastolic blood pressure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QRS  wave measurement</a:t>
            </a:r>
          </a:p>
        </p:txBody>
      </p:sp>
    </p:spTree>
    <p:extLst>
      <p:ext uri="{BB962C8B-B14F-4D97-AF65-F5344CB8AC3E}">
        <p14:creationId xmlns:p14="http://schemas.microsoft.com/office/powerpoint/2010/main" val="1223450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96A399-1191-4A52-8205-DC9D50F9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65847"/>
              </p:ext>
            </p:extLst>
          </p:nvPr>
        </p:nvGraphicFramePr>
        <p:xfrm>
          <a:off x="691986" y="1731963"/>
          <a:ext cx="3562496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508928">
                  <a:extLst>
                    <a:ext uri="{9D8B030D-6E8A-4147-A177-3AD203B41FA5}">
                      <a16:colId xmlns:a16="http://schemas.microsoft.com/office/drawing/2014/main" val="1857315022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699566251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3790595605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1211068407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2237520091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3029971515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1155907830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AMI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AMT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DIAP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QRS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5583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3389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3149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4619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1101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653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1975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171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1131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06461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596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448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9649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896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844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792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1767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1450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0335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807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493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154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85481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38954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645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547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504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628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392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167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83244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1360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1283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5620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652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458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27222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722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2847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384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22555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074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405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8750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1754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1520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7475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26ACAF-7D29-451D-B3DC-5F42FB6B1749}"/>
              </a:ext>
            </a:extLst>
          </p:cNvPr>
          <p:cNvSpPr txBox="1"/>
          <p:nvPr/>
        </p:nvSpPr>
        <p:spPr>
          <a:xfrm>
            <a:off x="4653299" y="2463483"/>
            <a:ext cx="4332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TOT  Total TCAD plasma level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AMI  Amount of amitriptyline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present in TCAD plasma 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GEN  1 female, 0 male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AMT  Amount of antidepressant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at time of overdose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wave measurement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DIAP Diastolic blood pressure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QRS  wave measurement</a:t>
            </a:r>
          </a:p>
        </p:txBody>
      </p:sp>
    </p:spTree>
    <p:extLst>
      <p:ext uri="{BB962C8B-B14F-4D97-AF65-F5344CB8AC3E}">
        <p14:creationId xmlns:p14="http://schemas.microsoft.com/office/powerpoint/2010/main" val="1914100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96A399-1191-4A52-8205-DC9D50F9E3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986" y="1731963"/>
          <a:ext cx="3562496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508928">
                  <a:extLst>
                    <a:ext uri="{9D8B030D-6E8A-4147-A177-3AD203B41FA5}">
                      <a16:colId xmlns:a16="http://schemas.microsoft.com/office/drawing/2014/main" val="1857315022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699566251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3790595605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1211068407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2237520091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3029971515"/>
                    </a:ext>
                  </a:extLst>
                </a:gridCol>
                <a:gridCol w="508928">
                  <a:extLst>
                    <a:ext uri="{9D8B030D-6E8A-4147-A177-3AD203B41FA5}">
                      <a16:colId xmlns:a16="http://schemas.microsoft.com/office/drawing/2014/main" val="1155907830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AMI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AMT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DIAP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QRS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5583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3389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3149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4619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1101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653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1975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171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1131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06461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596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448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9649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896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844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792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1767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1450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0335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807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493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154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85481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38954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645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547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504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628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392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167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83244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1360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1283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95620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652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458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27222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722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1750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135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2847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384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22555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501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074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1070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405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9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8750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1754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1520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</a:t>
                      </a:r>
                      <a:endParaRPr lang="en-US" sz="9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7475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26ACAF-7D29-451D-B3DC-5F42FB6B1749}"/>
              </a:ext>
            </a:extLst>
          </p:cNvPr>
          <p:cNvSpPr txBox="1"/>
          <p:nvPr/>
        </p:nvSpPr>
        <p:spPr>
          <a:xfrm>
            <a:off x="4653299" y="2463483"/>
            <a:ext cx="4332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TOT  Total TCAD plasma level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AMI  Amount of amitriptyline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present in TCAD plasma 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GEN  1 female, 0 male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AMT  Amount of antidepressant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at time of overdose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wave measurement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DIAP Diastolic blood pressure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QRS  wave measurement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A3400-9C04-48C1-A376-8FD38FCC0AFB}"/>
              </a:ext>
            </a:extLst>
          </p:cNvPr>
          <p:cNvSpPr txBox="1"/>
          <p:nvPr/>
        </p:nvSpPr>
        <p:spPr>
          <a:xfrm>
            <a:off x="157843" y="1666904"/>
            <a:ext cx="74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142336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Model with two responses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mlm1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cbind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(TOT, AMI) ~ GEN + AMT + PR + DIAP + QRS,d1)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Models with one response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m11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(TOT ~ GEN + AMT + PR + DIAP + QRS,d1)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m22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(AMI ~ GEN + AMT + PR + DIAP + QRS,d1)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1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F8509C-04D1-462E-8B86-CFCD9BED8FC1}"/>
              </a:ext>
            </a:extLst>
          </p:cNvPr>
          <p:cNvSpPr txBox="1">
            <a:spLocks/>
          </p:cNvSpPr>
          <p:nvPr/>
        </p:nvSpPr>
        <p:spPr>
          <a:xfrm>
            <a:off x="993322" y="2047085"/>
            <a:ext cx="7358743" cy="355505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defTabSz="914400">
              <a:lnSpc>
                <a:spcPct val="150000"/>
              </a:lnSpc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Examples</a:t>
            </a:r>
          </a:p>
          <a:p>
            <a:pPr marL="914400" lvl="1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 responses,  2 predictors</a:t>
            </a:r>
          </a:p>
          <a:p>
            <a:pPr marL="914400" lvl="1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responses,  5 predictors</a:t>
            </a:r>
          </a:p>
        </p:txBody>
      </p:sp>
    </p:spTree>
    <p:extLst>
      <p:ext uri="{BB962C8B-B14F-4D97-AF65-F5344CB8AC3E}">
        <p14:creationId xmlns:p14="http://schemas.microsoft.com/office/powerpoint/2010/main" val="3514551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Model with two responses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mlm1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cbind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(TOT, AMI) ~ GEN + AMT + PR + DIAP + QRS,d1)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Assumption:  TOT, AMI are correlated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Models with one response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m11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(TOT ~ GEN + AMT + PR + DIAP + QRS,d1)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m22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(AMI ~ GEN + AMT + PR + DIAP + QRS,d1)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Assumption:  TOT, AMI are not related</a:t>
            </a:r>
          </a:p>
        </p:txBody>
      </p:sp>
    </p:spTree>
    <p:extLst>
      <p:ext uri="{BB962C8B-B14F-4D97-AF65-F5344CB8AC3E}">
        <p14:creationId xmlns:p14="http://schemas.microsoft.com/office/powerpoint/2010/main" val="1651656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Model with two responses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mlm1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cbind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(TOT, AMI) ~ GEN + AMT + PR + DIAP + QRS,d1)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Assumption:  TOT, AMI are correlated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(d1[,1:2])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TOT       AMI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TOT 1.0000000 0.9760717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AMI 0.9760717 1.0000000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8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Jointly test predictors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Anova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#Type II MANOVA Tests: Pillai test statistic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Df test stat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approx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F num Df den Df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(&gt;F)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#GEN   1   0.65521   9.5015      2     10 0.004873 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#AMT   1   0.69097  11.1795      2     10 0.002819 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#PR    1   0.34649   2.6509      2     10 0.119200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#DIAP  1   0.32381   2.3944      2     10 0.141361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#QRS   1   0.29184   2.0606      2     10 0.178092 </a:t>
            </a:r>
          </a:p>
        </p:txBody>
      </p:sp>
    </p:spTree>
    <p:extLst>
      <p:ext uri="{BB962C8B-B14F-4D97-AF65-F5344CB8AC3E}">
        <p14:creationId xmlns:p14="http://schemas.microsoft.com/office/powerpoint/2010/main" val="888587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Jointly test predictors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Anova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(mlm1)									library car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#Type II MANOVA Tests: Pillai test statistic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Df test stat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approx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F num Df den Df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(&gt;F)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#GEN   1   0.65521   9.5015      2     10 0.004873 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#AMT   1   0.69097  11.1795      2     10 0.002819 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#PR    1   0.34649   2.6509      2     10 0.119200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#DIAP  1   0.32381   2.3944      2     10 0.141361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#QRS   1   0.29184   2.0606      2     10 0.178092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2DA09-53D9-4B25-97C7-9E9264540549}"/>
              </a:ext>
            </a:extLst>
          </p:cNvPr>
          <p:cNvSpPr/>
          <p:nvPr/>
        </p:nvSpPr>
        <p:spPr>
          <a:xfrm>
            <a:off x="313514" y="2362218"/>
            <a:ext cx="1436912" cy="511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32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Jointly test predictors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Anova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(mlm1)									library car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#Type II MANOVA Tests: Pillai test statistic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Df test stat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approx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F num Df den Df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(&gt;F)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#GEN   1   0.65521   9.5015      2     10 0.004873 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#AMT   1   0.69097  11.1795      2     10 0.002819 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#PR    1   0.34649   2.6509      2     10 0.119200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#DIAP  1   0.32381   2.3944      2     10 0.141361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#QRS   1   0.29184   2.0606      2     10 0.178092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2DA09-53D9-4B25-97C7-9E9264540549}"/>
              </a:ext>
            </a:extLst>
          </p:cNvPr>
          <p:cNvSpPr/>
          <p:nvPr/>
        </p:nvSpPr>
        <p:spPr>
          <a:xfrm>
            <a:off x="4986939" y="4193033"/>
            <a:ext cx="1213564" cy="1362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(TOT ~ GEN + AMT + PR + DIAP + QRS, data = d1)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Coefficients: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Estimate Std. Error t value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(&gt;|t|)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(Intercept) -2.879e+03  8.933e+02  -3.224 0.008108 **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GEN          6.757e+02  1.621e+02   4.169 0.001565 **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AMT          2.848e-01  6.091e-02   4.677 0.000675 ***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           1.027e+01  4.255e+00   2.414 0.034358 *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DIAP         7.251e+00  3.225e+00   2.248 0.046026 *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QRS          7.598e+00  3.849e+00   1.974 0.074006 .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2DA09-53D9-4B25-97C7-9E9264540549}"/>
              </a:ext>
            </a:extLst>
          </p:cNvPr>
          <p:cNvSpPr/>
          <p:nvPr/>
        </p:nvSpPr>
        <p:spPr>
          <a:xfrm>
            <a:off x="4986939" y="4193033"/>
            <a:ext cx="1213564" cy="1362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26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Jointly test predictors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Anova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(mlm1) 									library car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#Type II MANOVA Tests: Pillai test statistic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Df test stat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approx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F num Df den Df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(&gt;F)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#GEN   1   0.65521   9.5015      2     10 0.004873 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#AMT   1   0.69097  11.1795      2     10 0.002819 **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#PR    1   0.34649   2.6509      2     10 0.119200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#DIAP  1   0.32381   2.3944      2     10 0.141361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#QRS   1   0.29184   2.0606      2     10 0.178092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2DA09-53D9-4B25-97C7-9E9264540549}"/>
              </a:ext>
            </a:extLst>
          </p:cNvPr>
          <p:cNvSpPr/>
          <p:nvPr/>
        </p:nvSpPr>
        <p:spPr>
          <a:xfrm>
            <a:off x="4986939" y="4193033"/>
            <a:ext cx="1213564" cy="1362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77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00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Simplify the model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mlm2 &lt;- update(mlm1, . ~ . - PR - DIAP - QRS)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mlm2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cbind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(TOT, AMI) ~ GEN + AMT,d1)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87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00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 TOT and AMI for a female with 1200 mg. of overdose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(consider two linear regression models)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newval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data.frame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(GEN = 1, AMT = 1200)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m11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(TOT ~ GEN + AMT,d1)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m22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(AMI ~ GEN + AMT,d1)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44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4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 TOT and AMI for a female with 1200 mg. of overdose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(consider two linear regression models)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predict(m11,newval,level=0.90,interval="predict")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fit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#1 958.5473 297.8818 1619.213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predict(m22,newval,level=0.90,interval="predict")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fit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#1 754.0677 127.2403 1380.895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 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F8509C-04D1-462E-8B86-CFCD9BED8FC1}"/>
              </a:ext>
            </a:extLst>
          </p:cNvPr>
          <p:cNvSpPr txBox="1">
            <a:spLocks/>
          </p:cNvSpPr>
          <p:nvPr/>
        </p:nvSpPr>
        <p:spPr>
          <a:xfrm>
            <a:off x="492034" y="2205377"/>
            <a:ext cx="8651966" cy="430319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MRLR is a linear regression model with two 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					or more responses</a:t>
            </a: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Responses are correlated 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		share same predictors</a:t>
            </a:r>
          </a:p>
        </p:txBody>
      </p:sp>
    </p:spTree>
    <p:extLst>
      <p:ext uri="{BB962C8B-B14F-4D97-AF65-F5344CB8AC3E}">
        <p14:creationId xmlns:p14="http://schemas.microsoft.com/office/powerpoint/2010/main" val="2499657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74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predict(m11,newval,interval="predict")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fit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#1 958.5473 297.8818 1619.213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predict(m22,newval,interval="predict")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       fit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#1 754.0677 127.2403 1380.895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19841-D885-4434-9AB1-34BA4694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33" y="2111374"/>
            <a:ext cx="4151923" cy="37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46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Predict TOT and AMI for a female with 1200 mg. of overdose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(use the multiple response regression model)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newval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data.frame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(GEN = 1, AMT = 1200)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predict(mlm2,newval,interval="predict")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      TOT      AMI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#1 958.5473 754.0677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											no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201213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For two-response model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plotellipse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&lt;- function(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mod,newdata,level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= 0.95,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interval = c("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confidence","prediction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.. 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plot prediction region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plotellipse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(mlm2,newval,interval="prediction")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20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9AC58-5B1E-445B-A032-D11657D1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59" y="1759517"/>
            <a:ext cx="4810124" cy="43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24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to plot the prediction region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plotellipse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(mlm2,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newval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level, interval="prediction")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To get individual prediction intervals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(mlm2,newval,level=0.90,interval="prediction")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         TOT        AMI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fit  958.5473  754.06767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138.7838  -23.70903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1778.3108 1531.84437</a:t>
            </a:r>
          </a:p>
        </p:txBody>
      </p:sp>
    </p:spTree>
    <p:extLst>
      <p:ext uri="{BB962C8B-B14F-4D97-AF65-F5344CB8AC3E}">
        <p14:creationId xmlns:p14="http://schemas.microsoft.com/office/powerpoint/2010/main" val="3361203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B361-089A-4420-8BAF-05E21BDF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55" y="1762806"/>
            <a:ext cx="4802911" cy="43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81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B361-089A-4420-8BAF-05E21BDF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55" y="1762806"/>
            <a:ext cx="4802911" cy="4324730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14F83C6D-DF5B-4D1B-A340-DAC36DE40C5C}"/>
              </a:ext>
            </a:extLst>
          </p:cNvPr>
          <p:cNvSpPr/>
          <p:nvPr/>
        </p:nvSpPr>
        <p:spPr>
          <a:xfrm rot="5400000">
            <a:off x="3814081" y="2586721"/>
            <a:ext cx="1829890" cy="1963237"/>
          </a:xfrm>
          <a:prstGeom prst="rt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C9A4639-0E16-4A25-A2BF-BECFD30360AE}"/>
              </a:ext>
            </a:extLst>
          </p:cNvPr>
          <p:cNvSpPr/>
          <p:nvPr/>
        </p:nvSpPr>
        <p:spPr>
          <a:xfrm rot="16200000">
            <a:off x="4542074" y="3066504"/>
            <a:ext cx="1768384" cy="1963241"/>
          </a:xfrm>
          <a:prstGeom prst="rt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7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1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For two responses, prediction region is an ellipse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plotellipse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(mlm2,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newval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, level, interval="prediction")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To get individual prediction intervals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predictmlm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(mlm2,newval,level=0.90,interval="prediction")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         TOT        AMI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fit  958.5473  754.06767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lwr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138.7838  -23.70903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	#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1778.3108 1531.84437</a:t>
            </a:r>
          </a:p>
        </p:txBody>
      </p:sp>
    </p:spTree>
    <p:extLst>
      <p:ext uri="{BB962C8B-B14F-4D97-AF65-F5344CB8AC3E}">
        <p14:creationId xmlns:p14="http://schemas.microsoft.com/office/powerpoint/2010/main" val="474864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For three responses - ellipsoid</a:t>
            </a:r>
          </a:p>
        </p:txBody>
      </p:sp>
      <p:pic>
        <p:nvPicPr>
          <p:cNvPr id="27650" name="Picture 2" descr="https://upload.wikimedia.org/wikipedia/commons/f/fb/Ellipsoid_321.png">
            <a:extLst>
              <a:ext uri="{FF2B5EF4-FFF2-40B4-BE49-F238E27FC236}">
                <a16:creationId xmlns:a16="http://schemas.microsoft.com/office/drawing/2014/main" id="{478587C2-75A1-4F4D-9B9F-9C54184F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49" y="2529707"/>
            <a:ext cx="5362439" cy="35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904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2 – Health care data (Johnson, Wichern)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830AD-152F-46D0-B694-9A7C17121A98}"/>
              </a:ext>
            </a:extLst>
          </p:cNvPr>
          <p:cNvSpPr txBox="1"/>
          <p:nvPr/>
        </p:nvSpPr>
        <p:spPr>
          <a:xfrm>
            <a:off x="348343" y="2002970"/>
            <a:ext cx="863781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For three responses – prediction intervals</a:t>
            </a:r>
          </a:p>
        </p:txBody>
      </p:sp>
      <p:pic>
        <p:nvPicPr>
          <p:cNvPr id="27650" name="Picture 2" descr="https://upload.wikimedia.org/wikipedia/commons/f/fb/Ellipsoid_321.png">
            <a:extLst>
              <a:ext uri="{FF2B5EF4-FFF2-40B4-BE49-F238E27FC236}">
                <a16:creationId xmlns:a16="http://schemas.microsoft.com/office/drawing/2014/main" id="{478587C2-75A1-4F4D-9B9F-9C54184F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49" y="2529707"/>
            <a:ext cx="5362439" cy="35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A3A640-A1F3-4DA9-8A1D-6B51F22BAAE3}"/>
              </a:ext>
            </a:extLst>
          </p:cNvPr>
          <p:cNvCxnSpPr>
            <a:cxnSpLocks/>
          </p:cNvCxnSpPr>
          <p:nvPr/>
        </p:nvCxnSpPr>
        <p:spPr>
          <a:xfrm flipV="1">
            <a:off x="5643154" y="4650378"/>
            <a:ext cx="644435" cy="9517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AE186A-7282-4612-8F62-EDC2EC9AF0F4}"/>
              </a:ext>
            </a:extLst>
          </p:cNvPr>
          <p:cNvCxnSpPr>
            <a:cxnSpLocks/>
          </p:cNvCxnSpPr>
          <p:nvPr/>
        </p:nvCxnSpPr>
        <p:spPr>
          <a:xfrm>
            <a:off x="2285999" y="4792241"/>
            <a:ext cx="2869612" cy="104428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7924B-59AF-4CC7-B2A9-6175ED069D8F}"/>
              </a:ext>
            </a:extLst>
          </p:cNvPr>
          <p:cNvCxnSpPr>
            <a:cxnSpLocks/>
          </p:cNvCxnSpPr>
          <p:nvPr/>
        </p:nvCxnSpPr>
        <p:spPr>
          <a:xfrm flipH="1" flipV="1">
            <a:off x="1976844" y="3953691"/>
            <a:ext cx="73001" cy="57031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5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r>
              <a:rPr lang="en-US" sz="2400" i="1" kern="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Dataframe</a:t>
            </a:r>
            <a:r>
              <a:rPr lang="en-US" sz="24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11 car 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84DA5-300B-4524-8225-DD1B29FD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5" y="2727198"/>
            <a:ext cx="8098387" cy="23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6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82831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more than two responses</a:t>
            </a:r>
          </a:p>
          <a:p>
            <a:pPr marL="0" indent="0">
              <a:buNone/>
            </a:pP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 not plot the prediction region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but find prediction intervals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56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BC27-7A58-4448-86AE-12193E5054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842" y="1825625"/>
            <a:ext cx="882831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ctr">
              <a:buNone/>
            </a:pP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algn="ctr">
              <a:buNone/>
            </a:pPr>
            <a:r>
              <a:rPr lang="en-US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914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CONCLUSIONS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F8509C-04D1-462E-8B86-CFCD9BED8FC1}"/>
              </a:ext>
            </a:extLst>
          </p:cNvPr>
          <p:cNvSpPr txBox="1">
            <a:spLocks/>
          </p:cNvSpPr>
          <p:nvPr/>
        </p:nvSpPr>
        <p:spPr>
          <a:xfrm>
            <a:off x="152400" y="1731849"/>
            <a:ext cx="8651966" cy="430319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MRLR is a linear regression model with two 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				or more responses</a:t>
            </a: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Should be used when responses are correlated 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		and share same predictors</a:t>
            </a:r>
          </a:p>
          <a:p>
            <a:pPr marL="514350" indent="-4572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MRLRs do not provide prediction intervals </a:t>
            </a:r>
          </a:p>
          <a:p>
            <a:pPr marL="57150" indent="0" defTabSz="914400">
              <a:lnSpc>
                <a:spcPct val="150000"/>
              </a:lnSpc>
            </a:pP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		we provide </a:t>
            </a:r>
            <a:r>
              <a:rPr lang="en-US" sz="2800" kern="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predictmlm</a:t>
            </a:r>
            <a:r>
              <a:rPr lang="en-US" sz="28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7338784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PERSONAL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0" lvl="2" indent="0"/>
            <a:r>
              <a:rPr lang="en-US" sz="2800" dirty="0">
                <a:solidFill>
                  <a:srgbClr val="C00000"/>
                </a:solidFill>
                <a:latin typeface="CMU Serif" panose="02000603000000000000"/>
              </a:rPr>
              <a:t>Cesar Acosta</a:t>
            </a:r>
          </a:p>
          <a:p>
            <a:pPr marL="857250" lvl="2" indent="0"/>
            <a:r>
              <a:rPr lang="en-US" sz="2800" dirty="0">
                <a:latin typeface="CMU Serif" panose="02000603000000000000"/>
              </a:rPr>
              <a:t>acostame@usc.edu</a:t>
            </a:r>
          </a:p>
          <a:p>
            <a:pPr marL="857250" lvl="2" indent="0"/>
            <a:r>
              <a:rPr lang="en-US" sz="2800" dirty="0">
                <a:latin typeface="CMU Serif" panose="02000603000000000000"/>
              </a:rPr>
              <a:t>Professor</a:t>
            </a:r>
          </a:p>
          <a:p>
            <a:pPr marL="857250" lvl="2" indent="0"/>
            <a:r>
              <a:rPr lang="en-US" sz="2800" dirty="0">
                <a:latin typeface="CMU Serif" panose="02000603000000000000"/>
              </a:rPr>
              <a:t>University of Southern California</a:t>
            </a:r>
          </a:p>
          <a:p>
            <a:pPr marL="857250" lvl="2" indent="0"/>
            <a:r>
              <a:rPr lang="en-US" sz="2800" dirty="0">
                <a:latin typeface="CMU Serif" panose="02000603000000000000"/>
              </a:rPr>
              <a:t>Department of Industrial and Systems Engineering</a:t>
            </a:r>
          </a:p>
          <a:p>
            <a:pPr marL="857250" lvl="2" indent="0"/>
            <a:endParaRPr lang="en-US" sz="2800" dirty="0">
              <a:latin typeface="CMU Serif" panose="02000603000000000000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MU Serif" panose="02000603000000000000"/>
              </a:rPr>
              <a:t>github.com/</a:t>
            </a:r>
            <a:r>
              <a:rPr lang="en-US" sz="2800" dirty="0" err="1">
                <a:latin typeface="CMU Serif" panose="02000603000000000000"/>
              </a:rPr>
              <a:t>cesar-acosta</a:t>
            </a:r>
            <a:endParaRPr lang="en-US" sz="2800" dirty="0">
              <a:latin typeface="CMU Serif" panose="020006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57216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PERSONAL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0" lvl="2" indent="0"/>
            <a:r>
              <a:rPr lang="en-US" sz="2800" dirty="0">
                <a:solidFill>
                  <a:srgbClr val="C00000"/>
                </a:solidFill>
                <a:latin typeface="CMU Serif" panose="02000603000000000000"/>
              </a:rPr>
              <a:t>Qile Wang</a:t>
            </a:r>
          </a:p>
          <a:p>
            <a:pPr marL="857250" lvl="2" indent="0"/>
            <a:r>
              <a:rPr lang="en-US" sz="2800" dirty="0">
                <a:latin typeface="CMU Serif" panose="02000603000000000000"/>
              </a:rPr>
              <a:t>qilewang@usc.edu</a:t>
            </a:r>
          </a:p>
          <a:p>
            <a:pPr marL="857250" lvl="2" indent="0"/>
            <a:r>
              <a:rPr lang="en-US" sz="2800" dirty="0">
                <a:latin typeface="CMU Serif" panose="02000603000000000000"/>
              </a:rPr>
              <a:t>MS Analytics  -  student</a:t>
            </a:r>
          </a:p>
          <a:p>
            <a:pPr marL="857250" lvl="2" indent="0"/>
            <a:r>
              <a:rPr lang="en-US" sz="2800" dirty="0">
                <a:latin typeface="CMU Serif" panose="02000603000000000000"/>
              </a:rPr>
              <a:t>University of Southern California</a:t>
            </a:r>
          </a:p>
          <a:p>
            <a:pPr marL="857250" lvl="2" indent="0"/>
            <a:r>
              <a:rPr lang="en-US" sz="2800" dirty="0">
                <a:latin typeface="CMU Serif" panose="02000603000000000000"/>
              </a:rPr>
              <a:t>Department of Industrial and Systems Engineering</a:t>
            </a:r>
          </a:p>
          <a:p>
            <a:pPr marL="857250" lvl="2" indent="0"/>
            <a:endParaRPr lang="en-US" sz="2800" dirty="0">
              <a:latin typeface="CMU Serif" panose="020006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88646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RESPONSE REGRESSION MODELS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4F396A-8DBD-4993-8C21-D42B2D8D5099}"/>
              </a:ext>
            </a:extLst>
          </p:cNvPr>
          <p:cNvSpPr txBox="1">
            <a:spLocks/>
          </p:cNvSpPr>
          <p:nvPr/>
        </p:nvSpPr>
        <p:spPr>
          <a:xfrm>
            <a:off x="157842" y="3502742"/>
            <a:ext cx="8828314" cy="112087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defTabSz="914400"/>
            <a:r>
              <a:rPr lang="en-US" sz="4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Thank you!</a:t>
            </a:r>
            <a:endParaRPr lang="en-US" sz="4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70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RESPONSE REGRESSION MODELS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4F396A-8DBD-4993-8C21-D42B2D8D5099}"/>
              </a:ext>
            </a:extLst>
          </p:cNvPr>
          <p:cNvSpPr txBox="1">
            <a:spLocks/>
          </p:cNvSpPr>
          <p:nvPr/>
        </p:nvSpPr>
        <p:spPr>
          <a:xfrm>
            <a:off x="157842" y="3502742"/>
            <a:ext cx="8828314" cy="112087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defTabSz="914400"/>
            <a:r>
              <a:rPr lang="en-US" sz="4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Questions?</a:t>
            </a:r>
            <a:endParaRPr lang="en-US" sz="4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7B03DB-B573-469E-8A87-62E6C73EC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7216"/>
              </p:ext>
            </p:extLst>
          </p:nvPr>
        </p:nvGraphicFramePr>
        <p:xfrm>
          <a:off x="800100" y="2126774"/>
          <a:ext cx="75438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732788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129855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00623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3814093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qsec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48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1 - </a:t>
            </a:r>
            <a:r>
              <a:rPr lang="en-US" sz="20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mtcars</a:t>
            </a:r>
            <a:endParaRPr lang="en-US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 defTabSz="914400">
              <a:lnSpc>
                <a:spcPct val="150000"/>
              </a:lnSpc>
            </a:pPr>
            <a:endParaRPr lang="en-US" sz="32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7B03DB-B573-469E-8A87-62E6C73EC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29299"/>
              </p:ext>
            </p:extLst>
          </p:nvPr>
        </p:nvGraphicFramePr>
        <p:xfrm>
          <a:off x="800100" y="2126774"/>
          <a:ext cx="4800600" cy="37490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482475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97353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59739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509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95571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0179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04242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636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36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8413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463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7469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1555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0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8167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8366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6557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1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5527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2642</TotalTime>
  <Words>4029</Words>
  <Application>Microsoft Office PowerPoint</Application>
  <PresentationFormat>On-screen Show (4:3)</PresentationFormat>
  <Paragraphs>1934</Paragraphs>
  <Slides>76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Californian FB</vt:lpstr>
      <vt:lpstr>CMU Serif</vt:lpstr>
      <vt:lpstr>Consolas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BEST PREDICTOR ACTUALLY THE BEST?</dc:title>
  <dc:creator>Cesar Acosta</dc:creator>
  <cp:lastModifiedBy>USC Guest</cp:lastModifiedBy>
  <cp:revision>413</cp:revision>
  <cp:lastPrinted>2018-11-12T01:30:11Z</cp:lastPrinted>
  <dcterms:created xsi:type="dcterms:W3CDTF">2018-03-30T17:35:33Z</dcterms:created>
  <dcterms:modified xsi:type="dcterms:W3CDTF">2019-04-02T04:18:03Z</dcterms:modified>
</cp:coreProperties>
</file>