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sldIdLst>
    <p:sldId id="256" r:id="rId2"/>
    <p:sldId id="278" r:id="rId3"/>
    <p:sldId id="264" r:id="rId4"/>
    <p:sldId id="266" r:id="rId5"/>
    <p:sldId id="265" r:id="rId6"/>
    <p:sldId id="267" r:id="rId7"/>
    <p:sldId id="270" r:id="rId8"/>
    <p:sldId id="268" r:id="rId9"/>
    <p:sldId id="269" r:id="rId10"/>
    <p:sldId id="260" r:id="rId11"/>
    <p:sldId id="271" r:id="rId12"/>
    <p:sldId id="272" r:id="rId13"/>
    <p:sldId id="273" r:id="rId14"/>
    <p:sldId id="275" r:id="rId15"/>
    <p:sldId id="276" r:id="rId16"/>
    <p:sldId id="27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6D131-9016-401A-B69A-34688A0ED0E5}">
          <p14:sldIdLst>
            <p14:sldId id="256"/>
            <p14:sldId id="278"/>
            <p14:sldId id="264"/>
            <p14:sldId id="266"/>
            <p14:sldId id="265"/>
            <p14:sldId id="267"/>
            <p14:sldId id="270"/>
            <p14:sldId id="268"/>
            <p14:sldId id="269"/>
            <p14:sldId id="260"/>
            <p14:sldId id="271"/>
            <p14:sldId id="272"/>
            <p14:sldId id="273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sey, Austin C" userId="S::austin.c.coursey@vanderbilt.edu::c17011ba-854a-4d7f-abde-fe28810b7ffc" providerId="AD" clId="Web-{D0179E94-D6C7-0989-7052-1490C8F177C7}"/>
    <pc:docChg chg="delSld modSld modSection">
      <pc:chgData name="Coursey, Austin C" userId="S::austin.c.coursey@vanderbilt.edu::c17011ba-854a-4d7f-abde-fe28810b7ffc" providerId="AD" clId="Web-{D0179E94-D6C7-0989-7052-1490C8F177C7}" dt="2022-12-07T17:52:18.151" v="248" actId="20577"/>
      <pc:docMkLst>
        <pc:docMk/>
      </pc:docMkLst>
      <pc:sldChg chg="del">
        <pc:chgData name="Coursey, Austin C" userId="S::austin.c.coursey@vanderbilt.edu::c17011ba-854a-4d7f-abde-fe28810b7ffc" providerId="AD" clId="Web-{D0179E94-D6C7-0989-7052-1490C8F177C7}" dt="2022-12-07T16:04:58.742" v="123"/>
        <pc:sldMkLst>
          <pc:docMk/>
          <pc:sldMk cId="3323338819" sldId="258"/>
        </pc:sldMkLst>
      </pc:sldChg>
      <pc:sldChg chg="delSp modSp delAnim">
        <pc:chgData name="Coursey, Austin C" userId="S::austin.c.coursey@vanderbilt.edu::c17011ba-854a-4d7f-abde-fe28810b7ffc" providerId="AD" clId="Web-{D0179E94-D6C7-0989-7052-1490C8F177C7}" dt="2022-12-07T16:14:42.207" v="130"/>
        <pc:sldMkLst>
          <pc:docMk/>
          <pc:sldMk cId="3530883116" sldId="265"/>
        </pc:sldMkLst>
        <pc:picChg chg="del mod">
          <ac:chgData name="Coursey, Austin C" userId="S::austin.c.coursey@vanderbilt.edu::c17011ba-854a-4d7f-abde-fe28810b7ffc" providerId="AD" clId="Web-{D0179E94-D6C7-0989-7052-1490C8F177C7}" dt="2022-12-07T16:14:42.207" v="130"/>
          <ac:picMkLst>
            <pc:docMk/>
            <pc:sldMk cId="3530883116" sldId="265"/>
            <ac:picMk id="53" creationId="{21FC27DD-A7EC-7AB0-3F07-24105AF032A9}"/>
          </ac:picMkLst>
        </pc:picChg>
      </pc:sldChg>
      <pc:sldChg chg="addSp modSp">
        <pc:chgData name="Coursey, Austin C" userId="S::austin.c.coursey@vanderbilt.edu::c17011ba-854a-4d7f-abde-fe28810b7ffc" providerId="AD" clId="Web-{D0179E94-D6C7-0989-7052-1490C8F177C7}" dt="2022-12-07T17:51:26.978" v="232" actId="20577"/>
        <pc:sldMkLst>
          <pc:docMk/>
          <pc:sldMk cId="4097906729" sldId="268"/>
        </pc:sldMkLst>
        <pc:spChg chg="add mod">
          <ac:chgData name="Coursey, Austin C" userId="S::austin.c.coursey@vanderbilt.edu::c17011ba-854a-4d7f-abde-fe28810b7ffc" providerId="AD" clId="Web-{D0179E94-D6C7-0989-7052-1490C8F177C7}" dt="2022-12-07T16:21:07.183" v="198" actId="20577"/>
          <ac:spMkLst>
            <pc:docMk/>
            <pc:sldMk cId="4097906729" sldId="268"/>
            <ac:spMk id="3" creationId="{AB5D4AB8-E130-32C6-4D6D-8AB19DF01E90}"/>
          </ac:spMkLst>
        </pc:spChg>
        <pc:spChg chg="mod">
          <ac:chgData name="Coursey, Austin C" userId="S::austin.c.coursey@vanderbilt.edu::c17011ba-854a-4d7f-abde-fe28810b7ffc" providerId="AD" clId="Web-{D0179E94-D6C7-0989-7052-1490C8F177C7}" dt="2022-12-07T17:51:26.978" v="232" actId="20577"/>
          <ac:spMkLst>
            <pc:docMk/>
            <pc:sldMk cId="4097906729" sldId="268"/>
            <ac:spMk id="32" creationId="{8A0AB0DF-822C-4907-B072-E4D039B03B10}"/>
          </ac:spMkLst>
        </pc:spChg>
      </pc:sldChg>
      <pc:sldChg chg="modSp">
        <pc:chgData name="Coursey, Austin C" userId="S::austin.c.coursey@vanderbilt.edu::c17011ba-854a-4d7f-abde-fe28810b7ffc" providerId="AD" clId="Web-{D0179E94-D6C7-0989-7052-1490C8F177C7}" dt="2022-12-07T17:52:18.151" v="248" actId="20577"/>
        <pc:sldMkLst>
          <pc:docMk/>
          <pc:sldMk cId="194069067" sldId="271"/>
        </pc:sldMkLst>
        <pc:spChg chg="mod">
          <ac:chgData name="Coursey, Austin C" userId="S::austin.c.coursey@vanderbilt.edu::c17011ba-854a-4d7f-abde-fe28810b7ffc" providerId="AD" clId="Web-{D0179E94-D6C7-0989-7052-1490C8F177C7}" dt="2022-12-07T17:52:18.151" v="248" actId="20577"/>
          <ac:spMkLst>
            <pc:docMk/>
            <pc:sldMk cId="194069067" sldId="271"/>
            <ac:spMk id="3" creationId="{D47487FF-E45B-FF0D-C84F-C17F0F118B6D}"/>
          </ac:spMkLst>
        </pc:spChg>
      </pc:sldChg>
      <pc:sldChg chg="modSp">
        <pc:chgData name="Coursey, Austin C" userId="S::austin.c.coursey@vanderbilt.edu::c17011ba-854a-4d7f-abde-fe28810b7ffc" providerId="AD" clId="Web-{D0179E94-D6C7-0989-7052-1490C8F177C7}" dt="2022-12-07T16:17:10.257" v="144" actId="20577"/>
        <pc:sldMkLst>
          <pc:docMk/>
          <pc:sldMk cId="557727754" sldId="273"/>
        </pc:sldMkLst>
        <pc:spChg chg="mod">
          <ac:chgData name="Coursey, Austin C" userId="S::austin.c.coursey@vanderbilt.edu::c17011ba-854a-4d7f-abde-fe28810b7ffc" providerId="AD" clId="Web-{D0179E94-D6C7-0989-7052-1490C8F177C7}" dt="2022-12-07T16:17:10.257" v="144" actId="20577"/>
          <ac:spMkLst>
            <pc:docMk/>
            <pc:sldMk cId="557727754" sldId="273"/>
            <ac:spMk id="6" creationId="{280E6B41-2D31-094A-0B5B-0884C056806C}"/>
          </ac:spMkLst>
        </pc:spChg>
      </pc:sldChg>
      <pc:sldChg chg="modSp">
        <pc:chgData name="Coursey, Austin C" userId="S::austin.c.coursey@vanderbilt.edu::c17011ba-854a-4d7f-abde-fe28810b7ffc" providerId="AD" clId="Web-{D0179E94-D6C7-0989-7052-1490C8F177C7}" dt="2022-12-07T16:19:55.307" v="148" actId="20577"/>
        <pc:sldMkLst>
          <pc:docMk/>
          <pc:sldMk cId="72480555" sldId="276"/>
        </pc:sldMkLst>
        <pc:spChg chg="mod">
          <ac:chgData name="Coursey, Austin C" userId="S::austin.c.coursey@vanderbilt.edu::c17011ba-854a-4d7f-abde-fe28810b7ffc" providerId="AD" clId="Web-{D0179E94-D6C7-0989-7052-1490C8F177C7}" dt="2022-12-07T16:19:55.307" v="148" actId="20577"/>
          <ac:spMkLst>
            <pc:docMk/>
            <pc:sldMk cId="72480555" sldId="276"/>
            <ac:spMk id="3" creationId="{CBA656D1-1F30-B3AD-D63D-504619D627E5}"/>
          </ac:spMkLst>
        </pc:spChg>
      </pc:sldChg>
      <pc:sldChg chg="addSp modSp">
        <pc:chgData name="Coursey, Austin C" userId="S::austin.c.coursey@vanderbilt.edu::c17011ba-854a-4d7f-abde-fe28810b7ffc" providerId="AD" clId="Web-{D0179E94-D6C7-0989-7052-1490C8F177C7}" dt="2022-12-07T16:04:46.023" v="122" actId="20577"/>
        <pc:sldMkLst>
          <pc:docMk/>
          <pc:sldMk cId="1672147025" sldId="277"/>
        </pc:sldMkLst>
        <pc:spChg chg="mod">
          <ac:chgData name="Coursey, Austin C" userId="S::austin.c.coursey@vanderbilt.edu::c17011ba-854a-4d7f-abde-fe28810b7ffc" providerId="AD" clId="Web-{D0179E94-D6C7-0989-7052-1490C8F177C7}" dt="2022-12-07T16:04:46.023" v="122" actId="20577"/>
          <ac:spMkLst>
            <pc:docMk/>
            <pc:sldMk cId="1672147025" sldId="277"/>
            <ac:spMk id="3" creationId="{D007553C-29D6-8889-D873-F34089C07012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6:02:33.192" v="98"/>
          <ac:spMkLst>
            <pc:docMk/>
            <pc:sldMk cId="1672147025" sldId="277"/>
            <ac:spMk id="4" creationId="{75AE5560-94F3-23C3-5674-E3230B1518A2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5:59:07.891" v="58" actId="1076"/>
          <ac:spMkLst>
            <pc:docMk/>
            <pc:sldMk cId="1672147025" sldId="277"/>
            <ac:spMk id="5" creationId="{32D344EC-7ED7-B0E4-4926-4C96BF7BE6F9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5:59:07.907" v="59" actId="1076"/>
          <ac:spMkLst>
            <pc:docMk/>
            <pc:sldMk cId="1672147025" sldId="277"/>
            <ac:spMk id="6" creationId="{E932D718-3B0B-BECA-4D9B-EF724FE65295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5:59:07.923" v="60" actId="1076"/>
          <ac:spMkLst>
            <pc:docMk/>
            <pc:sldMk cId="1672147025" sldId="277"/>
            <ac:spMk id="7" creationId="{401310C3-2FDB-C360-69CD-A5A2E18A038B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5:59:07.923" v="61" actId="1076"/>
          <ac:spMkLst>
            <pc:docMk/>
            <pc:sldMk cId="1672147025" sldId="277"/>
            <ac:spMk id="8" creationId="{0F7EE60E-3579-5B03-9D9D-6CDC7D5352DC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6:00:44.456" v="79"/>
          <ac:spMkLst>
            <pc:docMk/>
            <pc:sldMk cId="1672147025" sldId="277"/>
            <ac:spMk id="12" creationId="{1F925ABE-5096-1A0E-3F63-F1C0A3C2E7C4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6:00:52.315" v="81" actId="1076"/>
          <ac:spMkLst>
            <pc:docMk/>
            <pc:sldMk cId="1672147025" sldId="277"/>
            <ac:spMk id="13" creationId="{529CE2CC-DD75-3385-81E0-91054444F45E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6:00:56.456" v="83" actId="1076"/>
          <ac:spMkLst>
            <pc:docMk/>
            <pc:sldMk cId="1672147025" sldId="277"/>
            <ac:spMk id="14" creationId="{30929F8E-CD0F-A5B4-006A-6A6B570F8BC5}"/>
          </ac:spMkLst>
        </pc:spChg>
        <pc:spChg chg="add mod">
          <ac:chgData name="Coursey, Austin C" userId="S::austin.c.coursey@vanderbilt.edu::c17011ba-854a-4d7f-abde-fe28810b7ffc" providerId="AD" clId="Web-{D0179E94-D6C7-0989-7052-1490C8F177C7}" dt="2022-12-07T16:01:02.144" v="85" actId="1076"/>
          <ac:spMkLst>
            <pc:docMk/>
            <pc:sldMk cId="1672147025" sldId="277"/>
            <ac:spMk id="15" creationId="{C922A6C1-B812-F023-46A6-FDF1675B3DD0}"/>
          </ac:spMkLst>
        </pc:spChg>
        <pc:spChg chg="add mod ord">
          <ac:chgData name="Coursey, Austin C" userId="S::austin.c.coursey@vanderbilt.edu::c17011ba-854a-4d7f-abde-fe28810b7ffc" providerId="AD" clId="Web-{D0179E94-D6C7-0989-7052-1490C8F177C7}" dt="2022-12-07T16:02:04.598" v="97"/>
          <ac:spMkLst>
            <pc:docMk/>
            <pc:sldMk cId="1672147025" sldId="277"/>
            <ac:spMk id="16" creationId="{A971372B-BBCE-9644-740C-694BCC081E57}"/>
          </ac:spMkLst>
        </pc:spChg>
        <pc:cxnChg chg="add mod">
          <ac:chgData name="Coursey, Austin C" userId="S::austin.c.coursey@vanderbilt.edu::c17011ba-854a-4d7f-abde-fe28810b7ffc" providerId="AD" clId="Web-{D0179E94-D6C7-0989-7052-1490C8F177C7}" dt="2022-12-07T15:59:36.642" v="66"/>
          <ac:cxnSpMkLst>
            <pc:docMk/>
            <pc:sldMk cId="1672147025" sldId="277"/>
            <ac:cxnSpMk id="9" creationId="{F245E790-9499-341B-11A8-0171893CAEF1}"/>
          </ac:cxnSpMkLst>
        </pc:cxnChg>
        <pc:cxnChg chg="add mod">
          <ac:chgData name="Coursey, Austin C" userId="S::austin.c.coursey@vanderbilt.edu::c17011ba-854a-4d7f-abde-fe28810b7ffc" providerId="AD" clId="Web-{D0179E94-D6C7-0989-7052-1490C8F177C7}" dt="2022-12-07T15:59:49.877" v="70" actId="14100"/>
          <ac:cxnSpMkLst>
            <pc:docMk/>
            <pc:sldMk cId="1672147025" sldId="277"/>
            <ac:cxnSpMk id="10" creationId="{62AA8E9C-327A-C9CC-2A66-F6C02B2D13E2}"/>
          </ac:cxnSpMkLst>
        </pc:cxnChg>
        <pc:cxnChg chg="add mod">
          <ac:chgData name="Coursey, Austin C" userId="S::austin.c.coursey@vanderbilt.edu::c17011ba-854a-4d7f-abde-fe28810b7ffc" providerId="AD" clId="Web-{D0179E94-D6C7-0989-7052-1490C8F177C7}" dt="2022-12-07T16:00:06.018" v="74" actId="14100"/>
          <ac:cxnSpMkLst>
            <pc:docMk/>
            <pc:sldMk cId="1672147025" sldId="277"/>
            <ac:cxnSpMk id="11" creationId="{194DB1C3-C435-AA29-B2DE-B9B1DFC7E94A}"/>
          </ac:cxnSpMkLst>
        </pc:cxnChg>
      </pc:sldChg>
      <pc:sldChg chg="modSp">
        <pc:chgData name="Coursey, Austin C" userId="S::austin.c.coursey@vanderbilt.edu::c17011ba-854a-4d7f-abde-fe28810b7ffc" providerId="AD" clId="Web-{D0179E94-D6C7-0989-7052-1490C8F177C7}" dt="2022-12-07T17:51:39.150" v="234" actId="20577"/>
        <pc:sldMkLst>
          <pc:docMk/>
          <pc:sldMk cId="1958031407" sldId="278"/>
        </pc:sldMkLst>
        <pc:spChg chg="mod">
          <ac:chgData name="Coursey, Austin C" userId="S::austin.c.coursey@vanderbilt.edu::c17011ba-854a-4d7f-abde-fe28810b7ffc" providerId="AD" clId="Web-{D0179E94-D6C7-0989-7052-1490C8F177C7}" dt="2022-12-07T17:51:39.150" v="234" actId="20577"/>
          <ac:spMkLst>
            <pc:docMk/>
            <pc:sldMk cId="1958031407" sldId="278"/>
            <ac:spMk id="3" creationId="{B5CD2E7C-F032-2BEC-DAE6-3048005EB220}"/>
          </ac:spMkLst>
        </pc:spChg>
      </pc:sldChg>
    </pc:docChg>
  </pc:docChgLst>
  <pc:docChgLst>
    <pc:chgData name="Coursey, Austin C" userId="c17011ba-854a-4d7f-abde-fe28810b7ffc" providerId="ADAL" clId="{6EF32580-8A10-432A-A95F-4262FD24A624}"/>
    <pc:docChg chg="modSld">
      <pc:chgData name="Coursey, Austin C" userId="c17011ba-854a-4d7f-abde-fe28810b7ffc" providerId="ADAL" clId="{6EF32580-8A10-432A-A95F-4262FD24A624}" dt="2022-12-13T21:19:40.167" v="0" actId="1076"/>
      <pc:docMkLst>
        <pc:docMk/>
      </pc:docMkLst>
      <pc:sldChg chg="modSp mod">
        <pc:chgData name="Coursey, Austin C" userId="c17011ba-854a-4d7f-abde-fe28810b7ffc" providerId="ADAL" clId="{6EF32580-8A10-432A-A95F-4262FD24A624}" dt="2022-12-13T21:19:40.167" v="0" actId="1076"/>
        <pc:sldMkLst>
          <pc:docMk/>
          <pc:sldMk cId="2019344087" sldId="264"/>
        </pc:sldMkLst>
        <pc:grpChg chg="mod">
          <ac:chgData name="Coursey, Austin C" userId="c17011ba-854a-4d7f-abde-fe28810b7ffc" providerId="ADAL" clId="{6EF32580-8A10-432A-A95F-4262FD24A624}" dt="2022-12-13T21:19:40.167" v="0" actId="1076"/>
          <ac:grpSpMkLst>
            <pc:docMk/>
            <pc:sldMk cId="2019344087" sldId="264"/>
            <ac:grpSpMk id="42" creationId="{026BF3E0-90D8-8932-D0E0-FF091083D9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55F05-8E85-48E9-93E5-6625B4ACECB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0498-B1BA-4B4C-BC56-51A0C3E2F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0498-B1BA-4B4C-BC56-51A0C3E2F1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set.xhtml?persistentId=doi:10.7910/DVN/6C3JR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18" Type="http://schemas.openxmlformats.org/officeDocument/2006/relationships/image" Target="../media/image23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4.png"/><Relationship Id="rId3" Type="http://schemas.openxmlformats.org/officeDocument/2006/relationships/image" Target="../media/image43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40.png"/><Relationship Id="rId33" Type="http://schemas.openxmlformats.org/officeDocument/2006/relationships/image" Target="../media/image72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5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447" y="278728"/>
            <a:ext cx="7298434" cy="361656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  <a:cs typeface="Calibri Light"/>
              </a:rPr>
              <a:t>Time Series OOD Detection using Bayesian-optimized Normalizing Flows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446" y="4416972"/>
            <a:ext cx="5797882" cy="777506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Austin Coursey and </a:t>
            </a:r>
            <a:r>
              <a:rPr lang="en-US" sz="2200">
                <a:solidFill>
                  <a:schemeClr val="tx2"/>
                </a:solidFill>
                <a:ea typeface="+mn-lt"/>
                <a:cs typeface="+mn-lt"/>
              </a:rPr>
              <a:t>Abel Diaz Gonzalez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688FB270-A368-B660-7D0B-ACC3127AE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07" r="1344" b="-5"/>
          <a:stretch/>
        </p:blipFill>
        <p:spPr>
          <a:xfrm>
            <a:off x="7784123" y="10"/>
            <a:ext cx="4407877" cy="5693802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6980-339A-DC4D-6676-CBEB2BEA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44F3-0C6A-1B55-9A8E-FA1110B03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Tennessee Eastman Process benchmark dataset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https://dataverse.harvard.edu/dataset.xhtml?persistentId=doi:10.7910/DVN/6C3JR1</a:t>
            </a:r>
            <a:endParaRPr lang="en-US" sz="110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Simulated industrial process data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20 fault types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51 features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Popular fault detection dataset</a:t>
            </a:r>
            <a:endParaRPr lang="en-US" dirty="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49757F-2748-4DC0-79BD-1A81EE35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28" y="2797167"/>
            <a:ext cx="5585772" cy="3449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C7E4C-C580-F83E-D333-8FE306A58798}"/>
              </a:ext>
            </a:extLst>
          </p:cNvPr>
          <p:cNvSpPr txBox="1"/>
          <p:nvPr/>
        </p:nvSpPr>
        <p:spPr>
          <a:xfrm>
            <a:off x="5994400" y="6393543"/>
            <a:ext cx="634758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https://keepfloyding.github.io/posts/Ten-East-Proc-Intro/</a:t>
            </a:r>
          </a:p>
        </p:txBody>
      </p:sp>
    </p:spTree>
    <p:extLst>
      <p:ext uri="{BB962C8B-B14F-4D97-AF65-F5344CB8AC3E}">
        <p14:creationId xmlns:p14="http://schemas.microsoft.com/office/powerpoint/2010/main" val="249183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E49AA-8F26-CA28-FF1B-B38A70D4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1364646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Normalizing Flow for 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87FF-E45B-FF0D-C84F-C17F0F11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039"/>
            <a:ext cx="4647901" cy="43971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Disregard time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Train </a:t>
            </a:r>
            <a:r>
              <a:rPr lang="en-US" sz="2000" dirty="0" err="1">
                <a:solidFill>
                  <a:schemeClr val="tx2"/>
                </a:solidFill>
              </a:rPr>
              <a:t>RealNVP</a:t>
            </a:r>
            <a:r>
              <a:rPr lang="en-US" sz="2000" dirty="0">
                <a:solidFill>
                  <a:schemeClr val="tx2"/>
                </a:solidFill>
              </a:rPr>
              <a:t> (Dinh et al., 2017) flows on fault-free (</a:t>
            </a:r>
            <a:r>
              <a:rPr lang="en-US" sz="2000" b="1" dirty="0">
                <a:solidFill>
                  <a:schemeClr val="tx2"/>
                </a:solidFill>
              </a:rPr>
              <a:t>nominal</a:t>
            </a:r>
            <a:r>
              <a:rPr lang="en-US" sz="2000" dirty="0">
                <a:solidFill>
                  <a:schemeClr val="tx2"/>
                </a:solidFill>
              </a:rPr>
              <a:t>) data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16 Flows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Affine Coupling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Each with own [64, 64] MLP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Unsupervised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Base – Diagonal Gaussian w/ dimension of data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0B545790-F845-09BC-1B9D-2D3DC56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3" y="718343"/>
            <a:ext cx="5421315" cy="5421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346E-C336-053C-82EB-0AC7D61A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Anomaly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DC98-B339-B8B7-BDD4-7B6ABFF4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Many ways to determine threshold for what density is an anomaly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ROC/AUC</a:t>
            </a:r>
          </a:p>
          <a:p>
            <a:pPr lvl="2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If data is balanced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Lower density than minimum of training (Wei et al., 2022)</a:t>
            </a:r>
          </a:p>
          <a:p>
            <a:pPr lvl="1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Lower density than standard deviations below mean</a:t>
            </a:r>
          </a:p>
          <a:p>
            <a:pPr lvl="2">
              <a:lnSpc>
                <a:spcPct val="100000"/>
              </a:lnSpc>
            </a:pPr>
            <a:r>
              <a:rPr lang="en-US" sz="1800">
                <a:solidFill>
                  <a:schemeClr val="tx1"/>
                </a:solidFill>
              </a:rPr>
              <a:t>Intuitively, higher false positives (with training data) but more realistic</a:t>
            </a:r>
          </a:p>
          <a:p>
            <a:pPr lvl="1">
              <a:lnSpc>
                <a:spcPct val="100000"/>
              </a:lnSpc>
            </a:pP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CF653CC-8BDD-96C8-B6E6-2B4C3735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52" y="2213400"/>
            <a:ext cx="6544657" cy="43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8B278-1AD5-DF5D-8957-165E779D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Anomaly Detection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E6B41-2D31-094A-0B5B-0884C056806C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~76% accuracy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Comparable to results in the literature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Not state-of-the-art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Competitive with some supervised methods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Few false positives – saves money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High false negatives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FA1E0BDE-4CF0-B9C6-7CAB-232F0C59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5217" y="2745362"/>
            <a:ext cx="4268593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59FB32-34C6-7234-6579-A73F37FB0A23}"/>
              </a:ext>
            </a:extLst>
          </p:cNvPr>
          <p:cNvSpPr/>
          <p:nvPr/>
        </p:nvSpPr>
        <p:spPr>
          <a:xfrm>
            <a:off x="805132" y="402566"/>
            <a:ext cx="10596112" cy="60672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AA1C6A4-AECA-B26A-FA26-56B7B491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9" y="631169"/>
            <a:ext cx="8379122" cy="5595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0A83B-3126-6F9B-54D9-36BE983D2262}"/>
              </a:ext>
            </a:extLst>
          </p:cNvPr>
          <p:cNvSpPr txBox="1"/>
          <p:nvPr/>
        </p:nvSpPr>
        <p:spPr>
          <a:xfrm rot="-10800000" flipV="1">
            <a:off x="9503433" y="5735915"/>
            <a:ext cx="17768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9 &amp; 15 notorious</a:t>
            </a:r>
          </a:p>
        </p:txBody>
      </p:sp>
    </p:spTree>
    <p:extLst>
      <p:ext uri="{BB962C8B-B14F-4D97-AF65-F5344CB8AC3E}">
        <p14:creationId xmlns:p14="http://schemas.microsoft.com/office/powerpoint/2010/main" val="377819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A2DB3-9504-C39F-45D1-1E7784AC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Combing NF and Bayesian Opt.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56D1-1F30-B3AD-D63D-504619D6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 can currently train the NF and optimize the hyperparameters (using MSE loss) associated with the MLP of each flow separately 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Not what we want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use EB on the whole flow model, we need to rewrite some aspects of the packages for Laplace approximation &amp; Normalizing Flows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Backup: use a "black box" hyperparameter search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Ex: grid search over different number of flow layers, learning rates, etc.</a:t>
            </a:r>
          </a:p>
        </p:txBody>
      </p:sp>
    </p:spTree>
    <p:extLst>
      <p:ext uri="{BB962C8B-B14F-4D97-AF65-F5344CB8AC3E}">
        <p14:creationId xmlns:p14="http://schemas.microsoft.com/office/powerpoint/2010/main" val="7248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880A-DABB-574F-54BF-7D6094F5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553C-29D6-8889-D873-F34089C0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Perform Empirical Bayes for flows that use RNNs</a:t>
            </a:r>
          </a:p>
          <a:p>
            <a:r>
              <a:rPr lang="en-US" dirty="0"/>
              <a:t>Incorporate time dependencies (ex. Oven temp.):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these models to different tasks in this field</a:t>
            </a:r>
          </a:p>
          <a:p>
            <a:pPr lvl="1"/>
            <a:r>
              <a:rPr lang="en-US" dirty="0"/>
              <a:t>Don't see it often in the literature</a:t>
            </a:r>
          </a:p>
          <a:p>
            <a:pPr lvl="1"/>
            <a:r>
              <a:rPr lang="en-US" dirty="0"/>
              <a:t>Usually LSTM, Autoencoder, Vanilla NN, clustering, etc.</a:t>
            </a:r>
          </a:p>
          <a:p>
            <a:pPr lvl="1"/>
            <a:r>
              <a:rPr lang="en-US" dirty="0"/>
              <a:t>Fault diagnosis, RUL prediction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E5560-94F3-23C3-5674-E3230B1518A2}"/>
              </a:ext>
            </a:extLst>
          </p:cNvPr>
          <p:cNvSpPr/>
          <p:nvPr/>
        </p:nvSpPr>
        <p:spPr>
          <a:xfrm>
            <a:off x="1251540" y="3090086"/>
            <a:ext cx="9489558" cy="12050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D344EC-7ED7-B0E4-4926-4C96BF7BE6F9}"/>
              </a:ext>
            </a:extLst>
          </p:cNvPr>
          <p:cNvSpPr/>
          <p:nvPr/>
        </p:nvSpPr>
        <p:spPr>
          <a:xfrm>
            <a:off x="1834116" y="3329319"/>
            <a:ext cx="1621465" cy="5670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</a:t>
            </a:r>
            <a:r>
              <a:rPr lang="en-US" dirty="0">
                <a:ea typeface="+mn-lt"/>
                <a:cs typeface="+mn-lt"/>
              </a:rPr>
              <a:t>°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71372B-BBCE-9644-740C-694BCC081E57}"/>
              </a:ext>
            </a:extLst>
          </p:cNvPr>
          <p:cNvSpPr/>
          <p:nvPr/>
        </p:nvSpPr>
        <p:spPr>
          <a:xfrm>
            <a:off x="3843226" y="3267296"/>
            <a:ext cx="6122581" cy="7176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32D718-3B0B-BECA-4D9B-EF724FE65295}"/>
              </a:ext>
            </a:extLst>
          </p:cNvPr>
          <p:cNvSpPr/>
          <p:nvPr/>
        </p:nvSpPr>
        <p:spPr>
          <a:xfrm>
            <a:off x="3951767" y="3329319"/>
            <a:ext cx="1621465" cy="5670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300</a:t>
            </a:r>
            <a:r>
              <a:rPr lang="en-US" dirty="0">
                <a:ea typeface="+mn-lt"/>
                <a:cs typeface="+mn-lt"/>
              </a:rPr>
              <a:t>°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1310C3-2FDB-C360-69CD-A5A2E18A038B}"/>
              </a:ext>
            </a:extLst>
          </p:cNvPr>
          <p:cNvSpPr/>
          <p:nvPr/>
        </p:nvSpPr>
        <p:spPr>
          <a:xfrm>
            <a:off x="5980813" y="3329319"/>
            <a:ext cx="1621465" cy="5670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150°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7EE60E-3579-5B03-9D9D-6CDC7D5352DC}"/>
              </a:ext>
            </a:extLst>
          </p:cNvPr>
          <p:cNvSpPr/>
          <p:nvPr/>
        </p:nvSpPr>
        <p:spPr>
          <a:xfrm>
            <a:off x="8142766" y="3329319"/>
            <a:ext cx="1621465" cy="5670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375°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5E790-9499-341B-11A8-0171893CAEF1}"/>
              </a:ext>
            </a:extLst>
          </p:cNvPr>
          <p:cNvCxnSpPr/>
          <p:nvPr/>
        </p:nvCxnSpPr>
        <p:spPr>
          <a:xfrm flipV="1">
            <a:off x="3459126" y="3646968"/>
            <a:ext cx="489098" cy="7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AA8E9C-327A-C9CC-2A66-F6C02B2D13E2}"/>
              </a:ext>
            </a:extLst>
          </p:cNvPr>
          <p:cNvCxnSpPr>
            <a:cxnSpLocks/>
          </p:cNvCxnSpPr>
          <p:nvPr/>
        </p:nvCxnSpPr>
        <p:spPr>
          <a:xfrm flipV="1">
            <a:off x="5576777" y="3646968"/>
            <a:ext cx="391633" cy="7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DB1C3-C435-AA29-B2DE-B9B1DFC7E94A}"/>
              </a:ext>
            </a:extLst>
          </p:cNvPr>
          <p:cNvCxnSpPr>
            <a:cxnSpLocks/>
          </p:cNvCxnSpPr>
          <p:nvPr/>
        </p:nvCxnSpPr>
        <p:spPr>
          <a:xfrm>
            <a:off x="7605823" y="3654055"/>
            <a:ext cx="524539" cy="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25ABE-5096-1A0E-3F63-F1C0A3C2E7C4}"/>
              </a:ext>
            </a:extLst>
          </p:cNvPr>
          <p:cNvSpPr txBox="1"/>
          <p:nvPr/>
        </p:nvSpPr>
        <p:spPr>
          <a:xfrm>
            <a:off x="2482702" y="3900377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8EAED"/>
                </a:solidFill>
                <a:latin typeface="Roboto"/>
                <a:ea typeface="Roboto"/>
                <a:cs typeface="Roboto"/>
              </a:rPr>
              <a:t>✓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CE2CC-DD75-3385-81E0-91054444F45E}"/>
              </a:ext>
            </a:extLst>
          </p:cNvPr>
          <p:cNvSpPr txBox="1"/>
          <p:nvPr/>
        </p:nvSpPr>
        <p:spPr>
          <a:xfrm>
            <a:off x="4600353" y="3900377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8EAED"/>
                </a:solidFill>
                <a:latin typeface="Roboto"/>
                <a:ea typeface="Roboto"/>
                <a:cs typeface="Roboto"/>
              </a:rPr>
              <a:t>✓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29F8E-CD0F-A5B4-006A-6A6B570F8BC5}"/>
              </a:ext>
            </a:extLst>
          </p:cNvPr>
          <p:cNvSpPr txBox="1"/>
          <p:nvPr/>
        </p:nvSpPr>
        <p:spPr>
          <a:xfrm>
            <a:off x="6629399" y="3926958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8EAED"/>
                </a:solidFill>
                <a:latin typeface="Roboto"/>
                <a:ea typeface="Roboto"/>
                <a:cs typeface="Roboto"/>
              </a:rPr>
              <a:t>✓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2A6C1-B812-F023-46A6-FDF1675B3DD0}"/>
              </a:ext>
            </a:extLst>
          </p:cNvPr>
          <p:cNvSpPr txBox="1"/>
          <p:nvPr/>
        </p:nvSpPr>
        <p:spPr>
          <a:xfrm>
            <a:off x="8791353" y="3926958"/>
            <a:ext cx="32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8EAED"/>
                </a:solidFill>
                <a:latin typeface="Roboto"/>
                <a:ea typeface="Roboto"/>
                <a:cs typeface="Roboto"/>
              </a:rPr>
              <a:t>✓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5399F-4F28-4DD7-B97C-2B9519E16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97641"/>
            <a:ext cx="12188952" cy="266035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CF79B-B65C-49A3-B634-68160730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97641"/>
            <a:ext cx="12188952" cy="2660359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BABC-0B97-259F-C76E-2C5BD58B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183"/>
            <a:ext cx="10335077" cy="3151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Thanks for listening!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8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81C-64AB-DFCB-0F63-5ECE027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2E7C-F032-2BEC-DAE6-3048005E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Original idea:</a:t>
            </a:r>
          </a:p>
          <a:p>
            <a:pPr lvl="1"/>
            <a:r>
              <a:rPr lang="en-US" dirty="0"/>
              <a:t>Use a conditioned autoregressive flow (Rasul et al., 2020), optimized using a form of deep Empirical Bayes to perform fault (anomaly) detection in a time series dataset</a:t>
            </a:r>
          </a:p>
          <a:p>
            <a:r>
              <a:rPr lang="en-US" dirty="0"/>
              <a:t>The Bayesian hyperparameter optimization method we consider </a:t>
            </a:r>
            <a:r>
              <a:rPr lang="en-US" i="1" dirty="0"/>
              <a:t>might </a:t>
            </a:r>
            <a:r>
              <a:rPr lang="en-US" dirty="0"/>
              <a:t>not be possible to use with RNN architectures (what the flow model relies on)</a:t>
            </a:r>
          </a:p>
          <a:p>
            <a:pPr lvl="1"/>
            <a:r>
              <a:rPr lang="en-US" dirty="0"/>
              <a:t>Interesting research problem to explore and find a solution</a:t>
            </a:r>
          </a:p>
          <a:p>
            <a:r>
              <a:rPr lang="en-US" dirty="0"/>
              <a:t>Shift project to only consider standard flow models that use MLPs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3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05184"/>
            <a:ext cx="10515600" cy="1325563"/>
          </a:xfrm>
        </p:spPr>
        <p:txBody>
          <a:bodyPr/>
          <a:lstStyle/>
          <a:p>
            <a:r>
              <a:rPr lang="en-US"/>
              <a:t>Normalizing flows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6BF3E0-90D8-8932-D0E0-FF091083D9D9}"/>
              </a:ext>
            </a:extLst>
          </p:cNvPr>
          <p:cNvGrpSpPr/>
          <p:nvPr/>
        </p:nvGrpSpPr>
        <p:grpSpPr>
          <a:xfrm>
            <a:off x="625007" y="2133775"/>
            <a:ext cx="3116066" cy="4315340"/>
            <a:chOff x="1047764" y="2176900"/>
            <a:chExt cx="3116066" cy="431534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1C217F-A107-2828-23D8-835365C9C76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675" y="4346905"/>
              <a:ext cx="0" cy="1075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22193D-D37A-E215-C8A9-074071AF33A9}"/>
                </a:ext>
              </a:extLst>
            </p:cNvPr>
            <p:cNvGrpSpPr/>
            <p:nvPr/>
          </p:nvGrpSpPr>
          <p:grpSpPr>
            <a:xfrm>
              <a:off x="1047764" y="2176900"/>
              <a:ext cx="3116066" cy="4315340"/>
              <a:chOff x="2679919" y="2201096"/>
              <a:chExt cx="3116066" cy="43153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19E18A2-ECDC-35CB-C610-12FB0A9E45D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2278" y="4693642"/>
                    <a:ext cx="293707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19E18A2-ECDC-35CB-C610-12FB0A9E45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2278" y="4693642"/>
                    <a:ext cx="293707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0E89A6-2010-4A42-5583-53D6BC03FFBA}"/>
                  </a:ext>
                </a:extLst>
              </p:cNvPr>
              <p:cNvGrpSpPr/>
              <p:nvPr/>
            </p:nvGrpSpPr>
            <p:grpSpPr>
              <a:xfrm>
                <a:off x="2679919" y="2201096"/>
                <a:ext cx="2973629" cy="4315340"/>
                <a:chOff x="2679919" y="2201096"/>
                <a:chExt cx="2973629" cy="43153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2701306E-FE74-84A0-668B-FD2126D07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22" y="3781169"/>
                      <a:ext cx="570271" cy="5899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2701306E-FE74-84A0-668B-FD2126D070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22" y="3781169"/>
                      <a:ext cx="570271" cy="58993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B6104D87-36FA-3047-86E0-B9C7934A4E27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>
                  <a:off x="3411793" y="4076137"/>
                  <a:ext cx="16714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820A94B4-90AE-1B83-DAA4-6A4A46ADE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277" y="3781168"/>
                      <a:ext cx="570271" cy="5899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820A94B4-90AE-1B83-DAA4-6A4A46ADEA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3277" y="3781168"/>
                      <a:ext cx="570271" cy="58993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E7F0A430-B168-88DF-9ED5-53409979C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2734" y="2201096"/>
                      <a:ext cx="766917" cy="58993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E7F0A430-B168-88DF-9ED5-53409979CE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2734" y="2201096"/>
                      <a:ext cx="766917" cy="58993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FA1195C-436D-DF1A-CD0D-D1E88B84E1C4}"/>
                    </a:ext>
                  </a:extLst>
                </p:cNvPr>
                <p:cNvCxnSpPr>
                  <a:cxnSpLocks/>
                  <a:stCxn id="10" idx="3"/>
                  <a:endCxn id="4" idx="7"/>
                </p:cNvCxnSpPr>
                <p:nvPr/>
              </p:nvCxnSpPr>
              <p:spPr>
                <a:xfrm flipH="1">
                  <a:off x="3328279" y="2704636"/>
                  <a:ext cx="726767" cy="116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19CD689-4953-8FB5-EA43-DF0CA8CE4ED2}"/>
                    </a:ext>
                  </a:extLst>
                </p:cNvPr>
                <p:cNvCxnSpPr>
                  <a:cxnSpLocks/>
                  <a:stCxn id="10" idx="5"/>
                  <a:endCxn id="8" idx="1"/>
                </p:cNvCxnSpPr>
                <p:nvPr/>
              </p:nvCxnSpPr>
              <p:spPr>
                <a:xfrm>
                  <a:off x="4597339" y="2704636"/>
                  <a:ext cx="569452" cy="1162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2F42AFD-95F9-3D26-4052-09B732883D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236" y="2976430"/>
                      <a:ext cx="29142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2F42AFD-95F9-3D26-4052-09B732883D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36" y="2976430"/>
                      <a:ext cx="291426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C1EB88E-0C36-CB62-B7D3-1BA186B13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9200" y="2976429"/>
                      <a:ext cx="1081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C1EB88E-0C36-CB62-B7D3-1BA186B13A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9200" y="2976429"/>
                      <a:ext cx="108154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5C3ADC2-394C-7F28-ABD5-E189FA3647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0479" y="3636084"/>
                      <a:ext cx="2974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5C3ADC2-394C-7F28-ABD5-E189FA3647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0479" y="3636084"/>
                      <a:ext cx="297454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4CD1EF3-95EA-0193-9491-1F34EE573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6657" y="4371103"/>
                  <a:ext cx="0" cy="1075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50870F6C-FA82-B4EB-C647-27B49F570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3516" y="5465796"/>
                      <a:ext cx="5631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50870F6C-FA82-B4EB-C647-27B49F570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3516" y="5465796"/>
                      <a:ext cx="563103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E401F81-5512-94FC-D297-6BAB9EA056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029" y="5465796"/>
                      <a:ext cx="5631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E401F81-5512-94FC-D297-6BAB9EA056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6029" y="5465796"/>
                      <a:ext cx="563103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0EDAB06-52A2-5CEE-48CE-592CE83D34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9919" y="4693643"/>
                      <a:ext cx="29370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0EDAB06-52A2-5CEE-48CE-592CE83D34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9919" y="4693643"/>
                      <a:ext cx="293707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489E91-EB7A-4CF1-0436-9653D782B8D2}"/>
                    </a:ext>
                  </a:extLst>
                </p:cNvPr>
                <p:cNvSpPr txBox="1"/>
                <p:nvPr/>
              </p:nvSpPr>
              <p:spPr>
                <a:xfrm>
                  <a:off x="3626734" y="5870105"/>
                  <a:ext cx="12875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Change of</a:t>
                  </a:r>
                </a:p>
                <a:p>
                  <a:pPr algn="ctr"/>
                  <a:r>
                    <a:rPr lang="en-US">
                      <a:solidFill>
                        <a:schemeClr val="bg1"/>
                      </a:solidFill>
                    </a:rPr>
                    <a:t>variable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C5168-3B85-2C36-7CDE-D33A8A2FECAA}"/>
                  </a:ext>
                </a:extLst>
              </p:cNvPr>
              <p:cNvSpPr txBox="1"/>
              <p:nvPr/>
            </p:nvSpPr>
            <p:spPr>
              <a:xfrm>
                <a:off x="6406709" y="3344514"/>
                <a:ext cx="16516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C5168-3B85-2C36-7CDE-D33A8A2F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09" y="3344514"/>
                <a:ext cx="165167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5B575D2-9337-E78F-837D-8CAC7F5DD2B4}"/>
              </a:ext>
            </a:extLst>
          </p:cNvPr>
          <p:cNvSpPr txBox="1"/>
          <p:nvPr/>
        </p:nvSpPr>
        <p:spPr>
          <a:xfrm>
            <a:off x="3983905" y="1578350"/>
            <a:ext cx="6497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 goal is to describe the process that produces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7A1B25-3969-555D-6C57-397B48579F37}"/>
                  </a:ext>
                </a:extLst>
              </p:cNvPr>
              <p:cNvSpPr txBox="1"/>
              <p:nvPr/>
            </p:nvSpPr>
            <p:spPr>
              <a:xfrm>
                <a:off x="5030912" y="2460884"/>
                <a:ext cx="334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𝑏𝑎𝑠𝑒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𝑘𝑛𝑜𝑤𝑛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7A1B25-3969-555D-6C57-397B48579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12" y="2460884"/>
                <a:ext cx="3347007" cy="276999"/>
              </a:xfrm>
              <a:prstGeom prst="rect">
                <a:avLst/>
              </a:prstGeom>
              <a:blipFill>
                <a:blip r:embed="rId13"/>
                <a:stretch>
                  <a:fillRect l="-546" t="-2222" r="-127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A4CB81-9F71-0FD8-CCB7-4D41AE3AF7F9}"/>
                  </a:ext>
                </a:extLst>
              </p:cNvPr>
              <p:cNvSpPr txBox="1"/>
              <p:nvPr/>
            </p:nvSpPr>
            <p:spPr>
              <a:xfrm>
                <a:off x="5030912" y="2750438"/>
                <a:ext cx="4015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A4CB81-9F71-0FD8-CCB7-4D41AE3A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12" y="2750438"/>
                <a:ext cx="4015330" cy="276999"/>
              </a:xfrm>
              <a:prstGeom prst="rect">
                <a:avLst/>
              </a:prstGeom>
              <a:blipFill>
                <a:blip r:embed="rId14"/>
                <a:stretch>
                  <a:fillRect l="-1517" r="-106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EA0674-C4F4-7607-91AF-AF364F86A959}"/>
                  </a:ext>
                </a:extLst>
              </p:cNvPr>
              <p:cNvSpPr txBox="1"/>
              <p:nvPr/>
            </p:nvSpPr>
            <p:spPr>
              <a:xfrm>
                <a:off x="4480435" y="40232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Sample: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EA0674-C4F4-7607-91AF-AF364F86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35" y="4023260"/>
                <a:ext cx="6096000" cy="369332"/>
              </a:xfrm>
              <a:prstGeom prst="rect">
                <a:avLst/>
              </a:prstGeom>
              <a:blipFill>
                <a:blip r:embed="rId15"/>
                <a:stretch>
                  <a:fillRect l="-900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2B2634-8223-41D9-7C24-3700483BA0EB}"/>
                  </a:ext>
                </a:extLst>
              </p:cNvPr>
              <p:cNvSpPr txBox="1"/>
              <p:nvPr/>
            </p:nvSpPr>
            <p:spPr>
              <a:xfrm>
                <a:off x="4480435" y="4460833"/>
                <a:ext cx="60960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Prob density function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2B2634-8223-41D9-7C24-3700483B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35" y="4460833"/>
                <a:ext cx="6096000" cy="506870"/>
              </a:xfrm>
              <a:prstGeom prst="rect">
                <a:avLst/>
              </a:prstGeom>
              <a:blipFill>
                <a:blip r:embed="rId16"/>
                <a:stretch>
                  <a:fillRect l="-90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C4F76-5AB5-43DF-4339-123218D62DF9}"/>
                  </a:ext>
                </a:extLst>
              </p:cNvPr>
              <p:cNvSpPr txBox="1"/>
              <p:nvPr/>
            </p:nvSpPr>
            <p:spPr>
              <a:xfrm>
                <a:off x="4480435" y="5400227"/>
                <a:ext cx="7253265" cy="1337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is invertible (bijection)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are differentiable functions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diffeomorphism)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easy to compute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C4F76-5AB5-43DF-4339-123218D6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35" y="5400227"/>
                <a:ext cx="7253265" cy="1337867"/>
              </a:xfrm>
              <a:prstGeom prst="rect">
                <a:avLst/>
              </a:prstGeom>
              <a:blipFill>
                <a:blip r:embed="rId17"/>
                <a:stretch>
                  <a:fillRect l="-588"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CD5B24-7089-5423-FC89-6B8CFA153FA5}"/>
                  </a:ext>
                </a:extLst>
              </p:cNvPr>
              <p:cNvSpPr txBox="1"/>
              <p:nvPr/>
            </p:nvSpPr>
            <p:spPr>
              <a:xfrm>
                <a:off x="581859" y="5195273"/>
                <a:ext cx="3145526" cy="3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sz="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CD5B24-7089-5423-FC89-6B8CFA15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9" y="5195273"/>
                <a:ext cx="3145526" cy="3689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Left 12">
            <a:extLst>
              <a:ext uri="{FF2B5EF4-FFF2-40B4-BE49-F238E27FC236}">
                <a16:creationId xmlns:a16="http://schemas.microsoft.com/office/drawing/2014/main" id="{0049C53A-AFC2-B3B5-D3C8-195A63A65631}"/>
              </a:ext>
            </a:extLst>
          </p:cNvPr>
          <p:cNvSpPr/>
          <p:nvPr/>
        </p:nvSpPr>
        <p:spPr>
          <a:xfrm>
            <a:off x="1729023" y="5593434"/>
            <a:ext cx="851199" cy="180136"/>
          </a:xfrm>
          <a:prstGeom prst="leftArrow">
            <a:avLst/>
          </a:prstGeom>
          <a:gradFill>
            <a:gsLst>
              <a:gs pos="28000">
                <a:srgbClr val="FFFFFF"/>
              </a:gs>
              <a:gs pos="2100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1"/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05184"/>
            <a:ext cx="10515600" cy="1325563"/>
          </a:xfrm>
        </p:spPr>
        <p:txBody>
          <a:bodyPr/>
          <a:lstStyle/>
          <a:p>
            <a:r>
              <a:rPr lang="en-US"/>
              <a:t>Normalizing flows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6BF3E0-90D8-8932-D0E0-FF091083D9D9}"/>
              </a:ext>
            </a:extLst>
          </p:cNvPr>
          <p:cNvGrpSpPr/>
          <p:nvPr/>
        </p:nvGrpSpPr>
        <p:grpSpPr>
          <a:xfrm>
            <a:off x="587007" y="2133775"/>
            <a:ext cx="3116066" cy="4315340"/>
            <a:chOff x="1047764" y="2176900"/>
            <a:chExt cx="3116066" cy="431534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1C217F-A107-2828-23D8-835365C9C76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675" y="4346905"/>
              <a:ext cx="0" cy="1075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22193D-D37A-E215-C8A9-074071AF33A9}"/>
                </a:ext>
              </a:extLst>
            </p:cNvPr>
            <p:cNvGrpSpPr/>
            <p:nvPr/>
          </p:nvGrpSpPr>
          <p:grpSpPr>
            <a:xfrm>
              <a:off x="1047764" y="2176900"/>
              <a:ext cx="3116066" cy="4315340"/>
              <a:chOff x="2679919" y="2201096"/>
              <a:chExt cx="3116066" cy="43153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19E18A2-ECDC-35CB-C610-12FB0A9E45DC}"/>
                      </a:ext>
                    </a:extLst>
                  </p:cNvPr>
                  <p:cNvSpPr txBox="1"/>
                  <p:nvPr/>
                </p:nvSpPr>
                <p:spPr>
                  <a:xfrm>
                    <a:off x="5502278" y="4693642"/>
                    <a:ext cx="293707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19E18A2-ECDC-35CB-C610-12FB0A9E45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2278" y="4693642"/>
                    <a:ext cx="293707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0E89A6-2010-4A42-5583-53D6BC03FFBA}"/>
                  </a:ext>
                </a:extLst>
              </p:cNvPr>
              <p:cNvGrpSpPr/>
              <p:nvPr/>
            </p:nvGrpSpPr>
            <p:grpSpPr>
              <a:xfrm>
                <a:off x="2679919" y="2201096"/>
                <a:ext cx="2973629" cy="4315340"/>
                <a:chOff x="2679919" y="2201096"/>
                <a:chExt cx="2973629" cy="43153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2701306E-FE74-84A0-668B-FD2126D07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22" y="3781169"/>
                      <a:ext cx="570271" cy="5899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2701306E-FE74-84A0-668B-FD2126D070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22" y="3781169"/>
                      <a:ext cx="570271" cy="589935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B6104D87-36FA-3047-86E0-B9C7934A4E27}"/>
                    </a:ext>
                  </a:extLst>
                </p:cNvPr>
                <p:cNvCxnSpPr>
                  <a:cxnSpLocks/>
                  <a:stCxn id="4" idx="6"/>
                </p:cNvCxnSpPr>
                <p:nvPr/>
              </p:nvCxnSpPr>
              <p:spPr>
                <a:xfrm>
                  <a:off x="3411793" y="4076137"/>
                  <a:ext cx="16714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820A94B4-90AE-1B83-DAA4-6A4A46ADE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277" y="3781168"/>
                      <a:ext cx="570271" cy="58993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820A94B4-90AE-1B83-DAA4-6A4A46ADEA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3277" y="3781168"/>
                      <a:ext cx="570271" cy="58993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E7F0A430-B168-88DF-9ED5-53409979C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2734" y="2201096"/>
                      <a:ext cx="766917" cy="58993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800"/>
                    </a:p>
                  </p:txBody>
                </p:sp>
              </mc:Choice>
              <mc:Fallback xmlns=""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E7F0A430-B168-88DF-9ED5-53409979CE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2734" y="2201096"/>
                      <a:ext cx="766917" cy="58993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FA1195C-436D-DF1A-CD0D-D1E88B84E1C4}"/>
                    </a:ext>
                  </a:extLst>
                </p:cNvPr>
                <p:cNvCxnSpPr>
                  <a:cxnSpLocks/>
                  <a:stCxn id="10" idx="3"/>
                  <a:endCxn id="4" idx="7"/>
                </p:cNvCxnSpPr>
                <p:nvPr/>
              </p:nvCxnSpPr>
              <p:spPr>
                <a:xfrm flipH="1">
                  <a:off x="3328279" y="2704636"/>
                  <a:ext cx="726767" cy="11629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19CD689-4953-8FB5-EA43-DF0CA8CE4ED2}"/>
                    </a:ext>
                  </a:extLst>
                </p:cNvPr>
                <p:cNvCxnSpPr>
                  <a:cxnSpLocks/>
                  <a:stCxn id="10" idx="5"/>
                  <a:endCxn id="8" idx="1"/>
                </p:cNvCxnSpPr>
                <p:nvPr/>
              </p:nvCxnSpPr>
              <p:spPr>
                <a:xfrm>
                  <a:off x="4597339" y="2704636"/>
                  <a:ext cx="569452" cy="1162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2F42AFD-95F9-3D26-4052-09B732883D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236" y="2976430"/>
                      <a:ext cx="29142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2F42AFD-95F9-3D26-4052-09B732883D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0236" y="2976430"/>
                      <a:ext cx="291426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C1EB88E-0C36-CB62-B7D3-1BA186B13A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9200" y="2976429"/>
                      <a:ext cx="1081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C1EB88E-0C36-CB62-B7D3-1BA186B13A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9200" y="2976429"/>
                      <a:ext cx="108154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5C3ADC2-394C-7F28-ABD5-E189FA3647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0479" y="3636084"/>
                      <a:ext cx="29745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5C3ADC2-394C-7F28-ABD5-E189FA3647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0479" y="3636084"/>
                      <a:ext cx="297454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4CD1EF3-95EA-0193-9491-1F34EE573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6657" y="4371103"/>
                  <a:ext cx="0" cy="1075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50870F6C-FA82-B4EB-C647-27B49F570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3516" y="5465796"/>
                      <a:ext cx="5631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50870F6C-FA82-B4EB-C647-27B49F570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3516" y="5465796"/>
                      <a:ext cx="563103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E401F81-5512-94FC-D297-6BAB9EA056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029" y="5465796"/>
                      <a:ext cx="5631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E401F81-5512-94FC-D297-6BAB9EA056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6029" y="5465796"/>
                      <a:ext cx="563103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0EDAB06-52A2-5CEE-48CE-592CE83D34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9919" y="4693643"/>
                      <a:ext cx="29370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0EDAB06-52A2-5CEE-48CE-592CE83D34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9919" y="4693643"/>
                      <a:ext cx="293707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14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489E91-EB7A-4CF1-0436-9653D782B8D2}"/>
                    </a:ext>
                  </a:extLst>
                </p:cNvPr>
                <p:cNvSpPr txBox="1"/>
                <p:nvPr/>
              </p:nvSpPr>
              <p:spPr>
                <a:xfrm>
                  <a:off x="3626734" y="5870105"/>
                  <a:ext cx="128753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solidFill>
                        <a:schemeClr val="bg1"/>
                      </a:solidFill>
                    </a:rPr>
                    <a:t>Change of</a:t>
                  </a:r>
                </a:p>
                <a:p>
                  <a:pPr algn="ctr"/>
                  <a:r>
                    <a:rPr lang="en-US">
                      <a:solidFill>
                        <a:schemeClr val="bg1"/>
                      </a:solidFill>
                    </a:rPr>
                    <a:t>variable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C5168-3B85-2C36-7CDE-D33A8A2FECAA}"/>
                  </a:ext>
                </a:extLst>
              </p:cNvPr>
              <p:cNvSpPr txBox="1"/>
              <p:nvPr/>
            </p:nvSpPr>
            <p:spPr>
              <a:xfrm>
                <a:off x="6163256" y="1936299"/>
                <a:ext cx="25968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sz="3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AC5168-3B85-2C36-7CDE-D33A8A2F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56" y="1936299"/>
                <a:ext cx="2596801" cy="492443"/>
              </a:xfrm>
              <a:prstGeom prst="rect">
                <a:avLst/>
              </a:prstGeom>
              <a:blipFill>
                <a:blip r:embed="rId1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2B2634-8223-41D9-7C24-3700483BA0EB}"/>
                  </a:ext>
                </a:extLst>
              </p:cNvPr>
              <p:cNvSpPr txBox="1"/>
              <p:nvPr/>
            </p:nvSpPr>
            <p:spPr>
              <a:xfrm>
                <a:off x="4096434" y="2798326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92B2634-8223-41D9-7C24-3700483B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434" y="2798326"/>
                <a:ext cx="6096000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CD5B24-7089-5423-FC89-6B8CFA153FA5}"/>
                  </a:ext>
                </a:extLst>
              </p:cNvPr>
              <p:cNvSpPr txBox="1"/>
              <p:nvPr/>
            </p:nvSpPr>
            <p:spPr>
              <a:xfrm>
                <a:off x="581859" y="5195273"/>
                <a:ext cx="3145526" cy="3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sz="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CD5B24-7089-5423-FC89-6B8CFA15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9" y="5195273"/>
                <a:ext cx="3145526" cy="3689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B8D2C7-65F0-361D-41CD-3E8EBEF6354D}"/>
                  </a:ext>
                </a:extLst>
              </p:cNvPr>
              <p:cNvSpPr txBox="1"/>
              <p:nvPr/>
            </p:nvSpPr>
            <p:spPr>
              <a:xfrm>
                <a:off x="2616739" y="3667341"/>
                <a:ext cx="5956989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B8D2C7-65F0-361D-41CD-3E8EBEF63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39" y="3667341"/>
                <a:ext cx="5956989" cy="871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F60D313D-3B30-A898-442A-23E45D220BB1}"/>
              </a:ext>
            </a:extLst>
          </p:cNvPr>
          <p:cNvSpPr/>
          <p:nvPr/>
        </p:nvSpPr>
        <p:spPr>
          <a:xfrm>
            <a:off x="6624755" y="4057736"/>
            <a:ext cx="658762" cy="198797"/>
          </a:xfrm>
          <a:prstGeom prst="leftRightArrow">
            <a:avLst/>
          </a:prstGeom>
          <a:gradFill>
            <a:gsLst>
              <a:gs pos="28000">
                <a:srgbClr val="FFFFFF"/>
              </a:gs>
              <a:gs pos="2100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1"/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3821F-B48B-34FE-67A8-79F3FBFF8A0F}"/>
                  </a:ext>
                </a:extLst>
              </p:cNvPr>
              <p:cNvSpPr txBox="1"/>
              <p:nvPr/>
            </p:nvSpPr>
            <p:spPr>
              <a:xfrm>
                <a:off x="5486091" y="3943832"/>
                <a:ext cx="6288431" cy="452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C3821F-B48B-34FE-67A8-79F3FBFF8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91" y="3943832"/>
                <a:ext cx="6288431" cy="45294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D1329-9E08-2347-7A71-E2170E4F8923}"/>
                  </a:ext>
                </a:extLst>
              </p:cNvPr>
              <p:cNvSpPr txBox="1"/>
              <p:nvPr/>
            </p:nvSpPr>
            <p:spPr>
              <a:xfrm>
                <a:off x="6781557" y="3785291"/>
                <a:ext cx="3451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2D1329-9E08-2347-7A71-E2170E4F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57" y="3785291"/>
                <a:ext cx="3451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A84FE5-3921-CE6E-D999-F88F84561527}"/>
                  </a:ext>
                </a:extLst>
              </p:cNvPr>
              <p:cNvSpPr txBox="1"/>
              <p:nvPr/>
            </p:nvSpPr>
            <p:spPr>
              <a:xfrm>
                <a:off x="4199399" y="5046573"/>
                <a:ext cx="7197517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i="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𝑑𝑒𝑡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A84FE5-3921-CE6E-D999-F88F84561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399" y="5046573"/>
                <a:ext cx="7197517" cy="8712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EE45DD-9EE5-B3F1-3A7A-B2B9340F1B30}"/>
              </a:ext>
            </a:extLst>
          </p:cNvPr>
          <p:cNvCxnSpPr>
            <a:cxnSpLocks/>
          </p:cNvCxnSpPr>
          <p:nvPr/>
        </p:nvCxnSpPr>
        <p:spPr>
          <a:xfrm>
            <a:off x="1437825" y="5637310"/>
            <a:ext cx="1299483" cy="0"/>
          </a:xfrm>
          <a:prstGeom prst="straightConnector1">
            <a:avLst/>
          </a:prstGeom>
          <a:ln w="34925" cap="rnd">
            <a:prstDash val="sysDash"/>
            <a:round/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0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05184"/>
            <a:ext cx="10515600" cy="1325563"/>
          </a:xfrm>
        </p:spPr>
        <p:txBody>
          <a:bodyPr/>
          <a:lstStyle/>
          <a:p>
            <a:r>
              <a:rPr lang="en-US"/>
              <a:t>Normalizing flows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D35B7-D24C-4B6D-F82B-FC2462AF65F4}"/>
              </a:ext>
            </a:extLst>
          </p:cNvPr>
          <p:cNvGrpSpPr/>
          <p:nvPr/>
        </p:nvGrpSpPr>
        <p:grpSpPr>
          <a:xfrm>
            <a:off x="815989" y="1771353"/>
            <a:ext cx="10349743" cy="970482"/>
            <a:chOff x="786488" y="1950238"/>
            <a:chExt cx="10349743" cy="970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701306E-FE74-84A0-668B-FD2126D070F9}"/>
                    </a:ext>
                  </a:extLst>
                </p:cNvPr>
                <p:cNvSpPr/>
                <p:nvPr/>
              </p:nvSpPr>
              <p:spPr>
                <a:xfrm>
                  <a:off x="786488" y="2321730"/>
                  <a:ext cx="570271" cy="589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701306E-FE74-84A0-668B-FD2126D07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88" y="2321730"/>
                  <a:ext cx="570271" cy="58993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104D87-36FA-3047-86E0-B9C7934A4E27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1356759" y="2616698"/>
              <a:ext cx="9209201" cy="9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20A94B4-90AE-1B83-DAA4-6A4A46ADEA61}"/>
                    </a:ext>
                  </a:extLst>
                </p:cNvPr>
                <p:cNvSpPr/>
                <p:nvPr/>
              </p:nvSpPr>
              <p:spPr>
                <a:xfrm>
                  <a:off x="10565960" y="2330785"/>
                  <a:ext cx="570271" cy="589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20A94B4-90AE-1B83-DAA4-6A4A46ADE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960" y="2330785"/>
                  <a:ext cx="570271" cy="58993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C3ADC2-394C-7F28-ABD5-E189FA364771}"/>
                    </a:ext>
                  </a:extLst>
                </p:cNvPr>
                <p:cNvSpPr txBox="1"/>
                <p:nvPr/>
              </p:nvSpPr>
              <p:spPr>
                <a:xfrm>
                  <a:off x="6170061" y="1950238"/>
                  <a:ext cx="2974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C3ADC2-394C-7F28-ABD5-E189FA364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061" y="1950238"/>
                  <a:ext cx="297454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BBCB00-6564-A24E-2AB8-2050C52A036F}"/>
              </a:ext>
            </a:extLst>
          </p:cNvPr>
          <p:cNvGrpSpPr/>
          <p:nvPr/>
        </p:nvGrpSpPr>
        <p:grpSpPr>
          <a:xfrm>
            <a:off x="4082747" y="2684602"/>
            <a:ext cx="4290617" cy="369332"/>
            <a:chOff x="2698390" y="2529062"/>
            <a:chExt cx="3450253" cy="45099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407BC81-3486-3E0E-EEC6-5DBF83738EDA}"/>
                </a:ext>
              </a:extLst>
            </p:cNvPr>
            <p:cNvGrpSpPr/>
            <p:nvPr/>
          </p:nvGrpSpPr>
          <p:grpSpPr>
            <a:xfrm>
              <a:off x="2698390" y="2529062"/>
              <a:ext cx="1845352" cy="450991"/>
              <a:chOff x="2698390" y="2529062"/>
              <a:chExt cx="1845352" cy="45099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957AE60-10F7-82E7-4675-596F1151CCE4}"/>
                  </a:ext>
                </a:extLst>
              </p:cNvPr>
              <p:cNvGrpSpPr/>
              <p:nvPr/>
            </p:nvGrpSpPr>
            <p:grpSpPr>
              <a:xfrm>
                <a:off x="2698390" y="2529062"/>
                <a:ext cx="674075" cy="430887"/>
                <a:chOff x="2698390" y="2529062"/>
                <a:chExt cx="674075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8BC6CC8-3CE0-31D3-39DE-E1596F78C4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8390" y="2529062"/>
                      <a:ext cx="38972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8BC6CC8-3CE0-31D3-39DE-E1596F78C4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390" y="2529062"/>
                      <a:ext cx="389722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655DA6C-FF3F-5290-D42D-A2ACF5FCE943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>
                  <a:off x="3088112" y="2744506"/>
                  <a:ext cx="2843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B79B31D-0CBF-10A5-B0BA-CDB5A0945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7766" y="2529062"/>
                    <a:ext cx="3979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B79B31D-0CBF-10A5-B0BA-CDB5A0945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7766" y="2529062"/>
                    <a:ext cx="397993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BDAA1B8-32E5-36C8-195C-EE5B5FF108A8}"/>
                  </a:ext>
                </a:extLst>
              </p:cNvPr>
              <p:cNvCxnSpPr/>
              <p:nvPr/>
            </p:nvCxnSpPr>
            <p:spPr>
              <a:xfrm>
                <a:off x="3825759" y="2744505"/>
                <a:ext cx="2843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754ABF4-A37C-D0AA-019B-798581F0F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145749" y="2549166"/>
                    <a:ext cx="39799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754ABF4-A37C-D0AA-019B-798581F0F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749" y="2549166"/>
                    <a:ext cx="397993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8B3873-D74E-6A0D-3CF6-3801A03EC8D5}"/>
                </a:ext>
              </a:extLst>
            </p:cNvPr>
            <p:cNvCxnSpPr/>
            <p:nvPr/>
          </p:nvCxnSpPr>
          <p:spPr>
            <a:xfrm>
              <a:off x="4543742" y="2764609"/>
              <a:ext cx="284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8CBBFB-F05F-6393-399A-1F4C7E48008D}"/>
                </a:ext>
              </a:extLst>
            </p:cNvPr>
            <p:cNvSpPr txBox="1"/>
            <p:nvPr/>
          </p:nvSpPr>
          <p:spPr>
            <a:xfrm>
              <a:off x="4911780" y="2549166"/>
              <a:ext cx="35907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</a:rPr>
                <a:t>…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717EC1-44DF-8C0A-704D-99FBF204B32C}"/>
                </a:ext>
              </a:extLst>
            </p:cNvPr>
            <p:cNvCxnSpPr/>
            <p:nvPr/>
          </p:nvCxnSpPr>
          <p:spPr>
            <a:xfrm>
              <a:off x="5364735" y="2764609"/>
              <a:ext cx="284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86D4B-9A31-30DC-31D0-0BF5A6DE507B}"/>
                    </a:ext>
                  </a:extLst>
                </p:cNvPr>
                <p:cNvSpPr txBox="1"/>
                <p:nvPr/>
              </p:nvSpPr>
              <p:spPr>
                <a:xfrm>
                  <a:off x="5698007" y="2549165"/>
                  <a:ext cx="4506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7086D4B-9A31-30DC-31D0-0BF5A6DE5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007" y="2549165"/>
                  <a:ext cx="450636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5B0EED-04EF-987D-B259-7BFD37A051C4}"/>
              </a:ext>
            </a:extLst>
          </p:cNvPr>
          <p:cNvSpPr txBox="1"/>
          <p:nvPr/>
        </p:nvSpPr>
        <p:spPr>
          <a:xfrm>
            <a:off x="3934323" y="3352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chemeClr val="bg1"/>
                </a:solidFill>
                <a:latin typeface="CMR10"/>
              </a:rPr>
              <a:t>Use simple transformations as building blocks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C5325-F3B5-B27F-44FD-ECB297E22CC6}"/>
              </a:ext>
            </a:extLst>
          </p:cNvPr>
          <p:cNvCxnSpPr>
            <a:cxnSpLocks/>
          </p:cNvCxnSpPr>
          <p:nvPr/>
        </p:nvCxnSpPr>
        <p:spPr>
          <a:xfrm>
            <a:off x="10880596" y="2741835"/>
            <a:ext cx="0" cy="257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D1B942-5DDD-8848-91C4-82A493A870AA}"/>
                  </a:ext>
                </a:extLst>
              </p:cNvPr>
              <p:cNvSpPr txBox="1"/>
              <p:nvPr/>
            </p:nvSpPr>
            <p:spPr>
              <a:xfrm>
                <a:off x="11008424" y="3799592"/>
                <a:ext cx="2937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D1B942-5DDD-8848-91C4-82A493A87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424" y="3799592"/>
                <a:ext cx="293707" cy="430887"/>
              </a:xfrm>
              <a:prstGeom prst="rect">
                <a:avLst/>
              </a:prstGeom>
              <a:blipFill>
                <a:blip r:embed="rId1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4592E-1960-FC10-4185-01A7D3F8EA52}"/>
              </a:ext>
            </a:extLst>
          </p:cNvPr>
          <p:cNvCxnSpPr>
            <a:cxnSpLocks/>
          </p:cNvCxnSpPr>
          <p:nvPr/>
        </p:nvCxnSpPr>
        <p:spPr>
          <a:xfrm>
            <a:off x="1120784" y="2764139"/>
            <a:ext cx="17893" cy="265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6D550-C962-796D-A016-2820166E44B4}"/>
                  </a:ext>
                </a:extLst>
              </p:cNvPr>
              <p:cNvSpPr txBox="1"/>
              <p:nvPr/>
            </p:nvSpPr>
            <p:spPr>
              <a:xfrm>
                <a:off x="857125" y="5418133"/>
                <a:ext cx="5631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46D550-C962-796D-A016-2820166E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25" y="5418133"/>
                <a:ext cx="5631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20469D-3F6B-CCA5-DF4F-F253F646864F}"/>
                  </a:ext>
                </a:extLst>
              </p:cNvPr>
              <p:cNvSpPr txBox="1"/>
              <p:nvPr/>
            </p:nvSpPr>
            <p:spPr>
              <a:xfrm>
                <a:off x="10727019" y="5312957"/>
                <a:ext cx="5631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20469D-3F6B-CCA5-DF4F-F253F646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19" y="5312957"/>
                <a:ext cx="5631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51464-2760-96E8-3B91-C007C97C7FE0}"/>
                  </a:ext>
                </a:extLst>
              </p:cNvPr>
              <p:cNvSpPr txBox="1"/>
              <p:nvPr/>
            </p:nvSpPr>
            <p:spPr>
              <a:xfrm>
                <a:off x="657690" y="3898052"/>
                <a:ext cx="2937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51464-2760-96E8-3B91-C007C97C7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0" y="3898052"/>
                <a:ext cx="293707" cy="430887"/>
              </a:xfrm>
              <a:prstGeom prst="rect">
                <a:avLst/>
              </a:prstGeom>
              <a:blipFill>
                <a:blip r:embed="rId13"/>
                <a:stretch>
                  <a:fillRect r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B46CE08A-CADE-1D18-D425-DEF41142D7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676" y="3708091"/>
            <a:ext cx="1667054" cy="1112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A6E8CC-EAD4-C68C-3AF8-C263D607A5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7009" y="3557229"/>
            <a:ext cx="1591020" cy="1112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A5DC14-3F62-D68F-A6B8-1A5F7D68C3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3448" y="5395585"/>
            <a:ext cx="5638800" cy="1009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45928B4-C5FC-9512-EDFF-FDDFE74D23F0}"/>
              </a:ext>
            </a:extLst>
          </p:cNvPr>
          <p:cNvSpPr txBox="1"/>
          <p:nvPr/>
        </p:nvSpPr>
        <p:spPr>
          <a:xfrm>
            <a:off x="4554231" y="4970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chemeClr val="bg1"/>
                </a:solidFill>
                <a:latin typeface="CMR10"/>
              </a:rPr>
              <a:t>Affine coupling layers</a:t>
            </a:r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3FE53D-1CFB-B7C0-E37B-E896D86787BC}"/>
                  </a:ext>
                </a:extLst>
              </p:cNvPr>
              <p:cNvSpPr txBox="1"/>
              <p:nvPr/>
            </p:nvSpPr>
            <p:spPr>
              <a:xfrm>
                <a:off x="2599680" y="5650966"/>
                <a:ext cx="5066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3FE53D-1CFB-B7C0-E37B-E896D867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680" y="5650966"/>
                <a:ext cx="50667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83" y="129436"/>
            <a:ext cx="10515600" cy="1325563"/>
          </a:xfrm>
        </p:spPr>
        <p:txBody>
          <a:bodyPr/>
          <a:lstStyle/>
          <a:p>
            <a:r>
              <a:rPr lang="en-US"/>
              <a:t>Normalizing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FF6739-BF49-9B14-1519-29C45EE838BD}"/>
                  </a:ext>
                </a:extLst>
              </p:cNvPr>
              <p:cNvSpPr txBox="1"/>
              <p:nvPr/>
            </p:nvSpPr>
            <p:spPr>
              <a:xfrm>
                <a:off x="5856068" y="484172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FF6739-BF49-9B14-1519-29C45EE83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68" y="484172"/>
                <a:ext cx="609600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CD1AE8B-48E0-DD46-43E1-2935C6B32F56}"/>
              </a:ext>
            </a:extLst>
          </p:cNvPr>
          <p:cNvGrpSpPr/>
          <p:nvPr/>
        </p:nvGrpSpPr>
        <p:grpSpPr>
          <a:xfrm>
            <a:off x="806623" y="2753427"/>
            <a:ext cx="10427309" cy="1116998"/>
            <a:chOff x="985111" y="1799541"/>
            <a:chExt cx="10427309" cy="11169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97C03-2E2A-C409-1DEA-2B8AC857F66C}"/>
                </a:ext>
              </a:extLst>
            </p:cNvPr>
            <p:cNvGrpSpPr/>
            <p:nvPr/>
          </p:nvGrpSpPr>
          <p:grpSpPr>
            <a:xfrm>
              <a:off x="985111" y="2024811"/>
              <a:ext cx="4295672" cy="891728"/>
              <a:chOff x="786488" y="2019937"/>
              <a:chExt cx="4295672" cy="89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B3F92C7-4B2A-92ED-B512-2686D678BDE6}"/>
                      </a:ext>
                    </a:extLst>
                  </p:cNvPr>
                  <p:cNvSpPr/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B3F92C7-4B2A-92ED-B512-2686D678BD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0297E49-101F-E8FC-BD0C-ACACA3C56BF9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1356759" y="2598308"/>
                <a:ext cx="3155130" cy="18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D221056-8978-A3BD-2A90-68F136BB3181}"/>
                      </a:ext>
                    </a:extLst>
                  </p:cNvPr>
                  <p:cNvSpPr/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D221056-8978-A3BD-2A90-68F136BB3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28A400-D79A-0764-DE6B-56AFD69AA0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784" y="2019937"/>
                    <a:ext cx="166372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28A400-D79A-0764-DE6B-56AFD69AA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784" y="2019937"/>
                    <a:ext cx="1663725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F3A87A-2120-8514-0993-E7A6056F0CC9}"/>
                </a:ext>
              </a:extLst>
            </p:cNvPr>
            <p:cNvCxnSpPr>
              <a:cxnSpLocks/>
            </p:cNvCxnSpPr>
            <p:nvPr/>
          </p:nvCxnSpPr>
          <p:spPr>
            <a:xfrm>
              <a:off x="5283721" y="2607279"/>
              <a:ext cx="242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265CE63-292F-10DC-2FCB-7888858C2101}"/>
                    </a:ext>
                  </a:extLst>
                </p:cNvPr>
                <p:cNvSpPr txBox="1"/>
                <p:nvPr/>
              </p:nvSpPr>
              <p:spPr>
                <a:xfrm>
                  <a:off x="5680119" y="1889215"/>
                  <a:ext cx="29370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265CE63-292F-10DC-2FCB-7888858C2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119" y="1889215"/>
                  <a:ext cx="293707" cy="430887"/>
                </a:xfrm>
                <a:prstGeom prst="rect">
                  <a:avLst/>
                </a:prstGeom>
                <a:blipFill>
                  <a:blip r:embed="rId6"/>
                  <a:stretch>
                    <a:fillRect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347252-40D1-3C74-73E6-0F56C7BD7345}"/>
                    </a:ext>
                  </a:extLst>
                </p:cNvPr>
                <p:cNvSpPr txBox="1"/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347252-40D1-3C74-73E6-0F56C7BD7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CF60ADE-E440-1CE7-5F46-BEE3AB25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08468" y="1844416"/>
              <a:ext cx="980189" cy="6854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638332-2D8C-C89A-C609-7E97D481B4ED}"/>
                    </a:ext>
                  </a:extLst>
                </p:cNvPr>
                <p:cNvSpPr txBox="1"/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sz="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8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250</m:t>
                                        </m:r>
                                      </m:sub>
                                    </m:sSub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80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638332-2D8C-C89A-C609-7E97D481B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56F1BF-0709-9DA3-B7DF-61BF27B171EB}"/>
                    </a:ext>
                  </a:extLst>
                </p:cNvPr>
                <p:cNvSpPr txBox="1"/>
                <p:nvPr/>
              </p:nvSpPr>
              <p:spPr>
                <a:xfrm>
                  <a:off x="10389865" y="1799541"/>
                  <a:ext cx="10225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656F1BF-0709-9DA3-B7DF-61BF27B1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9865" y="1799541"/>
                  <a:ext cx="102255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428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DB738F-A577-05A6-E9F2-A8C86ACD653B}"/>
              </a:ext>
            </a:extLst>
          </p:cNvPr>
          <p:cNvGrpSpPr/>
          <p:nvPr/>
        </p:nvGrpSpPr>
        <p:grpSpPr>
          <a:xfrm>
            <a:off x="832711" y="3886008"/>
            <a:ext cx="10376508" cy="1072123"/>
            <a:chOff x="985111" y="1844416"/>
            <a:chExt cx="10376508" cy="107212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E4326C0-3D49-92B6-A1A6-8CB7009AB08E}"/>
                </a:ext>
              </a:extLst>
            </p:cNvPr>
            <p:cNvGrpSpPr/>
            <p:nvPr/>
          </p:nvGrpSpPr>
          <p:grpSpPr>
            <a:xfrm>
              <a:off x="985111" y="2024811"/>
              <a:ext cx="4295672" cy="891728"/>
              <a:chOff x="786488" y="2019937"/>
              <a:chExt cx="4295672" cy="89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573A91C-9C5A-504B-85D8-2C4E0448D575}"/>
                      </a:ext>
                    </a:extLst>
                  </p:cNvPr>
                  <p:cNvSpPr/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573A91C-9C5A-504B-85D8-2C4E0448D5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6A2DD8D-9ED1-E6D4-CB80-37B65F68F975}"/>
                  </a:ext>
                </a:extLst>
              </p:cNvPr>
              <p:cNvCxnSpPr>
                <a:cxnSpLocks/>
                <a:stCxn id="89" idx="6"/>
                <a:endCxn id="91" idx="2"/>
              </p:cNvCxnSpPr>
              <p:nvPr/>
            </p:nvCxnSpPr>
            <p:spPr>
              <a:xfrm flipV="1">
                <a:off x="1356759" y="2598308"/>
                <a:ext cx="3155130" cy="18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DFF526A-891F-66F1-42D9-B7874E869069}"/>
                      </a:ext>
                    </a:extLst>
                  </p:cNvPr>
                  <p:cNvSpPr/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DFF526A-891F-66F1-42D9-B7874E8690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838A589-762C-A059-F747-4F8AB410EE3C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784" y="2019937"/>
                    <a:ext cx="166372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838A589-762C-A059-F747-4F8AB410E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784" y="2019937"/>
                    <a:ext cx="1663725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789AE42-67A0-D6BB-55AD-41D14644842F}"/>
                </a:ext>
              </a:extLst>
            </p:cNvPr>
            <p:cNvCxnSpPr>
              <a:cxnSpLocks/>
            </p:cNvCxnSpPr>
            <p:nvPr/>
          </p:nvCxnSpPr>
          <p:spPr>
            <a:xfrm>
              <a:off x="5283721" y="2607279"/>
              <a:ext cx="242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AAF1BAE-9D6F-6A86-8C2B-E36C31E1341B}"/>
                    </a:ext>
                  </a:extLst>
                </p:cNvPr>
                <p:cNvSpPr txBox="1"/>
                <p:nvPr/>
              </p:nvSpPr>
              <p:spPr>
                <a:xfrm>
                  <a:off x="5680118" y="1898141"/>
                  <a:ext cx="29370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AAF1BAE-9D6F-6A86-8C2B-E36C31E1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118" y="1898141"/>
                  <a:ext cx="293707" cy="430887"/>
                </a:xfrm>
                <a:prstGeom prst="rect">
                  <a:avLst/>
                </a:prstGeom>
                <a:blipFill>
                  <a:blip r:embed="rId14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9C813AC-7F9E-044E-0969-6403B8FB670F}"/>
                    </a:ext>
                  </a:extLst>
                </p:cNvPr>
                <p:cNvSpPr txBox="1"/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9C813AC-7F9E-044E-0969-6403B8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F1FED4B-18DD-0EAD-765B-AFE0F352E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08468" y="1844416"/>
              <a:ext cx="980189" cy="6854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FCA5EDE-4DF7-B333-26A5-FBC66DF56680}"/>
                    </a:ext>
                  </a:extLst>
                </p:cNvPr>
                <p:cNvSpPr txBox="1"/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sz="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8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500</m:t>
                                        </m:r>
                                      </m:sub>
                                    </m:sSub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80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FCA5EDE-4DF7-B333-26A5-FBC66DF56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638584C-292F-0981-686E-F55DB489C434}"/>
                    </a:ext>
                  </a:extLst>
                </p:cNvPr>
                <p:cNvSpPr txBox="1"/>
                <p:nvPr/>
              </p:nvSpPr>
              <p:spPr>
                <a:xfrm>
                  <a:off x="10339064" y="1931431"/>
                  <a:ext cx="10225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638584C-292F-0981-686E-F55DB489C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064" y="1931431"/>
                  <a:ext cx="1022555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428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5D9D97A-DC11-5DE0-27F3-554B8FE6AB33}"/>
              </a:ext>
            </a:extLst>
          </p:cNvPr>
          <p:cNvGrpSpPr/>
          <p:nvPr/>
        </p:nvGrpSpPr>
        <p:grpSpPr>
          <a:xfrm>
            <a:off x="806623" y="5385962"/>
            <a:ext cx="10382276" cy="1104150"/>
            <a:chOff x="985111" y="1812389"/>
            <a:chExt cx="10382276" cy="110415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F007E6-2B7F-A2E3-5803-F172C00BD0EA}"/>
                </a:ext>
              </a:extLst>
            </p:cNvPr>
            <p:cNvGrpSpPr/>
            <p:nvPr/>
          </p:nvGrpSpPr>
          <p:grpSpPr>
            <a:xfrm>
              <a:off x="985111" y="2024811"/>
              <a:ext cx="4295672" cy="891728"/>
              <a:chOff x="786488" y="2019937"/>
              <a:chExt cx="4295672" cy="89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DCC8DEC-1F16-2ABF-625F-3C8DA7D9479A}"/>
                      </a:ext>
                    </a:extLst>
                  </p:cNvPr>
                  <p:cNvSpPr/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DCC8DEC-1F16-2ABF-625F-3C8DA7D947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875A11B-009A-4084-A092-D40A7C514547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1356759" y="2598308"/>
                <a:ext cx="3155130" cy="18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B4F6D3AA-88A1-3791-1B9C-9874F77047BF}"/>
                      </a:ext>
                    </a:extLst>
                  </p:cNvPr>
                  <p:cNvSpPr/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B4F6D3AA-88A1-3791-1B9C-9874F77047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B28741A-2916-CBDF-4537-681967726B1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784" y="2019937"/>
                    <a:ext cx="180196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4000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B28741A-2916-CBDF-4537-681967726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784" y="2019937"/>
                    <a:ext cx="1801967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CA36A6-B4FC-0A00-B1B5-DCECD8F0C32E}"/>
                </a:ext>
              </a:extLst>
            </p:cNvPr>
            <p:cNvCxnSpPr>
              <a:cxnSpLocks/>
            </p:cNvCxnSpPr>
            <p:nvPr/>
          </p:nvCxnSpPr>
          <p:spPr>
            <a:xfrm>
              <a:off x="5283721" y="2607279"/>
              <a:ext cx="242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1F0954-DD99-1CE8-A417-D58E3A385629}"/>
                    </a:ext>
                  </a:extLst>
                </p:cNvPr>
                <p:cNvSpPr txBox="1"/>
                <p:nvPr/>
              </p:nvSpPr>
              <p:spPr>
                <a:xfrm>
                  <a:off x="5680118" y="1898141"/>
                  <a:ext cx="29370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1F0954-DD99-1CE8-A417-D58E3A385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118" y="1898141"/>
                  <a:ext cx="293707" cy="430887"/>
                </a:xfrm>
                <a:prstGeom prst="rect">
                  <a:avLst/>
                </a:prstGeom>
                <a:blipFill>
                  <a:blip r:embed="rId21"/>
                  <a:stretch>
                    <a:fillRect r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B34448C-45C7-0EE1-F17A-FDA407C78ADC}"/>
                </a:ext>
              </a:extLst>
            </p:cNvPr>
            <p:cNvCxnSpPr>
              <a:cxnSpLocks/>
            </p:cNvCxnSpPr>
            <p:nvPr/>
          </p:nvCxnSpPr>
          <p:spPr>
            <a:xfrm>
              <a:off x="8605047" y="2612377"/>
              <a:ext cx="1299483" cy="0"/>
            </a:xfrm>
            <a:prstGeom prst="straightConnector1">
              <a:avLst/>
            </a:prstGeom>
            <a:ln w="34925" cap="rnd">
              <a:prstDash val="sysDash"/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823C3CF-9922-8B1D-CA74-13B6E9D81593}"/>
                    </a:ext>
                  </a:extLst>
                </p:cNvPr>
                <p:cNvSpPr txBox="1"/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823C3CF-9922-8B1D-CA74-13B6E9D81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580" y="2341969"/>
                  <a:ext cx="563103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50B9EE4-AF6A-4BCB-5171-30EC73445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08468" y="1844416"/>
              <a:ext cx="980189" cy="6854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1D4DD6A-4CD0-FCBD-61EA-864F3CCD8049}"/>
                    </a:ext>
                  </a:extLst>
                </p:cNvPr>
                <p:cNvSpPr txBox="1"/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sz="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8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4000</m:t>
                                        </m:r>
                                      </m:sub>
                                    </m:sSub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80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1D4DD6A-4CD0-FCBD-61EA-864F3CCD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146" y="2110083"/>
                  <a:ext cx="3145526" cy="36894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225F73-D7D5-B307-872A-1C7E7C4A1C39}"/>
                    </a:ext>
                  </a:extLst>
                </p:cNvPr>
                <p:cNvSpPr txBox="1"/>
                <p:nvPr/>
              </p:nvSpPr>
              <p:spPr>
                <a:xfrm>
                  <a:off x="10344832" y="1812389"/>
                  <a:ext cx="10225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4000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225F73-D7D5-B307-872A-1C7E7C4A1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832" y="1812389"/>
                  <a:ext cx="1022555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2335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4C190FC-E978-1A42-E217-7939C6F33B3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48803" y="4231046"/>
            <a:ext cx="1297787" cy="985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C87E4B3-C126-F161-B6E8-E239415CCA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73788" y="5672441"/>
            <a:ext cx="1280494" cy="917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06EAF49-38BE-1EA7-D611-02348BC5AB0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177978" y="3023285"/>
            <a:ext cx="1268612" cy="929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C6E052A-3DC7-3CEE-985E-FE94B17DDE64}"/>
                  </a:ext>
                </a:extLst>
              </p:cNvPr>
              <p:cNvSpPr txBox="1"/>
              <p:nvPr/>
            </p:nvSpPr>
            <p:spPr>
              <a:xfrm>
                <a:off x="2965236" y="4872334"/>
                <a:ext cx="46194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C6E052A-3DC7-3CEE-985E-FE94B17DD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36" y="4872334"/>
                <a:ext cx="461940" cy="67710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DDF29C-48E8-5AA2-5F99-9657C49FE626}"/>
              </a:ext>
            </a:extLst>
          </p:cNvPr>
          <p:cNvCxnSpPr>
            <a:cxnSpLocks/>
          </p:cNvCxnSpPr>
          <p:nvPr/>
        </p:nvCxnSpPr>
        <p:spPr>
          <a:xfrm>
            <a:off x="8426559" y="4663164"/>
            <a:ext cx="1299483" cy="0"/>
          </a:xfrm>
          <a:prstGeom prst="straightConnector1">
            <a:avLst/>
          </a:prstGeom>
          <a:ln w="34925" cap="rnd">
            <a:prstDash val="sys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8F5F8E-7374-0B77-111F-9BCB58B3F66B}"/>
              </a:ext>
            </a:extLst>
          </p:cNvPr>
          <p:cNvCxnSpPr>
            <a:cxnSpLocks/>
          </p:cNvCxnSpPr>
          <p:nvPr/>
        </p:nvCxnSpPr>
        <p:spPr>
          <a:xfrm>
            <a:off x="8426559" y="3533328"/>
            <a:ext cx="1299483" cy="0"/>
          </a:xfrm>
          <a:prstGeom prst="straightConnector1">
            <a:avLst/>
          </a:prstGeom>
          <a:ln w="34925" cap="rnd">
            <a:prstDash val="sys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C5997A0-FD08-9DD4-45FC-F5B9E269EA63}"/>
              </a:ext>
            </a:extLst>
          </p:cNvPr>
          <p:cNvGrpSpPr/>
          <p:nvPr/>
        </p:nvGrpSpPr>
        <p:grpSpPr>
          <a:xfrm>
            <a:off x="801963" y="1598165"/>
            <a:ext cx="10671308" cy="1171247"/>
            <a:chOff x="801963" y="1598165"/>
            <a:chExt cx="10671308" cy="11712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FD35B7-D24C-4B6D-F82B-FC2462AF65F4}"/>
                </a:ext>
              </a:extLst>
            </p:cNvPr>
            <p:cNvGrpSpPr/>
            <p:nvPr/>
          </p:nvGrpSpPr>
          <p:grpSpPr>
            <a:xfrm>
              <a:off x="801963" y="1861713"/>
              <a:ext cx="4295672" cy="891728"/>
              <a:chOff x="786488" y="2019937"/>
              <a:chExt cx="4295672" cy="89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701306E-FE74-84A0-668B-FD2126D070F9}"/>
                      </a:ext>
                    </a:extLst>
                  </p:cNvPr>
                  <p:cNvSpPr/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701306E-FE74-84A0-668B-FD2126D070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8" y="2321730"/>
                    <a:ext cx="570271" cy="589935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6104D87-36FA-3047-86E0-B9C7934A4E27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 flipV="1">
                <a:off x="1356759" y="2598308"/>
                <a:ext cx="3155130" cy="18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20A94B4-90AE-1B83-DAA4-6A4A46ADEA61}"/>
                      </a:ext>
                    </a:extLst>
                  </p:cNvPr>
                  <p:cNvSpPr/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sz="280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20A94B4-90AE-1B83-DAA4-6A4A46ADE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89" y="2303340"/>
                    <a:ext cx="570271" cy="589935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5C3ADC2-394C-7F28-ABD5-E189FA364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784" y="2019937"/>
                    <a:ext cx="132942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5C3ADC2-394C-7F28-ABD5-E189FA3647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784" y="2019937"/>
                    <a:ext cx="1329420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1C5325-F3B5-B27F-44FD-ECB297E22CC6}"/>
                </a:ext>
              </a:extLst>
            </p:cNvPr>
            <p:cNvCxnSpPr>
              <a:cxnSpLocks/>
            </p:cNvCxnSpPr>
            <p:nvPr/>
          </p:nvCxnSpPr>
          <p:spPr>
            <a:xfrm>
              <a:off x="5131321" y="2454879"/>
              <a:ext cx="242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D1B942-5DDD-8848-91C4-82A493A870AA}"/>
                    </a:ext>
                  </a:extLst>
                </p:cNvPr>
                <p:cNvSpPr txBox="1"/>
                <p:nvPr/>
              </p:nvSpPr>
              <p:spPr>
                <a:xfrm>
                  <a:off x="5528675" y="1777028"/>
                  <a:ext cx="29370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D1B942-5DDD-8848-91C4-82A493A87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675" y="1777028"/>
                  <a:ext cx="293707" cy="430887"/>
                </a:xfrm>
                <a:prstGeom prst="rect">
                  <a:avLst/>
                </a:prstGeom>
                <a:blipFill>
                  <a:blip r:embed="rId3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20469D-3F6B-CCA5-DF4F-F253F646864F}"/>
                    </a:ext>
                  </a:extLst>
                </p:cNvPr>
                <p:cNvSpPr txBox="1"/>
                <p:nvPr/>
              </p:nvSpPr>
              <p:spPr>
                <a:xfrm>
                  <a:off x="7716180" y="2189569"/>
                  <a:ext cx="56310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US" sz="28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520469D-3F6B-CCA5-DF4F-F253F6468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6180" y="2189569"/>
                  <a:ext cx="563103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AA6E8CC-EAD4-C68C-3AF8-C263D607A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56068" y="1692016"/>
              <a:ext cx="980189" cy="6854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43FAD1-7F20-D1B3-5CB2-E0D6B132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73788" y="1860741"/>
              <a:ext cx="1299483" cy="9086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F9662F1-A70F-C850-D70C-DC8F78461750}"/>
                    </a:ext>
                  </a:extLst>
                </p:cNvPr>
                <p:cNvSpPr txBox="1"/>
                <p:nvPr/>
              </p:nvSpPr>
              <p:spPr>
                <a:xfrm>
                  <a:off x="7395746" y="1957683"/>
                  <a:ext cx="3145526" cy="3689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𝑑𝑒𝑡</m:t>
                            </m:r>
                            <m:d>
                              <m:dPr>
                                <m:ctrlPr>
                                  <a:rPr lang="en-US" sz="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800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8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F9662F1-A70F-C850-D70C-DC8F78461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746" y="1957683"/>
                  <a:ext cx="3145526" cy="36894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89FE65-A94C-276C-2D19-D3598756FAF5}"/>
                    </a:ext>
                  </a:extLst>
                </p:cNvPr>
                <p:cNvSpPr txBox="1"/>
                <p:nvPr/>
              </p:nvSpPr>
              <p:spPr>
                <a:xfrm>
                  <a:off x="10276692" y="1598165"/>
                  <a:ext cx="10225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89FE65-A94C-276C-2D19-D3598756F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6692" y="1598165"/>
                  <a:ext cx="1022555" cy="369332"/>
                </a:xfrm>
                <a:prstGeom prst="rect">
                  <a:avLst/>
                </a:prstGeom>
                <a:blipFill>
                  <a:blip r:embed="rId3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FE4AB4-B290-5CAC-DC41-4F9BEE58E1C3}"/>
                </a:ext>
              </a:extLst>
            </p:cNvPr>
            <p:cNvCxnSpPr>
              <a:cxnSpLocks/>
            </p:cNvCxnSpPr>
            <p:nvPr/>
          </p:nvCxnSpPr>
          <p:spPr>
            <a:xfrm>
              <a:off x="8426559" y="2440084"/>
              <a:ext cx="1299483" cy="0"/>
            </a:xfrm>
            <a:prstGeom prst="straightConnector1">
              <a:avLst/>
            </a:prstGeom>
            <a:ln w="34925" cap="rnd">
              <a:prstDash val="sysDash"/>
              <a:round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7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08DA-A4F4-627C-0F2B-2E6E86F1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for Anomaly Detection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76207BB-65C5-4513-F5DF-CF03AF01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62" y="1704291"/>
            <a:ext cx="6787021" cy="4813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2681A9-1671-460A-6573-EFC9184AEB41}"/>
              </a:ext>
            </a:extLst>
          </p:cNvPr>
          <p:cNvSpPr/>
          <p:nvPr/>
        </p:nvSpPr>
        <p:spPr>
          <a:xfrm>
            <a:off x="7850037" y="2286000"/>
            <a:ext cx="287546" cy="2731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B71E-3CFA-1F73-307F-0B5DD799B24E}"/>
              </a:ext>
            </a:extLst>
          </p:cNvPr>
          <p:cNvSpPr txBox="1"/>
          <p:nvPr/>
        </p:nvSpPr>
        <p:spPr>
          <a:xfrm>
            <a:off x="9604075" y="1869056"/>
            <a:ext cx="157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Anomaly?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C639-8187-D2BC-8757-CCA036FE93BF}"/>
              </a:ext>
            </a:extLst>
          </p:cNvPr>
          <p:cNvSpPr txBox="1"/>
          <p:nvPr/>
        </p:nvSpPr>
        <p:spPr>
          <a:xfrm>
            <a:off x="8324490" y="5808452"/>
            <a:ext cx="157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Anomaly?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91435-C321-360E-E2A0-43A0FFF5F7D1}"/>
              </a:ext>
            </a:extLst>
          </p:cNvPr>
          <p:cNvSpPr txBox="1"/>
          <p:nvPr/>
        </p:nvSpPr>
        <p:spPr>
          <a:xfrm>
            <a:off x="2199736" y="2631056"/>
            <a:ext cx="1575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Anomaly?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C036DA-F6D3-3319-8CFF-B36891AE6029}"/>
              </a:ext>
            </a:extLst>
          </p:cNvPr>
          <p:cNvSpPr/>
          <p:nvPr/>
        </p:nvSpPr>
        <p:spPr>
          <a:xfrm>
            <a:off x="8324490" y="4442604"/>
            <a:ext cx="287546" cy="2731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366CD1-7558-12EE-4020-3FDCEAB670E1}"/>
              </a:ext>
            </a:extLst>
          </p:cNvPr>
          <p:cNvSpPr/>
          <p:nvPr/>
        </p:nvSpPr>
        <p:spPr>
          <a:xfrm>
            <a:off x="3551207" y="3594339"/>
            <a:ext cx="287546" cy="2731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A8151-E556-852C-F947-2D27CC1B6CA1}"/>
              </a:ext>
            </a:extLst>
          </p:cNvPr>
          <p:cNvCxnSpPr/>
          <p:nvPr/>
        </p:nvCxnSpPr>
        <p:spPr>
          <a:xfrm>
            <a:off x="2920581" y="3057166"/>
            <a:ext cx="583721" cy="4830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D1E3C-5E01-67E8-54A8-ED94D6CE3839}"/>
              </a:ext>
            </a:extLst>
          </p:cNvPr>
          <p:cNvCxnSpPr>
            <a:cxnSpLocks/>
          </p:cNvCxnSpPr>
          <p:nvPr/>
        </p:nvCxnSpPr>
        <p:spPr>
          <a:xfrm flipH="1">
            <a:off x="8363849" y="2309542"/>
            <a:ext cx="1558504" cy="517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868BEF-B3CA-97A7-97EB-34E88F36DE0C}"/>
              </a:ext>
            </a:extLst>
          </p:cNvPr>
          <p:cNvCxnSpPr>
            <a:cxnSpLocks/>
          </p:cNvCxnSpPr>
          <p:nvPr/>
        </p:nvCxnSpPr>
        <p:spPr>
          <a:xfrm flipH="1" flipV="1">
            <a:off x="8522001" y="4762321"/>
            <a:ext cx="293297" cy="925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83" y="129436"/>
            <a:ext cx="10515600" cy="1325563"/>
          </a:xfrm>
        </p:spPr>
        <p:txBody>
          <a:bodyPr/>
          <a:lstStyle/>
          <a:p>
            <a:r>
              <a:rPr lang="en-US"/>
              <a:t>Bayesian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D9266-0CCF-0967-46FB-076E1C011A89}"/>
              </a:ext>
            </a:extLst>
          </p:cNvPr>
          <p:cNvSpPr txBox="1"/>
          <p:nvPr/>
        </p:nvSpPr>
        <p:spPr>
          <a:xfrm>
            <a:off x="10482814" y="5482225"/>
            <a:ext cx="1044844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Hessian </a:t>
            </a:r>
            <a:r>
              <a:rPr lang="en-US" sz="1050" err="1">
                <a:solidFill>
                  <a:schemeClr val="bg1"/>
                </a:solidFill>
              </a:rPr>
              <a:t>approx</a:t>
            </a:r>
            <a:endParaRPr lang="en-US" sz="105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bg1"/>
                </a:solidFill>
              </a:rPr>
              <a:t>Gauss-Newton (GGN)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bg1"/>
                </a:solidFill>
              </a:rPr>
              <a:t>Empirical Fisher (EF),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2A3AB-F800-6A26-E174-16ED281F902A}"/>
                  </a:ext>
                </a:extLst>
              </p:cNvPr>
              <p:cNvSpPr txBox="1"/>
              <p:nvPr/>
            </p:nvSpPr>
            <p:spPr>
              <a:xfrm>
                <a:off x="-1579177" y="1620802"/>
                <a:ext cx="5956989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2A3AB-F800-6A26-E174-16ED281F9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9177" y="1620802"/>
                <a:ext cx="5956989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 19">
            <a:extLst>
              <a:ext uri="{FF2B5EF4-FFF2-40B4-BE49-F238E27FC236}">
                <a16:creationId xmlns:a16="http://schemas.microsoft.com/office/drawing/2014/main" id="{92CAD5E1-FA7E-DE23-8AE7-E80D83EAEED4}"/>
              </a:ext>
            </a:extLst>
          </p:cNvPr>
          <p:cNvSpPr/>
          <p:nvPr/>
        </p:nvSpPr>
        <p:spPr>
          <a:xfrm rot="10800000">
            <a:off x="2467394" y="1999975"/>
            <a:ext cx="851199" cy="180136"/>
          </a:xfrm>
          <a:prstGeom prst="leftArrow">
            <a:avLst/>
          </a:prstGeom>
          <a:gradFill>
            <a:gsLst>
              <a:gs pos="8000">
                <a:srgbClr val="FFFFFF"/>
              </a:gs>
              <a:gs pos="2100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1"/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9065FF-DFE0-3FD5-724B-C2E67BC1FC10}"/>
                  </a:ext>
                </a:extLst>
              </p:cNvPr>
              <p:cNvSpPr txBox="1"/>
              <p:nvPr/>
            </p:nvSpPr>
            <p:spPr>
              <a:xfrm>
                <a:off x="3450374" y="1769515"/>
                <a:ext cx="5956989" cy="525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∏"/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9065FF-DFE0-3FD5-724B-C2E67BC1F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74" y="1769515"/>
                <a:ext cx="5956989" cy="525465"/>
              </a:xfrm>
              <a:prstGeom prst="rect">
                <a:avLst/>
              </a:prstGeom>
              <a:blipFill>
                <a:blip r:embed="rId3"/>
                <a:stretch>
                  <a:fillRect t="-166279" b="-2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6384D1-7600-5C96-7D58-5A75CBB4C0B7}"/>
                  </a:ext>
                </a:extLst>
              </p:cNvPr>
              <p:cNvSpPr txBox="1"/>
              <p:nvPr/>
            </p:nvSpPr>
            <p:spPr>
              <a:xfrm>
                <a:off x="2467394" y="2263012"/>
                <a:ext cx="595698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"/>
                                              <m:ctrlP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6384D1-7600-5C96-7D58-5A75CBB4C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94" y="2263012"/>
                <a:ext cx="595698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78A9B2-8A85-95AF-FCAD-8F93574169FD}"/>
                  </a:ext>
                </a:extLst>
              </p:cNvPr>
              <p:cNvSpPr txBox="1"/>
              <p:nvPr/>
            </p:nvSpPr>
            <p:spPr>
              <a:xfrm>
                <a:off x="3282600" y="3087187"/>
                <a:ext cx="7557456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lim>
                      </m:limLow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a:rPr lang="en-U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𝑑𝑒𝑡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𝑑𝑓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 dirty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 dirty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𝜔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r>
                                                    <a:rPr lang="en-US" i="1" dirty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𝑑𝑥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78A9B2-8A85-95AF-FCAD-8F9357416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00" y="3087187"/>
                <a:ext cx="75574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072ED-030F-6617-8D10-71925E5C0434}"/>
                  </a:ext>
                </a:extLst>
              </p:cNvPr>
              <p:cNvSpPr txBox="1"/>
              <p:nvPr/>
            </p:nvSpPr>
            <p:spPr>
              <a:xfrm>
                <a:off x="586711" y="4499369"/>
                <a:ext cx="6877050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0">
                    <a:solidFill>
                      <a:schemeClr val="bg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𝔇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>
                    <a:solidFill>
                      <a:schemeClr val="bg1"/>
                    </a:solidFill>
                    <a:latin typeface="+mj-lt"/>
                  </a:rPr>
                  <a:t>|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i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𝔇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|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|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4072ED-030F-6617-8D10-71925E5C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1" y="4499369"/>
                <a:ext cx="6877050" cy="412164"/>
              </a:xfrm>
              <a:prstGeom prst="rect">
                <a:avLst/>
              </a:prstGeom>
              <a:blipFill>
                <a:blip r:embed="rId6"/>
                <a:stretch>
                  <a:fillRect t="-13235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>
            <a:extLst>
              <a:ext uri="{FF2B5EF4-FFF2-40B4-BE49-F238E27FC236}">
                <a16:creationId xmlns:a16="http://schemas.microsoft.com/office/drawing/2014/main" id="{F86B763E-BF44-9E28-62D7-96BCD91DF4C0}"/>
              </a:ext>
            </a:extLst>
          </p:cNvPr>
          <p:cNvSpPr txBox="1">
            <a:spLocks/>
          </p:cNvSpPr>
          <p:nvPr/>
        </p:nvSpPr>
        <p:spPr>
          <a:xfrm>
            <a:off x="390683" y="1366857"/>
            <a:ext cx="3417892" cy="263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Parameter optimization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A0AB0DF-822C-4907-B072-E4D039B03B10}"/>
              </a:ext>
            </a:extLst>
          </p:cNvPr>
          <p:cNvSpPr txBox="1">
            <a:spLocks/>
          </p:cNvSpPr>
          <p:nvPr/>
        </p:nvSpPr>
        <p:spPr>
          <a:xfrm>
            <a:off x="390683" y="4154409"/>
            <a:ext cx="3987129" cy="244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Hyperparameter optimization (Immer et al., 2021)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C3EC16B-1262-63D5-9E21-752EC057F978}"/>
              </a:ext>
            </a:extLst>
          </p:cNvPr>
          <p:cNvSpPr/>
          <p:nvPr/>
        </p:nvSpPr>
        <p:spPr>
          <a:xfrm>
            <a:off x="3808575" y="4623864"/>
            <a:ext cx="571500" cy="13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1FA55C-9368-9F74-AC35-DE2F2BB10C8F}"/>
              </a:ext>
            </a:extLst>
          </p:cNvPr>
          <p:cNvSpPr txBox="1"/>
          <p:nvPr/>
        </p:nvSpPr>
        <p:spPr>
          <a:xfrm>
            <a:off x="4482465" y="4499369"/>
            <a:ext cx="690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intractable for even medium-size neural-network models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122009-0A77-43DC-D95B-A8663489BDE0}"/>
                  </a:ext>
                </a:extLst>
              </p:cNvPr>
              <p:cNvSpPr txBox="1"/>
              <p:nvPr/>
            </p:nvSpPr>
            <p:spPr>
              <a:xfrm flipH="1">
                <a:off x="696649" y="5020560"/>
                <a:ext cx="339767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𝐻𝑦𝑝𝑒𝑟𝑝𝑎𝑟𝑎𝑚𝑒𝑡𝑒𝑟𝑠</m:t>
                      </m:r>
                    </m:oMath>
                  </m:oMathPara>
                </a14:m>
                <a:endParaRPr lang="en-US" b="0" i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i="0">
                    <a:solidFill>
                      <a:schemeClr val="bg1"/>
                    </a:solidFill>
                    <a:latin typeface="+mj-lt"/>
                    <a:ea typeface="Cambria Math" panose="02040503050406030204" pitchFamily="18" charset="0"/>
                  </a:rPr>
                  <a:t>Prior on weights</a:t>
                </a:r>
                <a:endParaRPr lang="en-US" sz="1200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Noise variance on marginal likelihood estimates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122009-0A77-43DC-D95B-A8663489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6649" y="5020560"/>
                <a:ext cx="3397675" cy="923330"/>
              </a:xfrm>
              <a:prstGeom prst="rect">
                <a:avLst/>
              </a:prstGeom>
              <a:blipFill>
                <a:blip r:embed="rId7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51BD8D-6442-A044-12CB-6CC5F461A475}"/>
                  </a:ext>
                </a:extLst>
              </p:cNvPr>
              <p:cNvSpPr txBox="1"/>
              <p:nvPr/>
            </p:nvSpPr>
            <p:spPr>
              <a:xfrm>
                <a:off x="586711" y="5943890"/>
                <a:ext cx="1690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𝔇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51BD8D-6442-A044-12CB-6CC5F461A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1" y="5943890"/>
                <a:ext cx="16901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C3DBAD25-28F1-7786-531F-F82926AD9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9098" y="5175335"/>
            <a:ext cx="6029325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649F51C-B5E7-037E-2078-790DCDBB6417}"/>
              </a:ext>
            </a:extLst>
          </p:cNvPr>
          <p:cNvSpPr txBox="1"/>
          <p:nvPr/>
        </p:nvSpPr>
        <p:spPr>
          <a:xfrm>
            <a:off x="4583430" y="4835894"/>
            <a:ext cx="8663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chemeClr val="bg1"/>
                </a:solidFill>
                <a:latin typeface="NimbusRomNo9L-Regu"/>
              </a:rPr>
              <a:t>Laplace method(Gaussian approximation)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D4AB8-E130-32C6-4D6D-8AB19DF01E90}"/>
              </a:ext>
            </a:extLst>
          </p:cNvPr>
          <p:cNvSpPr txBox="1"/>
          <p:nvPr/>
        </p:nvSpPr>
        <p:spPr>
          <a:xfrm>
            <a:off x="8390860" y="387645"/>
            <a:ext cx="31587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mention:</a:t>
            </a:r>
          </a:p>
          <a:p>
            <a:r>
              <a:rPr lang="en-US" dirty="0">
                <a:solidFill>
                  <a:schemeClr val="bg1"/>
                </a:solidFill>
              </a:rPr>
              <a:t>-Algorithm 1</a:t>
            </a:r>
          </a:p>
          <a:p>
            <a:r>
              <a:rPr lang="en-US" dirty="0">
                <a:solidFill>
                  <a:schemeClr val="bg1"/>
                </a:solidFill>
              </a:rPr>
              <a:t>-How it doesn't need validation data and why that is necessary here</a:t>
            </a:r>
          </a:p>
        </p:txBody>
      </p:sp>
    </p:spTree>
    <p:extLst>
      <p:ext uri="{BB962C8B-B14F-4D97-AF65-F5344CB8AC3E}">
        <p14:creationId xmlns:p14="http://schemas.microsoft.com/office/powerpoint/2010/main" val="409790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BD05-CF48-5B00-A222-6300BCB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1486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Bayesian optimization</a:t>
            </a: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B943200-F00A-38A8-7343-D18B6E08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62" y="509847"/>
            <a:ext cx="4913204" cy="49132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2FCC0-F785-1E42-B64D-31609EB04D5A}"/>
              </a:ext>
            </a:extLst>
          </p:cNvPr>
          <p:cNvSpPr txBox="1"/>
          <p:nvPr/>
        </p:nvSpPr>
        <p:spPr>
          <a:xfrm>
            <a:off x="733244" y="2300377"/>
            <a:ext cx="445105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MLP trained on classic "Diabetes" regression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Using Bayesian optimization: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Faster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More stable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Better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777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765</Words>
  <Application>Microsoft Office PowerPoint</Application>
  <PresentationFormat>Widescreen</PresentationFormat>
  <Paragraphs>186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Cambria Math</vt:lpstr>
      <vt:lpstr>CMR10</vt:lpstr>
      <vt:lpstr>NimbusRomNo9L-Regu</vt:lpstr>
      <vt:lpstr>Roboto</vt:lpstr>
      <vt:lpstr>BlockprintVTI</vt:lpstr>
      <vt:lpstr>Time Series OOD Detection using Bayesian-optimized Normalizing Flows</vt:lpstr>
      <vt:lpstr>Project Idea Recap</vt:lpstr>
      <vt:lpstr>Normalizing flows</vt:lpstr>
      <vt:lpstr>Normalizing flows</vt:lpstr>
      <vt:lpstr>Normalizing flows</vt:lpstr>
      <vt:lpstr>Normalizing flows</vt:lpstr>
      <vt:lpstr>NF for Anomaly Detection</vt:lpstr>
      <vt:lpstr>Bayesian optimization</vt:lpstr>
      <vt:lpstr>Bayesian optimization</vt:lpstr>
      <vt:lpstr>Data Recap</vt:lpstr>
      <vt:lpstr>Normalizing Flow for TEP</vt:lpstr>
      <vt:lpstr>Anomaly Thresholding</vt:lpstr>
      <vt:lpstr>Anomaly Detection Results</vt:lpstr>
      <vt:lpstr>PowerPoint Presentation</vt:lpstr>
      <vt:lpstr>Combing NF and Bayesian Opt.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Díaz González</dc:creator>
  <cp:lastModifiedBy>Coursey, Austin C</cp:lastModifiedBy>
  <cp:revision>362</cp:revision>
  <dcterms:created xsi:type="dcterms:W3CDTF">2022-10-11T15:34:08Z</dcterms:created>
  <dcterms:modified xsi:type="dcterms:W3CDTF">2022-12-13T21:19:54Z</dcterms:modified>
</cp:coreProperties>
</file>