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4.xml"/><Relationship Type="http://schemas.openxmlformats.org/officeDocument/2006/relationships/slide" Id="rId18" Target="slides/slide13.xml"/><Relationship Type="http://schemas.openxmlformats.org/officeDocument/2006/relationships/slide" Id="rId17" Target="slides/slide12.xml"/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slide" Id="rId12" Target="slides/slide7.xml"/><Relationship Type="http://schemas.openxmlformats.org/officeDocument/2006/relationships/slide" Id="rId13" Target="slides/slide8.xml"/><Relationship Type="http://schemas.openxmlformats.org/officeDocument/2006/relationships/slide" Id="rId10" Target="slides/slide5.xml"/><Relationship Type="http://schemas.openxmlformats.org/officeDocument/2006/relationships/slide" Id="rId11" Target="slides/slide6.xml"/><Relationship Type="http://schemas.openxmlformats.org/officeDocument/2006/relationships/slide" Id="rId25" Target="slides/slide20.xml"/><Relationship Type="http://schemas.openxmlformats.org/officeDocument/2006/relationships/presProps" Id="rId2" Target="presProps.xml"/><Relationship Type="http://schemas.openxmlformats.org/officeDocument/2006/relationships/slide" Id="rId21" Target="slides/slide16.xml"/><Relationship Type="http://schemas.openxmlformats.org/officeDocument/2006/relationships/theme" Id="rId1" Target="theme/theme3.xml"/><Relationship Type="http://schemas.openxmlformats.org/officeDocument/2006/relationships/slide" Id="rId22" Target="slides/slide17.xml"/><Relationship Type="http://schemas.openxmlformats.org/officeDocument/2006/relationships/slideMaster" Id="rId4" Target="slideMasters/slideMaster1.xml"/><Relationship Type="http://schemas.openxmlformats.org/officeDocument/2006/relationships/slide" Id="rId23" Target="slides/slide18.xml"/><Relationship Type="http://schemas.openxmlformats.org/officeDocument/2006/relationships/tableStyles" Id="rId3" Target="tableStyles.xml"/><Relationship Type="http://schemas.openxmlformats.org/officeDocument/2006/relationships/slide" Id="rId24" Target="slides/slide19.xml"/><Relationship Type="http://schemas.openxmlformats.org/officeDocument/2006/relationships/slide" Id="rId20" Target="slides/slide15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4" id="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5" id="45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6" id="4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7" id="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8" id="9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9" id="9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3" id="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4" id="10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5" id="10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9" id="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0" id="11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1" id="11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5" id="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6" id="11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7" id="11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1" id="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2" id="12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3" id="12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7" id="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8" id="12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9" id="12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3" id="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4" id="13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5" id="13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8" id="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9" id="13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0" id="14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4" id="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5" id="14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6" id="14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0" id="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1" id="15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2" id="15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0" id="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1" id="5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2" id="5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6" id="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7" id="15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8" id="15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6" id="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7" id="5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8" id="5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2" id="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" id="6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4" id="6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7" id="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8" id="6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9" id="6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3" id="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4" id="7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5" id="7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9" id="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0" id="8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1" id="8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5" id="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6" id="8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7" id="8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1" id="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2" id="9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3" id="9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/>
        </p:nvSpPr>
        <p:spPr>
          <a:xfrm>
            <a:off y="0" x="0"/>
            <a:ext cy="6901800" cx="91440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scaled="0" ang="7920000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9" id="9"/>
          <p:cNvSpPr/>
          <p:nvPr/>
        </p:nvSpPr>
        <p:spPr>
          <a:xfrm flipH="1">
            <a:off y="16052" x="-3832"/>
            <a:ext cy="6881034" cx="10925833"/>
          </a:xfrm>
          <a:custGeom>
            <a:pathLst>
              <a:path extrusionOk="0" h="6863875" w="24279631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r="100%" t="100%"/>
            </a:path>
            <a:tileRect l="-100%" b="-100%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0" id="10"/>
          <p:cNvSpPr/>
          <p:nvPr/>
        </p:nvSpPr>
        <p:spPr>
          <a:xfrm flipH="1">
            <a:off y="881" x="14659"/>
            <a:ext cy="6881034" cx="10500940"/>
          </a:xfrm>
          <a:custGeom>
            <a:pathLst>
              <a:path extrusionOk="0" h="6863875" w="24279631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l="-100%" b="-100%"/>
          </a:gradFill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/>
        </p:txBody>
      </p:sp>
      <p:sp>
        <p:nvSpPr>
          <p:cNvPr name="Shape 11" id="11"/>
          <p:cNvSpPr/>
          <p:nvPr/>
        </p:nvSpPr>
        <p:spPr>
          <a:xfrm>
            <a:off y="-881" x="-846666"/>
            <a:ext cy="6906895" cx="2167466"/>
          </a:xfrm>
          <a:custGeom>
            <a:pathLst>
              <a:path extrusionOk="0" h="6180667" w="21674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scaled="0" ang="0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2" id="12"/>
          <p:cNvSpPr/>
          <p:nvPr/>
        </p:nvSpPr>
        <p:spPr>
          <a:xfrm rot="10800000" flipH="1">
            <a:off y="-4974" x="-524933"/>
            <a:ext cy="6906895" cx="1403434"/>
          </a:xfrm>
          <a:custGeom>
            <a:pathLst>
              <a:path extrusionOk="0" h="6180667" w="21674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scaled="0" ang="0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3" id="13"/>
          <p:cNvSpPr txBox="1"/>
          <p:nvPr>
            <p:ph type="ctrTitle"/>
          </p:nvPr>
        </p:nvSpPr>
        <p:spPr>
          <a:xfrm>
            <a:off y="1656080" x="1082040"/>
            <a:ext cy="1470000" cx="70509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3048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3048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3048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3048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3048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3048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3048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3048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14" id="14"/>
          <p:cNvSpPr txBox="1"/>
          <p:nvPr>
            <p:ph type="subTitle" idx="1"/>
          </p:nvPr>
        </p:nvSpPr>
        <p:spPr>
          <a:xfrm>
            <a:off y="3230880" x="1082040"/>
            <a:ext cy="925499" cx="70358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524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1524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1524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1524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1524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1524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1524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1524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1524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5" id="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" id="16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extrusionOk="0" h="6879900" w="4476675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l="-100%" b="-100%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7" id="17"/>
          <p:cNvSpPr txBox="1"/>
          <p:nvPr>
            <p:ph type="body" idx="1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algn="l" marL="742950" rtl="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algn="l" marL="11430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algn="l" marL="1600200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algn="l" marL="2057400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algn="l" marL="2514600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algn="l" marL="2971800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algn="l" marL="3429000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baseline="0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algn="l" marL="3886200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baseline="0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18" id="18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extrusionOk="0" h="6879900" w="8053639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l="-100%" b="-100%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9" id="19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extrusionOk="0" h="6916846" w="1100668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scaled="0" ang="5700000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0" id="20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" id="22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extrusionOk="0" h="6879900" w="4476675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l="-100%" b="-100%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3" id="23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extrusionOk="0" h="6879900" w="8053639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l="-100%" b="-100%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4" id="24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extrusionOk="0" h="6916846" w="1100668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scaled="0" ang="5700000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5" id="25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26" id="26"/>
          <p:cNvSpPr txBox="1"/>
          <p:nvPr>
            <p:ph type="body" idx="1"/>
          </p:nvPr>
        </p:nvSpPr>
        <p:spPr>
          <a:xfrm>
            <a:off y="1658990" x="457200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buNone/>
              <a:defRPr sz="2800"/>
            </a:lvl1pPr>
            <a:lvl2pPr rtl="0">
              <a:buNone/>
              <a:defRPr sz="2400"/>
            </a:lvl2pPr>
            <a:lvl3pPr rtl="0">
              <a:buNone/>
              <a:defRPr sz="20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  <p:sp>
        <p:nvSpPr>
          <p:cNvPr name="Shape 27" id="27"/>
          <p:cNvSpPr txBox="1"/>
          <p:nvPr>
            <p:ph type="body" idx="2"/>
          </p:nvPr>
        </p:nvSpPr>
        <p:spPr>
          <a:xfrm>
            <a:off y="1658990" x="4648200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buNone/>
              <a:defRPr sz="2800"/>
            </a:lvl1pPr>
            <a:lvl2pPr rtl="0">
              <a:buNone/>
              <a:defRPr sz="2400"/>
            </a:lvl2pPr>
            <a:lvl3pPr rtl="0">
              <a:buNone/>
              <a:defRPr sz="20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extrusionOk="0" h="6879900" w="4476675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l="-100%" b="-100%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0" id="30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extrusionOk="0" h="6879900" w="8053639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l="-100%" b="-100%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1" id="31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extrusionOk="0" h="6916846" w="1100668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scaled="0" ang="5700000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2" id="32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33" id="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34" id="34"/>
          <p:cNvGrpSpPr/>
          <p:nvPr/>
        </p:nvGrpSpPr>
        <p:grpSpPr>
          <a:xfrm>
            <a:off y="4933386" x="-6264"/>
            <a:ext cy="3100650" cx="9150267"/>
            <a:chOff y="4933386" x="-6264"/>
            <a:chExt cy="3100650" cx="9150267"/>
          </a:xfrm>
        </p:grpSpPr>
        <p:sp>
          <p:nvSpPr>
            <p:cNvPr name="Shape 35" id="35"/>
            <p:cNvSpPr/>
            <p:nvPr/>
          </p:nvSpPr>
          <p:spPr>
            <a:xfrm>
              <a:off y="5537200" x="-7"/>
              <a:ext cy="1574769" cx="9144008"/>
            </a:xfrm>
            <a:custGeom>
              <a:pathLst>
                <a:path extrusionOk="0" h="1257301" w="9144009">
                  <a:moveTo>
                    <a:pt y="266700" x="5"/>
                  </a:moveTo>
                  <a:cubicBezTo>
                    <a:pt y="1257301" x="8115305"/>
                    <a:pt y="0" x="7620009"/>
                    <a:pt y="186267" x="9144009"/>
                  </a:cubicBezTo>
                  <a:cubicBezTo>
                    <a:pt y="441678" x="9144008"/>
                    <a:pt y="818763" x="9143998"/>
                    <a:pt y="1074174" x="9143997"/>
                  </a:cubicBezTo>
                  <a:lnTo>
                    <a:pt y="1086874" x="0"/>
                  </a:lnTo>
                  <a:cubicBezTo>
                    <a:pt y="854041" x="0"/>
                    <a:pt y="499533" x="5"/>
                    <a:pt y="266700" x="5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r="50%" l="50%" b="50%" t="50%"/>
              </a:path>
              <a:tileRect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36" id="36"/>
            <p:cNvSpPr/>
            <p:nvPr/>
          </p:nvSpPr>
          <p:spPr>
            <a:xfrm rot="5400000" flipH="1">
              <a:off y="1908578" x="3018543"/>
              <a:ext cy="9150266" cx="3100650"/>
            </a:xfrm>
            <a:custGeom>
              <a:pathLst>
                <a:path extrusionOk="0" h="6879900" w="8053639">
                  <a:moveTo>
                    <a:pt y="16025" x="4696126"/>
                  </a:moveTo>
                  <a:lnTo>
                    <a:pt y="0" x="2920537"/>
                  </a:lnTo>
                  <a:cubicBezTo>
                    <a:pt y="2293300" x="2927053"/>
                    <a:pt y="4586600" x="2933568"/>
                    <a:pt y="6879900" x="2940084"/>
                  </a:cubicBezTo>
                  <a:lnTo>
                    <a:pt y="6861462" x="4085318"/>
                  </a:lnTo>
                  <a:cubicBezTo>
                    <a:pt y="4651267" x="8053639"/>
                    <a:pt y="3113439" x="0"/>
                    <a:pt y="16025" x="4696126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r="100%" t="100%"/>
              </a:path>
              <a:tileRect l="-100%" b="-100%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37" id="37"/>
            <p:cNvSpPr/>
            <p:nvPr/>
          </p:nvSpPr>
          <p:spPr>
            <a:xfrm>
              <a:off y="5740400" x="-7"/>
              <a:ext cy="1574769" cx="9144010"/>
            </a:xfrm>
            <a:custGeom>
              <a:pathLst>
                <a:path extrusionOk="0" h="1257301" w="9144011">
                  <a:moveTo>
                    <a:pt y="266700" x="7"/>
                  </a:moveTo>
                  <a:cubicBezTo>
                    <a:pt y="1257301" x="8115307"/>
                    <a:pt y="0" x="7620011"/>
                    <a:pt y="186267" x="9144011"/>
                  </a:cubicBezTo>
                  <a:lnTo>
                    <a:pt y="921775" x="9144011"/>
                  </a:lnTo>
                  <a:lnTo>
                    <a:pt y="931914" x="0"/>
                  </a:lnTo>
                  <a:cubicBezTo>
                    <a:pt y="699081" x="0"/>
                    <a:pt y="499533" x="7"/>
                    <a:pt y="266700" x="7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r="50%" l="50%" b="50%" t="50%"/>
              </a:path>
              <a:tileRect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38" id="38"/>
          <p:cNvSpPr txBox="1"/>
          <p:nvPr>
            <p:ph type="body" idx="1"/>
          </p:nvPr>
        </p:nvSpPr>
        <p:spPr>
          <a:xfrm>
            <a:off y="5367337" x="1792288"/>
            <a:ext cy="804899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152400" algn="ctr" marL="0" rtl="0">
              <a:buSzPct val="100000"/>
              <a:buFont typeface="Trebuchet MS"/>
              <a:buNone/>
              <a:defRPr sz="2400"/>
            </a:lvl1pPr>
            <a:lvl2pPr indent="152400" algn="ctr" marL="0" rtl="0">
              <a:buSzPct val="100000"/>
              <a:buFont typeface="Trebuchet MS"/>
              <a:buNone/>
              <a:defRPr sz="2400"/>
            </a:lvl2pPr>
            <a:lvl3pPr indent="152400" algn="ctr" marL="0" rtl="0">
              <a:buSzPct val="100000"/>
              <a:buFont typeface="Trebuchet MS"/>
              <a:buNone/>
              <a:defRPr sz="2400"/>
            </a:lvl3pPr>
            <a:lvl4pPr indent="152400" algn="ctr" marL="0" rtl="0">
              <a:buSzPct val="100000"/>
              <a:buFont typeface="Trebuchet MS"/>
              <a:buNone/>
              <a:defRPr sz="2400"/>
            </a:lvl4pPr>
            <a:lvl5pPr indent="152400" algn="ctr" marL="0" rtl="0">
              <a:buSzPct val="100000"/>
              <a:buFont typeface="Trebuchet MS"/>
              <a:buNone/>
              <a:defRPr sz="2400"/>
            </a:lvl5pPr>
            <a:lvl6pPr indent="152400" algn="ctr" marL="0" rtl="0">
              <a:buSzPct val="100000"/>
              <a:buFont typeface="Trebuchet MS"/>
              <a:buNone/>
              <a:defRPr sz="2400"/>
            </a:lvl6pPr>
            <a:lvl7pPr indent="152400" algn="ctr" marL="0" rtl="0">
              <a:buSzPct val="100000"/>
              <a:buFont typeface="Trebuchet MS"/>
              <a:buNone/>
              <a:defRPr sz="2400"/>
            </a:lvl7pPr>
            <a:lvl8pPr indent="152400" algn="ctr" marL="0" rtl="0">
              <a:buSzPct val="100000"/>
              <a:buFont typeface="Trebuchet MS"/>
              <a:buNone/>
              <a:defRPr sz="2400"/>
            </a:lvl8pPr>
            <a:lvl9pPr indent="152400" algn="ctr" marL="0" rtl="0">
              <a:buSzPct val="100000"/>
              <a:buFont typeface="Trebuchet MS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39" id="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54000" algn="l" marL="0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baseline="0" strike="noStrike" sz="4000" b="1" cap="none" u="non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54000" algn="l" marL="0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baseline="0" strike="noStrike" sz="4000" b="1" cap="none" u="non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54000" algn="l" marL="0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baseline="0" strike="noStrike" sz="4000" b="1" cap="none" u="non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54000" algn="l" marL="0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baseline="0" strike="noStrike" sz="4000" b="1" cap="none" u="non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54000" algn="l" marL="0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baseline="0" strike="noStrike" sz="4000" b="1" cap="none" u="non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54000" algn="l" marL="0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baseline="0" strike="noStrike" sz="4000" b="1" cap="none" u="non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54000" algn="l" marL="0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baseline="0" strike="noStrike" sz="4000" b="1" cap="none" u="non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54000" algn="l" marL="0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baseline="0" strike="noStrike" sz="4000" b="1" cap="none" u="non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54000" algn="l" marL="0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baseline="0" strike="noStrike" sz="4000" b="1" cap="none" u="non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727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32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algn="l" marL="742950" rtl="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2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algn="l" marL="11430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algn="l" marL="1600200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2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algn="l" marL="2057400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2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algn="l" marL="2514600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2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algn="l" marL="2971800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2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algn="l" marL="3429000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2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algn="l" marL="3886200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2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2.xml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2.xml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1.png"/></Relationships>
</file>

<file path=ppt/slides/_rels/slide1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.xml"/><Relationship Type="http://schemas.openxmlformats.org/officeDocument/2006/relationships/slideLayout" Id="rId1" Target="../slideLayouts/slideLayout2.xml"/></Relationships>
</file>

<file path=ppt/slides/_rels/slide1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9.xml"/><Relationship Type="http://schemas.openxmlformats.org/officeDocument/2006/relationships/slideLayout" Id="rId1" Target="../slideLayouts/slideLayout2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2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0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jpg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2.png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 txBox="1"/>
          <p:nvPr>
            <p:ph type="ctrTitle"/>
          </p:nvPr>
        </p:nvSpPr>
        <p:spPr>
          <a:xfrm>
            <a:off y="1656080" x="1082040"/>
            <a:ext cy="1470000" cx="70509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/>
              <a:t>Ganeti</a:t>
            </a:r>
          </a:p>
        </p:txBody>
      </p:sp>
      <p:sp>
        <p:nvSpPr>
          <p:cNvPr name="Shape 42" id="42"/>
          <p:cNvSpPr txBox="1"/>
          <p:nvPr>
            <p:ph type="subTitle" idx="1"/>
          </p:nvPr>
        </p:nvSpPr>
        <p:spPr>
          <a:xfrm>
            <a:off y="3230880" x="1082040"/>
            <a:ext cy="925499" cx="70358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algn="ctr">
              <a:buNone/>
            </a:pPr>
            <a:r>
              <a:rPr lang="en"/>
              <a:t>Cluster Virtual Server Management</a:t>
            </a:r>
          </a:p>
        </p:txBody>
      </p:sp>
      <p:sp>
        <p:nvSpPr>
          <p:cNvPr name="Shape 43" id="43"/>
          <p:cNvSpPr txBox="1"/>
          <p:nvPr>
            <p:ph type="subTitle" idx="2"/>
          </p:nvPr>
        </p:nvSpPr>
        <p:spPr>
          <a:xfrm>
            <a:off y="4378230" x="1181140"/>
            <a:ext cy="925499" cx="70358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James Small</a:t>
            </a:r>
          </a:p>
          <a:p>
            <a:pPr rtl="0" lvl="0">
              <a:buNone/>
            </a:pPr>
            <a:r>
              <a:rPr lang="en"/>
              <a:t>Eric Becker</a:t>
            </a:r>
          </a:p>
          <a:p>
            <a:pPr rtl="0" lvl="0">
              <a:buNone/>
            </a:pPr>
            <a:r>
              <a:rPr lang="en"/>
              <a:t>Valerie Becker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4" id="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5" id="95"/>
          <p:cNvSpPr txBox="1"/>
          <p:nvPr>
            <p:ph type="body" idx="1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yum -y install kernel-xen xen</a:t>
            </a:r>
          </a:p>
          <a:p>
            <a:pPr rtl="0" lvl="0">
              <a:buNone/>
            </a:pPr>
            <a:r>
              <a:rPr lang="en"/>
              <a:t>uname -r or uname -a</a:t>
            </a:r>
          </a:p>
          <a:p>
            <a:pPr rtl="0" lvl="0">
              <a:buNone/>
            </a:pPr>
            <a:r>
              <a:rPr lang="en"/>
              <a:t>vi /boot/grub/menu.lst</a:t>
            </a:r>
          </a:p>
          <a:p>
            <a:pPr rtl="0" lvl="0">
              <a:buNone/>
            </a:pPr>
            <a:r>
              <a:rPr lang="en"/>
              <a:t> 	</a:t>
            </a:r>
          </a:p>
          <a:p>
            <a:pPr indent="457200" rtl="0" lvl="0">
              <a:buNone/>
            </a:pPr>
            <a:r>
              <a:rPr lang="en"/>
              <a:t>Make sure the ''kernel'' is set to the xen kernel and add the LVM group to the end</a:t>
            </a:r>
          </a:p>
          <a:p>
            <a:pPr rtl="0" lvl="0">
              <a:buNone/>
            </a:pPr>
            <a:r>
              <a:rPr lang="en"/>
              <a:t>ro root=/dev/VolGroup00/LogVol00</a:t>
            </a:r>
          </a:p>
          <a:p>
            <a:pPr indent="457200" rtl="0" lvl="0">
              <a:buNone/>
            </a:pPr>
            <a:r>
              <a:rPr lang="en"/>
              <a:t>Change default number to the correct kernel '0' in this case. </a:t>
            </a:r>
          </a:p>
        </p:txBody>
      </p:sp>
      <p:sp>
        <p:nvSpPr>
          <p:cNvPr name="Shape 96" id="96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/>
              <a:t>Xen &amp; setup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0" id="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1" id="101"/>
          <p:cNvSpPr txBox="1"/>
          <p:nvPr>
            <p:ph type="body" idx="1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Restart machine and then run the</a:t>
            </a:r>
          </a:p>
          <a:p>
            <a:pPr rtl="0" lvl="0">
              <a:buNone/>
            </a:pPr>
            <a:r>
              <a:rPr lang="en"/>
              <a:t>	uname -r or uname -a again to see if you are in the xen kernel.</a:t>
            </a:r>
          </a:p>
          <a:p>
            <a:pPr indent="0" marL="457200" rtl="0" lvl="0">
              <a:buNone/>
            </a:pPr>
            <a:r>
              <a:rPr lang="en" sz="3000"/>
              <a:t>Centos has a tool for creating vms</a:t>
            </a:r>
          </a:p>
          <a:p>
            <a:pPr indent="0" marL="457200" rtl="0" lvl="0">
              <a:buNone/>
            </a:pPr>
            <a:r>
              <a:rPr lang="en" sz="2400"/>
              <a:t>		</a:t>
            </a:r>
            <a:r>
              <a:rPr lang="en" sz="3000"/>
              <a:t>virt-install --prompt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2400"/>
              <a:t>xm create 				: starts a vm</a:t>
            </a:r>
          </a:p>
          <a:p>
            <a:pPr rtl="0" lvl="0">
              <a:buNone/>
            </a:pPr>
            <a:r>
              <a:rPr lang="en" sz="2400"/>
              <a:t>xm shutdown &lt;name&gt;	: stops vm.</a:t>
            </a:r>
          </a:p>
          <a:p>
            <a:pPr rtl="0" lvl="0">
              <a:buNone/>
            </a:pPr>
            <a:r>
              <a:rPr lang="en" sz="2400"/>
              <a:t>xm destroy &lt;name&gt;  	: stops vm without shutting down</a:t>
            </a:r>
          </a:p>
          <a:p>
            <a:pPr rtl="0" lvl="0">
              <a:buNone/>
            </a:pPr>
            <a:r>
              <a:rPr lang="en" sz="2400"/>
              <a:t>xm list				 	: list of the vms running</a:t>
            </a:r>
          </a:p>
          <a:p>
            <a:pPr rtl="0" lvl="0">
              <a:buNone/>
            </a:pPr>
            <a:r>
              <a:rPr lang="en" sz="2400"/>
              <a:t>xm console &lt;name   	: logs into vm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02" id="102"/>
          <p:cNvSpPr txBox="1"/>
          <p:nvPr>
            <p:ph type="title"/>
          </p:nvPr>
        </p:nvSpPr>
        <p:spPr>
          <a:xfrm>
            <a:off y="99712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/>
              <a:t>Xen &amp; setup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6" id="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7" id="107"/>
          <p:cNvSpPr txBox="1"/>
          <p:nvPr>
            <p:ph type="body" idx="1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First download Ganeti from Googles repos.</a:t>
            </a:r>
          </a:p>
          <a:p>
            <a:pPr rtl="0" lvl="0">
              <a:buNone/>
            </a:pPr>
            <a:r>
              <a:rPr lang="en"/>
              <a:t>this includes ganeti and Deboostrap</a:t>
            </a:r>
          </a:p>
          <a:p>
            <a:pPr rtl="0" lvl="0">
              <a:buNone/>
            </a:pPr>
            <a:r>
              <a:rPr lang="en"/>
              <a:t>	</a:t>
            </a:r>
            <a:r>
              <a:rPr lang="en" sz="2400"/>
              <a:t>code.google.com/p/ganeti/downloads/list</a:t>
            </a:r>
          </a:p>
          <a:p>
            <a:pPr rtl="0" lvl="0">
              <a:buNone/>
            </a:pPr>
            <a:r>
              <a:rPr lang="en"/>
              <a:t>Create directories:</a:t>
            </a:r>
          </a:p>
          <a:p>
            <a:pPr rtl="0" lvl="0">
              <a:buNone/>
            </a:pPr>
            <a:r>
              <a:rPr lang="en"/>
              <a:t>	</a:t>
            </a:r>
            <a:r>
              <a:rPr lang="en" sz="2400"/>
              <a:t>mkdir /etc/ganeti /srv/ganeti /srv/ganeti/os /srv/ganeti/export</a:t>
            </a:r>
          </a:p>
          <a:p>
            <a:r>
              <a:t/>
            </a:r>
          </a:p>
          <a:p>
            <a:pPr indent="457200" rtl="0" lvl="0">
              <a:buNone/>
            </a:pPr>
            <a:r>
              <a:rPr lang="en"/>
              <a:t>#  service ganeti restart</a:t>
            </a:r>
          </a:p>
          <a:p>
            <a:pPr indent="457200" rtl="0" lvl="0">
              <a:buNone/>
            </a:pPr>
            <a:r>
              <a:rPr lang="en"/>
              <a:t>#	gnt-cluster init 'nameofmaster'</a:t>
            </a:r>
          </a:p>
          <a:p>
            <a:pPr indent="457200">
              <a:buNone/>
            </a:pPr>
            <a:r>
              <a:rPr lang="en"/>
              <a:t>#	gnt-node add 'nodename'</a:t>
            </a:r>
          </a:p>
        </p:txBody>
      </p:sp>
      <p:sp>
        <p:nvSpPr>
          <p:cNvPr name="Shape 108" id="108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/>
              <a:t>Ganeti &amp; setup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2" id="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3" id="113"/>
          <p:cNvSpPr txBox="1"/>
          <p:nvPr>
            <p:ph type="body" idx="1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06400" marL="457200" rtl="0" lvl="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High Availability and Resiliency</a:t>
            </a:r>
          </a:p>
          <a:p>
            <a:pPr indent="-406400" marL="457200" rtl="0" lvl="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Can generally perform faster than other cloud environments and at a lower hardware cost</a:t>
            </a:r>
          </a:p>
          <a:p>
            <a:pPr indent="-406400" marL="457200" rtl="0" lvl="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Simple to Setup and Maintain</a:t>
            </a:r>
          </a:p>
          <a:p>
            <a:pPr indent="-406400" marL="457200" rtl="0" lvl="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Ideal for smaller installations </a:t>
            </a:r>
          </a:p>
          <a:p>
            <a:pPr indent="-406400" marL="457200" rtl="0" lvl="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Works well will commodity hardware</a:t>
            </a:r>
          </a:p>
          <a:p>
            <a:pPr indent="-406400" marL="457200" rtl="0" lvl="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Dramatically reduces the number of physical machines.</a:t>
            </a:r>
          </a:p>
          <a:p>
            <a:pPr indent="-406400" marL="457200" rtl="0" lvl="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Keeps the operational overhead of virtualization low</a:t>
            </a:r>
          </a:p>
          <a:p>
            <a:r>
              <a:t/>
            </a:r>
          </a:p>
        </p:txBody>
      </p:sp>
      <p:sp>
        <p:nvSpPr>
          <p:cNvPr name="Shape 114" id="114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/>
              <a:t>Ganeti Pros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8" id="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9" id="119"/>
          <p:cNvSpPr txBox="1"/>
          <p:nvPr>
            <p:ph type="body" idx="1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06400" marL="457200" rtl="0" lvl="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Simplicity can also be a challenge</a:t>
            </a:r>
          </a:p>
          <a:p>
            <a:pPr indent="-406400" marL="457200" rtl="0" lvl="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Does not automatically shift resources when a node fails. Someone has to be there.</a:t>
            </a:r>
          </a:p>
          <a:p>
            <a:pPr indent="-406400" marL="457200" rtl="0" lvl="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Command Line Driven, No nice web interface to deal with out of the box  (There is 3rd party web interfaces)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20" id="120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/>
              <a:t>Ganeti Cons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4" id="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5" id="125"/>
          <p:cNvSpPr txBox="1"/>
          <p:nvPr>
            <p:ph type="body" idx="1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31800" marL="457200" rtl="0" lvl="0">
              <a:buClr>
                <a:schemeClr val="dk2"/>
              </a:buClr>
              <a:buSzPct val="190476"/>
              <a:buFont typeface="Arial"/>
              <a:buChar char="•"/>
            </a:pPr>
            <a:r>
              <a:rPr lang="en" sz="2800"/>
              <a:t>Community still quite small.</a:t>
            </a:r>
          </a:p>
          <a:p>
            <a:pPr indent="-431800" marL="457200" rtl="0" lvl="0">
              <a:buClr>
                <a:schemeClr val="dk2"/>
              </a:buClr>
              <a:buSzPct val="190476"/>
              <a:buFont typeface="Arial"/>
              <a:buChar char="•"/>
            </a:pPr>
            <a:r>
              <a:rPr lang="en" sz="2800"/>
              <a:t>Very helpful and responsive</a:t>
            </a:r>
          </a:p>
          <a:p>
            <a:pPr indent="-431800" marL="457200" lvl="0">
              <a:buClr>
                <a:schemeClr val="dk2"/>
              </a:buClr>
              <a:buSzPct val="190476"/>
              <a:buFont typeface="Arial"/>
              <a:buChar char="•"/>
            </a:pPr>
            <a:r>
              <a:rPr lang="en" sz="2800"/>
              <a:t>End users on the mailing lists are quite helpful and usually quick to respond as well</a:t>
            </a:r>
          </a:p>
        </p:txBody>
      </p:sp>
      <p:sp>
        <p:nvSpPr>
          <p:cNvPr name="Shape 126" id="126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/>
              <a:t>Developer Community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0" id="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1" id="131"/>
          <p:cNvSpPr txBox="1"/>
          <p:nvPr>
            <p:ph type="body" idx="1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The Oregon State University Open Source Lab has developed a few open source tools for Ganeti, including:</a:t>
            </a:r>
          </a:p>
          <a:p>
            <a:pPr indent="-4318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Ganeti Web Manager (See Next Slide)</a:t>
            </a:r>
          </a:p>
          <a:p>
            <a:pPr indent="-4318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Ganeti Instance Image</a:t>
            </a:r>
          </a:p>
          <a:p>
            <a:pPr indent="-431800" marL="45720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Twisted VNCAuthProxy</a:t>
            </a:r>
          </a:p>
        </p:txBody>
      </p:sp>
      <p:sp>
        <p:nvSpPr>
          <p:cNvPr name="Shape 132" id="132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/>
              <a:t>Open Source Tools for Ganeti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6" id="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7" id="137"/>
          <p:cNvSpPr/>
          <p:nvPr/>
        </p:nvSpPr>
        <p:spPr>
          <a:xfrm>
            <a:off y="150259" x="505085"/>
            <a:ext cy="6557480" cx="813382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1" id="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2" id="142"/>
          <p:cNvSpPr txBox="1"/>
          <p:nvPr>
            <p:ph type="body" idx="1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31800" marL="457200" rtl="0" lvl="0">
              <a:buClr>
                <a:schemeClr val="dk2"/>
              </a:buClr>
              <a:buSzPct val="190476"/>
              <a:buFont typeface="Arial"/>
              <a:buChar char="•"/>
            </a:pPr>
            <a:r>
              <a:rPr lang="en" sz="2800"/>
              <a:t>Google (Corporate Computing Infrastructure)</a:t>
            </a:r>
          </a:p>
          <a:p>
            <a:pPr indent="-431800" marL="457200" rtl="0" lvl="0">
              <a:buClr>
                <a:schemeClr val="dk2"/>
              </a:buClr>
              <a:buSzPct val="190476"/>
              <a:buFont typeface="Arial"/>
              <a:buChar char="•"/>
            </a:pPr>
            <a:r>
              <a:rPr lang="en" sz="2800"/>
              <a:t>grnet.gr ( Greek Research &amp; Technology Network)</a:t>
            </a:r>
          </a:p>
          <a:p>
            <a:pPr indent="-431800" marL="457200" rtl="0" lvl="0">
              <a:buClr>
                <a:schemeClr val="dk2"/>
              </a:buClr>
              <a:buSzPct val="190476"/>
              <a:buFont typeface="Arial"/>
              <a:buChar char="•"/>
            </a:pPr>
            <a:r>
              <a:rPr lang="en" sz="2800"/>
              <a:t>osuosl.org (Oregon State University Open Source Lab)</a:t>
            </a:r>
          </a:p>
          <a:p>
            <a:pPr indent="-431800" marL="457200" lvl="0">
              <a:buClr>
                <a:schemeClr val="dk2"/>
              </a:buClr>
              <a:buSzPct val="190476"/>
              <a:buFont typeface="Arial"/>
              <a:buChar char="•"/>
            </a:pPr>
            <a:r>
              <a:rPr lang="en" sz="2800"/>
              <a:t>fsffrance.org ( French Free Software Foundation)</a:t>
            </a:r>
          </a:p>
        </p:txBody>
      </p:sp>
      <p:sp>
        <p:nvSpPr>
          <p:cNvPr name="Shape 143" id="143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/>
              <a:t>Who is using Ganeti?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7" id="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8" id="148"/>
          <p:cNvSpPr txBox="1"/>
          <p:nvPr>
            <p:ph type="body" idx="1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937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600"/>
              <a:t>Useful for smaller installations but can't handle larger infrastructures as easily.</a:t>
            </a:r>
          </a:p>
          <a:p>
            <a:pPr indent="-3937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600"/>
              <a:t>Install base seems limited still.</a:t>
            </a:r>
          </a:p>
          <a:p>
            <a:pPr indent="-3937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600"/>
              <a:t>It really depends on your particular infrastructure. </a:t>
            </a:r>
          </a:p>
          <a:p>
            <a:pPr indent="-393700" marL="45720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600"/>
              <a:t>This quote sums it up well: "</a:t>
            </a:r>
            <a:r>
              <a:rPr lang="en" sz="2600" u="sng"/>
              <a:t>It really boils down to what you need.  Other platforms have a lot of other useful features but it generally comes with a lot of angst, in building, testing and deploying more complex systems."</a:t>
            </a:r>
          </a:p>
        </p:txBody>
      </p:sp>
      <p:sp>
        <p:nvSpPr>
          <p:cNvPr name="Shape 149" id="149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/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7" id="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8" id="48"/>
          <p:cNvSpPr txBox="1"/>
          <p:nvPr>
            <p:ph type="body" idx="1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064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/>
              <a:t>Ganeti is a cluster server management software tool built on top of existing virtualization technologies such as Xen or KVM.</a:t>
            </a:r>
          </a:p>
          <a:p>
            <a:pPr indent="-4064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/>
              <a:t>Google originally started Ganeti in 2005-2006 as a VMware alternative for managing virtual machines, storage and networks - not as a cloud platform.</a:t>
            </a:r>
          </a:p>
          <a:p>
            <a:pPr indent="-4064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/>
              <a:t>Was originally name XenCluster.</a:t>
            </a:r>
          </a:p>
          <a:p>
            <a:pPr indent="-406400" marL="45720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/>
              <a:t>Change to an open source project in 2007 using GPLv2</a:t>
            </a:r>
          </a:p>
        </p:txBody>
      </p:sp>
      <p:sp>
        <p:nvSpPr>
          <p:cNvPr name="Shape 49" id="49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/>
              <a:t>What is Ganeti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3" id="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4" id="154"/>
          <p:cNvSpPr txBox="1"/>
          <p:nvPr>
            <p:ph type="body" idx="1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064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/>
              <a:t>http://code.google.com/p/ganeti/</a:t>
            </a:r>
          </a:p>
          <a:p>
            <a:pPr indent="-4064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/>
              <a:t>http://www.linuxfoundation.org/news-media/blogs/browse/2012/09/building-private-cloud-open-source-ganeti-pros-and-cons</a:t>
            </a:r>
          </a:p>
          <a:p>
            <a:pPr indent="-4064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/>
              <a:t>http://everythingsysadmin.com/2010/05/another-ganeti-success-story.html</a:t>
            </a:r>
          </a:p>
          <a:p>
            <a:r>
              <a:t/>
            </a:r>
          </a:p>
        </p:txBody>
      </p:sp>
      <p:sp>
        <p:nvSpPr>
          <p:cNvPr name="Shape 155" id="155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/>
              <a:t>Links / Resources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3" id="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4" id="54"/>
          <p:cNvSpPr txBox="1"/>
          <p:nvPr>
            <p:ph type="body" idx="1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06400" marL="457200" rtl="0" lvl="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Ganeti requires the virtualization software to be preinstalled on your servers in order to function</a:t>
            </a:r>
          </a:p>
          <a:p>
            <a:pPr indent="-406400" marL="457200" rtl="0" lvl="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Once installed, it will take over the management part of the virtual instances:</a:t>
            </a:r>
          </a:p>
          <a:p>
            <a:pPr indent="-406400" marL="914400" rtl="0" lvl="1">
              <a:lnSpc>
                <a:spcPct val="115000"/>
              </a:lnSpc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Disk Creation Management</a:t>
            </a:r>
          </a:p>
          <a:p>
            <a:pPr indent="-406400" marL="914400" rtl="0" lvl="1">
              <a:lnSpc>
                <a:spcPct val="115000"/>
              </a:lnSpc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Operating System Installation</a:t>
            </a:r>
          </a:p>
          <a:p>
            <a:pPr indent="-406400" marL="914400" rtl="0" lvl="1">
              <a:lnSpc>
                <a:spcPct val="115000"/>
              </a:lnSpc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Startup / Shutdown</a:t>
            </a:r>
          </a:p>
          <a:p>
            <a:pPr indent="-406400" marL="914400" rtl="0" lvl="1">
              <a:lnSpc>
                <a:spcPct val="115000"/>
              </a:lnSpc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Failover between physical systems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55" id="55"/>
          <p:cNvSpPr txBox="1"/>
          <p:nvPr>
            <p:ph type="title"/>
          </p:nvPr>
        </p:nvSpPr>
        <p:spPr>
          <a:xfrm>
            <a:off y="20978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/>
              <a:t>What is Ganeti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9" id="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0" id="60"/>
          <p:cNvSpPr txBox="1"/>
          <p:nvPr>
            <p:ph type="body" idx="1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06400" marL="457200" rtl="0" lvl="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Designed to facilitate cluster management of virtual servers</a:t>
            </a:r>
          </a:p>
          <a:p>
            <a:pPr indent="-406400" marL="457200" rtl="0" lvl="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Provide fast and Simple recovery after physical failures</a:t>
            </a:r>
          </a:p>
          <a:p>
            <a:pPr indent="-406400" marL="457200" rtl="0" lvl="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Google uses Ganeti in their internal corporate environment to facilitate cluster management of virtual servers in commodity hardware, increasing the efficiency of hardware usage and saving space, power and cooling.</a:t>
            </a:r>
          </a:p>
          <a:p>
            <a:r>
              <a:t/>
            </a:r>
          </a:p>
        </p:txBody>
      </p:sp>
      <p:sp>
        <p:nvSpPr>
          <p:cNvPr name="Shape 61" id="61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/>
              <a:t>What is Ganeti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5" id="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6" id="66"/>
          <p:cNvSpPr/>
          <p:nvPr/>
        </p:nvSpPr>
        <p:spPr>
          <a:xfrm>
            <a:off y="455462" x="529548"/>
            <a:ext cy="6082119" cx="771975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0" id="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1" id="71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/>
              <a:t>Failover / Migration</a:t>
            </a:r>
          </a:p>
        </p:txBody>
      </p:sp>
      <p:sp>
        <p:nvSpPr>
          <p:cNvPr name="Shape 72" id="72"/>
          <p:cNvSpPr/>
          <p:nvPr/>
        </p:nvSpPr>
        <p:spPr>
          <a:xfrm>
            <a:off y="1819887" x="0"/>
            <a:ext cy="4453609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6" id="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7" id="77"/>
          <p:cNvSpPr txBox="1"/>
          <p:nvPr>
            <p:ph type="body" idx="1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064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/>
              <a:t>Support for Xen Virtualization</a:t>
            </a:r>
          </a:p>
          <a:p>
            <a:pPr indent="-406400" marL="914400" rtl="0" lvl="1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Support for PVM and HVM Instances</a:t>
            </a:r>
          </a:p>
          <a:p>
            <a:pPr indent="-406400" marL="914400" rtl="0" lvl="1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Live Migration Support</a:t>
            </a:r>
          </a:p>
          <a:p>
            <a:pPr indent="-406400" marL="914400" rtl="0" lvl="1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Virtual console or VNC to control instances</a:t>
            </a:r>
          </a:p>
          <a:p>
            <a:pPr indent="-406400" marL="914400" rtl="0" lvl="1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Support for virtio or emulated devices</a:t>
            </a:r>
          </a:p>
          <a:p>
            <a:pPr indent="-4064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/>
              <a:t>Support for KVM virtualization.</a:t>
            </a:r>
          </a:p>
          <a:p>
            <a:pPr indent="-406400" marL="914400" rtl="0" lvl="1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Live Migration Support</a:t>
            </a:r>
          </a:p>
          <a:p>
            <a:pPr indent="-406400" marL="914400" rtl="0" lvl="1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Support for fully virtualized instances</a:t>
            </a:r>
          </a:p>
          <a:p>
            <a:pPr indent="-406400" marL="914400" rtl="0" lvl="1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Support for VNC or serial access</a:t>
            </a:r>
          </a:p>
          <a:p>
            <a:pPr indent="-406400" marL="914400" lvl="1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Support for virtio or emulated Devices</a:t>
            </a:r>
          </a:p>
        </p:txBody>
      </p:sp>
      <p:sp>
        <p:nvSpPr>
          <p:cNvPr name="Shape 78" id="78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/>
              <a:t>Features for Managed Instances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2" id="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3" id="83"/>
          <p:cNvSpPr txBox="1"/>
          <p:nvPr>
            <p:ph type="body" idx="1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064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/>
              <a:t>Recommended Cluster size of 1-40 physical nodes</a:t>
            </a:r>
          </a:p>
          <a:p>
            <a:pPr indent="-4064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/>
              <a:t>Disk Management</a:t>
            </a:r>
          </a:p>
          <a:p>
            <a:pPr indent="-406400" marL="914400" rtl="0" lvl="1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Plain LVM Volumes</a:t>
            </a:r>
          </a:p>
          <a:p>
            <a:pPr indent="-406400" marL="914400" rtl="0" lvl="1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across-the-network raid1 (using DRBD) for quick recovery in case of physical system failure</a:t>
            </a:r>
          </a:p>
          <a:p>
            <a:pPr indent="-4064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/>
              <a:t>Instance disk partition supported</a:t>
            </a:r>
          </a:p>
          <a:p>
            <a:pPr indent="-4064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/>
              <a:t>Automated instance migration across clusters</a:t>
            </a:r>
          </a:p>
        </p:txBody>
      </p:sp>
      <p:sp>
        <p:nvSpPr>
          <p:cNvPr name="Shape 84" id="84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Features for Managed Instances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8" id="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9" id="89"/>
          <p:cNvSpPr txBox="1"/>
          <p:nvPr>
            <p:ph type="body" idx="1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31800" marL="457200" rtl="0" lvl="0">
              <a:buClr>
                <a:schemeClr val="dk2"/>
              </a:buClr>
              <a:buSzPct val="190476"/>
              <a:buFont typeface="Arial"/>
              <a:buChar char="•"/>
            </a:pPr>
            <a:r>
              <a:rPr lang="en" sz="2800"/>
              <a:t>Xen 3.0 or above (KVM v72 or above)</a:t>
            </a:r>
          </a:p>
          <a:p>
            <a:pPr indent="-431800" marL="457200" rtl="0" lvl="0">
              <a:buClr>
                <a:schemeClr val="dk2"/>
              </a:buClr>
              <a:buSzPct val="190476"/>
              <a:buFont typeface="Arial"/>
              <a:buChar char="•"/>
            </a:pPr>
            <a:r>
              <a:rPr lang="en" sz="2800"/>
              <a:t>DRBD</a:t>
            </a:r>
          </a:p>
          <a:p>
            <a:pPr indent="-431800" marL="457200" rtl="0" lvl="0">
              <a:buClr>
                <a:schemeClr val="dk2"/>
              </a:buClr>
              <a:buSzPct val="190476"/>
              <a:buFont typeface="Arial"/>
              <a:buChar char="•"/>
            </a:pPr>
            <a:r>
              <a:rPr lang="en" sz="2800"/>
              <a:t>RBD</a:t>
            </a:r>
          </a:p>
          <a:p>
            <a:pPr indent="-431800" marL="457200" rtl="0" lvl="0">
              <a:buClr>
                <a:schemeClr val="dk2"/>
              </a:buClr>
              <a:buSzPct val="190476"/>
              <a:buFont typeface="Arial"/>
              <a:buChar char="•"/>
            </a:pPr>
            <a:r>
              <a:rPr lang="en" sz="2800"/>
              <a:t>LVM / LMV2</a:t>
            </a:r>
          </a:p>
          <a:p>
            <a:pPr indent="-431800" marL="457200" rtl="0" lvl="0">
              <a:buClr>
                <a:schemeClr val="dk2"/>
              </a:buClr>
              <a:buSzPct val="190476"/>
              <a:buFont typeface="Arial"/>
              <a:buChar char="•"/>
            </a:pPr>
            <a:r>
              <a:rPr lang="en" sz="2800"/>
              <a:t>OpenSSH</a:t>
            </a:r>
          </a:p>
          <a:p>
            <a:pPr indent="-431800" marL="457200" rtl="0" lvl="0">
              <a:buClr>
                <a:schemeClr val="dk2"/>
              </a:buClr>
              <a:buSzPct val="190476"/>
              <a:buFont typeface="Arial"/>
              <a:buChar char="•"/>
            </a:pPr>
            <a:r>
              <a:rPr lang="en" sz="2800"/>
              <a:t>Python / Python Open SSL bindings</a:t>
            </a:r>
          </a:p>
          <a:p>
            <a:pPr indent="-431800" marL="457200" rtl="0" lvl="0">
              <a:buClr>
                <a:schemeClr val="dk2"/>
              </a:buClr>
              <a:buSzPct val="190476"/>
              <a:buFont typeface="Arial"/>
              <a:buChar char="•"/>
            </a:pPr>
            <a:r>
              <a:rPr lang="en" sz="2800"/>
              <a:t>simplejson, pyparsing, pyinotify, PycURL</a:t>
            </a:r>
          </a:p>
          <a:p>
            <a:pPr indent="-431800" marL="457200" rtl="0" lvl="0">
              <a:buClr>
                <a:schemeClr val="dk2"/>
              </a:buClr>
              <a:buSzPct val="190476"/>
              <a:buFont typeface="Arial"/>
              <a:buChar char="•"/>
            </a:pPr>
            <a:r>
              <a:rPr lang="en" sz="2800"/>
              <a:t>socat, Paramiko</a:t>
            </a:r>
          </a:p>
          <a:p>
            <a:pPr indent="-431800" marL="457200" rtl="0" lvl="0">
              <a:buClr>
                <a:schemeClr val="dk2"/>
              </a:buClr>
              <a:buSzPct val="190476"/>
              <a:buFont typeface="Arial"/>
              <a:buChar char="•"/>
            </a:pPr>
            <a:r>
              <a:rPr lang="en" sz="2800"/>
              <a:t>bridge utilities </a:t>
            </a:r>
          </a:p>
        </p:txBody>
      </p:sp>
      <p:sp>
        <p:nvSpPr>
          <p:cNvPr name="Shape 90" id="90"/>
          <p:cNvSpPr txBox="1"/>
          <p:nvPr>
            <p:ph type="title"/>
          </p:nvPr>
        </p:nvSpPr>
        <p:spPr>
          <a:xfrm>
            <a:off y="433662" x="67985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/>
              <a:t>Requirements Ganeti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