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D024E3-1BDC-4D64-AE85-9DEF0CC46374}" type="datetimeFigureOut">
              <a:rPr lang="en-US" smtClean="0"/>
              <a:t>6/4/2012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E698E1-7A47-4123-BCE7-BD25D0246F3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D024E3-1BDC-4D64-AE85-9DEF0CC46374}" type="datetimeFigureOut">
              <a:rPr lang="en-US" smtClean="0"/>
              <a:t>6/4/2012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E698E1-7A47-4123-BCE7-BD25D0246F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D024E3-1BDC-4D64-AE85-9DEF0CC46374}" type="datetimeFigureOut">
              <a:rPr lang="en-US" smtClean="0"/>
              <a:t>6/4/2012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E698E1-7A47-4123-BCE7-BD25D0246F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D024E3-1BDC-4D64-AE85-9DEF0CC46374}" type="datetimeFigureOut">
              <a:rPr lang="en-US" smtClean="0"/>
              <a:t>6/4/2012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E698E1-7A47-4123-BCE7-BD25D0246F3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1D024E3-1BDC-4D64-AE85-9DEF0CC46374}" type="datetimeFigureOut">
              <a:rPr lang="en-US" smtClean="0"/>
              <a:t>6/4/2012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AE698E1-7A47-4123-BCE7-BD25D0246F3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1D024E3-1BDC-4D64-AE85-9DEF0CC46374}" type="datetimeFigureOut">
              <a:rPr lang="en-US" smtClean="0"/>
              <a:t>6/4/2012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AE698E1-7A47-4123-BCE7-BD25D0246F3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1D024E3-1BDC-4D64-AE85-9DEF0CC46374}" type="datetimeFigureOut">
              <a:rPr lang="en-US" smtClean="0"/>
              <a:t>6/4/2012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AE698E1-7A47-4123-BCE7-BD25D0246F3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1D024E3-1BDC-4D64-AE85-9DEF0CC46374}" type="datetimeFigureOut">
              <a:rPr lang="en-US" smtClean="0"/>
              <a:t>6/4/2012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AE698E1-7A47-4123-BCE7-BD25D0246F3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1D024E3-1BDC-4D64-AE85-9DEF0CC46374}" type="datetimeFigureOut">
              <a:rPr lang="en-US" smtClean="0"/>
              <a:t>6/4/2012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AE698E1-7A47-4123-BCE7-BD25D0246F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1D024E3-1BDC-4D64-AE85-9DEF0CC46374}" type="datetimeFigureOut">
              <a:rPr lang="en-US" smtClean="0"/>
              <a:t>6/4/2012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AE698E1-7A47-4123-BCE7-BD25D0246F3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1D024E3-1BDC-4D64-AE85-9DEF0CC46374}" type="datetimeFigureOut">
              <a:rPr lang="en-US" smtClean="0"/>
              <a:t>6/4/2012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E698E1-7A47-4123-BCE7-BD25D0246F3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1D024E3-1BDC-4D64-AE85-9DEF0CC46374}" type="datetimeFigureOut">
              <a:rPr lang="en-US" smtClean="0"/>
              <a:t>6/4/2012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E698E1-7A47-4123-BCE7-BD25D0246F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Access_control_li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1000" y="4451042"/>
            <a:ext cx="228598" cy="45719"/>
          </a:xfrm>
        </p:spPr>
        <p:txBody>
          <a:bodyPr>
            <a:noAutofit/>
          </a:bodyPr>
          <a:lstStyle/>
          <a:p>
            <a:endParaRPr lang="en-US" dirty="0"/>
          </a:p>
        </p:txBody>
      </p:sp>
      <p:sp>
        <p:nvSpPr>
          <p:cNvPr id="3" name="Subtitle 2"/>
          <p:cNvSpPr>
            <a:spLocks noGrp="1"/>
          </p:cNvSpPr>
          <p:nvPr>
            <p:ph type="subTitle" idx="1"/>
          </p:nvPr>
        </p:nvSpPr>
        <p:spPr>
          <a:xfrm>
            <a:off x="152400" y="5486400"/>
            <a:ext cx="3733800" cy="1199704"/>
          </a:xfrm>
        </p:spPr>
        <p:txBody>
          <a:bodyPr>
            <a:normAutofit fontScale="92500" lnSpcReduction="20000"/>
          </a:bodyPr>
          <a:lstStyle/>
          <a:p>
            <a:r>
              <a:rPr lang="en-US" dirty="0" smtClean="0">
                <a:solidFill>
                  <a:schemeClr val="bg1"/>
                </a:solidFill>
              </a:rPr>
              <a:t>James Small</a:t>
            </a:r>
          </a:p>
          <a:p>
            <a:r>
              <a:rPr lang="en-US" dirty="0" smtClean="0">
                <a:solidFill>
                  <a:schemeClr val="bg1"/>
                </a:solidFill>
              </a:rPr>
              <a:t>Garrett </a:t>
            </a:r>
            <a:r>
              <a:rPr lang="en-US" dirty="0" err="1" smtClean="0">
                <a:solidFill>
                  <a:schemeClr val="bg1"/>
                </a:solidFill>
              </a:rPr>
              <a:t>Cuillier</a:t>
            </a:r>
            <a:endParaRPr lang="en-US" dirty="0" smtClean="0">
              <a:solidFill>
                <a:schemeClr val="bg1"/>
              </a:solidFill>
            </a:endParaRPr>
          </a:p>
          <a:p>
            <a:r>
              <a:rPr lang="en-US" dirty="0" smtClean="0">
                <a:solidFill>
                  <a:schemeClr val="bg1"/>
                </a:solidFill>
              </a:rPr>
              <a:t>David Kagawa-Aguirre</a:t>
            </a:r>
            <a:endParaRPr lang="en-US" dirty="0">
              <a:solidFill>
                <a:schemeClr val="bg1"/>
              </a:solidFill>
            </a:endParaRPr>
          </a:p>
        </p:txBody>
      </p:sp>
      <p:pic>
        <p:nvPicPr>
          <p:cNvPr id="1032" name="Picture 8" descr="C:\Users\Defmetalhead\Desktop\eyeos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45" y="105640"/>
            <a:ext cx="8356600" cy="4838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commons/e/e0/Eyeos-logo-ne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494" y="304800"/>
            <a:ext cx="1531499"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85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24000"/>
            <a:ext cx="8229600" cy="4648200"/>
          </a:xfrm>
        </p:spPr>
        <p:txBody>
          <a:bodyPr>
            <a:normAutofit/>
          </a:bodyPr>
          <a:lstStyle/>
          <a:p>
            <a:r>
              <a:rPr lang="en-US" b="1" dirty="0" err="1"/>
              <a:t>eyeOS</a:t>
            </a:r>
            <a:r>
              <a:rPr lang="en-US" dirty="0"/>
              <a:t> is an </a:t>
            </a:r>
            <a:r>
              <a:rPr lang="en-US" dirty="0" smtClean="0"/>
              <a:t>open source web desktop</a:t>
            </a:r>
          </a:p>
          <a:p>
            <a:r>
              <a:rPr lang="en-US" dirty="0"/>
              <a:t>A </a:t>
            </a:r>
            <a:r>
              <a:rPr lang="en-US" b="1" dirty="0"/>
              <a:t>web desktop</a:t>
            </a:r>
            <a:r>
              <a:rPr lang="en-US" dirty="0"/>
              <a:t> or </a:t>
            </a:r>
            <a:r>
              <a:rPr lang="en-US" b="1" dirty="0" err="1"/>
              <a:t>webtop</a:t>
            </a:r>
            <a:r>
              <a:rPr lang="en-US" dirty="0"/>
              <a:t> is a desktop environment embedded in a web browser or similar client </a:t>
            </a:r>
            <a:r>
              <a:rPr lang="en-US" dirty="0" smtClean="0"/>
              <a:t>application.</a:t>
            </a:r>
            <a:r>
              <a:rPr lang="en-US" dirty="0"/>
              <a:t> </a:t>
            </a:r>
            <a:r>
              <a:rPr lang="en-US" dirty="0" smtClean="0"/>
              <a:t>It </a:t>
            </a:r>
            <a:r>
              <a:rPr lang="en-US" dirty="0"/>
              <a:t>is a virtual desktop running in a web browser.</a:t>
            </a:r>
            <a:endParaRPr lang="en-US" dirty="0" smtClean="0"/>
          </a:p>
          <a:p>
            <a:r>
              <a:rPr lang="en-US" dirty="0"/>
              <a:t>It acts as a platform for web applications written using the </a:t>
            </a:r>
            <a:r>
              <a:rPr lang="en-US" dirty="0" err="1"/>
              <a:t>eyeOS</a:t>
            </a:r>
            <a:r>
              <a:rPr lang="en-US" dirty="0"/>
              <a:t> Toolkit. It includes a Desktop environment with 67 applications and system utilities</a:t>
            </a:r>
            <a:r>
              <a:rPr lang="en-US" dirty="0" smtClean="0"/>
              <a:t>. </a:t>
            </a:r>
            <a:r>
              <a:rPr lang="en-US" dirty="0"/>
              <a:t>It is accessible by portable devices via its mobile front end</a:t>
            </a:r>
            <a:r>
              <a:rPr lang="en-US" dirty="0" smtClean="0"/>
              <a:t>.</a:t>
            </a:r>
            <a:endParaRPr lang="en-US" dirty="0"/>
          </a:p>
        </p:txBody>
      </p:sp>
      <p:sp>
        <p:nvSpPr>
          <p:cNvPr id="3" name="Title 2"/>
          <p:cNvSpPr>
            <a:spLocks noGrp="1"/>
          </p:cNvSpPr>
          <p:nvPr>
            <p:ph type="title"/>
          </p:nvPr>
        </p:nvSpPr>
        <p:spPr>
          <a:xfrm>
            <a:off x="1295400" y="228600"/>
            <a:ext cx="6629400" cy="1143000"/>
          </a:xfrm>
        </p:spPr>
        <p:txBody>
          <a:bodyPr>
            <a:normAutofit/>
          </a:bodyPr>
          <a:lstStyle/>
          <a:p>
            <a:r>
              <a:rPr lang="en-US" sz="6600" dirty="0" smtClean="0"/>
              <a:t>What is </a:t>
            </a:r>
            <a:r>
              <a:rPr lang="en-US" sz="6600" dirty="0" err="1" smtClean="0"/>
              <a:t>eyeOS</a:t>
            </a:r>
            <a:r>
              <a:rPr lang="en-US" sz="6600" dirty="0" smtClean="0"/>
              <a:t>?</a:t>
            </a:r>
            <a:endParaRPr lang="en-US" sz="6600" dirty="0"/>
          </a:p>
        </p:txBody>
      </p:sp>
    </p:spTree>
    <p:extLst>
      <p:ext uri="{BB962C8B-B14F-4D97-AF65-F5344CB8AC3E}">
        <p14:creationId xmlns:p14="http://schemas.microsoft.com/office/powerpoint/2010/main" val="236506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400"/>
            <a:ext cx="8991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97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15576995"/>
              </p:ext>
            </p:extLst>
          </p:nvPr>
        </p:nvGraphicFramePr>
        <p:xfrm>
          <a:off x="457200" y="1961039"/>
          <a:ext cx="8229600" cy="3566160"/>
        </p:xfrm>
        <a:graphic>
          <a:graphicData uri="http://schemas.openxmlformats.org/drawingml/2006/table">
            <a:tbl>
              <a:tblPr/>
              <a:tblGrid>
                <a:gridCol w="4114800"/>
                <a:gridCol w="4114800"/>
              </a:tblGrid>
              <a:tr h="0">
                <a:tc>
                  <a:txBody>
                    <a:bodyPr/>
                    <a:lstStyle/>
                    <a:p>
                      <a:pPr algn="l"/>
                      <a:r>
                        <a:rPr lang="en-US" u="none" dirty="0">
                          <a:effectLst/>
                        </a:rPr>
                        <a:t>Initial release</a:t>
                      </a:r>
                    </a:p>
                  </a:txBody>
                  <a:tcPr anchor="ctr">
                    <a:lnL>
                      <a:noFill/>
                    </a:lnL>
                    <a:lnR>
                      <a:noFill/>
                    </a:lnR>
                    <a:lnT>
                      <a:noFill/>
                    </a:lnT>
                    <a:lnB>
                      <a:noFill/>
                    </a:lnB>
                  </a:tcPr>
                </a:tc>
                <a:tc>
                  <a:txBody>
                    <a:bodyPr/>
                    <a:lstStyle/>
                    <a:p>
                      <a:r>
                        <a:rPr lang="en-US" u="none"/>
                        <a:t>August 1, 2005</a:t>
                      </a:r>
                      <a:r>
                        <a:rPr lang="en-US" u="none">
                          <a:effectLst/>
                        </a:rPr>
                        <a:t> (2005-08-01)</a:t>
                      </a:r>
                      <a:endParaRPr lang="en-US" u="none"/>
                    </a:p>
                  </a:txBody>
                  <a:tcPr anchor="ctr">
                    <a:lnL>
                      <a:noFill/>
                    </a:lnL>
                    <a:lnR>
                      <a:noFill/>
                    </a:lnR>
                    <a:lnT>
                      <a:noFill/>
                    </a:lnT>
                    <a:lnB>
                      <a:noFill/>
                    </a:lnB>
                  </a:tcPr>
                </a:tc>
              </a:tr>
              <a:tr h="0">
                <a:tc>
                  <a:txBody>
                    <a:bodyPr/>
                    <a:lstStyle/>
                    <a:p>
                      <a:pPr algn="l"/>
                      <a:r>
                        <a:rPr lang="en-US" u="none" dirty="0">
                          <a:effectLst/>
                        </a:rPr>
                        <a:t>Stable release</a:t>
                      </a:r>
                    </a:p>
                  </a:txBody>
                  <a:tcPr anchor="ctr">
                    <a:lnL>
                      <a:noFill/>
                    </a:lnL>
                    <a:lnR>
                      <a:noFill/>
                    </a:lnR>
                    <a:lnT>
                      <a:noFill/>
                    </a:lnT>
                    <a:lnB>
                      <a:noFill/>
                    </a:lnB>
                  </a:tcPr>
                </a:tc>
                <a:tc>
                  <a:txBody>
                    <a:bodyPr/>
                    <a:lstStyle/>
                    <a:p>
                      <a:r>
                        <a:rPr lang="en-US" u="none"/>
                        <a:t>2.5 / May 14, 2011; 12 months ago </a:t>
                      </a:r>
                      <a:r>
                        <a:rPr lang="en-US" u="none">
                          <a:effectLst/>
                        </a:rPr>
                        <a:t>(2011-05-14)</a:t>
                      </a:r>
                      <a:endParaRPr lang="en-US" u="none"/>
                    </a:p>
                  </a:txBody>
                  <a:tcPr anchor="ctr">
                    <a:lnL>
                      <a:noFill/>
                    </a:lnL>
                    <a:lnR>
                      <a:noFill/>
                    </a:lnR>
                    <a:lnT>
                      <a:noFill/>
                    </a:lnT>
                    <a:lnB>
                      <a:noFill/>
                    </a:lnB>
                  </a:tcPr>
                </a:tc>
              </a:tr>
              <a:tr h="0">
                <a:tc>
                  <a:txBody>
                    <a:bodyPr/>
                    <a:lstStyle/>
                    <a:p>
                      <a:pPr algn="l"/>
                      <a:r>
                        <a:rPr lang="en-US" u="none" dirty="0">
                          <a:effectLst/>
                        </a:rPr>
                        <a:t>Development status</a:t>
                      </a:r>
                    </a:p>
                  </a:txBody>
                  <a:tcPr anchor="ctr">
                    <a:lnL>
                      <a:noFill/>
                    </a:lnL>
                    <a:lnR>
                      <a:noFill/>
                    </a:lnR>
                    <a:lnT>
                      <a:noFill/>
                    </a:lnT>
                    <a:lnB>
                      <a:noFill/>
                    </a:lnB>
                  </a:tcPr>
                </a:tc>
                <a:tc>
                  <a:txBody>
                    <a:bodyPr/>
                    <a:lstStyle/>
                    <a:p>
                      <a:r>
                        <a:rPr lang="en-US" u="none" dirty="0"/>
                        <a:t>Active</a:t>
                      </a:r>
                    </a:p>
                  </a:txBody>
                  <a:tcPr anchor="ctr">
                    <a:lnL>
                      <a:noFill/>
                    </a:lnL>
                    <a:lnR>
                      <a:noFill/>
                    </a:lnR>
                    <a:lnT>
                      <a:noFill/>
                    </a:lnT>
                    <a:lnB>
                      <a:noFill/>
                    </a:lnB>
                  </a:tcPr>
                </a:tc>
              </a:tr>
              <a:tr h="0">
                <a:tc>
                  <a:txBody>
                    <a:bodyPr/>
                    <a:lstStyle/>
                    <a:p>
                      <a:pPr algn="l"/>
                      <a:r>
                        <a:rPr lang="en-US" u="none" dirty="0">
                          <a:effectLst/>
                        </a:rPr>
                        <a:t>Written in</a:t>
                      </a:r>
                    </a:p>
                  </a:txBody>
                  <a:tcPr anchor="ctr">
                    <a:lnL>
                      <a:noFill/>
                    </a:lnL>
                    <a:lnR>
                      <a:noFill/>
                    </a:lnR>
                    <a:lnT>
                      <a:noFill/>
                    </a:lnT>
                    <a:lnB>
                      <a:noFill/>
                    </a:lnB>
                  </a:tcPr>
                </a:tc>
                <a:tc>
                  <a:txBody>
                    <a:bodyPr/>
                    <a:lstStyle/>
                    <a:p>
                      <a:r>
                        <a:rPr lang="en-US" u="none" dirty="0"/>
                        <a:t>PHP, XML, JavaScript</a:t>
                      </a:r>
                    </a:p>
                  </a:txBody>
                  <a:tcPr anchor="ctr">
                    <a:lnL>
                      <a:noFill/>
                    </a:lnL>
                    <a:lnR>
                      <a:noFill/>
                    </a:lnR>
                    <a:lnT>
                      <a:noFill/>
                    </a:lnT>
                    <a:lnB>
                      <a:noFill/>
                    </a:lnB>
                  </a:tcPr>
                </a:tc>
              </a:tr>
              <a:tr h="0">
                <a:tc>
                  <a:txBody>
                    <a:bodyPr/>
                    <a:lstStyle/>
                    <a:p>
                      <a:pPr algn="l"/>
                      <a:r>
                        <a:rPr lang="en-US" u="none" dirty="0">
                          <a:effectLst/>
                        </a:rPr>
                        <a:t>Platform</a:t>
                      </a:r>
                    </a:p>
                  </a:txBody>
                  <a:tcPr anchor="ctr">
                    <a:lnL>
                      <a:noFill/>
                    </a:lnL>
                    <a:lnR>
                      <a:noFill/>
                    </a:lnR>
                    <a:lnT>
                      <a:noFill/>
                    </a:lnT>
                    <a:lnB>
                      <a:noFill/>
                    </a:lnB>
                  </a:tcPr>
                </a:tc>
                <a:tc>
                  <a:txBody>
                    <a:bodyPr/>
                    <a:lstStyle/>
                    <a:p>
                      <a:r>
                        <a:rPr lang="en-US" u="none" dirty="0"/>
                        <a:t>Cross-platform</a:t>
                      </a:r>
                    </a:p>
                  </a:txBody>
                  <a:tcPr anchor="ctr">
                    <a:lnL>
                      <a:noFill/>
                    </a:lnL>
                    <a:lnR>
                      <a:noFill/>
                    </a:lnR>
                    <a:lnT>
                      <a:noFill/>
                    </a:lnT>
                    <a:lnB>
                      <a:noFill/>
                    </a:lnB>
                  </a:tcPr>
                </a:tc>
              </a:tr>
              <a:tr h="0">
                <a:tc>
                  <a:txBody>
                    <a:bodyPr/>
                    <a:lstStyle/>
                    <a:p>
                      <a:pPr algn="l"/>
                      <a:r>
                        <a:rPr lang="en-US" u="none" dirty="0">
                          <a:effectLst/>
                        </a:rPr>
                        <a:t>Available in</a:t>
                      </a:r>
                    </a:p>
                  </a:txBody>
                  <a:tcPr anchor="ctr">
                    <a:lnL>
                      <a:noFill/>
                    </a:lnL>
                    <a:lnR>
                      <a:noFill/>
                    </a:lnR>
                    <a:lnT>
                      <a:noFill/>
                    </a:lnT>
                    <a:lnB>
                      <a:noFill/>
                    </a:lnB>
                  </a:tcPr>
                </a:tc>
                <a:tc>
                  <a:txBody>
                    <a:bodyPr/>
                    <a:lstStyle/>
                    <a:p>
                      <a:r>
                        <a:rPr lang="en-US" u="none" dirty="0"/>
                        <a:t>Multilingual</a:t>
                      </a:r>
                    </a:p>
                  </a:txBody>
                  <a:tcPr anchor="ctr">
                    <a:lnL>
                      <a:noFill/>
                    </a:lnL>
                    <a:lnR>
                      <a:noFill/>
                    </a:lnR>
                    <a:lnT>
                      <a:noFill/>
                    </a:lnT>
                    <a:lnB>
                      <a:noFill/>
                    </a:lnB>
                  </a:tcPr>
                </a:tc>
              </a:tr>
              <a:tr h="0">
                <a:tc>
                  <a:txBody>
                    <a:bodyPr/>
                    <a:lstStyle/>
                    <a:p>
                      <a:pPr algn="l"/>
                      <a:r>
                        <a:rPr lang="en-US" u="none" dirty="0">
                          <a:effectLst/>
                        </a:rPr>
                        <a:t>Type</a:t>
                      </a:r>
                    </a:p>
                  </a:txBody>
                  <a:tcPr anchor="ctr">
                    <a:lnL>
                      <a:noFill/>
                    </a:lnL>
                    <a:lnR>
                      <a:noFill/>
                    </a:lnR>
                    <a:lnT>
                      <a:noFill/>
                    </a:lnT>
                    <a:lnB>
                      <a:noFill/>
                    </a:lnB>
                  </a:tcPr>
                </a:tc>
                <a:tc>
                  <a:txBody>
                    <a:bodyPr/>
                    <a:lstStyle/>
                    <a:p>
                      <a:r>
                        <a:rPr lang="en-US" u="none" dirty="0"/>
                        <a:t>Web application</a:t>
                      </a:r>
                    </a:p>
                  </a:txBody>
                  <a:tcPr anchor="ctr">
                    <a:lnL>
                      <a:noFill/>
                    </a:lnL>
                    <a:lnR>
                      <a:noFill/>
                    </a:lnR>
                    <a:lnT>
                      <a:noFill/>
                    </a:lnT>
                    <a:lnB>
                      <a:noFill/>
                    </a:lnB>
                  </a:tcPr>
                </a:tc>
              </a:tr>
              <a:tr h="0">
                <a:tc>
                  <a:txBody>
                    <a:bodyPr/>
                    <a:lstStyle/>
                    <a:p>
                      <a:pPr algn="l"/>
                      <a:r>
                        <a:rPr lang="en-US" u="none" dirty="0">
                          <a:effectLst/>
                        </a:rPr>
                        <a:t>License</a:t>
                      </a:r>
                    </a:p>
                  </a:txBody>
                  <a:tcPr anchor="ctr">
                    <a:lnL>
                      <a:noFill/>
                    </a:lnL>
                    <a:lnR>
                      <a:noFill/>
                    </a:lnR>
                    <a:lnT>
                      <a:noFill/>
                    </a:lnT>
                    <a:lnB>
                      <a:noFill/>
                    </a:lnB>
                  </a:tcPr>
                </a:tc>
                <a:tc>
                  <a:txBody>
                    <a:bodyPr/>
                    <a:lstStyle/>
                    <a:p>
                      <a:r>
                        <a:rPr lang="en-US" u="none" dirty="0"/>
                        <a:t>AGPL</a:t>
                      </a:r>
                    </a:p>
                  </a:txBody>
                  <a:tcPr anchor="ctr">
                    <a:lnL>
                      <a:noFill/>
                    </a:lnL>
                    <a:lnR>
                      <a:noFill/>
                    </a:lnR>
                    <a:lnT>
                      <a:noFill/>
                    </a:lnT>
                    <a:lnB>
                      <a:noFill/>
                    </a:lnB>
                  </a:tcPr>
                </a:tc>
              </a:tr>
              <a:tr h="0">
                <a:tc>
                  <a:txBody>
                    <a:bodyPr/>
                    <a:lstStyle/>
                    <a:p>
                      <a:pPr algn="l"/>
                      <a:r>
                        <a:rPr lang="en-US" u="none">
                          <a:effectLst/>
                        </a:rPr>
                        <a:t>Website</a:t>
                      </a:r>
                    </a:p>
                  </a:txBody>
                  <a:tcPr anchor="ctr">
                    <a:lnL>
                      <a:noFill/>
                    </a:lnL>
                    <a:lnR>
                      <a:noFill/>
                    </a:lnR>
                    <a:lnT>
                      <a:noFill/>
                    </a:lnT>
                    <a:lnB>
                      <a:noFill/>
                    </a:lnB>
                  </a:tcPr>
                </a:tc>
                <a:tc>
                  <a:txBody>
                    <a:bodyPr/>
                    <a:lstStyle/>
                    <a:p>
                      <a:r>
                        <a:rPr lang="en-US" u="none" dirty="0"/>
                        <a:t>Official </a:t>
                      </a:r>
                      <a:r>
                        <a:rPr lang="en-US" u="none" dirty="0" err="1"/>
                        <a:t>eyeOS</a:t>
                      </a:r>
                      <a:r>
                        <a:rPr lang="en-US" u="none" dirty="0"/>
                        <a:t> Website</a:t>
                      </a:r>
                    </a:p>
                  </a:txBody>
                  <a:tcPr anchor="ctr">
                    <a:lnL>
                      <a:noFill/>
                    </a:lnL>
                    <a:lnR>
                      <a:noFill/>
                    </a:lnR>
                    <a:lnT>
                      <a:noFill/>
                    </a:lnT>
                    <a:lnB>
                      <a:noFill/>
                    </a:lnB>
                  </a:tcPr>
                </a:tc>
              </a:tr>
            </a:tbl>
          </a:graphicData>
        </a:graphic>
      </p:graphicFrame>
      <p:sp>
        <p:nvSpPr>
          <p:cNvPr id="3" name="Title 2"/>
          <p:cNvSpPr>
            <a:spLocks noGrp="1"/>
          </p:cNvSpPr>
          <p:nvPr>
            <p:ph type="title"/>
          </p:nvPr>
        </p:nvSpPr>
        <p:spPr>
          <a:xfrm>
            <a:off x="1600200" y="381000"/>
            <a:ext cx="5562600" cy="1143000"/>
          </a:xfrm>
        </p:spPr>
        <p:txBody>
          <a:bodyPr/>
          <a:lstStyle/>
          <a:p>
            <a:r>
              <a:rPr lang="en-US" dirty="0" err="1" smtClean="0"/>
              <a:t>eyeOS</a:t>
            </a:r>
            <a:r>
              <a:rPr lang="en-US" dirty="0" smtClean="0"/>
              <a:t> Specifications </a:t>
            </a:r>
            <a:endParaRPr lang="en-US" dirty="0"/>
          </a:p>
        </p:txBody>
      </p:sp>
    </p:spTree>
    <p:extLst>
      <p:ext uri="{BB962C8B-B14F-4D97-AF65-F5344CB8AC3E}">
        <p14:creationId xmlns:p14="http://schemas.microsoft.com/office/powerpoint/2010/main" val="66876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534400" cy="5334000"/>
          </a:xfrm>
        </p:spPr>
        <p:txBody>
          <a:bodyPr>
            <a:normAutofit fontScale="92500"/>
          </a:bodyPr>
          <a:lstStyle/>
          <a:p>
            <a:r>
              <a:rPr lang="en-US" dirty="0" smtClean="0"/>
              <a:t>Convenience</a:t>
            </a:r>
          </a:p>
          <a:p>
            <a:pPr lvl="1"/>
            <a:r>
              <a:rPr lang="en-US" dirty="0"/>
              <a:t>A personalized desktop on every supported client device</a:t>
            </a:r>
          </a:p>
          <a:p>
            <a:r>
              <a:rPr lang="en-US" dirty="0" smtClean="0"/>
              <a:t>Mobility</a:t>
            </a:r>
          </a:p>
          <a:p>
            <a:pPr lvl="1"/>
            <a:r>
              <a:rPr lang="en-US" dirty="0"/>
              <a:t>Access your desktop anywhere there is a supported client device</a:t>
            </a:r>
          </a:p>
          <a:p>
            <a:r>
              <a:rPr lang="en-US" dirty="0"/>
              <a:t>Session </a:t>
            </a:r>
            <a:r>
              <a:rPr lang="en-US" dirty="0" smtClean="0"/>
              <a:t>management</a:t>
            </a:r>
          </a:p>
          <a:p>
            <a:pPr lvl="1"/>
            <a:r>
              <a:rPr lang="en-US" dirty="0"/>
              <a:t>Server-side session management allows roaming users to access restored sessions from anywhere</a:t>
            </a:r>
          </a:p>
          <a:p>
            <a:r>
              <a:rPr lang="en-US" dirty="0"/>
              <a:t>High </a:t>
            </a:r>
            <a:r>
              <a:rPr lang="en-US" dirty="0" smtClean="0"/>
              <a:t>availability</a:t>
            </a:r>
          </a:p>
          <a:p>
            <a:pPr lvl="1"/>
            <a:r>
              <a:rPr lang="en-US" dirty="0"/>
              <a:t>From a single device access Windows, UNIX, Linux, and Mainframe applications, all at the same </a:t>
            </a:r>
            <a:r>
              <a:rPr lang="en-US" dirty="0" smtClean="0"/>
              <a:t>time</a:t>
            </a:r>
          </a:p>
          <a:p>
            <a:pPr lvl="1"/>
            <a:r>
              <a:rPr lang="en-US" dirty="0"/>
              <a:t>Minimal hardware requirements for client devices (except for rendered technologies such as Flash/Flex/</a:t>
            </a:r>
            <a:r>
              <a:rPr lang="en-US" dirty="0" err="1"/>
              <a:t>SilverLight</a:t>
            </a:r>
            <a:r>
              <a:rPr lang="en-US" dirty="0"/>
              <a:t>)</a:t>
            </a:r>
            <a:endParaRPr lang="en-US" dirty="0" smtClean="0"/>
          </a:p>
        </p:txBody>
      </p:sp>
      <p:sp>
        <p:nvSpPr>
          <p:cNvPr id="3" name="Title 2"/>
          <p:cNvSpPr>
            <a:spLocks noGrp="1"/>
          </p:cNvSpPr>
          <p:nvPr>
            <p:ph type="title"/>
          </p:nvPr>
        </p:nvSpPr>
        <p:spPr>
          <a:xfrm>
            <a:off x="1828800" y="152400"/>
            <a:ext cx="5715000" cy="1143000"/>
          </a:xfrm>
        </p:spPr>
        <p:txBody>
          <a:bodyPr/>
          <a:lstStyle/>
          <a:p>
            <a:r>
              <a:rPr lang="en-US" dirty="0" smtClean="0"/>
              <a:t>Advantages of </a:t>
            </a:r>
            <a:r>
              <a:rPr lang="en-US" dirty="0" err="1" smtClean="0"/>
              <a:t>eyeOS</a:t>
            </a:r>
            <a:endParaRPr lang="en-US" dirty="0"/>
          </a:p>
        </p:txBody>
      </p:sp>
    </p:spTree>
    <p:extLst>
      <p:ext uri="{BB962C8B-B14F-4D97-AF65-F5344CB8AC3E}">
        <p14:creationId xmlns:p14="http://schemas.microsoft.com/office/powerpoint/2010/main" val="75448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029200"/>
          </a:xfrm>
        </p:spPr>
        <p:txBody>
          <a:bodyPr>
            <a:normAutofit fontScale="92500" lnSpcReduction="10000"/>
          </a:bodyPr>
          <a:lstStyle/>
          <a:p>
            <a:r>
              <a:rPr lang="en-US" dirty="0" smtClean="0"/>
              <a:t>Security</a:t>
            </a:r>
          </a:p>
          <a:p>
            <a:pPr lvl="1"/>
            <a:r>
              <a:rPr lang="en-US" dirty="0"/>
              <a:t>256-bit encryption and </a:t>
            </a:r>
            <a:r>
              <a:rPr lang="en-US" dirty="0">
                <a:hlinkClick r:id="rId2" tooltip="Access control list"/>
              </a:rPr>
              <a:t>access control lists</a:t>
            </a:r>
            <a:r>
              <a:rPr lang="en-US" dirty="0"/>
              <a:t>, this can be easily safe-guarded.</a:t>
            </a:r>
          </a:p>
          <a:p>
            <a:r>
              <a:rPr lang="en-US" dirty="0" smtClean="0"/>
              <a:t>Speed</a:t>
            </a:r>
          </a:p>
          <a:p>
            <a:pPr lvl="1"/>
            <a:r>
              <a:rPr lang="en-US" dirty="0"/>
              <a:t>network latency or congestion can intermittently slow </a:t>
            </a:r>
            <a:r>
              <a:rPr lang="en-US" dirty="0" err="1"/>
              <a:t>webtop</a:t>
            </a:r>
            <a:r>
              <a:rPr lang="en-US" dirty="0"/>
              <a:t> activity</a:t>
            </a:r>
          </a:p>
          <a:p>
            <a:r>
              <a:rPr lang="en-US" dirty="0"/>
              <a:t>Application </a:t>
            </a:r>
            <a:r>
              <a:rPr lang="en-US" dirty="0" smtClean="0"/>
              <a:t>features</a:t>
            </a:r>
          </a:p>
          <a:p>
            <a:pPr lvl="1"/>
            <a:r>
              <a:rPr lang="en-US" dirty="0"/>
              <a:t>Some </a:t>
            </a:r>
            <a:r>
              <a:rPr lang="en-US" dirty="0" err="1"/>
              <a:t>webtop</a:t>
            </a:r>
            <a:r>
              <a:rPr lang="en-US" dirty="0"/>
              <a:t> delivered applications may not contain the full feature set of their traditional desktop counterparts</a:t>
            </a:r>
          </a:p>
          <a:p>
            <a:r>
              <a:rPr lang="en-US" dirty="0"/>
              <a:t>Network </a:t>
            </a:r>
            <a:r>
              <a:rPr lang="en-US" dirty="0" smtClean="0"/>
              <a:t>Access</a:t>
            </a:r>
          </a:p>
          <a:p>
            <a:pPr lvl="1"/>
            <a:r>
              <a:rPr lang="en-US" dirty="0"/>
              <a:t>Web desktops require access to a network</a:t>
            </a:r>
          </a:p>
          <a:p>
            <a:r>
              <a:rPr lang="en-US" dirty="0"/>
              <a:t>Central </a:t>
            </a:r>
            <a:r>
              <a:rPr lang="en-US" dirty="0" smtClean="0"/>
              <a:t>control (advantage?)</a:t>
            </a:r>
          </a:p>
          <a:p>
            <a:pPr lvl="1"/>
            <a:r>
              <a:rPr lang="en-US" dirty="0"/>
              <a:t>Updates </a:t>
            </a:r>
            <a:r>
              <a:rPr lang="en-US" dirty="0" smtClean="0"/>
              <a:t>&amp; installs typically </a:t>
            </a:r>
            <a:r>
              <a:rPr lang="en-US" dirty="0"/>
              <a:t>must be performed by an administrator on the server side</a:t>
            </a:r>
            <a:endParaRPr lang="en-US" dirty="0" smtClean="0"/>
          </a:p>
        </p:txBody>
      </p:sp>
      <p:sp>
        <p:nvSpPr>
          <p:cNvPr id="3" name="Title 2"/>
          <p:cNvSpPr>
            <a:spLocks noGrp="1"/>
          </p:cNvSpPr>
          <p:nvPr>
            <p:ph type="title"/>
          </p:nvPr>
        </p:nvSpPr>
        <p:spPr>
          <a:xfrm>
            <a:off x="1752600" y="228600"/>
            <a:ext cx="5410200" cy="1143000"/>
          </a:xfrm>
        </p:spPr>
        <p:txBody>
          <a:bodyPr/>
          <a:lstStyle/>
          <a:p>
            <a:r>
              <a:rPr lang="en-US" dirty="0" smtClean="0"/>
              <a:t>Drawbacks of </a:t>
            </a:r>
            <a:r>
              <a:rPr lang="en-US" dirty="0" err="1" smtClean="0"/>
              <a:t>eyeOS</a:t>
            </a:r>
            <a:endParaRPr lang="en-US" dirty="0"/>
          </a:p>
        </p:txBody>
      </p:sp>
    </p:spTree>
    <p:extLst>
      <p:ext uri="{BB962C8B-B14F-4D97-AF65-F5344CB8AC3E}">
        <p14:creationId xmlns:p14="http://schemas.microsoft.com/office/powerpoint/2010/main" val="71625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Schools</a:t>
            </a:r>
          </a:p>
          <a:p>
            <a:r>
              <a:rPr lang="en-US" dirty="0"/>
              <a:t>Small businesses</a:t>
            </a:r>
          </a:p>
          <a:p>
            <a:r>
              <a:rPr lang="en-US" dirty="0"/>
              <a:t>People who travel a </a:t>
            </a:r>
            <a:r>
              <a:rPr lang="en-US" dirty="0" smtClean="0"/>
              <a:t>lot</a:t>
            </a:r>
          </a:p>
          <a:p>
            <a:pPr lvl="1"/>
            <a:r>
              <a:rPr lang="en-US" dirty="0" err="1"/>
              <a:t>Webtops</a:t>
            </a:r>
            <a:r>
              <a:rPr lang="en-US" dirty="0"/>
              <a:t> and thin clients tend to save these groups money while still being convenient. For example a school would only have to install the operating system on the server and all of the other desktops could be simple boxes with an internet connection. This saves money on maintenance and start up. Also if updates need to be performed, its much easier to do it on one system instead of many systems. </a:t>
            </a:r>
          </a:p>
          <a:p>
            <a:pPr lvl="1"/>
            <a:endParaRPr lang="en-US" dirty="0">
              <a:effectLst/>
            </a:endParaRPr>
          </a:p>
        </p:txBody>
      </p:sp>
      <p:sp>
        <p:nvSpPr>
          <p:cNvPr id="3" name="Title 2"/>
          <p:cNvSpPr>
            <a:spLocks noGrp="1"/>
          </p:cNvSpPr>
          <p:nvPr>
            <p:ph type="title"/>
          </p:nvPr>
        </p:nvSpPr>
        <p:spPr>
          <a:xfrm>
            <a:off x="1295400" y="152400"/>
            <a:ext cx="6858000" cy="1143000"/>
          </a:xfrm>
        </p:spPr>
        <p:txBody>
          <a:bodyPr>
            <a:normAutofit/>
          </a:bodyPr>
          <a:lstStyle/>
          <a:p>
            <a:r>
              <a:rPr lang="en-US" dirty="0">
                <a:effectLst/>
              </a:rPr>
              <a:t>Who would use a </a:t>
            </a:r>
            <a:r>
              <a:rPr lang="en-US" dirty="0" err="1">
                <a:effectLst/>
              </a:rPr>
              <a:t>W</a:t>
            </a:r>
            <a:r>
              <a:rPr lang="en-US" dirty="0" err="1" smtClean="0">
                <a:effectLst/>
              </a:rPr>
              <a:t>ebtop</a:t>
            </a:r>
            <a:r>
              <a:rPr lang="en-US" dirty="0" smtClean="0">
                <a:effectLst/>
              </a:rPr>
              <a:t>?</a:t>
            </a:r>
            <a:endParaRPr lang="en-US" dirty="0"/>
          </a:p>
        </p:txBody>
      </p:sp>
    </p:spTree>
    <p:extLst>
      <p:ext uri="{BB962C8B-B14F-4D97-AF65-F5344CB8AC3E}">
        <p14:creationId xmlns:p14="http://schemas.microsoft.com/office/powerpoint/2010/main" val="233446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257800"/>
          </a:xfrm>
        </p:spPr>
        <p:txBody>
          <a:bodyPr>
            <a:normAutofit fontScale="85000" lnSpcReduction="10000"/>
          </a:bodyPr>
          <a:lstStyle/>
          <a:p>
            <a:r>
              <a:rPr lang="en-US" dirty="0"/>
              <a:t>The users at the </a:t>
            </a:r>
            <a:r>
              <a:rPr lang="en-US" b="1" dirty="0"/>
              <a:t>Public Server</a:t>
            </a:r>
            <a:r>
              <a:rPr lang="en-US" dirty="0"/>
              <a:t> at http://eyeOS.info:</a:t>
            </a:r>
          </a:p>
          <a:p>
            <a:r>
              <a:rPr lang="en-US" dirty="0"/>
              <a:t>These users, over 50,000 of them, commonly use </a:t>
            </a:r>
            <a:r>
              <a:rPr lang="en-US" dirty="0" err="1"/>
              <a:t>EyeOS</a:t>
            </a:r>
            <a:r>
              <a:rPr lang="en-US" dirty="0"/>
              <a:t> for these tasks:</a:t>
            </a:r>
          </a:p>
          <a:p>
            <a:r>
              <a:rPr lang="en-US" dirty="0"/>
              <a:t>Share files</a:t>
            </a:r>
          </a:p>
          <a:p>
            <a:r>
              <a:rPr lang="en-US" dirty="0"/>
              <a:t>Office tasks - e.g. creating private word documents, using the calendar and agenda. They do this so they can access the files from different computers. One user mentioned that he creates docs at home and then prints them out in the office, using </a:t>
            </a:r>
            <a:r>
              <a:rPr lang="en-US" dirty="0" err="1"/>
              <a:t>eyeEdit</a:t>
            </a:r>
            <a:r>
              <a:rPr lang="en-US" dirty="0"/>
              <a:t>.</a:t>
            </a:r>
          </a:p>
          <a:p>
            <a:r>
              <a:rPr lang="en-US" dirty="0"/>
              <a:t>Upload and download files in places were FTP is not allowed (e.g. the office) and use </a:t>
            </a:r>
            <a:r>
              <a:rPr lang="en-US" dirty="0" err="1"/>
              <a:t>eyeOS</a:t>
            </a:r>
            <a:r>
              <a:rPr lang="en-US" dirty="0"/>
              <a:t> to move files.</a:t>
            </a:r>
          </a:p>
          <a:p>
            <a:r>
              <a:rPr lang="en-US" dirty="0"/>
              <a:t>Chat / IM - </a:t>
            </a:r>
            <a:r>
              <a:rPr lang="en-US" dirty="0" err="1"/>
              <a:t>eyeMessages</a:t>
            </a:r>
            <a:r>
              <a:rPr lang="en-US" dirty="0"/>
              <a:t> (their IM app) has a lot of traffic right </a:t>
            </a:r>
            <a:r>
              <a:rPr lang="en-US" dirty="0" smtClean="0"/>
              <a:t>now,</a:t>
            </a:r>
          </a:p>
          <a:p>
            <a:r>
              <a:rPr lang="en-US" dirty="0" smtClean="0"/>
              <a:t>Play </a:t>
            </a:r>
            <a:r>
              <a:rPr lang="en-US" dirty="0"/>
              <a:t>games</a:t>
            </a:r>
            <a:endParaRPr lang="en-US" dirty="0">
              <a:effectLst/>
            </a:endParaRPr>
          </a:p>
        </p:txBody>
      </p:sp>
      <p:sp>
        <p:nvSpPr>
          <p:cNvPr id="3" name="Title 2"/>
          <p:cNvSpPr>
            <a:spLocks noGrp="1"/>
          </p:cNvSpPr>
          <p:nvPr>
            <p:ph type="title"/>
          </p:nvPr>
        </p:nvSpPr>
        <p:spPr>
          <a:xfrm>
            <a:off x="1295400" y="228600"/>
            <a:ext cx="6629400" cy="1143000"/>
          </a:xfrm>
        </p:spPr>
        <p:txBody>
          <a:bodyPr/>
          <a:lstStyle/>
          <a:p>
            <a:r>
              <a:rPr lang="en-US" dirty="0">
                <a:effectLst/>
              </a:rPr>
              <a:t>Common Uses for </a:t>
            </a:r>
            <a:r>
              <a:rPr lang="en-US" dirty="0" err="1">
                <a:effectLst/>
              </a:rPr>
              <a:t>EyeOS</a:t>
            </a:r>
            <a:endParaRPr lang="en-US" dirty="0"/>
          </a:p>
        </p:txBody>
      </p:sp>
    </p:spTree>
    <p:extLst>
      <p:ext uri="{BB962C8B-B14F-4D97-AF65-F5344CB8AC3E}">
        <p14:creationId xmlns:p14="http://schemas.microsoft.com/office/powerpoint/2010/main" val="310320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1295400"/>
            <a:ext cx="3124200" cy="4876800"/>
          </a:xfrm>
        </p:spPr>
      </p:pic>
      <p:sp>
        <p:nvSpPr>
          <p:cNvPr id="3" name="Title 2"/>
          <p:cNvSpPr>
            <a:spLocks noGrp="1"/>
          </p:cNvSpPr>
          <p:nvPr>
            <p:ph type="title"/>
          </p:nvPr>
        </p:nvSpPr>
        <p:spPr>
          <a:xfrm>
            <a:off x="2362200" y="228600"/>
            <a:ext cx="4953000" cy="1143000"/>
          </a:xfrm>
        </p:spPr>
        <p:txBody>
          <a:bodyPr/>
          <a:lstStyle/>
          <a:p>
            <a:r>
              <a:rPr lang="en-US" dirty="0" smtClean="0"/>
              <a:t>iPhone Interface</a:t>
            </a:r>
            <a:endParaRPr lang="en-US" dirty="0"/>
          </a:p>
        </p:txBody>
      </p:sp>
    </p:spTree>
    <p:extLst>
      <p:ext uri="{BB962C8B-B14F-4D97-AF65-F5344CB8AC3E}">
        <p14:creationId xmlns:p14="http://schemas.microsoft.com/office/powerpoint/2010/main" val="280122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TotalTime>
  <Words>500</Words>
  <Application>Microsoft Office PowerPoint</Application>
  <PresentationFormat>On-screen Show (4:3)</PresentationFormat>
  <Paragraphs>61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PowerPoint Presentation</vt:lpstr>
      <vt:lpstr>What is eyeOS?</vt:lpstr>
      <vt:lpstr>PowerPoint Presentation</vt:lpstr>
      <vt:lpstr>eyeOS Specifications </vt:lpstr>
      <vt:lpstr>Advantages of eyeOS</vt:lpstr>
      <vt:lpstr>Drawbacks of eyeOS</vt:lpstr>
      <vt:lpstr>Who would use a Webtop?</vt:lpstr>
      <vt:lpstr>Common Uses for EyeOS</vt:lpstr>
      <vt:lpstr>iPhone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Defmetalhead</dc:creator>
  <cp:lastModifiedBy>Defmetalhead</cp:lastModifiedBy>
  <cp:revision>5</cp:revision>
  <dcterms:created xsi:type="dcterms:W3CDTF">2012-06-04T15:06:53Z</dcterms:created>
  <dcterms:modified xsi:type="dcterms:W3CDTF">2012-06-04T15:55:09Z</dcterms:modified>
</cp:coreProperties>
</file>