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6" r:id="rId6"/>
    <p:sldId id="260" r:id="rId7"/>
    <p:sldId id="278" r:id="rId8"/>
    <p:sldId id="279" r:id="rId9"/>
    <p:sldId id="280" r:id="rId10"/>
    <p:sldId id="275" r:id="rId11"/>
    <p:sldId id="277" r:id="rId12"/>
    <p:sldId id="261" r:id="rId13"/>
    <p:sldId id="262" r:id="rId14"/>
    <p:sldId id="264" r:id="rId15"/>
    <p:sldId id="265" r:id="rId16"/>
    <p:sldId id="266" r:id="rId17"/>
    <p:sldId id="267" r:id="rId18"/>
    <p:sldId id="268" r:id="rId19"/>
    <p:sldId id="271" r:id="rId20"/>
    <p:sldId id="281" r:id="rId21"/>
    <p:sldId id="282" r:id="rId22"/>
    <p:sldId id="272" r:id="rId23"/>
    <p:sldId id="273" r:id="rId24"/>
    <p:sldId id="270" r:id="rId25"/>
    <p:sldId id="269" r:id="rId26"/>
    <p:sldId id="27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01" autoAdjust="0"/>
    <p:restoredTop sz="94660"/>
  </p:normalViewPr>
  <p:slideViewPr>
    <p:cSldViewPr snapToGrid="0">
      <p:cViewPr varScale="1">
        <p:scale>
          <a:sx n="83" d="100"/>
          <a:sy n="83" d="100"/>
        </p:scale>
        <p:origin x="72"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3/29/2019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ata.cityofnewyork.us/dataset/DOHMH-Farmers-Markets-and-Food-Boxes/8vwk-6iz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Economy_of_New_York_City" TargetMode="External"/><Relationship Id="rId2" Type="http://schemas.openxmlformats.org/officeDocument/2006/relationships/hyperlink" Target="https://en.wikipedia.org/wiki/New_York_City" TargetMode="External"/><Relationship Id="rId1" Type="http://schemas.openxmlformats.org/officeDocument/2006/relationships/slideLayout" Target="../slideLayouts/slideLayout2.xml"/><Relationship Id="rId5" Type="http://schemas.openxmlformats.org/officeDocument/2006/relationships/hyperlink" Target="https://en.wikipedia.org/wiki/Cuisine_of_New_York_City" TargetMode="External"/><Relationship Id="rId4" Type="http://schemas.openxmlformats.org/officeDocument/2006/relationships/hyperlink" Target="https://en.wikipedia.org/wiki/Portal:New_York_City"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The battle of </a:t>
            </a:r>
            <a:r>
              <a:rPr lang="en-GB" dirty="0" smtClean="0"/>
              <a:t>neighbourhoods-New York Restaurants</a:t>
            </a:r>
            <a:endParaRPr lang="ro-RO" dirty="0"/>
          </a:p>
        </p:txBody>
      </p:sp>
    </p:spTree>
    <p:extLst>
      <p:ext uri="{BB962C8B-B14F-4D97-AF65-F5344CB8AC3E}">
        <p14:creationId xmlns:p14="http://schemas.microsoft.com/office/powerpoint/2010/main" val="3591375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 packages and dependencies</a:t>
            </a:r>
            <a:endParaRPr lang="ro-RO" dirty="0"/>
          </a:p>
        </p:txBody>
      </p:sp>
      <p:sp>
        <p:nvSpPr>
          <p:cNvPr id="3" name="Content Placeholder 2"/>
          <p:cNvSpPr>
            <a:spLocks noGrp="1"/>
          </p:cNvSpPr>
          <p:nvPr>
            <p:ph idx="1"/>
          </p:nvPr>
        </p:nvSpPr>
        <p:spPr/>
        <p:txBody>
          <a:bodyPr>
            <a:normAutofit lnSpcReduction="10000"/>
          </a:bodyPr>
          <a:lstStyle/>
          <a:p>
            <a:r>
              <a:rPr lang="en-GB" dirty="0" smtClean="0"/>
              <a:t>Pandas-library for data analysis</a:t>
            </a:r>
          </a:p>
          <a:p>
            <a:r>
              <a:rPr lang="en-GB" dirty="0" err="1" smtClean="0"/>
              <a:t>Numpy</a:t>
            </a:r>
            <a:r>
              <a:rPr lang="en-GB" dirty="0" smtClean="0"/>
              <a:t>-library for handle data in a vectorised manner</a:t>
            </a:r>
          </a:p>
          <a:p>
            <a:r>
              <a:rPr lang="en-GB" dirty="0" smtClean="0"/>
              <a:t>JSON-library to handle JSON files</a:t>
            </a:r>
          </a:p>
          <a:p>
            <a:r>
              <a:rPr lang="en-GB" dirty="0" err="1" smtClean="0"/>
              <a:t>Geopy</a:t>
            </a:r>
            <a:r>
              <a:rPr lang="en-GB" dirty="0" smtClean="0"/>
              <a:t>-to retrieve location data</a:t>
            </a:r>
          </a:p>
          <a:p>
            <a:r>
              <a:rPr lang="en-GB" dirty="0" smtClean="0"/>
              <a:t>Requests-library to handle HTML requests</a:t>
            </a:r>
          </a:p>
          <a:p>
            <a:r>
              <a:rPr lang="en-GB" dirty="0" err="1" smtClean="0"/>
              <a:t>Matplotlib</a:t>
            </a:r>
            <a:r>
              <a:rPr lang="en-GB" dirty="0" smtClean="0"/>
              <a:t>-Python plotting module</a:t>
            </a:r>
          </a:p>
          <a:p>
            <a:r>
              <a:rPr lang="en-GB" dirty="0" err="1" smtClean="0"/>
              <a:t>Sklearn</a:t>
            </a:r>
            <a:r>
              <a:rPr lang="en-GB" dirty="0" smtClean="0"/>
              <a:t>-Python machine learning library</a:t>
            </a:r>
          </a:p>
          <a:p>
            <a:r>
              <a:rPr lang="en-GB" dirty="0" smtClean="0"/>
              <a:t>Folium-map rendering library</a:t>
            </a:r>
            <a:endParaRPr lang="ro-RO" dirty="0"/>
          </a:p>
        </p:txBody>
      </p:sp>
    </p:spTree>
    <p:extLst>
      <p:ext uri="{BB962C8B-B14F-4D97-AF65-F5344CB8AC3E}">
        <p14:creationId xmlns:p14="http://schemas.microsoft.com/office/powerpoint/2010/main" val="2583870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 flow</a:t>
            </a:r>
            <a:endParaRPr lang="ro-RO" dirty="0"/>
          </a:p>
        </p:txBody>
      </p:sp>
      <p:sp>
        <p:nvSpPr>
          <p:cNvPr id="3" name="Content Placeholder 2"/>
          <p:cNvSpPr>
            <a:spLocks noGrp="1"/>
          </p:cNvSpPr>
          <p:nvPr>
            <p:ph idx="1"/>
          </p:nvPr>
        </p:nvSpPr>
        <p:spPr/>
        <p:txBody>
          <a:bodyPr>
            <a:normAutofit fontScale="77500" lnSpcReduction="20000"/>
          </a:bodyPr>
          <a:lstStyle/>
          <a:p>
            <a:r>
              <a:rPr lang="en-GB" dirty="0" smtClean="0"/>
              <a:t>Web scraping and data wrangling</a:t>
            </a:r>
          </a:p>
          <a:p>
            <a:r>
              <a:rPr lang="en-GB" dirty="0" smtClean="0"/>
              <a:t>Top trending places extraction and clustering</a:t>
            </a:r>
          </a:p>
          <a:p>
            <a:r>
              <a:rPr lang="en-GB" dirty="0" smtClean="0"/>
              <a:t>Decision making based on clustered neighbourhoods, population distribution, competition(other cuisine types opened in the same area),access to Farmers markets which are suppliers for the business</a:t>
            </a:r>
          </a:p>
          <a:p>
            <a:r>
              <a:rPr lang="en-US" dirty="0"/>
              <a:t>New York city </a:t>
            </a:r>
            <a:r>
              <a:rPr lang="en-US" dirty="0" smtClean="0"/>
              <a:t>neighborhood </a:t>
            </a:r>
            <a:r>
              <a:rPr lang="en-US" dirty="0"/>
              <a:t>has a total of 5 boroughs </a:t>
            </a:r>
            <a:r>
              <a:rPr lang="en-US" dirty="0" smtClean="0"/>
              <a:t>and </a:t>
            </a:r>
            <a:r>
              <a:rPr lang="ro-RO" dirty="0" smtClean="0"/>
              <a:t>306 </a:t>
            </a:r>
            <a:r>
              <a:rPr lang="ro-RO" dirty="0"/>
              <a:t>neighborhoods</a:t>
            </a:r>
          </a:p>
          <a:p>
            <a:pPr marL="0" indent="0">
              <a:buNone/>
            </a:pPr>
            <a:r>
              <a:rPr lang="en-US" dirty="0"/>
              <a:t>• PART 1 - Clustering of Manhattan and Brooklyn</a:t>
            </a:r>
          </a:p>
          <a:p>
            <a:pPr marL="0" indent="0">
              <a:buNone/>
            </a:pPr>
            <a:r>
              <a:rPr lang="en-US" dirty="0"/>
              <a:t>• PART 2 - Clustering of Bronx, Queens and Staten Island.</a:t>
            </a:r>
          </a:p>
          <a:p>
            <a:pPr marL="0" indent="0">
              <a:buNone/>
            </a:pPr>
            <a:r>
              <a:rPr lang="en-US" dirty="0"/>
              <a:t>• Only restaurant data is filtered from foursquare.com </a:t>
            </a:r>
            <a:r>
              <a:rPr lang="en-US" dirty="0" smtClean="0"/>
              <a:t>venues data </a:t>
            </a:r>
            <a:r>
              <a:rPr lang="en-US" dirty="0"/>
              <a:t>and </a:t>
            </a:r>
            <a:r>
              <a:rPr lang="en-US" dirty="0" smtClean="0"/>
              <a:t>was further utilized </a:t>
            </a:r>
            <a:r>
              <a:rPr lang="en-US" dirty="0"/>
              <a:t>for this project.</a:t>
            </a:r>
          </a:p>
          <a:p>
            <a:pPr marL="0" indent="0">
              <a:buNone/>
            </a:pPr>
            <a:r>
              <a:rPr lang="en-US" dirty="0" smtClean="0"/>
              <a:t>This </a:t>
            </a:r>
            <a:r>
              <a:rPr lang="en-US" dirty="0"/>
              <a:t>is </a:t>
            </a:r>
            <a:r>
              <a:rPr lang="en-US" dirty="0" smtClean="0"/>
              <a:t>performed through the </a:t>
            </a:r>
            <a:r>
              <a:rPr lang="en-US" dirty="0"/>
              <a:t>following Exploratory data analysis</a:t>
            </a:r>
            <a:endParaRPr lang="ro-RO" dirty="0"/>
          </a:p>
        </p:txBody>
      </p:sp>
    </p:spTree>
    <p:extLst>
      <p:ext uri="{BB962C8B-B14F-4D97-AF65-F5344CB8AC3E}">
        <p14:creationId xmlns:p14="http://schemas.microsoft.com/office/powerpoint/2010/main" val="99328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Methodology-1</a:t>
            </a:r>
            <a:endParaRPr lang="ro-RO" dirty="0"/>
          </a:p>
        </p:txBody>
      </p:sp>
      <p:sp>
        <p:nvSpPr>
          <p:cNvPr id="3" name="Content Placeholder 2"/>
          <p:cNvSpPr>
            <a:spLocks noGrp="1"/>
          </p:cNvSpPr>
          <p:nvPr>
            <p:ph idx="1"/>
          </p:nvPr>
        </p:nvSpPr>
        <p:spPr>
          <a:xfrm>
            <a:off x="913795" y="1323703"/>
            <a:ext cx="3283736" cy="4467497"/>
          </a:xfrm>
        </p:spPr>
        <p:txBody>
          <a:bodyPr>
            <a:normAutofit fontScale="70000" lnSpcReduction="20000"/>
          </a:bodyPr>
          <a:lstStyle/>
          <a:p>
            <a:r>
              <a:rPr lang="en-GB" dirty="0" smtClean="0"/>
              <a:t>Data 1-New York city Geographical coordinates Data</a:t>
            </a:r>
          </a:p>
          <a:p>
            <a:r>
              <a:rPr lang="en-GB" dirty="0" smtClean="0"/>
              <a:t>Load the data and explore-</a:t>
            </a:r>
            <a:r>
              <a:rPr lang="en-GB" dirty="0" err="1" smtClean="0"/>
              <a:t>newyosk_data.json</a:t>
            </a:r>
            <a:endParaRPr lang="en-GB" dirty="0" smtClean="0"/>
          </a:p>
          <a:p>
            <a:r>
              <a:rPr lang="en-GB" dirty="0" smtClean="0"/>
              <a:t>Transform the data of nested python dictionaries into a panda </a:t>
            </a:r>
            <a:r>
              <a:rPr lang="en-GB" dirty="0" err="1" smtClean="0"/>
              <a:t>dataframe</a:t>
            </a:r>
            <a:endParaRPr lang="en-GB" dirty="0" smtClean="0"/>
          </a:p>
          <a:p>
            <a:r>
              <a:rPr lang="en-GB" dirty="0" err="1" smtClean="0"/>
              <a:t>Dataframe</a:t>
            </a:r>
            <a:r>
              <a:rPr lang="en-GB" dirty="0" smtClean="0"/>
              <a:t> contains the geographical coordinates of NYC </a:t>
            </a:r>
            <a:r>
              <a:rPr lang="en-GB" dirty="0" err="1" smtClean="0"/>
              <a:t>neighborhoods</a:t>
            </a:r>
            <a:endParaRPr lang="en-GB" dirty="0" smtClean="0"/>
          </a:p>
          <a:p>
            <a:r>
              <a:rPr lang="en-GB" dirty="0" smtClean="0"/>
              <a:t>Data will use to get Venues data from Foursquare</a:t>
            </a:r>
          </a:p>
          <a:p>
            <a:r>
              <a:rPr lang="en-GB" dirty="0" err="1" smtClean="0"/>
              <a:t>Geopy</a:t>
            </a:r>
            <a:r>
              <a:rPr lang="en-GB" dirty="0" smtClean="0"/>
              <a:t> and folium libraries were used to create a map of New York</a:t>
            </a:r>
          </a:p>
          <a:p>
            <a:endParaRPr lang="ro-RO" dirty="0"/>
          </a:p>
        </p:txBody>
      </p:sp>
      <p:pic>
        <p:nvPicPr>
          <p:cNvPr id="4" name="Picture 3"/>
          <p:cNvPicPr>
            <a:picLocks noChangeAspect="1"/>
          </p:cNvPicPr>
          <p:nvPr/>
        </p:nvPicPr>
        <p:blipFill>
          <a:blip r:embed="rId2"/>
          <a:stretch>
            <a:fillRect/>
          </a:stretch>
        </p:blipFill>
        <p:spPr>
          <a:xfrm>
            <a:off x="4789265" y="1605821"/>
            <a:ext cx="6687388" cy="4515480"/>
          </a:xfrm>
          <a:prstGeom prst="rect">
            <a:avLst/>
          </a:prstGeom>
        </p:spPr>
      </p:pic>
    </p:spTree>
    <p:extLst>
      <p:ext uri="{BB962C8B-B14F-4D97-AF65-F5344CB8AC3E}">
        <p14:creationId xmlns:p14="http://schemas.microsoft.com/office/powerpoint/2010/main" val="817046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Methodology-2</a:t>
            </a:r>
            <a:endParaRPr lang="ro-RO" dirty="0"/>
          </a:p>
        </p:txBody>
      </p:sp>
      <p:sp>
        <p:nvSpPr>
          <p:cNvPr id="3" name="Content Placeholder 2"/>
          <p:cNvSpPr>
            <a:spLocks noGrp="1"/>
          </p:cNvSpPr>
          <p:nvPr>
            <p:ph idx="1"/>
          </p:nvPr>
        </p:nvSpPr>
        <p:spPr>
          <a:xfrm>
            <a:off x="913795" y="2096064"/>
            <a:ext cx="5680969" cy="4517172"/>
          </a:xfrm>
        </p:spPr>
        <p:txBody>
          <a:bodyPr/>
          <a:lstStyle/>
          <a:p>
            <a:r>
              <a:rPr lang="en-GB" dirty="0" smtClean="0"/>
              <a:t>Data 2-DOHMH Farmers Markets  and Food Boxes </a:t>
            </a:r>
            <a:r>
              <a:rPr lang="en-GB" dirty="0" smtClean="0"/>
              <a:t>dataset</a:t>
            </a:r>
            <a:endParaRPr lang="en-GB" dirty="0" smtClean="0"/>
          </a:p>
          <a:p>
            <a:r>
              <a:rPr lang="en-GB" dirty="0" smtClean="0"/>
              <a:t>There are totally 144 Farmers Markets in New York city</a:t>
            </a:r>
          </a:p>
          <a:p>
            <a:r>
              <a:rPr lang="en-GB" dirty="0" smtClean="0"/>
              <a:t>Highest number are in Manhattan and Brooklyn</a:t>
            </a:r>
          </a:p>
          <a:p>
            <a:r>
              <a:rPr lang="en-GB" dirty="0" smtClean="0"/>
              <a:t>Lowest are in Queens &amp; State Island</a:t>
            </a:r>
            <a:endParaRPr lang="ro-RO" dirty="0"/>
          </a:p>
        </p:txBody>
      </p:sp>
      <p:pic>
        <p:nvPicPr>
          <p:cNvPr id="4" name="Picture 3"/>
          <p:cNvPicPr>
            <a:picLocks noChangeAspect="1"/>
          </p:cNvPicPr>
          <p:nvPr/>
        </p:nvPicPr>
        <p:blipFill>
          <a:blip r:embed="rId2"/>
          <a:stretch>
            <a:fillRect/>
          </a:stretch>
        </p:blipFill>
        <p:spPr>
          <a:xfrm>
            <a:off x="6594764" y="1935921"/>
            <a:ext cx="5283200" cy="4804205"/>
          </a:xfrm>
          <a:prstGeom prst="rect">
            <a:avLst/>
          </a:prstGeom>
        </p:spPr>
      </p:pic>
    </p:spTree>
    <p:extLst>
      <p:ext uri="{BB962C8B-B14F-4D97-AF65-F5344CB8AC3E}">
        <p14:creationId xmlns:p14="http://schemas.microsoft.com/office/powerpoint/2010/main" val="775789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Methodology-3</a:t>
            </a:r>
            <a:endParaRPr lang="ro-RO" dirty="0"/>
          </a:p>
        </p:txBody>
      </p:sp>
      <p:sp>
        <p:nvSpPr>
          <p:cNvPr id="3" name="Content Placeholder 2"/>
          <p:cNvSpPr>
            <a:spLocks noGrp="1"/>
          </p:cNvSpPr>
          <p:nvPr>
            <p:ph idx="1"/>
          </p:nvPr>
        </p:nvSpPr>
        <p:spPr/>
        <p:txBody>
          <a:bodyPr/>
          <a:lstStyle/>
          <a:p>
            <a:r>
              <a:rPr lang="en-GB" dirty="0" smtClean="0"/>
              <a:t>Data 3:To analyse New York population, demographic data regarding cuisine scrapped the data from Wikipedia pages given above in the data section.</a:t>
            </a:r>
          </a:p>
          <a:p>
            <a:r>
              <a:rPr lang="en-GB" dirty="0" err="1" smtClean="0"/>
              <a:t>BeautifulSoup</a:t>
            </a:r>
            <a:r>
              <a:rPr lang="en-GB" dirty="0" smtClean="0"/>
              <a:t> Python library was used</a:t>
            </a:r>
          </a:p>
          <a:p>
            <a:endParaRPr lang="ro-RO" dirty="0"/>
          </a:p>
        </p:txBody>
      </p:sp>
    </p:spTree>
    <p:extLst>
      <p:ext uri="{BB962C8B-B14F-4D97-AF65-F5344CB8AC3E}">
        <p14:creationId xmlns:p14="http://schemas.microsoft.com/office/powerpoint/2010/main" val="1529044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Methodology-3 New York population</a:t>
            </a:r>
            <a:endParaRPr lang="ro-RO" dirty="0"/>
          </a:p>
        </p:txBody>
      </p:sp>
      <p:sp>
        <p:nvSpPr>
          <p:cNvPr id="3" name="Content Placeholder 2"/>
          <p:cNvSpPr>
            <a:spLocks noGrp="1"/>
          </p:cNvSpPr>
          <p:nvPr>
            <p:ph idx="1"/>
          </p:nvPr>
        </p:nvSpPr>
        <p:spPr/>
        <p:txBody>
          <a:bodyPr/>
          <a:lstStyle/>
          <a:p>
            <a:r>
              <a:rPr lang="en-GB" dirty="0" smtClean="0"/>
              <a:t>Manhattan (New York County) has the geographically smallest area and the population with highest density.</a:t>
            </a:r>
          </a:p>
          <a:p>
            <a:r>
              <a:rPr lang="en-GB" dirty="0" smtClean="0"/>
              <a:t>Brooklyn is the city’s most populated borough</a:t>
            </a:r>
          </a:p>
          <a:p>
            <a:r>
              <a:rPr lang="en-GB" dirty="0" smtClean="0"/>
              <a:t>Queens, on Long Island north and east of Brooklyn, is geographically the largest borough.</a:t>
            </a:r>
            <a:endParaRPr lang="ro-RO" dirty="0"/>
          </a:p>
        </p:txBody>
      </p:sp>
    </p:spTree>
    <p:extLst>
      <p:ext uri="{BB962C8B-B14F-4D97-AF65-F5344CB8AC3E}">
        <p14:creationId xmlns:p14="http://schemas.microsoft.com/office/powerpoint/2010/main" val="271925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 3-New York city demographics</a:t>
            </a:r>
            <a:endParaRPr lang="ro-RO" dirty="0"/>
          </a:p>
        </p:txBody>
      </p:sp>
      <p:sp>
        <p:nvSpPr>
          <p:cNvPr id="3" name="Content Placeholder 2"/>
          <p:cNvSpPr>
            <a:spLocks noGrp="1"/>
          </p:cNvSpPr>
          <p:nvPr>
            <p:ph idx="1"/>
          </p:nvPr>
        </p:nvSpPr>
        <p:spPr/>
        <p:txBody>
          <a:bodyPr/>
          <a:lstStyle/>
          <a:p>
            <a:r>
              <a:rPr lang="en-GB" dirty="0" smtClean="0"/>
              <a:t>New York is the most populated city in US, with an estimated record high of 8.7 </a:t>
            </a:r>
            <a:r>
              <a:rPr lang="en-GB" dirty="0" err="1" smtClean="0"/>
              <a:t>mio</a:t>
            </a:r>
            <a:r>
              <a:rPr lang="en-GB" dirty="0" smtClean="0"/>
              <a:t> residents as of 2017, incorporating more </a:t>
            </a:r>
            <a:r>
              <a:rPr lang="en-GB" dirty="0" smtClean="0"/>
              <a:t>immigration into </a:t>
            </a:r>
            <a:r>
              <a:rPr lang="en-GB" dirty="0" smtClean="0"/>
              <a:t>the city than outmigration</a:t>
            </a:r>
            <a:r>
              <a:rPr lang="en-GB" dirty="0" smtClean="0">
                <a:sym typeface="Wingdings" panose="05000000000000000000" pitchFamily="2" charset="2"/>
              </a:rPr>
              <a:t> cuisine </a:t>
            </a:r>
            <a:r>
              <a:rPr lang="en-GB" dirty="0" smtClean="0">
                <a:sym typeface="Wingdings" panose="05000000000000000000" pitchFamily="2" charset="2"/>
              </a:rPr>
              <a:t>is </a:t>
            </a:r>
            <a:r>
              <a:rPr lang="en-GB" dirty="0" smtClean="0">
                <a:sym typeface="Wingdings" panose="05000000000000000000" pitchFamily="2" charset="2"/>
              </a:rPr>
              <a:t>different and various</a:t>
            </a:r>
            <a:endParaRPr lang="en-GB" dirty="0" smtClean="0">
              <a:sym typeface="Wingdings" panose="05000000000000000000" pitchFamily="2" charset="2"/>
            </a:endParaRPr>
          </a:p>
          <a:p>
            <a:r>
              <a:rPr lang="en-GB" dirty="0" smtClean="0">
                <a:sym typeface="Wingdings" panose="05000000000000000000" pitchFamily="2" charset="2"/>
              </a:rPr>
              <a:t>Being a mixture of racial composition ,NYC has restaurants serving cuisine from many cultures and countries</a:t>
            </a:r>
            <a:r>
              <a:rPr lang="en-GB" dirty="0" smtClean="0">
                <a:sym typeface="Wingdings" panose="05000000000000000000" pitchFamily="2" charset="2"/>
              </a:rPr>
              <a:t>: Italian, Indian, African </a:t>
            </a:r>
            <a:r>
              <a:rPr lang="en-GB" dirty="0" smtClean="0">
                <a:sym typeface="Wingdings" panose="05000000000000000000" pitchFamily="2" charset="2"/>
              </a:rPr>
              <a:t>etc.</a:t>
            </a:r>
          </a:p>
          <a:p>
            <a:endParaRPr lang="en-GB" dirty="0" smtClean="0"/>
          </a:p>
          <a:p>
            <a:endParaRPr lang="ro-RO" dirty="0"/>
          </a:p>
        </p:txBody>
      </p:sp>
    </p:spTree>
    <p:extLst>
      <p:ext uri="{BB962C8B-B14F-4D97-AF65-F5344CB8AC3E}">
        <p14:creationId xmlns:p14="http://schemas.microsoft.com/office/powerpoint/2010/main" val="902829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 3-cuisine of </a:t>
            </a:r>
            <a:r>
              <a:rPr lang="en-GB" dirty="0" err="1" smtClean="0"/>
              <a:t>nyc</a:t>
            </a:r>
            <a:endParaRPr lang="ro-RO" dirty="0"/>
          </a:p>
        </p:txBody>
      </p:sp>
      <p:sp>
        <p:nvSpPr>
          <p:cNvPr id="3" name="Content Placeholder 2"/>
          <p:cNvSpPr>
            <a:spLocks noGrp="1"/>
          </p:cNvSpPr>
          <p:nvPr>
            <p:ph idx="1"/>
          </p:nvPr>
        </p:nvSpPr>
        <p:spPr/>
        <p:txBody>
          <a:bodyPr/>
          <a:lstStyle/>
          <a:p>
            <a:r>
              <a:rPr lang="en-GB" dirty="0" smtClean="0"/>
              <a:t>This data has been manually prepared</a:t>
            </a:r>
            <a:r>
              <a:rPr lang="en-GB" dirty="0" smtClean="0"/>
              <a:t>. Data </a:t>
            </a:r>
            <a:r>
              <a:rPr lang="en-GB" dirty="0" smtClean="0"/>
              <a:t>is taken from Wikipedia page </a:t>
            </a:r>
          </a:p>
          <a:p>
            <a:r>
              <a:rPr lang="en-GB" dirty="0" smtClean="0"/>
              <a:t>Data was used to create word cloud</a:t>
            </a:r>
          </a:p>
          <a:p>
            <a:r>
              <a:rPr lang="en-GB" dirty="0" smtClean="0"/>
              <a:t>Most preferred food in NYC</a:t>
            </a:r>
            <a:r>
              <a:rPr lang="en-GB" dirty="0" smtClean="0"/>
              <a:t>_ Italian, </a:t>
            </a:r>
            <a:r>
              <a:rPr lang="en-GB" dirty="0" err="1" smtClean="0"/>
              <a:t>Mexican,Puerto</a:t>
            </a:r>
            <a:r>
              <a:rPr lang="en-GB" dirty="0" smtClean="0"/>
              <a:t> </a:t>
            </a:r>
            <a:r>
              <a:rPr lang="en-GB" dirty="0" smtClean="0"/>
              <a:t>Rican, Jewish, Indian</a:t>
            </a:r>
          </a:p>
          <a:p>
            <a:endParaRPr lang="ro-RO" dirty="0"/>
          </a:p>
        </p:txBody>
      </p:sp>
    </p:spTree>
    <p:extLst>
      <p:ext uri="{BB962C8B-B14F-4D97-AF65-F5344CB8AC3E}">
        <p14:creationId xmlns:p14="http://schemas.microsoft.com/office/powerpoint/2010/main" val="3848940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 3-cuisine of </a:t>
            </a:r>
            <a:r>
              <a:rPr lang="en-GB" dirty="0" err="1" smtClean="0"/>
              <a:t>NYc</a:t>
            </a:r>
            <a:endParaRPr lang="ro-RO" dirty="0"/>
          </a:p>
        </p:txBody>
      </p:sp>
      <p:sp>
        <p:nvSpPr>
          <p:cNvPr id="3" name="Content Placeholder 2"/>
          <p:cNvSpPr>
            <a:spLocks noGrp="1"/>
          </p:cNvSpPr>
          <p:nvPr>
            <p:ph idx="1"/>
          </p:nvPr>
        </p:nvSpPr>
        <p:spPr/>
        <p:txBody>
          <a:bodyPr/>
          <a:lstStyle/>
          <a:p>
            <a:r>
              <a:rPr lang="en-GB" dirty="0" smtClean="0"/>
              <a:t>Brooklyn cuisine</a:t>
            </a:r>
          </a:p>
          <a:p>
            <a:r>
              <a:rPr lang="en-GB" dirty="0" smtClean="0"/>
              <a:t>Manhattan cuisine</a:t>
            </a:r>
          </a:p>
          <a:p>
            <a:endParaRPr lang="ro-RO" dirty="0"/>
          </a:p>
        </p:txBody>
      </p:sp>
    </p:spTree>
    <p:extLst>
      <p:ext uri="{BB962C8B-B14F-4D97-AF65-F5344CB8AC3E}">
        <p14:creationId xmlns:p14="http://schemas.microsoft.com/office/powerpoint/2010/main" val="3490374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 4-using foursquare.com</a:t>
            </a:r>
            <a:endParaRPr lang="ro-RO" dirty="0"/>
          </a:p>
        </p:txBody>
      </p:sp>
      <p:sp>
        <p:nvSpPr>
          <p:cNvPr id="3" name="Content Placeholder 2"/>
          <p:cNvSpPr>
            <a:spLocks noGrp="1"/>
          </p:cNvSpPr>
          <p:nvPr>
            <p:ph idx="1"/>
          </p:nvPr>
        </p:nvSpPr>
        <p:spPr/>
        <p:txBody>
          <a:bodyPr>
            <a:normAutofit fontScale="92500"/>
          </a:bodyPr>
          <a:lstStyle/>
          <a:p>
            <a:r>
              <a:rPr lang="en-US" dirty="0" smtClean="0"/>
              <a:t>New York </a:t>
            </a:r>
            <a:r>
              <a:rPr lang="en-US" dirty="0"/>
              <a:t>city geographical coordinates data has be </a:t>
            </a:r>
            <a:r>
              <a:rPr lang="en-US" dirty="0" smtClean="0"/>
              <a:t>utilized as </a:t>
            </a:r>
            <a:r>
              <a:rPr lang="en-US" dirty="0"/>
              <a:t>input for the Foursquare API, that has been leveraged </a:t>
            </a:r>
            <a:r>
              <a:rPr lang="en-US" dirty="0" smtClean="0"/>
              <a:t>to provision </a:t>
            </a:r>
            <a:r>
              <a:rPr lang="en-US" dirty="0"/>
              <a:t>venues information for each neighborhood.</a:t>
            </a:r>
          </a:p>
          <a:p>
            <a:r>
              <a:rPr lang="en-US" dirty="0" smtClean="0"/>
              <a:t> </a:t>
            </a:r>
            <a:r>
              <a:rPr lang="en-US" dirty="0"/>
              <a:t>We used the Foursquare API data to explore neighborhoods in</a:t>
            </a:r>
          </a:p>
          <a:p>
            <a:pPr marL="0" indent="0">
              <a:buNone/>
            </a:pPr>
            <a:r>
              <a:rPr lang="ro-RO" dirty="0"/>
              <a:t>New York City.</a:t>
            </a:r>
          </a:p>
          <a:p>
            <a:r>
              <a:rPr lang="en-US" dirty="0" smtClean="0"/>
              <a:t>Using </a:t>
            </a:r>
            <a:r>
              <a:rPr lang="en-US" dirty="0"/>
              <a:t>the geographical coordinates of each </a:t>
            </a:r>
            <a:r>
              <a:rPr lang="en-US" dirty="0" smtClean="0"/>
              <a:t>neighborhood</a:t>
            </a:r>
            <a:r>
              <a:rPr lang="en-US" dirty="0"/>
              <a:t> </a:t>
            </a:r>
            <a:r>
              <a:rPr lang="en-US" dirty="0" smtClean="0"/>
              <a:t>foursquare </a:t>
            </a:r>
            <a:r>
              <a:rPr lang="en-US" dirty="0"/>
              <a:t>API calls are made to get top 200 venues in </a:t>
            </a:r>
            <a:r>
              <a:rPr lang="en-US" dirty="0" smtClean="0"/>
              <a:t>a </a:t>
            </a:r>
            <a:r>
              <a:rPr lang="ro-RO" dirty="0" smtClean="0"/>
              <a:t>radius </a:t>
            </a:r>
            <a:r>
              <a:rPr lang="ro-RO" dirty="0"/>
              <a:t>of 1000 meters</a:t>
            </a:r>
          </a:p>
          <a:p>
            <a:r>
              <a:rPr lang="en-US" dirty="0"/>
              <a:t>PART – 1 Brooklyn and Manhattan</a:t>
            </a:r>
          </a:p>
          <a:p>
            <a:r>
              <a:rPr lang="en-US" dirty="0"/>
              <a:t>PART – 2 Bronx, Queens and Staten Island</a:t>
            </a:r>
            <a:endParaRPr lang="ro-RO" dirty="0"/>
          </a:p>
        </p:txBody>
      </p:sp>
    </p:spTree>
    <p:extLst>
      <p:ext uri="{BB962C8B-B14F-4D97-AF65-F5344CB8AC3E}">
        <p14:creationId xmlns:p14="http://schemas.microsoft.com/office/powerpoint/2010/main" val="133406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ro-RO" dirty="0"/>
          </a:p>
        </p:txBody>
      </p:sp>
      <p:sp>
        <p:nvSpPr>
          <p:cNvPr id="3" name="Content Placeholder 2"/>
          <p:cNvSpPr>
            <a:spLocks noGrp="1"/>
          </p:cNvSpPr>
          <p:nvPr>
            <p:ph idx="1"/>
          </p:nvPr>
        </p:nvSpPr>
        <p:spPr/>
        <p:txBody>
          <a:bodyPr>
            <a:normAutofit lnSpcReduction="10000"/>
          </a:bodyPr>
          <a:lstStyle/>
          <a:p>
            <a:r>
              <a:rPr lang="en-GB" dirty="0" smtClean="0"/>
              <a:t>New York city review in order to </a:t>
            </a:r>
            <a:r>
              <a:rPr lang="en-GB" dirty="0" smtClean="0"/>
              <a:t>analyse the opportunity to open a new Italian restaurant business </a:t>
            </a:r>
            <a:endParaRPr lang="en-GB" dirty="0" smtClean="0"/>
          </a:p>
          <a:p>
            <a:r>
              <a:rPr lang="en-GB" dirty="0" smtClean="0"/>
              <a:t>Business </a:t>
            </a:r>
            <a:r>
              <a:rPr lang="en-GB" dirty="0" smtClean="0"/>
              <a:t>problem consists in:</a:t>
            </a:r>
            <a:endParaRPr lang="en-GB" dirty="0" smtClean="0"/>
          </a:p>
          <a:p>
            <a:pPr marL="0" indent="0">
              <a:buNone/>
            </a:pPr>
            <a:r>
              <a:rPr lang="en-GB" dirty="0" smtClean="0"/>
              <a:t>-choice of first neighbourhood to start an Italian restaurant business</a:t>
            </a:r>
          </a:p>
          <a:p>
            <a:pPr marL="0" indent="0">
              <a:buNone/>
            </a:pPr>
            <a:r>
              <a:rPr lang="en-GB" dirty="0" smtClean="0"/>
              <a:t>-easy to </a:t>
            </a:r>
            <a:r>
              <a:rPr lang="en-GB" dirty="0" smtClean="0"/>
              <a:t>replicate a restaurant</a:t>
            </a:r>
            <a:endParaRPr lang="en-GB" dirty="0" smtClean="0"/>
          </a:p>
          <a:p>
            <a:pPr marL="0" indent="0">
              <a:buNone/>
            </a:pPr>
            <a:r>
              <a:rPr lang="en-GB" dirty="0" smtClean="0"/>
              <a:t>-low </a:t>
            </a:r>
            <a:r>
              <a:rPr lang="en-GB" dirty="0" smtClean="0"/>
              <a:t>competition in the neighbourhood area</a:t>
            </a:r>
            <a:endParaRPr lang="en-GB" dirty="0" smtClean="0"/>
          </a:p>
          <a:p>
            <a:pPr marL="0" indent="0">
              <a:buNone/>
            </a:pPr>
            <a:r>
              <a:rPr lang="en-GB" dirty="0" smtClean="0"/>
              <a:t>-high demand </a:t>
            </a:r>
          </a:p>
          <a:p>
            <a:pPr marL="0" indent="0">
              <a:buNone/>
            </a:pPr>
            <a:r>
              <a:rPr lang="en-GB" dirty="0" smtClean="0"/>
              <a:t>-choice of menu</a:t>
            </a:r>
          </a:p>
          <a:p>
            <a:pPr marL="0" indent="0">
              <a:buNone/>
            </a:pPr>
            <a:endParaRPr lang="ro-RO" dirty="0"/>
          </a:p>
        </p:txBody>
      </p:sp>
    </p:spTree>
    <p:extLst>
      <p:ext uri="{BB962C8B-B14F-4D97-AF65-F5344CB8AC3E}">
        <p14:creationId xmlns:p14="http://schemas.microsoft.com/office/powerpoint/2010/main" val="3638969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 4-using foursquare.com</a:t>
            </a:r>
            <a:endParaRPr lang="ro-RO" dirty="0"/>
          </a:p>
        </p:txBody>
      </p:sp>
      <p:sp>
        <p:nvSpPr>
          <p:cNvPr id="3" name="Content Placeholder 2"/>
          <p:cNvSpPr>
            <a:spLocks noGrp="1"/>
          </p:cNvSpPr>
          <p:nvPr>
            <p:ph idx="1"/>
          </p:nvPr>
        </p:nvSpPr>
        <p:spPr/>
        <p:txBody>
          <a:bodyPr/>
          <a:lstStyle/>
          <a:p>
            <a:r>
              <a:rPr lang="en-GB" dirty="0" smtClean="0"/>
              <a:t>Venues data</a:t>
            </a:r>
          </a:p>
          <a:p>
            <a:endParaRPr lang="en-GB" dirty="0"/>
          </a:p>
          <a:p>
            <a:endParaRPr lang="en-GB" dirty="0" smtClean="0"/>
          </a:p>
          <a:p>
            <a:pPr marL="0" indent="0">
              <a:buNone/>
            </a:pPr>
            <a:endParaRPr lang="en-GB" dirty="0"/>
          </a:p>
          <a:p>
            <a:r>
              <a:rPr lang="en-GB" dirty="0" smtClean="0"/>
              <a:t>Visualization</a:t>
            </a:r>
          </a:p>
          <a:p>
            <a:endParaRPr lang="en-GB" dirty="0" smtClean="0"/>
          </a:p>
          <a:p>
            <a:pPr marL="0" indent="0">
              <a:buNone/>
            </a:pPr>
            <a:endParaRPr lang="ro-RO" dirty="0"/>
          </a:p>
        </p:txBody>
      </p:sp>
      <p:pic>
        <p:nvPicPr>
          <p:cNvPr id="4" name="Picture 3"/>
          <p:cNvPicPr>
            <a:picLocks noChangeAspect="1"/>
          </p:cNvPicPr>
          <p:nvPr/>
        </p:nvPicPr>
        <p:blipFill>
          <a:blip r:embed="rId2"/>
          <a:stretch>
            <a:fillRect/>
          </a:stretch>
        </p:blipFill>
        <p:spPr>
          <a:xfrm>
            <a:off x="1772777" y="2656062"/>
            <a:ext cx="8240275" cy="1287570"/>
          </a:xfrm>
          <a:prstGeom prst="rect">
            <a:avLst/>
          </a:prstGeom>
        </p:spPr>
      </p:pic>
      <p:pic>
        <p:nvPicPr>
          <p:cNvPr id="5" name="Picture 4"/>
          <p:cNvPicPr>
            <a:picLocks noChangeAspect="1"/>
          </p:cNvPicPr>
          <p:nvPr/>
        </p:nvPicPr>
        <p:blipFill>
          <a:blip r:embed="rId3"/>
          <a:stretch>
            <a:fillRect/>
          </a:stretch>
        </p:blipFill>
        <p:spPr>
          <a:xfrm>
            <a:off x="3007440" y="4161928"/>
            <a:ext cx="6306430" cy="2553056"/>
          </a:xfrm>
          <a:prstGeom prst="rect">
            <a:avLst/>
          </a:prstGeom>
        </p:spPr>
      </p:pic>
    </p:spTree>
    <p:extLst>
      <p:ext uri="{BB962C8B-B14F-4D97-AF65-F5344CB8AC3E}">
        <p14:creationId xmlns:p14="http://schemas.microsoft.com/office/powerpoint/2010/main" val="3590264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 4-using foursquare.com</a:t>
            </a:r>
            <a:endParaRPr lang="ro-RO" dirty="0"/>
          </a:p>
        </p:txBody>
      </p:sp>
      <p:sp>
        <p:nvSpPr>
          <p:cNvPr id="3" name="Content Placeholder 2"/>
          <p:cNvSpPr>
            <a:spLocks noGrp="1"/>
          </p:cNvSpPr>
          <p:nvPr>
            <p:ph idx="1"/>
          </p:nvPr>
        </p:nvSpPr>
        <p:spPr/>
        <p:txBody>
          <a:bodyPr/>
          <a:lstStyle/>
          <a:p>
            <a:r>
              <a:rPr lang="en-US" dirty="0"/>
              <a:t>Bronx, Queens and Staten Island Venues </a:t>
            </a:r>
            <a:r>
              <a:rPr lang="en-US" dirty="0" smtClean="0"/>
              <a:t>data</a:t>
            </a:r>
          </a:p>
          <a:p>
            <a:endParaRPr lang="en-US" dirty="0"/>
          </a:p>
          <a:p>
            <a:endParaRPr lang="en-US" dirty="0" smtClean="0"/>
          </a:p>
          <a:p>
            <a:endParaRPr lang="en-US" dirty="0"/>
          </a:p>
          <a:p>
            <a:endParaRPr lang="en-US" dirty="0" smtClean="0"/>
          </a:p>
          <a:p>
            <a:r>
              <a:rPr lang="en-US" dirty="0" smtClean="0"/>
              <a:t>Visualization</a:t>
            </a:r>
            <a:endParaRPr lang="ro-RO" dirty="0"/>
          </a:p>
        </p:txBody>
      </p:sp>
      <p:pic>
        <p:nvPicPr>
          <p:cNvPr id="4" name="Picture 3"/>
          <p:cNvPicPr>
            <a:picLocks noChangeAspect="1"/>
          </p:cNvPicPr>
          <p:nvPr/>
        </p:nvPicPr>
        <p:blipFill>
          <a:blip r:embed="rId2"/>
          <a:stretch>
            <a:fillRect/>
          </a:stretch>
        </p:blipFill>
        <p:spPr>
          <a:xfrm>
            <a:off x="1410415" y="2534974"/>
            <a:ext cx="8373644" cy="1695687"/>
          </a:xfrm>
          <a:prstGeom prst="rect">
            <a:avLst/>
          </a:prstGeom>
        </p:spPr>
      </p:pic>
      <p:pic>
        <p:nvPicPr>
          <p:cNvPr id="5" name="Picture 4"/>
          <p:cNvPicPr>
            <a:picLocks noChangeAspect="1"/>
          </p:cNvPicPr>
          <p:nvPr/>
        </p:nvPicPr>
        <p:blipFill>
          <a:blip r:embed="rId3"/>
          <a:stretch>
            <a:fillRect/>
          </a:stretch>
        </p:blipFill>
        <p:spPr>
          <a:xfrm>
            <a:off x="3080355" y="4301811"/>
            <a:ext cx="6020640" cy="2429214"/>
          </a:xfrm>
          <a:prstGeom prst="rect">
            <a:avLst/>
          </a:prstGeom>
        </p:spPr>
      </p:pic>
    </p:spTree>
    <p:extLst>
      <p:ext uri="{BB962C8B-B14F-4D97-AF65-F5344CB8AC3E}">
        <p14:creationId xmlns:p14="http://schemas.microsoft.com/office/powerpoint/2010/main" val="1888485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br>
              <a:rPr lang="en-GB" dirty="0" smtClean="0"/>
            </a:br>
            <a:r>
              <a:rPr lang="en-GB" dirty="0" smtClean="0"/>
              <a:t>Brooklyn &amp; Manhattan</a:t>
            </a:r>
            <a:endParaRPr lang="ro-RO" dirty="0"/>
          </a:p>
        </p:txBody>
      </p:sp>
      <p:sp>
        <p:nvSpPr>
          <p:cNvPr id="3" name="Content Placeholder 2"/>
          <p:cNvSpPr>
            <a:spLocks noGrp="1"/>
          </p:cNvSpPr>
          <p:nvPr>
            <p:ph idx="1"/>
          </p:nvPr>
        </p:nvSpPr>
        <p:spPr>
          <a:xfrm>
            <a:off x="738304" y="2031999"/>
            <a:ext cx="9375514" cy="1625601"/>
          </a:xfrm>
        </p:spPr>
        <p:txBody>
          <a:bodyPr>
            <a:normAutofit fontScale="77500" lnSpcReduction="20000"/>
          </a:bodyPr>
          <a:lstStyle/>
          <a:p>
            <a:r>
              <a:rPr lang="en-GB" dirty="0" smtClean="0"/>
              <a:t>Segmenting and clustering neighbourhoods</a:t>
            </a:r>
          </a:p>
          <a:p>
            <a:r>
              <a:rPr lang="en-GB" dirty="0" smtClean="0"/>
              <a:t>Cluster0:sum of cluster0 has smallest value</a:t>
            </a:r>
            <a:r>
              <a:rPr lang="en-GB" dirty="0" smtClean="0">
                <a:sym typeface="Wingdings" panose="05000000000000000000" pitchFamily="2" charset="2"/>
              </a:rPr>
              <a:t> the market is not saturated</a:t>
            </a:r>
          </a:p>
          <a:p>
            <a:r>
              <a:rPr lang="en-GB" dirty="0" smtClean="0">
                <a:sym typeface="Wingdings" panose="05000000000000000000" pitchFamily="2" charset="2"/>
              </a:rPr>
              <a:t>Cluster1:Total sum is very high lot of competition meaning saturated neighbourhoods; cluster 1 is basically the residential area, each neighbourhood has access to fast food and restaurants and outdoor facilities. there are also a lot of restaurants, convenience stores and supermarkets</a:t>
            </a:r>
            <a:endParaRPr lang="ro-RO" dirty="0"/>
          </a:p>
        </p:txBody>
      </p:sp>
      <p:pic>
        <p:nvPicPr>
          <p:cNvPr id="6" name="Picture 5"/>
          <p:cNvPicPr>
            <a:picLocks noChangeAspect="1"/>
          </p:cNvPicPr>
          <p:nvPr/>
        </p:nvPicPr>
        <p:blipFill>
          <a:blip r:embed="rId2"/>
          <a:stretch>
            <a:fillRect/>
          </a:stretch>
        </p:blipFill>
        <p:spPr>
          <a:xfrm>
            <a:off x="2115127" y="3925454"/>
            <a:ext cx="6325467" cy="2439400"/>
          </a:xfrm>
          <a:prstGeom prst="rect">
            <a:avLst/>
          </a:prstGeom>
        </p:spPr>
      </p:pic>
    </p:spTree>
    <p:extLst>
      <p:ext uri="{BB962C8B-B14F-4D97-AF65-F5344CB8AC3E}">
        <p14:creationId xmlns:p14="http://schemas.microsoft.com/office/powerpoint/2010/main" val="3434005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br>
              <a:rPr lang="en-GB" dirty="0" smtClean="0"/>
            </a:br>
            <a:r>
              <a:rPr lang="en-GB" dirty="0" smtClean="0"/>
              <a:t>Bronx, queens and </a:t>
            </a:r>
            <a:r>
              <a:rPr lang="en-GB" dirty="0" err="1" smtClean="0"/>
              <a:t>staten</a:t>
            </a:r>
            <a:r>
              <a:rPr lang="en-GB" dirty="0" smtClean="0"/>
              <a:t> island</a:t>
            </a:r>
            <a:endParaRPr lang="ro-RO" dirty="0"/>
          </a:p>
        </p:txBody>
      </p:sp>
      <p:sp>
        <p:nvSpPr>
          <p:cNvPr id="3" name="Content Placeholder 2"/>
          <p:cNvSpPr>
            <a:spLocks noGrp="1"/>
          </p:cNvSpPr>
          <p:nvPr>
            <p:ph idx="1"/>
          </p:nvPr>
        </p:nvSpPr>
        <p:spPr/>
        <p:txBody>
          <a:bodyPr/>
          <a:lstStyle/>
          <a:p>
            <a:r>
              <a:rPr lang="en-GB" dirty="0" smtClean="0"/>
              <a:t>Cluster0: Sum of cluster0 has smallest value</a:t>
            </a:r>
            <a:r>
              <a:rPr lang="en-GB" dirty="0" smtClean="0">
                <a:sym typeface="Wingdings" panose="05000000000000000000" pitchFamily="2" charset="2"/>
              </a:rPr>
              <a:t> market is not saturated</a:t>
            </a:r>
          </a:p>
          <a:p>
            <a:r>
              <a:rPr lang="en-GB" dirty="0" smtClean="0">
                <a:sym typeface="Wingdings" panose="05000000000000000000" pitchFamily="2" charset="2"/>
              </a:rPr>
              <a:t>Cluster1:</a:t>
            </a:r>
            <a:r>
              <a:rPr lang="en-US" dirty="0" smtClean="0"/>
              <a:t> Sum </a:t>
            </a:r>
            <a:r>
              <a:rPr lang="en-US" dirty="0"/>
              <a:t>is very high. Lot </a:t>
            </a:r>
            <a:r>
              <a:rPr lang="en-US" dirty="0" smtClean="0"/>
              <a:t>of </a:t>
            </a:r>
            <a:r>
              <a:rPr lang="ro-RO" dirty="0" smtClean="0"/>
              <a:t>competition</a:t>
            </a:r>
            <a:r>
              <a:rPr lang="en-GB" dirty="0" smtClean="0">
                <a:sym typeface="Wingdings" panose="05000000000000000000" pitchFamily="2" charset="2"/>
              </a:rPr>
              <a:t></a:t>
            </a:r>
            <a:r>
              <a:rPr lang="ro-RO" dirty="0" smtClean="0"/>
              <a:t>Saturate</a:t>
            </a:r>
            <a:r>
              <a:rPr lang="en-GB" dirty="0" smtClean="0"/>
              <a:t>d </a:t>
            </a:r>
            <a:r>
              <a:rPr lang="ro-RO" dirty="0" smtClean="0"/>
              <a:t>neighborhoods</a:t>
            </a:r>
            <a:endParaRPr lang="ro-RO" dirty="0"/>
          </a:p>
        </p:txBody>
      </p:sp>
      <p:pic>
        <p:nvPicPr>
          <p:cNvPr id="4" name="Picture 3"/>
          <p:cNvPicPr>
            <a:picLocks noChangeAspect="1"/>
          </p:cNvPicPr>
          <p:nvPr/>
        </p:nvPicPr>
        <p:blipFill>
          <a:blip r:embed="rId2"/>
          <a:stretch>
            <a:fillRect/>
          </a:stretch>
        </p:blipFill>
        <p:spPr>
          <a:xfrm>
            <a:off x="1330036" y="3103418"/>
            <a:ext cx="9335528" cy="3583709"/>
          </a:xfrm>
          <a:prstGeom prst="rect">
            <a:avLst/>
          </a:prstGeom>
        </p:spPr>
      </p:pic>
    </p:spTree>
    <p:extLst>
      <p:ext uri="{BB962C8B-B14F-4D97-AF65-F5344CB8AC3E}">
        <p14:creationId xmlns:p14="http://schemas.microsoft.com/office/powerpoint/2010/main" val="2350957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a:t>
            </a:r>
            <a:endParaRPr lang="ro-RO" dirty="0"/>
          </a:p>
        </p:txBody>
      </p:sp>
      <p:sp>
        <p:nvSpPr>
          <p:cNvPr id="3" name="Content Placeholder 2"/>
          <p:cNvSpPr>
            <a:spLocks noGrp="1"/>
          </p:cNvSpPr>
          <p:nvPr>
            <p:ph idx="1"/>
          </p:nvPr>
        </p:nvSpPr>
        <p:spPr/>
        <p:txBody>
          <a:bodyPr/>
          <a:lstStyle/>
          <a:p>
            <a:r>
              <a:rPr lang="en-GB" dirty="0" smtClean="0"/>
              <a:t>Scope was to explore cuisines of various countries in Bronx, Queens &amp; Staten Island</a:t>
            </a:r>
          </a:p>
          <a:p>
            <a:r>
              <a:rPr lang="en-GB" dirty="0" smtClean="0"/>
              <a:t>In Manhattan and Brooklyn restaurants, cuisines from many countries can be found in their menu</a:t>
            </a:r>
            <a:r>
              <a:rPr lang="en-GB" dirty="0" smtClean="0">
                <a:sym typeface="Wingdings" panose="05000000000000000000" pitchFamily="2" charset="2"/>
              </a:rPr>
              <a:t> there is a strong demand to explore cuisines from various countries</a:t>
            </a:r>
          </a:p>
          <a:p>
            <a:r>
              <a:rPr lang="en-GB" dirty="0" smtClean="0">
                <a:sym typeface="Wingdings" panose="05000000000000000000" pitchFamily="2" charset="2"/>
              </a:rPr>
              <a:t>Regarding the suppliers there is room to increase Farmers markets in Bronx, Queens, and Staten Island</a:t>
            </a:r>
            <a:endParaRPr lang="ro-RO" dirty="0"/>
          </a:p>
        </p:txBody>
      </p:sp>
    </p:spTree>
    <p:extLst>
      <p:ext uri="{BB962C8B-B14F-4D97-AF65-F5344CB8AC3E}">
        <p14:creationId xmlns:p14="http://schemas.microsoft.com/office/powerpoint/2010/main" val="3150812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ro-RO" dirty="0"/>
          </a:p>
        </p:txBody>
      </p:sp>
      <p:sp>
        <p:nvSpPr>
          <p:cNvPr id="3" name="Content Placeholder 2"/>
          <p:cNvSpPr>
            <a:spLocks noGrp="1"/>
          </p:cNvSpPr>
          <p:nvPr>
            <p:ph idx="1"/>
          </p:nvPr>
        </p:nvSpPr>
        <p:spPr/>
        <p:txBody>
          <a:bodyPr/>
          <a:lstStyle/>
          <a:p>
            <a:r>
              <a:rPr lang="en-GB" dirty="0" smtClean="0"/>
              <a:t>The above mentioned analysis is performed on the limited data</a:t>
            </a:r>
          </a:p>
          <a:p>
            <a:r>
              <a:rPr lang="en-GB" dirty="0" smtClean="0"/>
              <a:t>More data could be considered from detailed sources, also some other variables (e.g. the consumer behaviour, people average income) might be taken into account</a:t>
            </a:r>
            <a:endParaRPr lang="en-GB" dirty="0" smtClean="0"/>
          </a:p>
          <a:p>
            <a:r>
              <a:rPr lang="en-GB" dirty="0" smtClean="0"/>
              <a:t>Brooklyn and Manhattan has high concentration of restaurant business and the market is very competitive</a:t>
            </a:r>
          </a:p>
          <a:p>
            <a:r>
              <a:rPr lang="en-GB" dirty="0" smtClean="0"/>
              <a:t>The other analysed areas(Queens, Bronx, Staten Island) also has good number of restaurants but not as many as required, here is an opportunity might be explored for opening a new Italian restaurant</a:t>
            </a:r>
          </a:p>
          <a:p>
            <a:endParaRPr lang="ro-RO" dirty="0"/>
          </a:p>
        </p:txBody>
      </p:sp>
    </p:spTree>
    <p:extLst>
      <p:ext uri="{BB962C8B-B14F-4D97-AF65-F5344CB8AC3E}">
        <p14:creationId xmlns:p14="http://schemas.microsoft.com/office/powerpoint/2010/main" val="3705105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399" y="2886270"/>
            <a:ext cx="10353761" cy="1326321"/>
          </a:xfrm>
        </p:spPr>
        <p:txBody>
          <a:bodyPr/>
          <a:lstStyle/>
          <a:p>
            <a:r>
              <a:rPr lang="en-GB" dirty="0" smtClean="0"/>
              <a:t>Thank you!</a:t>
            </a:r>
            <a:endParaRPr lang="ro-RO" dirty="0"/>
          </a:p>
        </p:txBody>
      </p:sp>
    </p:spTree>
    <p:extLst>
      <p:ext uri="{BB962C8B-B14F-4D97-AF65-F5344CB8AC3E}">
        <p14:creationId xmlns:p14="http://schemas.microsoft.com/office/powerpoint/2010/main" val="461859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York city-short presentation</a:t>
            </a:r>
            <a:endParaRPr lang="ro-RO" dirty="0"/>
          </a:p>
        </p:txBody>
      </p:sp>
      <p:sp>
        <p:nvSpPr>
          <p:cNvPr id="3" name="Content Placeholder 2"/>
          <p:cNvSpPr>
            <a:spLocks noGrp="1"/>
          </p:cNvSpPr>
          <p:nvPr>
            <p:ph idx="1"/>
          </p:nvPr>
        </p:nvSpPr>
        <p:spPr/>
        <p:txBody>
          <a:bodyPr/>
          <a:lstStyle/>
          <a:p>
            <a:r>
              <a:rPr lang="en-GB" dirty="0" smtClean="0"/>
              <a:t>Most numerous population in United States</a:t>
            </a:r>
          </a:p>
          <a:p>
            <a:r>
              <a:rPr lang="en-GB" dirty="0" smtClean="0"/>
              <a:t>Financial capital of United States</a:t>
            </a:r>
          </a:p>
          <a:p>
            <a:r>
              <a:rPr lang="en-GB" dirty="0" smtClean="0"/>
              <a:t>Multicultural town</a:t>
            </a:r>
          </a:p>
          <a:p>
            <a:r>
              <a:rPr lang="en-GB" dirty="0" smtClean="0"/>
              <a:t>Providing  a lot of business opportunities</a:t>
            </a:r>
          </a:p>
          <a:p>
            <a:r>
              <a:rPr lang="en-GB" dirty="0" smtClean="0"/>
              <a:t>Business friendly environment</a:t>
            </a:r>
          </a:p>
          <a:p>
            <a:r>
              <a:rPr lang="en-GB" dirty="0" smtClean="0"/>
              <a:t>Global hub for business and commerce</a:t>
            </a:r>
            <a:endParaRPr lang="ro-RO" dirty="0"/>
          </a:p>
        </p:txBody>
      </p:sp>
    </p:spTree>
    <p:extLst>
      <p:ext uri="{BB962C8B-B14F-4D97-AF65-F5344CB8AC3E}">
        <p14:creationId xmlns:p14="http://schemas.microsoft.com/office/powerpoint/2010/main" val="375955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statement</a:t>
            </a:r>
            <a:endParaRPr lang="ro-RO" dirty="0"/>
          </a:p>
        </p:txBody>
      </p:sp>
      <p:sp>
        <p:nvSpPr>
          <p:cNvPr id="3" name="Content Placeholder 2"/>
          <p:cNvSpPr>
            <a:spLocks noGrp="1"/>
          </p:cNvSpPr>
          <p:nvPr>
            <p:ph idx="1"/>
          </p:nvPr>
        </p:nvSpPr>
        <p:spPr/>
        <p:txBody>
          <a:bodyPr/>
          <a:lstStyle/>
          <a:p>
            <a:r>
              <a:rPr lang="en-GB" dirty="0" smtClean="0"/>
              <a:t>Select the best neighbourhood to live, build a restaurant in New York</a:t>
            </a:r>
          </a:p>
          <a:p>
            <a:r>
              <a:rPr lang="en-GB" dirty="0" smtClean="0"/>
              <a:t>Understanding the similarities and differences between the neighbourhoods using Unsupervised K-means clustering algorithm; K-means clustering is a type of unsupervised machine learning, the goal of the algorithm is to find unlabelled groups in the data; data points are clustered based on feature similarity</a:t>
            </a:r>
          </a:p>
          <a:p>
            <a:pPr marL="0" indent="0">
              <a:buNone/>
            </a:pPr>
            <a:endParaRPr lang="ro-RO" dirty="0"/>
          </a:p>
        </p:txBody>
      </p:sp>
    </p:spTree>
    <p:extLst>
      <p:ext uri="{BB962C8B-B14F-4D97-AF65-F5344CB8AC3E}">
        <p14:creationId xmlns:p14="http://schemas.microsoft.com/office/powerpoint/2010/main" val="324348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a:t>
            </a:r>
            <a:endParaRPr lang="ro-RO" dirty="0"/>
          </a:p>
        </p:txBody>
      </p:sp>
      <p:sp>
        <p:nvSpPr>
          <p:cNvPr id="3" name="Content Placeholder 2"/>
          <p:cNvSpPr>
            <a:spLocks noGrp="1"/>
          </p:cNvSpPr>
          <p:nvPr>
            <p:ph idx="1"/>
          </p:nvPr>
        </p:nvSpPr>
        <p:spPr/>
        <p:txBody>
          <a:bodyPr/>
          <a:lstStyle/>
          <a:p>
            <a:r>
              <a:rPr lang="en-GB" dirty="0" smtClean="0"/>
              <a:t>Collecting </a:t>
            </a:r>
            <a:r>
              <a:rPr lang="en-GB" dirty="0" err="1" smtClean="0"/>
              <a:t>Neighborhood’s</a:t>
            </a:r>
            <a:r>
              <a:rPr lang="en-GB" dirty="0" smtClean="0"/>
              <a:t> top trending venues using Foursquare API (Beautiful Soup, http request)</a:t>
            </a:r>
          </a:p>
          <a:p>
            <a:r>
              <a:rPr lang="en-GB" dirty="0" smtClean="0"/>
              <a:t>Forming neighbourhood clusters based on venue categories using unsupervised k-mean algorithm (</a:t>
            </a:r>
            <a:r>
              <a:rPr lang="en-GB" dirty="0" err="1" smtClean="0"/>
              <a:t>sklearn</a:t>
            </a:r>
            <a:r>
              <a:rPr lang="en-GB" dirty="0" smtClean="0"/>
              <a:t>)</a:t>
            </a:r>
          </a:p>
          <a:p>
            <a:r>
              <a:rPr lang="en-GB" dirty="0" smtClean="0"/>
              <a:t>Identifying and understanding the similarities and differences between two chosen neighbourhoods to retrieve more insights regarding opportunity to conclude which area wins over others to set up an Italian business restaurant</a:t>
            </a:r>
            <a:endParaRPr lang="ro-RO" dirty="0"/>
          </a:p>
        </p:txBody>
      </p:sp>
    </p:spTree>
    <p:extLst>
      <p:ext uri="{BB962C8B-B14F-4D97-AF65-F5344CB8AC3E}">
        <p14:creationId xmlns:p14="http://schemas.microsoft.com/office/powerpoint/2010/main" val="350684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GB" dirty="0" smtClean="0"/>
              <a:t>description-</a:t>
            </a:r>
            <a:r>
              <a:rPr lang="en-GB" dirty="0" err="1" smtClean="0"/>
              <a:t>neighborhoods</a:t>
            </a:r>
            <a:endParaRPr lang="ro-RO" dirty="0"/>
          </a:p>
        </p:txBody>
      </p:sp>
      <p:sp>
        <p:nvSpPr>
          <p:cNvPr id="3" name="Content Placeholder 2"/>
          <p:cNvSpPr>
            <a:spLocks noGrp="1"/>
          </p:cNvSpPr>
          <p:nvPr>
            <p:ph idx="1"/>
          </p:nvPr>
        </p:nvSpPr>
        <p:spPr/>
        <p:txBody>
          <a:bodyPr>
            <a:normAutofit/>
          </a:bodyPr>
          <a:lstStyle/>
          <a:p>
            <a:r>
              <a:rPr lang="en-GB" dirty="0" smtClean="0"/>
              <a:t>Data 1:Neighborhood has a total of 5 boroughs and 306 </a:t>
            </a:r>
            <a:r>
              <a:rPr lang="en-GB" dirty="0" smtClean="0"/>
              <a:t>neighbourhoods</a:t>
            </a:r>
            <a:endParaRPr lang="en-GB" dirty="0" smtClean="0"/>
          </a:p>
          <a:p>
            <a:r>
              <a:rPr lang="en-GB" dirty="0" smtClean="0"/>
              <a:t>This dataset is already available on the web, the link is</a:t>
            </a:r>
            <a:r>
              <a:rPr lang="en-GB" dirty="0" smtClean="0"/>
              <a:t>:</a:t>
            </a:r>
          </a:p>
          <a:p>
            <a:pPr marL="0" indent="0">
              <a:buNone/>
            </a:pPr>
            <a:r>
              <a:rPr lang="ro-RO" dirty="0" smtClean="0">
                <a:hlinkClick r:id="rId2"/>
              </a:rPr>
              <a:t>https</a:t>
            </a:r>
            <a:r>
              <a:rPr lang="ro-RO" dirty="0">
                <a:hlinkClick r:id="rId2"/>
              </a:rPr>
              <a:t>://</a:t>
            </a:r>
            <a:r>
              <a:rPr lang="ro-RO" dirty="0" smtClean="0">
                <a:hlinkClick r:id="rId2"/>
              </a:rPr>
              <a:t>geo.nyu.edu/catalog/nyu_2451_34572</a:t>
            </a:r>
            <a:endParaRPr lang="en-GB" dirty="0" smtClean="0"/>
          </a:p>
          <a:p>
            <a:pPr marL="0" indent="0">
              <a:buNone/>
            </a:pPr>
            <a:endParaRPr lang="en-GB" dirty="0" smtClean="0"/>
          </a:p>
          <a:p>
            <a:endParaRPr lang="ro-RO" dirty="0"/>
          </a:p>
        </p:txBody>
      </p:sp>
    </p:spTree>
    <p:extLst>
      <p:ext uri="{BB962C8B-B14F-4D97-AF65-F5344CB8AC3E}">
        <p14:creationId xmlns:p14="http://schemas.microsoft.com/office/powerpoint/2010/main" val="119821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description-farmers’ markets</a:t>
            </a:r>
            <a:endParaRPr lang="ro-RO" dirty="0"/>
          </a:p>
        </p:txBody>
      </p:sp>
      <p:sp>
        <p:nvSpPr>
          <p:cNvPr id="3" name="Content Placeholder 2"/>
          <p:cNvSpPr>
            <a:spLocks noGrp="1"/>
          </p:cNvSpPr>
          <p:nvPr>
            <p:ph idx="1"/>
          </p:nvPr>
        </p:nvSpPr>
        <p:spPr/>
        <p:txBody>
          <a:bodyPr/>
          <a:lstStyle/>
          <a:p>
            <a:r>
              <a:rPr lang="en-GB" dirty="0" smtClean="0"/>
              <a:t>The data is available at the following link: </a:t>
            </a:r>
            <a:r>
              <a:rPr lang="ro-RO" dirty="0">
                <a:hlinkClick r:id="rId2"/>
              </a:rPr>
              <a:t>https://</a:t>
            </a:r>
            <a:r>
              <a:rPr lang="ro-RO" dirty="0" smtClean="0">
                <a:hlinkClick r:id="rId2"/>
              </a:rPr>
              <a:t>data.cityofnewyork.us/dataset/DOHMH-Farmers-Markets-and-Food-Boxes/8vwk-6iz2</a:t>
            </a:r>
            <a:endParaRPr lang="en-GB" dirty="0" smtClean="0"/>
          </a:p>
          <a:p>
            <a:endParaRPr lang="ro-RO" dirty="0"/>
          </a:p>
        </p:txBody>
      </p:sp>
    </p:spTree>
    <p:extLst>
      <p:ext uri="{BB962C8B-B14F-4D97-AF65-F5344CB8AC3E}">
        <p14:creationId xmlns:p14="http://schemas.microsoft.com/office/powerpoint/2010/main" val="428438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description-demographics &amp; cuisine</a:t>
            </a:r>
            <a:endParaRPr lang="ro-RO" dirty="0"/>
          </a:p>
        </p:txBody>
      </p:sp>
      <p:sp>
        <p:nvSpPr>
          <p:cNvPr id="3" name="Content Placeholder 2"/>
          <p:cNvSpPr>
            <a:spLocks noGrp="1"/>
          </p:cNvSpPr>
          <p:nvPr>
            <p:ph idx="1"/>
          </p:nvPr>
        </p:nvSpPr>
        <p:spPr/>
        <p:txBody>
          <a:bodyPr>
            <a:normAutofit lnSpcReduction="10000"/>
          </a:bodyPr>
          <a:lstStyle/>
          <a:p>
            <a:r>
              <a:rPr lang="en-US" dirty="0"/>
              <a:t>Data from Wikipedia pages as given below </a:t>
            </a:r>
            <a:r>
              <a:rPr lang="en-US" dirty="0" smtClean="0"/>
              <a:t>:</a:t>
            </a:r>
            <a:endParaRPr lang="en-US" dirty="0"/>
          </a:p>
          <a:p>
            <a:pPr marL="0" indent="0">
              <a:buNone/>
            </a:pPr>
            <a:r>
              <a:rPr lang="ro-RO" dirty="0">
                <a:hlinkClick r:id="rId2"/>
              </a:rPr>
              <a:t>https://</a:t>
            </a:r>
            <a:r>
              <a:rPr lang="ro-RO" dirty="0" smtClean="0">
                <a:hlinkClick r:id="rId2"/>
              </a:rPr>
              <a:t>en.wikipedia.org/wiki/New_York_City</a:t>
            </a:r>
            <a:endParaRPr lang="en-GB" dirty="0" smtClean="0"/>
          </a:p>
          <a:p>
            <a:pPr marL="0" indent="0">
              <a:buNone/>
            </a:pPr>
            <a:endParaRPr lang="ro-RO" dirty="0"/>
          </a:p>
          <a:p>
            <a:pPr marL="0" indent="0">
              <a:buNone/>
            </a:pPr>
            <a:r>
              <a:rPr lang="ro-RO" dirty="0">
                <a:hlinkClick r:id="rId3"/>
              </a:rPr>
              <a:t>https://</a:t>
            </a:r>
            <a:r>
              <a:rPr lang="ro-RO" dirty="0" smtClean="0">
                <a:hlinkClick r:id="rId3"/>
              </a:rPr>
              <a:t>en.wikipedia.org/wiki/Economy_of_New_York_City</a:t>
            </a:r>
            <a:endParaRPr lang="en-GB" dirty="0" smtClean="0"/>
          </a:p>
          <a:p>
            <a:pPr marL="0" indent="0">
              <a:buNone/>
            </a:pPr>
            <a:endParaRPr lang="ro-RO" dirty="0"/>
          </a:p>
          <a:p>
            <a:pPr marL="0" indent="0">
              <a:buNone/>
            </a:pPr>
            <a:r>
              <a:rPr lang="ro-RO" dirty="0">
                <a:hlinkClick r:id="rId4"/>
              </a:rPr>
              <a:t>https://</a:t>
            </a:r>
            <a:r>
              <a:rPr lang="ro-RO" dirty="0" smtClean="0">
                <a:hlinkClick r:id="rId4"/>
              </a:rPr>
              <a:t>en.wikipedia.org/wiki/Portal:New_York_City</a:t>
            </a:r>
            <a:endParaRPr lang="en-GB" dirty="0" smtClean="0"/>
          </a:p>
          <a:p>
            <a:pPr marL="0" indent="0">
              <a:buNone/>
            </a:pPr>
            <a:endParaRPr lang="ro-RO" dirty="0"/>
          </a:p>
          <a:p>
            <a:pPr marL="0" indent="0">
              <a:buNone/>
            </a:pPr>
            <a:r>
              <a:rPr lang="ro-RO" dirty="0">
                <a:hlinkClick r:id="rId5"/>
              </a:rPr>
              <a:t>https://</a:t>
            </a:r>
            <a:r>
              <a:rPr lang="ro-RO" dirty="0" smtClean="0">
                <a:hlinkClick r:id="rId5"/>
              </a:rPr>
              <a:t>en.wikipedia.org/wiki/Cuisine_of_New_York_City</a:t>
            </a:r>
            <a:endParaRPr lang="en-GB" dirty="0" smtClean="0"/>
          </a:p>
          <a:p>
            <a:pPr marL="0" indent="0">
              <a:buNone/>
            </a:pPr>
            <a:endParaRPr lang="ro-RO" dirty="0"/>
          </a:p>
        </p:txBody>
      </p:sp>
    </p:spTree>
    <p:extLst>
      <p:ext uri="{BB962C8B-B14F-4D97-AF65-F5344CB8AC3E}">
        <p14:creationId xmlns:p14="http://schemas.microsoft.com/office/powerpoint/2010/main" val="371499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description-venues</a:t>
            </a:r>
            <a:endParaRPr lang="ro-RO" dirty="0"/>
          </a:p>
        </p:txBody>
      </p:sp>
      <p:sp>
        <p:nvSpPr>
          <p:cNvPr id="3" name="Content Placeholder 2"/>
          <p:cNvSpPr>
            <a:spLocks noGrp="1"/>
          </p:cNvSpPr>
          <p:nvPr>
            <p:ph idx="1"/>
          </p:nvPr>
        </p:nvSpPr>
        <p:spPr>
          <a:xfrm>
            <a:off x="913795" y="2096064"/>
            <a:ext cx="10353762" cy="2140034"/>
          </a:xfrm>
        </p:spPr>
        <p:txBody>
          <a:bodyPr>
            <a:normAutofit fontScale="92500" lnSpcReduction="20000"/>
          </a:bodyPr>
          <a:lstStyle/>
          <a:p>
            <a:r>
              <a:rPr lang="ro-RO" dirty="0"/>
              <a:t>Data </a:t>
            </a:r>
            <a:r>
              <a:rPr lang="en-GB" dirty="0" smtClean="0"/>
              <a:t>was taken </a:t>
            </a:r>
            <a:r>
              <a:rPr lang="ro-RO" dirty="0" smtClean="0"/>
              <a:t>from foursquare.com</a:t>
            </a:r>
            <a:endParaRPr lang="en-GB" dirty="0" smtClean="0"/>
          </a:p>
          <a:p>
            <a:r>
              <a:rPr lang="en-US" dirty="0" err="1"/>
              <a:t>Newyork</a:t>
            </a:r>
            <a:r>
              <a:rPr lang="en-US" dirty="0"/>
              <a:t> city geographical coordinates data will be utilized as input for the</a:t>
            </a:r>
          </a:p>
          <a:p>
            <a:pPr marL="0" indent="0">
              <a:buNone/>
            </a:pPr>
            <a:r>
              <a:rPr lang="en-US" dirty="0"/>
              <a:t>Foursquare API, that will be leveraged to provision venues information for each</a:t>
            </a:r>
          </a:p>
          <a:p>
            <a:pPr marL="0" indent="0">
              <a:buNone/>
            </a:pPr>
            <a:r>
              <a:rPr lang="en-US" dirty="0"/>
              <a:t>neighborhood</a:t>
            </a:r>
            <a:r>
              <a:rPr lang="en-US" dirty="0" smtClean="0"/>
              <a:t>. We </a:t>
            </a:r>
            <a:r>
              <a:rPr lang="en-US" dirty="0"/>
              <a:t>will use the Foursquare API to explore neighborhoods in New</a:t>
            </a:r>
          </a:p>
          <a:p>
            <a:pPr marL="0" indent="0">
              <a:buNone/>
            </a:pPr>
            <a:r>
              <a:rPr lang="en-US" dirty="0"/>
              <a:t>York </a:t>
            </a:r>
            <a:r>
              <a:rPr lang="en-US" dirty="0" smtClean="0"/>
              <a:t>City</a:t>
            </a:r>
            <a:endParaRPr lang="ro-RO" dirty="0"/>
          </a:p>
        </p:txBody>
      </p:sp>
      <p:pic>
        <p:nvPicPr>
          <p:cNvPr id="4" name="Picture 3"/>
          <p:cNvPicPr>
            <a:picLocks noChangeAspect="1"/>
          </p:cNvPicPr>
          <p:nvPr/>
        </p:nvPicPr>
        <p:blipFill>
          <a:blip r:embed="rId2"/>
          <a:stretch>
            <a:fillRect/>
          </a:stretch>
        </p:blipFill>
        <p:spPr>
          <a:xfrm>
            <a:off x="2426537" y="4310743"/>
            <a:ext cx="8421275" cy="2309322"/>
          </a:xfrm>
          <a:prstGeom prst="rect">
            <a:avLst/>
          </a:prstGeom>
        </p:spPr>
      </p:pic>
    </p:spTree>
    <p:extLst>
      <p:ext uri="{BB962C8B-B14F-4D97-AF65-F5344CB8AC3E}">
        <p14:creationId xmlns:p14="http://schemas.microsoft.com/office/powerpoint/2010/main" val="3157312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923</TotalTime>
  <Words>1099</Words>
  <Application>Microsoft Office PowerPoint</Application>
  <PresentationFormat>Widescreen</PresentationFormat>
  <Paragraphs>128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Bookman Old Style</vt:lpstr>
      <vt:lpstr>Rockwell</vt:lpstr>
      <vt:lpstr>Wingdings</vt:lpstr>
      <vt:lpstr>Damask</vt:lpstr>
      <vt:lpstr>The battle of neighbourhoods-New York Restaurants</vt:lpstr>
      <vt:lpstr>introduction</vt:lpstr>
      <vt:lpstr>New York city-short presentation</vt:lpstr>
      <vt:lpstr>Problem statement</vt:lpstr>
      <vt:lpstr>objective</vt:lpstr>
      <vt:lpstr>Data description-neighborhoods</vt:lpstr>
      <vt:lpstr>Data description-farmers’ markets</vt:lpstr>
      <vt:lpstr>Data description-demographics &amp; cuisine</vt:lpstr>
      <vt:lpstr>Data description-venues</vt:lpstr>
      <vt:lpstr>Python packages and dependencies</vt:lpstr>
      <vt:lpstr>Work flow</vt:lpstr>
      <vt:lpstr>Methodology-1</vt:lpstr>
      <vt:lpstr>Methodology-2</vt:lpstr>
      <vt:lpstr>Methodology-3</vt:lpstr>
      <vt:lpstr>Methodology-3 New York population</vt:lpstr>
      <vt:lpstr>METHODOLOGY 3-New York city demographics</vt:lpstr>
      <vt:lpstr>Methodology 3-cuisine of nyc</vt:lpstr>
      <vt:lpstr>Methodology 3-cuisine of NYc</vt:lpstr>
      <vt:lpstr>Methodology 4-using foursquare.com</vt:lpstr>
      <vt:lpstr>Methodology 4-using foursquare.com</vt:lpstr>
      <vt:lpstr>Methodology 4-using foursquare.com</vt:lpstr>
      <vt:lpstr>Results Brooklyn &amp; Manhattan</vt:lpstr>
      <vt:lpstr>Results Bronx, queens and staten island</vt:lpstr>
      <vt:lpstr>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soarecii</dc:creator>
  <cp:lastModifiedBy>soarecii</cp:lastModifiedBy>
  <cp:revision>90</cp:revision>
  <dcterms:created xsi:type="dcterms:W3CDTF">2019-03-29T07:55:45Z</dcterms:created>
  <dcterms:modified xsi:type="dcterms:W3CDTF">2019-03-30T06:18:32Z</dcterms:modified>
</cp:coreProperties>
</file>