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1" r:id="rId17"/>
    <p:sldId id="272"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04D4FF-8E18-4CCA-A12F-2C49E92364D0}">
  <a:tblStyle styleId="{8704D4FF-8E18-4CCA-A12F-2C49E92364D0}"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1d254b5f5_2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51d254b5f5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0" name="Google Shape;19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5" name="Google Shape;21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0" name="Google Shape;22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0" name="Google Shape;19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65776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3cf45d5c1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3cf45d5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3cf45d5c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9" name="Google Shape;269;g33cf45d5c1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1d254b5f5_2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1d254b5f5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lstStyle>
            <a:lvl1pPr lvl="0" algn="l">
              <a:lnSpc>
                <a:spcPct val="9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algn="l">
              <a:lnSpc>
                <a:spcPct val="90000"/>
              </a:lnSpc>
              <a:spcBef>
                <a:spcPts val="0"/>
              </a:spcBef>
              <a:spcAft>
                <a:spcPts val="0"/>
              </a:spcAft>
              <a:buSzPts val="1800"/>
              <a:buChar char="●"/>
              <a:defRPr/>
            </a:lvl1pPr>
            <a:lvl2pPr marL="914400" lvl="1" indent="-317500" algn="l">
              <a:lnSpc>
                <a:spcPct val="90000"/>
              </a:lnSpc>
              <a:spcBef>
                <a:spcPts val="1600"/>
              </a:spcBef>
              <a:spcAft>
                <a:spcPts val="0"/>
              </a:spcAft>
              <a:buSzPts val="1400"/>
              <a:buChar char="○"/>
              <a:defRPr/>
            </a:lvl2pPr>
            <a:lvl3pPr marL="1371600" lvl="2" indent="-317500" algn="l">
              <a:lnSpc>
                <a:spcPct val="90000"/>
              </a:lnSpc>
              <a:spcBef>
                <a:spcPts val="1600"/>
              </a:spcBef>
              <a:spcAft>
                <a:spcPts val="0"/>
              </a:spcAft>
              <a:buSzPts val="1400"/>
              <a:buChar char="■"/>
              <a:defRPr/>
            </a:lvl3pPr>
            <a:lvl4pPr marL="1828800" lvl="3" indent="-317500" algn="l">
              <a:lnSpc>
                <a:spcPct val="90000"/>
              </a:lnSpc>
              <a:spcBef>
                <a:spcPts val="1600"/>
              </a:spcBef>
              <a:spcAft>
                <a:spcPts val="0"/>
              </a:spcAft>
              <a:buSzPts val="1400"/>
              <a:buChar char="●"/>
              <a:defRPr/>
            </a:lvl4pPr>
            <a:lvl5pPr marL="2286000" lvl="4" indent="-317500" algn="l">
              <a:lnSpc>
                <a:spcPct val="90000"/>
              </a:lnSpc>
              <a:spcBef>
                <a:spcPts val="1600"/>
              </a:spcBef>
              <a:spcAft>
                <a:spcPts val="0"/>
              </a:spcAft>
              <a:buSzPts val="1400"/>
              <a:buChar char="○"/>
              <a:defRPr/>
            </a:lvl5pPr>
            <a:lvl6pPr marL="2743200" lvl="5" indent="-317500" algn="l">
              <a:lnSpc>
                <a:spcPct val="90000"/>
              </a:lnSpc>
              <a:spcBef>
                <a:spcPts val="1600"/>
              </a:spcBef>
              <a:spcAft>
                <a:spcPts val="0"/>
              </a:spcAft>
              <a:buSzPts val="1400"/>
              <a:buChar char="■"/>
              <a:defRPr/>
            </a:lvl6pPr>
            <a:lvl7pPr marL="3200400" lvl="6" indent="-317500" algn="l">
              <a:lnSpc>
                <a:spcPct val="90000"/>
              </a:lnSpc>
              <a:spcBef>
                <a:spcPts val="1600"/>
              </a:spcBef>
              <a:spcAft>
                <a:spcPts val="0"/>
              </a:spcAft>
              <a:buSzPts val="1400"/>
              <a:buChar char="●"/>
              <a:defRPr/>
            </a:lvl7pPr>
            <a:lvl8pPr marL="3657600" lvl="7" indent="-317500" algn="l">
              <a:lnSpc>
                <a:spcPct val="90000"/>
              </a:lnSpc>
              <a:spcBef>
                <a:spcPts val="1600"/>
              </a:spcBef>
              <a:spcAft>
                <a:spcPts val="0"/>
              </a:spcAft>
              <a:buSzPts val="1400"/>
              <a:buChar char="○"/>
              <a:defRPr/>
            </a:lvl8pPr>
            <a:lvl9pPr marL="4114800" lvl="8" indent="-317500" algn="l">
              <a:lnSpc>
                <a:spcPct val="90000"/>
              </a:lnSpc>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8"/>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8"/>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0"/>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4"/>
          <p:cNvSpPr txBox="1">
            <a:spLocks noGrp="1"/>
          </p:cNvSpPr>
          <p:nvPr>
            <p:ph type="title" idx="4294967295"/>
          </p:nvPr>
        </p:nvSpPr>
        <p:spPr>
          <a:xfrm>
            <a:off x="1948950" y="3047242"/>
            <a:ext cx="8520600" cy="76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u="sng"/>
              <a:t>Challenge descritpion</a:t>
            </a:r>
            <a:endParaRPr u="sng"/>
          </a:p>
        </p:txBody>
      </p:sp>
      <p:sp>
        <p:nvSpPr>
          <p:cNvPr id="89" name="Google Shape;89;p14"/>
          <p:cNvSpPr txBox="1">
            <a:spLocks noGrp="1"/>
          </p:cNvSpPr>
          <p:nvPr>
            <p:ph type="title" idx="4294967295"/>
          </p:nvPr>
        </p:nvSpPr>
        <p:spPr>
          <a:xfrm>
            <a:off x="464100" y="745767"/>
            <a:ext cx="8520600" cy="76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2400" u="sng"/>
              <a:t>Team 1</a:t>
            </a:r>
            <a:endParaRPr sz="2400" u="sng"/>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p:nvPr/>
        </p:nvSpPr>
        <p:spPr>
          <a:xfrm>
            <a:off x="1030779" y="422247"/>
            <a:ext cx="6849687" cy="6165704"/>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3" name="Google Shape;193;p23"/>
          <p:cNvSpPr txBox="1"/>
          <p:nvPr/>
        </p:nvSpPr>
        <p:spPr>
          <a:xfrm>
            <a:off x="2078182" y="605128"/>
            <a:ext cx="4754880"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Blast Off: the Straight-ish Line Speed Test</a:t>
            </a:r>
            <a:endParaRPr sz="1400" b="1" i="0" u="none" strike="noStrike" cap="none">
              <a:solidFill>
                <a:srgbClr val="000000"/>
              </a:solidFill>
              <a:latin typeface="Arial"/>
              <a:ea typeface="Arial"/>
              <a:cs typeface="Arial"/>
              <a:sym typeface="Arial"/>
            </a:endParaRPr>
          </a:p>
        </p:txBody>
      </p:sp>
      <p:sp>
        <p:nvSpPr>
          <p:cNvPr id="194" name="Google Shape;194;p23"/>
          <p:cNvSpPr txBox="1"/>
          <p:nvPr/>
        </p:nvSpPr>
        <p:spPr>
          <a:xfrm>
            <a:off x="1191491" y="1202476"/>
            <a:ext cx="132726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Team:</a:t>
            </a:r>
            <a:endParaRPr sz="1400" b="0" i="0" u="none" strike="noStrike" cap="none">
              <a:solidFill>
                <a:srgbClr val="000000"/>
              </a:solidFill>
              <a:latin typeface="Arial"/>
              <a:ea typeface="Arial"/>
              <a:cs typeface="Arial"/>
              <a:sym typeface="Arial"/>
            </a:endParaRPr>
          </a:p>
        </p:txBody>
      </p:sp>
      <p:sp>
        <p:nvSpPr>
          <p:cNvPr id="195" name="Google Shape;195;p23"/>
          <p:cNvSpPr txBox="1"/>
          <p:nvPr/>
        </p:nvSpPr>
        <p:spPr>
          <a:xfrm>
            <a:off x="3208713" y="1202476"/>
            <a:ext cx="3333403" cy="30777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NAME OF TEAM</a:t>
            </a:r>
            <a:endParaRPr sz="1400" b="0" i="0" u="none" strike="noStrike" cap="none">
              <a:solidFill>
                <a:srgbClr val="000000"/>
              </a:solidFill>
              <a:latin typeface="Arial"/>
              <a:ea typeface="Arial"/>
              <a:cs typeface="Arial"/>
              <a:sym typeface="Arial"/>
            </a:endParaRPr>
          </a:p>
        </p:txBody>
      </p:sp>
      <p:sp>
        <p:nvSpPr>
          <p:cNvPr id="196" name="Google Shape;196;p23"/>
          <p:cNvSpPr/>
          <p:nvPr/>
        </p:nvSpPr>
        <p:spPr>
          <a:xfrm>
            <a:off x="1135380" y="1807333"/>
            <a:ext cx="6614160" cy="4753983"/>
          </a:xfrm>
          <a:prstGeom prst="rect">
            <a:avLst/>
          </a:prstGeom>
          <a:solidFill>
            <a:srgbClr val="BBD6E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7" name="Google Shape;197;p23"/>
          <p:cNvSpPr/>
          <p:nvPr/>
        </p:nvSpPr>
        <p:spPr>
          <a:xfrm>
            <a:off x="1159972" y="1925408"/>
            <a:ext cx="2229889" cy="498764"/>
          </a:xfrm>
          <a:prstGeom prst="rect">
            <a:avLst/>
          </a:prstGeom>
          <a:solidFill>
            <a:srgbClr val="BBD6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ROUND 1</a:t>
            </a:r>
            <a:endParaRPr sz="1400" b="0" i="0" u="none" strike="noStrike" cap="none">
              <a:solidFill>
                <a:srgbClr val="000000"/>
              </a:solidFill>
              <a:latin typeface="Arial"/>
              <a:ea typeface="Arial"/>
              <a:cs typeface="Arial"/>
              <a:sym typeface="Arial"/>
            </a:endParaRPr>
          </a:p>
        </p:txBody>
      </p:sp>
      <p:sp>
        <p:nvSpPr>
          <p:cNvPr id="198" name="Google Shape;198;p23"/>
          <p:cNvSpPr/>
          <p:nvPr/>
        </p:nvSpPr>
        <p:spPr>
          <a:xfrm>
            <a:off x="3421380" y="1833968"/>
            <a:ext cx="2222963" cy="590204"/>
          </a:xfrm>
          <a:prstGeom prst="rect">
            <a:avLst/>
          </a:prstGeom>
          <a:solidFill>
            <a:schemeClr val="accent3"/>
          </a:solidFill>
          <a:ln w="25400" cap="flat" cmpd="sng">
            <a:solidFill>
              <a:srgbClr val="78787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ROUND 2</a:t>
            </a:r>
            <a:endParaRPr sz="1400" b="0" i="0" u="none" strike="noStrike" cap="none">
              <a:solidFill>
                <a:srgbClr val="000000"/>
              </a:solidFill>
              <a:latin typeface="Arial"/>
              <a:ea typeface="Arial"/>
              <a:cs typeface="Arial"/>
              <a:sym typeface="Arial"/>
            </a:endParaRPr>
          </a:p>
        </p:txBody>
      </p:sp>
      <p:sp>
        <p:nvSpPr>
          <p:cNvPr id="199" name="Google Shape;199;p23"/>
          <p:cNvSpPr/>
          <p:nvPr/>
        </p:nvSpPr>
        <p:spPr>
          <a:xfrm>
            <a:off x="5644343" y="1835411"/>
            <a:ext cx="2103810" cy="590204"/>
          </a:xfrm>
          <a:prstGeom prst="rect">
            <a:avLst/>
          </a:prstGeom>
          <a:solidFill>
            <a:schemeClr val="accent3"/>
          </a:solidFill>
          <a:ln w="25400" cap="flat" cmpd="sng">
            <a:solidFill>
              <a:srgbClr val="78787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ROUND 3 </a:t>
            </a:r>
            <a:endParaRPr sz="1400" b="0" i="0" u="none" strike="noStrike" cap="none">
              <a:solidFill>
                <a:srgbClr val="000000"/>
              </a:solidFill>
              <a:latin typeface="Arial"/>
              <a:ea typeface="Arial"/>
              <a:cs typeface="Arial"/>
              <a:sym typeface="Arial"/>
            </a:endParaRPr>
          </a:p>
        </p:txBody>
      </p:sp>
      <p:sp>
        <p:nvSpPr>
          <p:cNvPr id="200" name="Google Shape;200;p23"/>
          <p:cNvSpPr txBox="1"/>
          <p:nvPr/>
        </p:nvSpPr>
        <p:spPr>
          <a:xfrm>
            <a:off x="3034145" y="2651707"/>
            <a:ext cx="2623359" cy="30777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TIME ROUND 1</a:t>
            </a:r>
            <a:endParaRPr sz="1400" b="0" i="0" u="none" strike="noStrike" cap="none">
              <a:solidFill>
                <a:srgbClr val="000000"/>
              </a:solidFill>
              <a:latin typeface="Arial"/>
              <a:ea typeface="Arial"/>
              <a:cs typeface="Arial"/>
              <a:sym typeface="Arial"/>
            </a:endParaRPr>
          </a:p>
        </p:txBody>
      </p:sp>
      <p:sp>
        <p:nvSpPr>
          <p:cNvPr id="201" name="Google Shape;201;p23"/>
          <p:cNvSpPr txBox="1"/>
          <p:nvPr/>
        </p:nvSpPr>
        <p:spPr>
          <a:xfrm>
            <a:off x="1414548" y="2651707"/>
            <a:ext cx="132726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Lap time:</a:t>
            </a:r>
            <a:endParaRPr sz="1400" b="0" i="0" u="none" strike="noStrike" cap="none">
              <a:solidFill>
                <a:srgbClr val="000000"/>
              </a:solidFill>
              <a:latin typeface="Arial"/>
              <a:ea typeface="Arial"/>
              <a:cs typeface="Arial"/>
              <a:sym typeface="Arial"/>
            </a:endParaRPr>
          </a:p>
        </p:txBody>
      </p:sp>
      <p:sp>
        <p:nvSpPr>
          <p:cNvPr id="202" name="Google Shape;202;p23"/>
          <p:cNvSpPr txBox="1"/>
          <p:nvPr/>
        </p:nvSpPr>
        <p:spPr>
          <a:xfrm>
            <a:off x="1414548" y="3130753"/>
            <a:ext cx="1475507"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Completed Run?</a:t>
            </a:r>
            <a:endParaRPr sz="1400" b="0" i="0" u="none" strike="noStrike" cap="none">
              <a:solidFill>
                <a:srgbClr val="000000"/>
              </a:solidFill>
              <a:latin typeface="Arial"/>
              <a:ea typeface="Arial"/>
              <a:cs typeface="Arial"/>
              <a:sym typeface="Arial"/>
            </a:endParaRPr>
          </a:p>
        </p:txBody>
      </p:sp>
      <p:sp>
        <p:nvSpPr>
          <p:cNvPr id="203" name="Google Shape;203;p23"/>
          <p:cNvSpPr txBox="1"/>
          <p:nvPr/>
        </p:nvSpPr>
        <p:spPr>
          <a:xfrm>
            <a:off x="3020983" y="3130753"/>
            <a:ext cx="2623359" cy="30777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Check box (extra 100 points)</a:t>
            </a:r>
            <a:endParaRPr sz="1400" b="0" i="0" u="none" strike="noStrike" cap="none">
              <a:solidFill>
                <a:srgbClr val="000000"/>
              </a:solidFill>
              <a:latin typeface="Arial"/>
              <a:ea typeface="Arial"/>
              <a:cs typeface="Arial"/>
              <a:sym typeface="Arial"/>
            </a:endParaRPr>
          </a:p>
        </p:txBody>
      </p:sp>
      <p:sp>
        <p:nvSpPr>
          <p:cNvPr id="204" name="Google Shape;204;p23"/>
          <p:cNvSpPr txBox="1"/>
          <p:nvPr/>
        </p:nvSpPr>
        <p:spPr>
          <a:xfrm>
            <a:off x="1414548" y="3859260"/>
            <a:ext cx="13986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PENALTIES:</a:t>
            </a:r>
            <a:endParaRPr sz="1400" b="0" i="0" u="none" strike="noStrike" cap="none">
              <a:solidFill>
                <a:srgbClr val="000000"/>
              </a:solidFill>
              <a:latin typeface="Arial"/>
              <a:ea typeface="Arial"/>
              <a:cs typeface="Arial"/>
              <a:sym typeface="Arial"/>
            </a:endParaRPr>
          </a:p>
        </p:txBody>
      </p:sp>
      <p:sp>
        <p:nvSpPr>
          <p:cNvPr id="205" name="Google Shape;205;p23"/>
          <p:cNvSpPr txBox="1"/>
          <p:nvPr/>
        </p:nvSpPr>
        <p:spPr>
          <a:xfrm>
            <a:off x="1447050" y="4336037"/>
            <a:ext cx="1475400" cy="6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Touch walls 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a:t>scraping</a:t>
            </a:r>
            <a:r>
              <a:rPr lang="en-U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06" name="Google Shape;206;p23"/>
          <p:cNvSpPr txBox="1"/>
          <p:nvPr/>
        </p:nvSpPr>
        <p:spPr>
          <a:xfrm>
            <a:off x="3006100" y="4424688"/>
            <a:ext cx="3333300" cy="3078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Radio Button </a:t>
            </a:r>
            <a:r>
              <a:rPr lang="en-US" b="1">
                <a:solidFill>
                  <a:schemeClr val="dk1"/>
                </a:solidFill>
              </a:rPr>
              <a:t>0,1,2,3+ or scraping</a:t>
            </a:r>
            <a:endParaRPr sz="1400" b="0" i="0" u="none" strike="noStrike" cap="none">
              <a:solidFill>
                <a:srgbClr val="000000"/>
              </a:solidFill>
              <a:latin typeface="Arial"/>
              <a:ea typeface="Arial"/>
              <a:cs typeface="Arial"/>
              <a:sym typeface="Arial"/>
            </a:endParaRPr>
          </a:p>
        </p:txBody>
      </p:sp>
      <p:sp>
        <p:nvSpPr>
          <p:cNvPr id="207" name="Google Shape;207;p23"/>
          <p:cNvSpPr txBox="1"/>
          <p:nvPr/>
        </p:nvSpPr>
        <p:spPr>
          <a:xfrm>
            <a:off x="1447058" y="5065759"/>
            <a:ext cx="15738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t>2nd</a:t>
            </a:r>
            <a:r>
              <a:rPr lang="en-US" sz="1400" b="0" i="0" u="none" strike="noStrike" cap="none">
                <a:solidFill>
                  <a:srgbClr val="000000"/>
                </a:solidFill>
                <a:latin typeface="Arial"/>
                <a:ea typeface="Arial"/>
                <a:cs typeface="Arial"/>
                <a:sym typeface="Arial"/>
              </a:rPr>
              <a:t> rescue: </a:t>
            </a:r>
            <a:endParaRPr sz="1100" b="0" i="0" u="none" strike="noStrike" cap="none">
              <a:solidFill>
                <a:srgbClr val="000000"/>
              </a:solidFill>
              <a:latin typeface="Arial"/>
              <a:ea typeface="Arial"/>
              <a:cs typeface="Arial"/>
              <a:sym typeface="Arial"/>
            </a:endParaRPr>
          </a:p>
        </p:txBody>
      </p:sp>
      <p:sp>
        <p:nvSpPr>
          <p:cNvPr id="208" name="Google Shape;208;p23"/>
          <p:cNvSpPr txBox="1"/>
          <p:nvPr/>
        </p:nvSpPr>
        <p:spPr>
          <a:xfrm>
            <a:off x="3020980" y="5094279"/>
            <a:ext cx="2623500" cy="3078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Check box (-15 seconds)</a:t>
            </a:r>
            <a:endParaRPr sz="1400" b="0" i="0" u="none" strike="noStrike" cap="none">
              <a:solidFill>
                <a:srgbClr val="000000"/>
              </a:solidFill>
              <a:latin typeface="Arial"/>
              <a:ea typeface="Arial"/>
              <a:cs typeface="Arial"/>
              <a:sym typeface="Arial"/>
            </a:endParaRPr>
          </a:p>
        </p:txBody>
      </p:sp>
      <p:sp>
        <p:nvSpPr>
          <p:cNvPr id="209" name="Google Shape;209;p23"/>
          <p:cNvSpPr txBox="1"/>
          <p:nvPr/>
        </p:nvSpPr>
        <p:spPr>
          <a:xfrm>
            <a:off x="1432304" y="5553198"/>
            <a:ext cx="15738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Abandoned or non-completed:</a:t>
            </a:r>
            <a:endParaRPr sz="1000" b="0" i="0" u="none" strike="noStrike" cap="none">
              <a:solidFill>
                <a:srgbClr val="000000"/>
              </a:solidFill>
              <a:latin typeface="Arial"/>
              <a:ea typeface="Arial"/>
              <a:cs typeface="Arial"/>
              <a:sym typeface="Arial"/>
            </a:endParaRPr>
          </a:p>
        </p:txBody>
      </p:sp>
      <p:sp>
        <p:nvSpPr>
          <p:cNvPr id="210" name="Google Shape;210;p23"/>
          <p:cNvSpPr txBox="1"/>
          <p:nvPr/>
        </p:nvSpPr>
        <p:spPr>
          <a:xfrm>
            <a:off x="3034145" y="5706066"/>
            <a:ext cx="2623500" cy="3078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Check box (-60 seconds)</a:t>
            </a:r>
            <a:endParaRPr sz="1400" b="0" i="0" u="none" strike="noStrike" cap="none">
              <a:solidFill>
                <a:srgbClr val="000000"/>
              </a:solidFill>
              <a:latin typeface="Arial"/>
              <a:ea typeface="Arial"/>
              <a:cs typeface="Arial"/>
              <a:sym typeface="Arial"/>
            </a:endParaRPr>
          </a:p>
        </p:txBody>
      </p:sp>
      <p:cxnSp>
        <p:nvCxnSpPr>
          <p:cNvPr id="211" name="Google Shape;211;p23"/>
          <p:cNvCxnSpPr/>
          <p:nvPr/>
        </p:nvCxnSpPr>
        <p:spPr>
          <a:xfrm flipH="1">
            <a:off x="5784576" y="4094484"/>
            <a:ext cx="612000" cy="332100"/>
          </a:xfrm>
          <a:prstGeom prst="straightConnector1">
            <a:avLst/>
          </a:prstGeom>
          <a:noFill/>
          <a:ln w="34925" cap="flat" cmpd="sng">
            <a:solidFill>
              <a:schemeClr val="dk1"/>
            </a:solidFill>
            <a:prstDash val="solid"/>
            <a:round/>
            <a:headEnd type="none" w="sm" len="sm"/>
            <a:tailEnd type="triangle" w="med" len="med"/>
          </a:ln>
        </p:spPr>
      </p:cxnSp>
      <p:sp>
        <p:nvSpPr>
          <p:cNvPr id="212" name="Google Shape;212;p23"/>
          <p:cNvSpPr txBox="1"/>
          <p:nvPr/>
        </p:nvSpPr>
        <p:spPr>
          <a:xfrm>
            <a:off x="6196025" y="2802650"/>
            <a:ext cx="1475400" cy="121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b="1">
                <a:solidFill>
                  <a:schemeClr val="dk1"/>
                </a:solidFill>
              </a:rPr>
              <a:t>0: +45 points</a:t>
            </a:r>
            <a:endParaRPr b="1">
              <a:solidFill>
                <a:schemeClr val="dk1"/>
              </a:solidFill>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1: -10 sec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2: -20 sec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3+</a:t>
            </a:r>
            <a:r>
              <a:rPr lang="en-US" b="1">
                <a:solidFill>
                  <a:schemeClr val="dk1"/>
                </a:solidFill>
              </a:rPr>
              <a:t> or scraping</a:t>
            </a:r>
            <a:r>
              <a:rPr lang="en-US" sz="1400" b="1" i="0" u="none" strike="noStrike" cap="none">
                <a:solidFill>
                  <a:schemeClr val="dk1"/>
                </a:solidFill>
                <a:latin typeface="Arial"/>
                <a:ea typeface="Arial"/>
                <a:cs typeface="Arial"/>
                <a:sym typeface="Arial"/>
              </a:rPr>
              <a:t> -30 sec</a:t>
            </a:r>
            <a:endParaRPr b="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4"/>
          <p:cNvSpPr/>
          <p:nvPr/>
        </p:nvSpPr>
        <p:spPr>
          <a:xfrm>
            <a:off x="565264" y="293868"/>
            <a:ext cx="7596097" cy="455509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1" i="0" u="sng" strike="noStrike" cap="none">
                <a:solidFill>
                  <a:schemeClr val="dk1"/>
                </a:solidFill>
                <a:latin typeface="Calibri"/>
                <a:ea typeface="Calibri"/>
                <a:cs typeface="Calibri"/>
                <a:sym typeface="Calibri"/>
              </a:rPr>
              <a:t>Challenge: </a:t>
            </a:r>
            <a:r>
              <a:rPr lang="en-US" sz="2000" b="1" i="0" u="sng" strike="noStrike" cap="none">
                <a:solidFill>
                  <a:srgbClr val="000000"/>
                </a:solidFill>
                <a:latin typeface="Arial"/>
                <a:ea typeface="Arial"/>
                <a:cs typeface="Arial"/>
                <a:sym typeface="Arial"/>
              </a:rPr>
              <a:t>Spirit of Curiosity</a:t>
            </a:r>
            <a:endParaRPr sz="1400" b="0" i="0" u="sng"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3111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Goal: Remote control robots to collect rock samples from one corner of an arena with uneven terrain to its opposite corner.</a:t>
            </a:r>
            <a:endParaRPr sz="1800" b="0" i="0" u="none" strike="noStrike" cap="none">
              <a:solidFill>
                <a:srgbClr val="000000"/>
              </a:solidFill>
              <a:latin typeface="Arial"/>
              <a:ea typeface="Arial"/>
              <a:cs typeface="Arial"/>
              <a:sym typeface="Arial"/>
            </a:endParaRPr>
          </a:p>
          <a:p>
            <a:pPr marL="285750" marR="0" lvl="0" indent="-3111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Category: Remote-Controlled</a:t>
            </a:r>
            <a:endParaRPr sz="1800" b="0" i="0" u="none" strike="noStrike" cap="none">
              <a:solidFill>
                <a:srgbClr val="000000"/>
              </a:solidFill>
              <a:latin typeface="Arial"/>
              <a:ea typeface="Arial"/>
              <a:cs typeface="Arial"/>
              <a:sym typeface="Arial"/>
            </a:endParaRPr>
          </a:p>
          <a:p>
            <a:pPr marL="285750" marR="0" lvl="0" indent="-3111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Time Limit: 5 minutes (A single attempt of the challenge is permitted within the 5 minute limit).</a:t>
            </a:r>
            <a:endParaRPr sz="1800" b="0" i="0" u="none" strike="noStrike" cap="none">
              <a:solidFill>
                <a:srgbClr val="000000"/>
              </a:solidFill>
              <a:latin typeface="Arial"/>
              <a:ea typeface="Arial"/>
              <a:cs typeface="Arial"/>
              <a:sym typeface="Arial"/>
            </a:endParaRPr>
          </a:p>
          <a:p>
            <a:pPr marL="285750" marR="0" lvl="0" indent="-3111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Rules:</a:t>
            </a:r>
            <a:endParaRPr sz="1800" b="0" i="0" u="none" strike="noStrike" cap="none">
              <a:solidFill>
                <a:srgbClr val="000000"/>
              </a:solidFill>
              <a:latin typeface="Arial"/>
              <a:ea typeface="Arial"/>
              <a:cs typeface="Arial"/>
              <a:sym typeface="Arial"/>
            </a:endParaRPr>
          </a:p>
          <a:p>
            <a:pPr marL="742950" marR="0" lvl="1" indent="-3111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There will be multiple routes to the sample site. It is up to the roboteer which route they take to and from the site.</a:t>
            </a:r>
            <a:endParaRPr sz="1800" b="0" i="0" u="none" strike="noStrike" cap="none">
              <a:solidFill>
                <a:srgbClr val="000000"/>
              </a:solidFill>
              <a:latin typeface="Arial"/>
              <a:ea typeface="Arial"/>
              <a:cs typeface="Arial"/>
              <a:sym typeface="Arial"/>
            </a:endParaRPr>
          </a:p>
          <a:p>
            <a:pPr marL="742950" marR="0" lvl="1" indent="-3111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Both loading and unloading of the sample is expected to be a </a:t>
            </a:r>
            <a:r>
              <a:rPr lang="en-US" sz="1800" b="1" i="0" u="none" strike="noStrike" cap="none">
                <a:solidFill>
                  <a:srgbClr val="000000"/>
                </a:solidFill>
                <a:latin typeface="Arial"/>
                <a:ea typeface="Arial"/>
                <a:cs typeface="Arial"/>
                <a:sym typeface="Arial"/>
              </a:rPr>
              <a:t>manual pick-up-and-place</a:t>
            </a:r>
            <a:r>
              <a:rPr lang="en-US" sz="1800" b="0" i="0" u="none" strike="noStrike" cap="none">
                <a:solidFill>
                  <a:srgbClr val="000000"/>
                </a:solidFill>
                <a:latin typeface="Arial"/>
                <a:ea typeface="Arial"/>
                <a:cs typeface="Arial"/>
                <a:sym typeface="Arial"/>
              </a:rPr>
              <a:t> by member(s) of the roboteers’ team or a volunteer. </a:t>
            </a:r>
            <a:endParaRPr sz="1800" b="0" i="0" u="none" strike="noStrike" cap="none">
              <a:solidFill>
                <a:srgbClr val="000000"/>
              </a:solidFill>
              <a:latin typeface="Arial"/>
              <a:ea typeface="Arial"/>
              <a:cs typeface="Arial"/>
              <a:sym typeface="Arial"/>
            </a:endParaRPr>
          </a:p>
          <a:p>
            <a:pPr marL="285750" marR="0" lvl="0" indent="-3111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Points:</a:t>
            </a:r>
            <a:endParaRPr sz="1800" b="0" i="0" u="none" strike="noStrike" cap="none">
              <a:solidFill>
                <a:srgbClr val="000000"/>
              </a:solidFill>
              <a:latin typeface="Arial"/>
              <a:ea typeface="Arial"/>
              <a:cs typeface="Arial"/>
              <a:sym typeface="Arial"/>
            </a:endParaRPr>
          </a:p>
          <a:p>
            <a:pPr marL="742950" marR="0" lvl="1" indent="-3111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45 points will be awarded per sample collected.</a:t>
            </a:r>
            <a:endParaRPr sz="18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rgbClr val="000000"/>
              </a:buClr>
              <a:buSzPts val="1400"/>
              <a:buFont typeface="Arial"/>
              <a:buChar char="•"/>
            </a:pPr>
            <a:r>
              <a:rPr lang="en-US" sz="1800" b="0" i="0" u="none" strike="noStrike" cap="none">
                <a:solidFill>
                  <a:srgbClr val="000000"/>
                </a:solidFill>
                <a:latin typeface="Arial"/>
                <a:ea typeface="Arial"/>
                <a:cs typeface="Arial"/>
                <a:sym typeface="Arial"/>
              </a:rPr>
              <a:t>40 bonus points will be awarded for any team collecting </a:t>
            </a:r>
            <a:r>
              <a:rPr lang="en-US" sz="1800" b="1" i="0" u="none" strike="noStrike" cap="none">
                <a:solidFill>
                  <a:srgbClr val="000000"/>
                </a:solidFill>
                <a:latin typeface="Arial"/>
                <a:ea typeface="Arial"/>
                <a:cs typeface="Arial"/>
                <a:sym typeface="Arial"/>
              </a:rPr>
              <a:t>more than 5 sample</a:t>
            </a:r>
            <a:r>
              <a:rPr lang="en-US" sz="1400" b="1" i="0" u="none" strike="noStrike" cap="none">
                <a:solidFill>
                  <a:srgbClr val="000000"/>
                </a:solidFill>
                <a:latin typeface="Arial"/>
                <a:ea typeface="Arial"/>
                <a:cs typeface="Arial"/>
                <a:sym typeface="Arial"/>
              </a:rPr>
              <a:t>s</a:t>
            </a:r>
            <a:r>
              <a:rPr lang="en-U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p:nvPr/>
        </p:nvSpPr>
        <p:spPr>
          <a:xfrm>
            <a:off x="1030779" y="590204"/>
            <a:ext cx="6849687" cy="5669280"/>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3" name="Google Shape;223;p25"/>
          <p:cNvSpPr txBox="1"/>
          <p:nvPr/>
        </p:nvSpPr>
        <p:spPr>
          <a:xfrm>
            <a:off x="2078182" y="773084"/>
            <a:ext cx="4754880"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Spirit of Curiosity</a:t>
            </a:r>
            <a:endParaRPr sz="1400" b="1" i="0" u="none" strike="noStrike" cap="none">
              <a:solidFill>
                <a:srgbClr val="000000"/>
              </a:solidFill>
              <a:latin typeface="Arial"/>
              <a:ea typeface="Arial"/>
              <a:cs typeface="Arial"/>
              <a:sym typeface="Arial"/>
            </a:endParaRPr>
          </a:p>
        </p:txBody>
      </p:sp>
      <p:sp>
        <p:nvSpPr>
          <p:cNvPr id="224" name="Google Shape;224;p25"/>
          <p:cNvSpPr txBox="1"/>
          <p:nvPr/>
        </p:nvSpPr>
        <p:spPr>
          <a:xfrm>
            <a:off x="1191491" y="1370432"/>
            <a:ext cx="132726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Team:</a:t>
            </a:r>
            <a:endParaRPr sz="1400" b="0" i="0" u="none" strike="noStrike" cap="none">
              <a:solidFill>
                <a:srgbClr val="000000"/>
              </a:solidFill>
              <a:latin typeface="Arial"/>
              <a:ea typeface="Arial"/>
              <a:cs typeface="Arial"/>
              <a:sym typeface="Arial"/>
            </a:endParaRPr>
          </a:p>
        </p:txBody>
      </p:sp>
      <p:sp>
        <p:nvSpPr>
          <p:cNvPr id="225" name="Google Shape;225;p25"/>
          <p:cNvSpPr txBox="1"/>
          <p:nvPr/>
        </p:nvSpPr>
        <p:spPr>
          <a:xfrm>
            <a:off x="3208713" y="1370432"/>
            <a:ext cx="3333403" cy="30777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NAME OF TEAM</a:t>
            </a:r>
            <a:endParaRPr sz="1400" b="0" i="0" u="none" strike="noStrike" cap="none">
              <a:solidFill>
                <a:srgbClr val="000000"/>
              </a:solidFill>
              <a:latin typeface="Arial"/>
              <a:ea typeface="Arial"/>
              <a:cs typeface="Arial"/>
              <a:sym typeface="Arial"/>
            </a:endParaRPr>
          </a:p>
        </p:txBody>
      </p:sp>
      <p:sp>
        <p:nvSpPr>
          <p:cNvPr id="226" name="Google Shape;226;p25"/>
          <p:cNvSpPr/>
          <p:nvPr/>
        </p:nvSpPr>
        <p:spPr>
          <a:xfrm>
            <a:off x="1135380" y="2001924"/>
            <a:ext cx="6614160" cy="4139738"/>
          </a:xfrm>
          <a:prstGeom prst="rect">
            <a:avLst/>
          </a:prstGeom>
          <a:solidFill>
            <a:srgbClr val="BBD6E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7" name="Google Shape;227;p25"/>
          <p:cNvSpPr txBox="1"/>
          <p:nvPr/>
        </p:nvSpPr>
        <p:spPr>
          <a:xfrm>
            <a:off x="3034145" y="2819663"/>
            <a:ext cx="3333403" cy="30777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5 minutes</a:t>
            </a:r>
            <a:endParaRPr sz="1400" b="1" i="0" u="none" strike="noStrike" cap="none">
              <a:solidFill>
                <a:schemeClr val="dk1"/>
              </a:solidFill>
              <a:latin typeface="Arial"/>
              <a:ea typeface="Arial"/>
              <a:cs typeface="Arial"/>
              <a:sym typeface="Arial"/>
            </a:endParaRPr>
          </a:p>
        </p:txBody>
      </p:sp>
      <p:sp>
        <p:nvSpPr>
          <p:cNvPr id="228" name="Google Shape;228;p25"/>
          <p:cNvSpPr txBox="1"/>
          <p:nvPr/>
        </p:nvSpPr>
        <p:spPr>
          <a:xfrm>
            <a:off x="1414548" y="2819663"/>
            <a:ext cx="132726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Time:</a:t>
            </a:r>
            <a:endParaRPr sz="1400" b="0" i="0" u="none" strike="noStrike" cap="none">
              <a:solidFill>
                <a:srgbClr val="000000"/>
              </a:solidFill>
              <a:latin typeface="Arial"/>
              <a:ea typeface="Arial"/>
              <a:cs typeface="Arial"/>
              <a:sym typeface="Arial"/>
            </a:endParaRPr>
          </a:p>
        </p:txBody>
      </p:sp>
      <p:sp>
        <p:nvSpPr>
          <p:cNvPr id="229" name="Google Shape;229;p25"/>
          <p:cNvSpPr/>
          <p:nvPr/>
        </p:nvSpPr>
        <p:spPr>
          <a:xfrm>
            <a:off x="1263508" y="2078525"/>
            <a:ext cx="6486000" cy="498900"/>
          </a:xfrm>
          <a:prstGeom prst="rect">
            <a:avLst/>
          </a:prstGeom>
          <a:solidFill>
            <a:srgbClr val="BBD6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ROUND 1</a:t>
            </a:r>
            <a:endParaRPr sz="1400" b="0" i="0" u="none" strike="noStrike" cap="none">
              <a:solidFill>
                <a:srgbClr val="000000"/>
              </a:solidFill>
              <a:latin typeface="Arial"/>
              <a:ea typeface="Arial"/>
              <a:cs typeface="Arial"/>
              <a:sym typeface="Arial"/>
            </a:endParaRPr>
          </a:p>
        </p:txBody>
      </p:sp>
      <p:sp>
        <p:nvSpPr>
          <p:cNvPr id="230" name="Google Shape;230;p25"/>
          <p:cNvSpPr txBox="1"/>
          <p:nvPr/>
        </p:nvSpPr>
        <p:spPr>
          <a:xfrm>
            <a:off x="1414548" y="3298709"/>
            <a:ext cx="1327265"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The number of rock sample:</a:t>
            </a:r>
            <a:endParaRPr sz="1400" b="0" i="0" u="none" strike="noStrike" cap="none">
              <a:solidFill>
                <a:srgbClr val="000000"/>
              </a:solidFill>
              <a:latin typeface="Arial"/>
              <a:ea typeface="Arial"/>
              <a:cs typeface="Arial"/>
              <a:sym typeface="Arial"/>
            </a:endParaRPr>
          </a:p>
        </p:txBody>
      </p:sp>
      <p:sp>
        <p:nvSpPr>
          <p:cNvPr id="231" name="Google Shape;231;p25"/>
          <p:cNvSpPr txBox="1"/>
          <p:nvPr/>
        </p:nvSpPr>
        <p:spPr>
          <a:xfrm>
            <a:off x="3020983" y="3298709"/>
            <a:ext cx="3333403" cy="738664"/>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Input a number (The points will be calculate automatically according to the number)</a:t>
            </a:r>
            <a:endParaRPr sz="1400" b="1" i="0" u="none" strike="noStrike" cap="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6"/>
          <p:cNvSpPr txBox="1">
            <a:spLocks noGrp="1"/>
          </p:cNvSpPr>
          <p:nvPr>
            <p:ph type="ctrTitle"/>
          </p:nvPr>
        </p:nvSpPr>
        <p:spPr>
          <a:xfrm>
            <a:off x="410547" y="354812"/>
            <a:ext cx="5505061" cy="6354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SzPts val="6000"/>
              <a:buNone/>
            </a:pPr>
            <a:r>
              <a:rPr lang="en-US" sz="2400" b="1" u="sng">
                <a:latin typeface="Calibri"/>
                <a:ea typeface="Calibri"/>
                <a:cs typeface="Calibri"/>
                <a:sym typeface="Calibri"/>
              </a:rPr>
              <a:t>Challenge :</a:t>
            </a:r>
            <a:r>
              <a:rPr lang="en-US" sz="2400" b="1" u="sng"/>
              <a:t>The Hubble Telescope Nebula</a:t>
            </a:r>
            <a:endParaRPr sz="2400" b="1" u="sng"/>
          </a:p>
        </p:txBody>
      </p:sp>
      <p:sp>
        <p:nvSpPr>
          <p:cNvPr id="237" name="Google Shape;237;p26"/>
          <p:cNvSpPr txBox="1"/>
          <p:nvPr/>
        </p:nvSpPr>
        <p:spPr>
          <a:xfrm>
            <a:off x="768875" y="1220225"/>
            <a:ext cx="7808100" cy="45807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Goal - To visit each of the four target areas within the time limit.</a:t>
            </a: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Category - Autonomous</a:t>
            </a: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Time Limit - 7 Minutes (for all 3 rounds)</a:t>
            </a: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US" sz="1800" b="1" i="0" u="none" strike="noStrike" cap="none">
                <a:solidFill>
                  <a:schemeClr val="dk1"/>
                </a:solidFill>
                <a:latin typeface="Arial"/>
                <a:ea typeface="Arial"/>
                <a:cs typeface="Arial"/>
                <a:sym typeface="Arial"/>
              </a:rPr>
              <a:t>Three</a:t>
            </a:r>
            <a:r>
              <a:rPr lang="en-US" sz="1800" b="0" i="0" u="none" strike="noStrike" cap="none">
                <a:solidFill>
                  <a:schemeClr val="dk1"/>
                </a:solidFill>
                <a:latin typeface="Arial"/>
                <a:ea typeface="Arial"/>
                <a:cs typeface="Arial"/>
                <a:sym typeface="Arial"/>
              </a:rPr>
              <a:t> run attempts are permitted,not compulsory but encouraged,</a:t>
            </a: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Two methods of operation</a:t>
            </a: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Ranks are calculated after all the players finish.</a:t>
            </a: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The shortest run of the three runs will be used to rank.</a:t>
            </a: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The robot with the shortest time will take first place.</a:t>
            </a:r>
            <a:endParaRPr sz="18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238" name="Google Shape;238;p26"/>
          <p:cNvGraphicFramePr/>
          <p:nvPr/>
        </p:nvGraphicFramePr>
        <p:xfrm>
          <a:off x="899450" y="3921475"/>
          <a:ext cx="7239000" cy="1706820"/>
        </p:xfrm>
        <a:graphic>
          <a:graphicData uri="http://schemas.openxmlformats.org/drawingml/2006/table">
            <a:tbl>
              <a:tblPr>
                <a:noFill/>
                <a:tableStyleId>{8704D4FF-8E18-4CCA-A12F-2C49E92364D0}</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solidFill>
                      <a:srgbClr val="3D85C6"/>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              </a:t>
                      </a:r>
                      <a:r>
                        <a:rPr lang="en-US" sz="1400" b="1" u="none" strike="noStrike" cap="none"/>
                        <a:t>Method 1</a:t>
                      </a:r>
                      <a:endParaRPr sz="1400" b="1" u="none" strike="noStrike" cap="none"/>
                    </a:p>
                  </a:txBody>
                  <a:tcPr marL="91425" marR="91425" marT="91425" marB="91425">
                    <a:solidFill>
                      <a:srgbClr val="3D85C6"/>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              </a:t>
                      </a:r>
                      <a:r>
                        <a:rPr lang="en-US" sz="1400" b="1" u="none" strike="noStrike" cap="none"/>
                        <a:t>Method 2</a:t>
                      </a:r>
                      <a:endParaRPr sz="1400" b="1" u="none" strike="noStrike" cap="none"/>
                    </a:p>
                  </a:txBody>
                  <a:tcPr marL="91425" marR="91425" marT="91425" marB="91425">
                    <a:solidFill>
                      <a:srgbClr val="3D85C6"/>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chemeClr val="dk1"/>
                        </a:buClr>
                        <a:buSzPts val="1100"/>
                        <a:buFont typeface="Arial"/>
                        <a:buNone/>
                      </a:pPr>
                      <a:r>
                        <a:rPr lang="en-US" sz="1200" u="none" strike="noStrike" cap="none">
                          <a:solidFill>
                            <a:schemeClr val="dk1"/>
                          </a:solidFill>
                        </a:rPr>
                        <a:t>             </a:t>
                      </a:r>
                      <a:r>
                        <a:rPr lang="en-US" sz="1200" b="1" u="none" strike="noStrike" cap="none">
                          <a:solidFill>
                            <a:schemeClr val="dk1"/>
                          </a:solidFill>
                        </a:rPr>
                        <a:t>Order of zones </a:t>
                      </a:r>
                      <a:endParaRPr sz="1200" b="1" u="none" strike="noStrike" cap="none"/>
                    </a:p>
                  </a:txBody>
                  <a:tcPr marL="91425" marR="91425" marT="91425" marB="91425">
                    <a:solidFill>
                      <a:srgbClr val="6AA84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chemeClr val="dk1"/>
                          </a:solidFill>
                        </a:rPr>
                        <a:t>      Red, Blue, Yellow, Green.</a:t>
                      </a:r>
                      <a:endParaRPr sz="12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                Any order</a:t>
                      </a:r>
                      <a:endParaRPr sz="12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200"/>
                        <a:buFont typeface="Arial"/>
                        <a:buNone/>
                      </a:pPr>
                      <a:r>
                        <a:rPr lang="en-US" sz="1200" b="1" u="none" strike="noStrike" cap="none"/>
                        <a:t>     each colour zone entered</a:t>
                      </a:r>
                      <a:endParaRPr sz="1200" b="1" u="none" strike="noStrike" cap="none"/>
                    </a:p>
                  </a:txBody>
                  <a:tcPr marL="91425" marR="91425" marT="91425" marB="91425">
                    <a:solidFill>
                      <a:srgbClr val="6AA84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                     35</a:t>
                      </a:r>
                      <a:endParaRPr sz="12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                      30</a:t>
                      </a:r>
                      <a:endParaRPr sz="12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200"/>
                        <a:buFont typeface="Arial"/>
                        <a:buNone/>
                      </a:pPr>
                      <a:r>
                        <a:rPr lang="en-US" sz="1200" b="1" u="none" strike="noStrike" cap="none"/>
                        <a:t>All zones in correct order/  all zones entered</a:t>
                      </a:r>
                      <a:endParaRPr sz="1200" b="1" u="none" strike="noStrike" cap="none"/>
                    </a:p>
                  </a:txBody>
                  <a:tcPr marL="91425" marR="91425" marT="91425" marB="91425">
                    <a:solidFill>
                      <a:srgbClr val="6AA84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                     30</a:t>
                      </a:r>
                      <a:endParaRPr sz="12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                      25</a:t>
                      </a:r>
                      <a:endParaRPr sz="1200" u="none" strike="noStrike" cap="none"/>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7"/>
          <p:cNvSpPr txBox="1"/>
          <p:nvPr/>
        </p:nvSpPr>
        <p:spPr>
          <a:xfrm>
            <a:off x="311700" y="352342"/>
            <a:ext cx="8520600" cy="3779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1" i="0" u="sng" strike="noStrike" cap="none">
                <a:solidFill>
                  <a:srgbClr val="000000"/>
                </a:solidFill>
                <a:latin typeface="Arial"/>
                <a:ea typeface="Arial"/>
                <a:cs typeface="Arial"/>
                <a:sym typeface="Arial"/>
              </a:rPr>
              <a:t>The Hubble Telescope Nebula Penalties :</a:t>
            </a:r>
            <a:endParaRPr sz="1800" b="1" i="0" u="sng" strike="noStrike" cap="none">
              <a:solidFill>
                <a:srgbClr val="000000"/>
              </a:solidFill>
              <a:latin typeface="Arial"/>
              <a:ea typeface="Arial"/>
              <a:cs typeface="Arial"/>
              <a:sym typeface="Arial"/>
            </a:endParaRPr>
          </a:p>
          <a:p>
            <a:pPr marL="457200" marR="0" lvl="0" indent="-342900" algn="l" rtl="0">
              <a:lnSpc>
                <a:spcPct val="115000"/>
              </a:lnSpc>
              <a:spcBef>
                <a:spcPts val="1200"/>
              </a:spcBef>
              <a:spcAft>
                <a:spcPts val="0"/>
              </a:spcAft>
              <a:buClr>
                <a:schemeClr val="dk1"/>
              </a:buClr>
              <a:buSzPts val="1800"/>
              <a:buFont typeface="Arial"/>
              <a:buChar char="●"/>
            </a:pPr>
            <a:r>
              <a:rPr lang="en-US" sz="1800" b="1" i="0" u="none" strike="noStrike" cap="none">
                <a:solidFill>
                  <a:schemeClr val="dk1"/>
                </a:solidFill>
                <a:latin typeface="Arial"/>
                <a:ea typeface="Arial"/>
                <a:cs typeface="Arial"/>
                <a:sym typeface="Arial"/>
              </a:rPr>
              <a:t>One rescue</a:t>
            </a:r>
            <a:r>
              <a:rPr lang="en-US" sz="1800" b="0" i="0" u="none" strike="noStrike" cap="none">
                <a:solidFill>
                  <a:schemeClr val="dk1"/>
                </a:solidFill>
                <a:latin typeface="Arial"/>
                <a:ea typeface="Arial"/>
                <a:cs typeface="Arial"/>
                <a:sym typeface="Arial"/>
              </a:rPr>
              <a:t> per run without penalty but the clock will not be stopped.</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A second rescue is permitted, incurring a 15 second penalty.</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A third rescue is permitted, incurring a 15 second penalty.</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US" sz="1800" b="1" i="0" u="none" strike="noStrike" cap="none">
                <a:solidFill>
                  <a:schemeClr val="dk1"/>
                </a:solidFill>
                <a:latin typeface="Arial"/>
                <a:ea typeface="Arial"/>
                <a:cs typeface="Arial"/>
                <a:sym typeface="Arial"/>
              </a:rPr>
              <a:t>A fourth rescue is not permitted</a:t>
            </a:r>
            <a:r>
              <a:rPr lang="en-US" sz="1800" b="0" i="0" u="none" strike="noStrike" cap="none">
                <a:solidFill>
                  <a:schemeClr val="dk1"/>
                </a:solidFill>
                <a:latin typeface="Arial"/>
                <a:ea typeface="Arial"/>
                <a:cs typeface="Arial"/>
                <a:sym typeface="Arial"/>
              </a:rPr>
              <a:t>, instead the run must be </a:t>
            </a:r>
            <a:r>
              <a:rPr lang="en-US" sz="1800" b="1" i="0" u="none" strike="noStrike" cap="none">
                <a:solidFill>
                  <a:schemeClr val="dk1"/>
                </a:solidFill>
                <a:latin typeface="Arial"/>
                <a:ea typeface="Arial"/>
                <a:cs typeface="Arial"/>
                <a:sym typeface="Arial"/>
              </a:rPr>
              <a:t>abandoned</a:t>
            </a:r>
            <a:r>
              <a:rPr lang="en-US" sz="1800" b="0" i="0" u="none" strike="noStrike" cap="none">
                <a:solidFill>
                  <a:schemeClr val="dk1"/>
                </a:solidFill>
                <a:latin typeface="Arial"/>
                <a:ea typeface="Arial"/>
                <a:cs typeface="Arial"/>
                <a:sym typeface="Arial"/>
              </a:rPr>
              <a:t>.</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Abandoned or non-completed runs will not count towards the shortest run time, however any points accumulated during the incomplete run will count towards the overall score.</a:t>
            </a:r>
            <a:endParaRPr sz="1800" b="0" i="0" u="none" strike="noStrike" cap="none">
              <a:solidFill>
                <a:schemeClr val="dk1"/>
              </a:solidFill>
              <a:latin typeface="Arial"/>
              <a:ea typeface="Arial"/>
              <a:cs typeface="Arial"/>
              <a:sym typeface="Arial"/>
            </a:endParaRPr>
          </a:p>
          <a:p>
            <a:pPr marL="457200" marR="0" lvl="0" indent="0" algn="l" rtl="0">
              <a:lnSpc>
                <a:spcPct val="100000"/>
              </a:lnSpc>
              <a:spcBef>
                <a:spcPts val="120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p:nvPr/>
        </p:nvSpPr>
        <p:spPr>
          <a:xfrm>
            <a:off x="1030779" y="422247"/>
            <a:ext cx="6849687" cy="6165704"/>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3" name="Google Shape;193;p23"/>
          <p:cNvSpPr txBox="1"/>
          <p:nvPr/>
        </p:nvSpPr>
        <p:spPr>
          <a:xfrm>
            <a:off x="2078182" y="605128"/>
            <a:ext cx="4754880" cy="369332"/>
          </a:xfrm>
          <a:prstGeom prst="rect">
            <a:avLst/>
          </a:prstGeom>
          <a:noFill/>
          <a:ln>
            <a:noFill/>
          </a:ln>
        </p:spPr>
        <p:txBody>
          <a:bodyPr spcFirstLastPara="1" wrap="square" lIns="91425" tIns="45700" rIns="91425" bIns="45700" anchor="t" anchorCtr="0">
            <a:noAutofit/>
          </a:bodyPr>
          <a:lstStyle/>
          <a:p>
            <a:pPr lvl="0" algn="ctr">
              <a:buSzPts val="1400"/>
            </a:pPr>
            <a:r>
              <a:rPr lang="en-GB" b="1"/>
              <a:t>The Hubble Telescope Nebula</a:t>
            </a:r>
            <a:endParaRPr sz="1400" b="1" i="0" u="none" strike="noStrike" cap="none" dirty="0">
              <a:solidFill>
                <a:srgbClr val="000000"/>
              </a:solidFill>
              <a:latin typeface="Arial"/>
              <a:ea typeface="Arial"/>
              <a:cs typeface="Arial"/>
              <a:sym typeface="Arial"/>
            </a:endParaRPr>
          </a:p>
        </p:txBody>
      </p:sp>
      <p:sp>
        <p:nvSpPr>
          <p:cNvPr id="194" name="Google Shape;194;p23"/>
          <p:cNvSpPr txBox="1"/>
          <p:nvPr/>
        </p:nvSpPr>
        <p:spPr>
          <a:xfrm>
            <a:off x="1191491" y="1202476"/>
            <a:ext cx="132726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Team:</a:t>
            </a:r>
            <a:endParaRPr sz="1400" b="0" i="0" u="none" strike="noStrike" cap="none" dirty="0">
              <a:solidFill>
                <a:srgbClr val="000000"/>
              </a:solidFill>
              <a:latin typeface="Arial"/>
              <a:ea typeface="Arial"/>
              <a:cs typeface="Arial"/>
              <a:sym typeface="Arial"/>
            </a:endParaRPr>
          </a:p>
        </p:txBody>
      </p:sp>
      <p:sp>
        <p:nvSpPr>
          <p:cNvPr id="195" name="Google Shape;195;p23"/>
          <p:cNvSpPr txBox="1"/>
          <p:nvPr/>
        </p:nvSpPr>
        <p:spPr>
          <a:xfrm>
            <a:off x="3208713" y="1202476"/>
            <a:ext cx="3333403" cy="30777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NAME OF TEAM</a:t>
            </a:r>
            <a:endParaRPr sz="1400" b="0" i="0" u="none" strike="noStrike" cap="none">
              <a:solidFill>
                <a:srgbClr val="000000"/>
              </a:solidFill>
              <a:latin typeface="Arial"/>
              <a:ea typeface="Arial"/>
              <a:cs typeface="Arial"/>
              <a:sym typeface="Arial"/>
            </a:endParaRPr>
          </a:p>
        </p:txBody>
      </p:sp>
      <p:sp>
        <p:nvSpPr>
          <p:cNvPr id="196" name="Google Shape;196;p23"/>
          <p:cNvSpPr/>
          <p:nvPr/>
        </p:nvSpPr>
        <p:spPr>
          <a:xfrm>
            <a:off x="1135380" y="2100979"/>
            <a:ext cx="6614160" cy="4460337"/>
          </a:xfrm>
          <a:prstGeom prst="rect">
            <a:avLst/>
          </a:prstGeom>
          <a:solidFill>
            <a:srgbClr val="BBD6EE"/>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7" name="Google Shape;197;p23"/>
          <p:cNvSpPr/>
          <p:nvPr/>
        </p:nvSpPr>
        <p:spPr>
          <a:xfrm>
            <a:off x="1163436" y="2074344"/>
            <a:ext cx="2251988" cy="616839"/>
          </a:xfrm>
          <a:prstGeom prst="rect">
            <a:avLst/>
          </a:prstGeom>
          <a:solidFill>
            <a:srgbClr val="BBD6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ROUND 1</a:t>
            </a:r>
            <a:endParaRPr sz="1400" b="0" i="0" u="none" strike="noStrike" cap="none">
              <a:solidFill>
                <a:srgbClr val="000000"/>
              </a:solidFill>
              <a:latin typeface="Arial"/>
              <a:ea typeface="Arial"/>
              <a:cs typeface="Arial"/>
              <a:sym typeface="Arial"/>
            </a:endParaRPr>
          </a:p>
        </p:txBody>
      </p:sp>
      <p:sp>
        <p:nvSpPr>
          <p:cNvPr id="198" name="Google Shape;198;p23"/>
          <p:cNvSpPr/>
          <p:nvPr/>
        </p:nvSpPr>
        <p:spPr>
          <a:xfrm>
            <a:off x="3421382" y="2100979"/>
            <a:ext cx="2236264" cy="590204"/>
          </a:xfrm>
          <a:prstGeom prst="rect">
            <a:avLst/>
          </a:prstGeom>
          <a:solidFill>
            <a:schemeClr val="accent3"/>
          </a:solidFill>
          <a:ln w="25400" cap="flat" cmpd="sng">
            <a:solidFill>
              <a:srgbClr val="78787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ROUND 2</a:t>
            </a:r>
            <a:endParaRPr sz="1400" b="0" i="0" u="none" strike="noStrike" cap="none">
              <a:solidFill>
                <a:srgbClr val="000000"/>
              </a:solidFill>
              <a:latin typeface="Arial"/>
              <a:ea typeface="Arial"/>
              <a:cs typeface="Arial"/>
              <a:sym typeface="Arial"/>
            </a:endParaRPr>
          </a:p>
        </p:txBody>
      </p:sp>
      <p:sp>
        <p:nvSpPr>
          <p:cNvPr id="199" name="Google Shape;199;p23"/>
          <p:cNvSpPr/>
          <p:nvPr/>
        </p:nvSpPr>
        <p:spPr>
          <a:xfrm>
            <a:off x="5651688" y="2100979"/>
            <a:ext cx="2103810" cy="590204"/>
          </a:xfrm>
          <a:prstGeom prst="rect">
            <a:avLst/>
          </a:prstGeom>
          <a:solidFill>
            <a:schemeClr val="accent3"/>
          </a:solidFill>
          <a:ln w="25400" cap="flat" cmpd="sng">
            <a:solidFill>
              <a:srgbClr val="78787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ROUND 3 </a:t>
            </a:r>
            <a:endParaRPr sz="1400" b="0" i="0" u="none" strike="noStrike" cap="none">
              <a:solidFill>
                <a:srgbClr val="000000"/>
              </a:solidFill>
              <a:latin typeface="Arial"/>
              <a:ea typeface="Arial"/>
              <a:cs typeface="Arial"/>
              <a:sym typeface="Arial"/>
            </a:endParaRPr>
          </a:p>
        </p:txBody>
      </p:sp>
      <p:sp>
        <p:nvSpPr>
          <p:cNvPr id="201" name="Google Shape;201;p23"/>
          <p:cNvSpPr txBox="1"/>
          <p:nvPr/>
        </p:nvSpPr>
        <p:spPr>
          <a:xfrm>
            <a:off x="1454907" y="2770855"/>
            <a:ext cx="6183849" cy="3006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b="1" u="sng" dirty="0"/>
              <a:t>Zone visited in Correct order(Method 1), Zones Visited(Method 2)</a:t>
            </a:r>
            <a:endParaRPr sz="1400" b="1" i="0" u="sng" strike="noStrike" cap="none" dirty="0">
              <a:solidFill>
                <a:srgbClr val="000000"/>
              </a:solidFill>
              <a:latin typeface="Arial"/>
              <a:ea typeface="Arial"/>
              <a:cs typeface="Arial"/>
              <a:sym typeface="Arial"/>
            </a:endParaRPr>
          </a:p>
        </p:txBody>
      </p:sp>
      <p:sp>
        <p:nvSpPr>
          <p:cNvPr id="203" name="Google Shape;203;p23"/>
          <p:cNvSpPr txBox="1"/>
          <p:nvPr/>
        </p:nvSpPr>
        <p:spPr>
          <a:xfrm>
            <a:off x="3361070" y="3113835"/>
            <a:ext cx="2776832" cy="275561"/>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1" i="0" u="none" strike="noStrike" cap="none" dirty="0">
                <a:solidFill>
                  <a:schemeClr val="dk1"/>
                </a:solidFill>
                <a:latin typeface="Arial"/>
                <a:ea typeface="Arial"/>
                <a:cs typeface="Arial"/>
                <a:sym typeface="Arial"/>
              </a:rPr>
              <a:t>Radio Button Yes, No</a:t>
            </a:r>
            <a:endParaRPr sz="1200" b="0" i="0" u="none" strike="noStrike" cap="none" dirty="0">
              <a:solidFill>
                <a:srgbClr val="000000"/>
              </a:solidFill>
              <a:latin typeface="Arial"/>
              <a:ea typeface="Arial"/>
              <a:cs typeface="Arial"/>
              <a:sym typeface="Arial"/>
            </a:endParaRPr>
          </a:p>
        </p:txBody>
      </p:sp>
      <p:sp>
        <p:nvSpPr>
          <p:cNvPr id="204" name="Google Shape;204;p23"/>
          <p:cNvSpPr txBox="1"/>
          <p:nvPr/>
        </p:nvSpPr>
        <p:spPr>
          <a:xfrm>
            <a:off x="1454908" y="5259613"/>
            <a:ext cx="13986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sng" strike="noStrike" cap="none" dirty="0">
                <a:solidFill>
                  <a:srgbClr val="000000"/>
                </a:solidFill>
                <a:latin typeface="Arial"/>
                <a:ea typeface="Arial"/>
                <a:cs typeface="Arial"/>
                <a:sym typeface="Arial"/>
              </a:rPr>
              <a:t>PENALTIES:</a:t>
            </a:r>
            <a:endParaRPr sz="1400" b="0" i="0" u="sng" strike="noStrike" cap="none" dirty="0">
              <a:solidFill>
                <a:srgbClr val="000000"/>
              </a:solidFill>
              <a:latin typeface="Arial"/>
              <a:ea typeface="Arial"/>
              <a:cs typeface="Arial"/>
              <a:sym typeface="Arial"/>
            </a:endParaRPr>
          </a:p>
        </p:txBody>
      </p:sp>
      <p:sp>
        <p:nvSpPr>
          <p:cNvPr id="205" name="Google Shape;205;p23"/>
          <p:cNvSpPr txBox="1"/>
          <p:nvPr/>
        </p:nvSpPr>
        <p:spPr>
          <a:xfrm>
            <a:off x="1454908" y="3117900"/>
            <a:ext cx="1475400" cy="2868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Arial"/>
                <a:ea typeface="Arial"/>
                <a:cs typeface="Arial"/>
                <a:sym typeface="Arial"/>
              </a:rPr>
              <a:t>Red :</a:t>
            </a:r>
          </a:p>
          <a:p>
            <a:pPr marL="0" marR="0" lvl="0" indent="0" algn="l" rtl="0">
              <a:lnSpc>
                <a:spcPct val="100000"/>
              </a:lnSpc>
              <a:spcBef>
                <a:spcPts val="0"/>
              </a:spcBef>
              <a:spcAft>
                <a:spcPts val="0"/>
              </a:spcAft>
              <a:buClr>
                <a:srgbClr val="000000"/>
              </a:buClr>
              <a:buSzPts val="1400"/>
              <a:buFont typeface="Arial"/>
              <a:buNone/>
            </a:pPr>
            <a:endParaRPr lang="en-GB" dirty="0"/>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6" name="Google Shape;206;p23"/>
          <p:cNvSpPr txBox="1"/>
          <p:nvPr/>
        </p:nvSpPr>
        <p:spPr>
          <a:xfrm>
            <a:off x="3359109" y="4748117"/>
            <a:ext cx="2778793" cy="27248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dirty="0">
                <a:solidFill>
                  <a:srgbClr val="000000"/>
                </a:solidFill>
                <a:latin typeface="Arial"/>
                <a:ea typeface="Arial"/>
                <a:cs typeface="Arial"/>
                <a:sym typeface="Arial"/>
              </a:rPr>
              <a:t>Text Field</a:t>
            </a:r>
            <a:endParaRPr sz="1400" b="1" i="0" u="none" strike="noStrike" cap="none" dirty="0">
              <a:solidFill>
                <a:srgbClr val="000000"/>
              </a:solidFill>
              <a:latin typeface="Arial"/>
              <a:ea typeface="Arial"/>
              <a:cs typeface="Arial"/>
              <a:sym typeface="Arial"/>
            </a:endParaRPr>
          </a:p>
        </p:txBody>
      </p:sp>
      <p:sp>
        <p:nvSpPr>
          <p:cNvPr id="207" name="Google Shape;207;p23"/>
          <p:cNvSpPr txBox="1"/>
          <p:nvPr/>
        </p:nvSpPr>
        <p:spPr>
          <a:xfrm>
            <a:off x="1460345" y="4712800"/>
            <a:ext cx="15738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Lap Time:</a:t>
            </a:r>
            <a:r>
              <a:rPr lang="en-US" sz="1400" b="0" i="0" u="none" strike="noStrike" cap="none" dirty="0">
                <a:solidFill>
                  <a:srgbClr val="000000"/>
                </a:solidFill>
                <a:latin typeface="Arial"/>
                <a:ea typeface="Arial"/>
                <a:cs typeface="Arial"/>
                <a:sym typeface="Arial"/>
              </a:rPr>
              <a:t> </a:t>
            </a:r>
            <a:endParaRPr sz="1100" b="0" i="0" u="none" strike="noStrike" cap="none" dirty="0">
              <a:solidFill>
                <a:srgbClr val="000000"/>
              </a:solidFill>
              <a:latin typeface="Arial"/>
              <a:ea typeface="Arial"/>
              <a:cs typeface="Arial"/>
              <a:sym typeface="Arial"/>
            </a:endParaRPr>
          </a:p>
        </p:txBody>
      </p:sp>
      <p:sp>
        <p:nvSpPr>
          <p:cNvPr id="209" name="Google Shape;209;p23"/>
          <p:cNvSpPr txBox="1"/>
          <p:nvPr/>
        </p:nvSpPr>
        <p:spPr>
          <a:xfrm>
            <a:off x="1432299" y="5756644"/>
            <a:ext cx="15738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Rescue Count:</a:t>
            </a:r>
            <a:endParaRPr sz="1000" b="0" i="0" u="none" strike="noStrike" cap="none" dirty="0">
              <a:solidFill>
                <a:srgbClr val="000000"/>
              </a:solidFill>
              <a:latin typeface="Arial"/>
              <a:ea typeface="Arial"/>
              <a:cs typeface="Arial"/>
              <a:sym typeface="Arial"/>
            </a:endParaRPr>
          </a:p>
        </p:txBody>
      </p:sp>
      <p:sp>
        <p:nvSpPr>
          <p:cNvPr id="210" name="Google Shape;210;p23"/>
          <p:cNvSpPr txBox="1"/>
          <p:nvPr/>
        </p:nvSpPr>
        <p:spPr>
          <a:xfrm>
            <a:off x="3373038" y="5725985"/>
            <a:ext cx="2764865" cy="286831"/>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Radio Button 0,1,2,3,4 or more</a:t>
            </a:r>
            <a:endParaRPr sz="1400" b="0" i="0" u="none" strike="noStrike" cap="none" dirty="0">
              <a:solidFill>
                <a:srgbClr val="000000"/>
              </a:solidFill>
              <a:latin typeface="Arial"/>
              <a:ea typeface="Arial"/>
              <a:cs typeface="Arial"/>
              <a:sym typeface="Arial"/>
            </a:endParaRPr>
          </a:p>
        </p:txBody>
      </p:sp>
      <p:sp>
        <p:nvSpPr>
          <p:cNvPr id="24" name="Google Shape;194;p23">
            <a:extLst>
              <a:ext uri="{FF2B5EF4-FFF2-40B4-BE49-F238E27FC236}">
                <a16:creationId xmlns:a16="http://schemas.microsoft.com/office/drawing/2014/main" id="{12FCE2AB-708E-40AF-BCD9-04E60317695D}"/>
              </a:ext>
            </a:extLst>
          </p:cNvPr>
          <p:cNvSpPr txBox="1"/>
          <p:nvPr/>
        </p:nvSpPr>
        <p:spPr>
          <a:xfrm>
            <a:off x="1191491" y="1642046"/>
            <a:ext cx="132726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dirty="0"/>
              <a:t>Method:</a:t>
            </a:r>
            <a:endParaRPr sz="1400" b="0" i="0" u="none" strike="noStrike" cap="none" dirty="0">
              <a:solidFill>
                <a:srgbClr val="000000"/>
              </a:solidFill>
              <a:latin typeface="Arial"/>
              <a:ea typeface="Arial"/>
              <a:cs typeface="Arial"/>
              <a:sym typeface="Arial"/>
            </a:endParaRPr>
          </a:p>
        </p:txBody>
      </p:sp>
      <p:sp>
        <p:nvSpPr>
          <p:cNvPr id="25" name="Google Shape;195;p23">
            <a:extLst>
              <a:ext uri="{FF2B5EF4-FFF2-40B4-BE49-F238E27FC236}">
                <a16:creationId xmlns:a16="http://schemas.microsoft.com/office/drawing/2014/main" id="{A4C8C2B7-CEC3-4407-B8BF-91D0F85CD122}"/>
              </a:ext>
            </a:extLst>
          </p:cNvPr>
          <p:cNvSpPr txBox="1"/>
          <p:nvPr/>
        </p:nvSpPr>
        <p:spPr>
          <a:xfrm>
            <a:off x="3208712" y="1623727"/>
            <a:ext cx="3333403" cy="30777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b="1" dirty="0">
                <a:solidFill>
                  <a:schemeClr val="dk1"/>
                </a:solidFill>
              </a:rPr>
              <a:t>Radio Button: Method 1,Method 2</a:t>
            </a:r>
            <a:endParaRPr sz="1400" b="0" i="0" u="none" strike="noStrike" cap="none" dirty="0">
              <a:solidFill>
                <a:srgbClr val="000000"/>
              </a:solidFill>
              <a:latin typeface="Arial"/>
              <a:ea typeface="Arial"/>
              <a:cs typeface="Arial"/>
              <a:sym typeface="Arial"/>
            </a:endParaRPr>
          </a:p>
        </p:txBody>
      </p:sp>
      <p:sp>
        <p:nvSpPr>
          <p:cNvPr id="28" name="Google Shape;205;p23">
            <a:extLst>
              <a:ext uri="{FF2B5EF4-FFF2-40B4-BE49-F238E27FC236}">
                <a16:creationId xmlns:a16="http://schemas.microsoft.com/office/drawing/2014/main" id="{CBFF895F-1CC9-4201-9232-2BC8FF9B288A}"/>
              </a:ext>
            </a:extLst>
          </p:cNvPr>
          <p:cNvSpPr txBox="1"/>
          <p:nvPr/>
        </p:nvSpPr>
        <p:spPr>
          <a:xfrm>
            <a:off x="1457607" y="3440954"/>
            <a:ext cx="1475400" cy="2868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dirty="0"/>
              <a:t>Blue</a:t>
            </a:r>
            <a:r>
              <a:rPr lang="en-GB" sz="1400" b="0" i="0" u="none" strike="noStrike" cap="none" dirty="0">
                <a:solidFill>
                  <a:srgbClr val="000000"/>
                </a:solidFill>
                <a:latin typeface="Arial"/>
                <a:ea typeface="Arial"/>
                <a:cs typeface="Arial"/>
                <a:sym typeface="Arial"/>
              </a:rPr>
              <a:t> :</a:t>
            </a:r>
          </a:p>
          <a:p>
            <a:pPr marL="0" marR="0" lvl="0" indent="0" algn="l" rtl="0">
              <a:lnSpc>
                <a:spcPct val="100000"/>
              </a:lnSpc>
              <a:spcBef>
                <a:spcPts val="0"/>
              </a:spcBef>
              <a:spcAft>
                <a:spcPts val="0"/>
              </a:spcAft>
              <a:buClr>
                <a:srgbClr val="000000"/>
              </a:buClr>
              <a:buSzPts val="1400"/>
              <a:buFont typeface="Arial"/>
              <a:buNone/>
            </a:pPr>
            <a:endParaRPr lang="en-GB" dirty="0"/>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9" name="Google Shape;205;p23">
            <a:extLst>
              <a:ext uri="{FF2B5EF4-FFF2-40B4-BE49-F238E27FC236}">
                <a16:creationId xmlns:a16="http://schemas.microsoft.com/office/drawing/2014/main" id="{739FE7C2-9C14-426E-A7A8-69826B8DE6C9}"/>
              </a:ext>
            </a:extLst>
          </p:cNvPr>
          <p:cNvSpPr txBox="1"/>
          <p:nvPr/>
        </p:nvSpPr>
        <p:spPr>
          <a:xfrm>
            <a:off x="1454908" y="3803471"/>
            <a:ext cx="1475400" cy="2868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Arial"/>
                <a:ea typeface="Arial"/>
                <a:cs typeface="Arial"/>
                <a:sym typeface="Arial"/>
              </a:rPr>
              <a:t>Yellow :</a:t>
            </a:r>
          </a:p>
          <a:p>
            <a:pPr marL="0" marR="0" lvl="0" indent="0" algn="l" rtl="0">
              <a:lnSpc>
                <a:spcPct val="100000"/>
              </a:lnSpc>
              <a:spcBef>
                <a:spcPts val="0"/>
              </a:spcBef>
              <a:spcAft>
                <a:spcPts val="0"/>
              </a:spcAft>
              <a:buClr>
                <a:srgbClr val="000000"/>
              </a:buClr>
              <a:buSzPts val="1400"/>
              <a:buFont typeface="Arial"/>
              <a:buNone/>
            </a:pPr>
            <a:endParaRPr lang="en-GB" dirty="0"/>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 name="Google Shape;205;p23">
            <a:extLst>
              <a:ext uri="{FF2B5EF4-FFF2-40B4-BE49-F238E27FC236}">
                <a16:creationId xmlns:a16="http://schemas.microsoft.com/office/drawing/2014/main" id="{EF0BC335-91C3-465B-A2DC-1F91756A3103}"/>
              </a:ext>
            </a:extLst>
          </p:cNvPr>
          <p:cNvSpPr txBox="1"/>
          <p:nvPr/>
        </p:nvSpPr>
        <p:spPr>
          <a:xfrm>
            <a:off x="1454908" y="4187766"/>
            <a:ext cx="1475400" cy="2868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dirty="0"/>
              <a:t>Green</a:t>
            </a:r>
            <a:r>
              <a:rPr lang="en-GB" sz="1400" b="0" i="0" u="none" strike="noStrike" cap="none" dirty="0">
                <a:solidFill>
                  <a:srgbClr val="000000"/>
                </a:solidFill>
                <a:latin typeface="Arial"/>
                <a:ea typeface="Arial"/>
                <a:cs typeface="Arial"/>
                <a:sym typeface="Arial"/>
              </a:rPr>
              <a:t> :</a:t>
            </a:r>
          </a:p>
          <a:p>
            <a:pPr marL="0" marR="0" lvl="0" indent="0" algn="l" rtl="0">
              <a:lnSpc>
                <a:spcPct val="100000"/>
              </a:lnSpc>
              <a:spcBef>
                <a:spcPts val="0"/>
              </a:spcBef>
              <a:spcAft>
                <a:spcPts val="0"/>
              </a:spcAft>
              <a:buClr>
                <a:srgbClr val="000000"/>
              </a:buClr>
              <a:buSzPts val="1400"/>
              <a:buFont typeface="Arial"/>
              <a:buNone/>
            </a:pPr>
            <a:endParaRPr lang="en-GB" dirty="0"/>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 name="Google Shape;203;p23">
            <a:extLst>
              <a:ext uri="{FF2B5EF4-FFF2-40B4-BE49-F238E27FC236}">
                <a16:creationId xmlns:a16="http://schemas.microsoft.com/office/drawing/2014/main" id="{904F6E29-7C9D-4AF1-A4B0-CD505582B380}"/>
              </a:ext>
            </a:extLst>
          </p:cNvPr>
          <p:cNvSpPr txBox="1"/>
          <p:nvPr/>
        </p:nvSpPr>
        <p:spPr>
          <a:xfrm>
            <a:off x="3361070" y="3483418"/>
            <a:ext cx="2776832" cy="27248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1" i="0" u="none" strike="noStrike" cap="none" dirty="0">
                <a:solidFill>
                  <a:schemeClr val="dk1"/>
                </a:solidFill>
                <a:latin typeface="Arial"/>
                <a:ea typeface="Arial"/>
                <a:cs typeface="Arial"/>
                <a:sym typeface="Arial"/>
              </a:rPr>
              <a:t>Radio Button Yes, No</a:t>
            </a:r>
            <a:endParaRPr sz="1200" b="0" i="0" u="none" strike="noStrike" cap="none" dirty="0">
              <a:solidFill>
                <a:srgbClr val="000000"/>
              </a:solidFill>
              <a:latin typeface="Arial"/>
              <a:ea typeface="Arial"/>
              <a:cs typeface="Arial"/>
              <a:sym typeface="Arial"/>
            </a:endParaRPr>
          </a:p>
        </p:txBody>
      </p:sp>
      <p:sp>
        <p:nvSpPr>
          <p:cNvPr id="32" name="Google Shape;203;p23">
            <a:extLst>
              <a:ext uri="{FF2B5EF4-FFF2-40B4-BE49-F238E27FC236}">
                <a16:creationId xmlns:a16="http://schemas.microsoft.com/office/drawing/2014/main" id="{77456516-88F9-4C67-904E-5F99B8BFCB5D}"/>
              </a:ext>
            </a:extLst>
          </p:cNvPr>
          <p:cNvSpPr txBox="1"/>
          <p:nvPr/>
        </p:nvSpPr>
        <p:spPr>
          <a:xfrm>
            <a:off x="3361070" y="3835572"/>
            <a:ext cx="2776832" cy="286831"/>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1" i="0" u="none" strike="noStrike" cap="none" dirty="0">
                <a:solidFill>
                  <a:schemeClr val="dk1"/>
                </a:solidFill>
                <a:latin typeface="Arial"/>
                <a:ea typeface="Arial"/>
                <a:cs typeface="Arial"/>
                <a:sym typeface="Arial"/>
              </a:rPr>
              <a:t>Radio Button Yes, No</a:t>
            </a:r>
            <a:endParaRPr sz="1200" b="0" i="0" u="none" strike="noStrike" cap="none" dirty="0">
              <a:solidFill>
                <a:srgbClr val="000000"/>
              </a:solidFill>
              <a:latin typeface="Arial"/>
              <a:ea typeface="Arial"/>
              <a:cs typeface="Arial"/>
              <a:sym typeface="Arial"/>
            </a:endParaRPr>
          </a:p>
        </p:txBody>
      </p:sp>
      <p:sp>
        <p:nvSpPr>
          <p:cNvPr id="33" name="Google Shape;203;p23">
            <a:extLst>
              <a:ext uri="{FF2B5EF4-FFF2-40B4-BE49-F238E27FC236}">
                <a16:creationId xmlns:a16="http://schemas.microsoft.com/office/drawing/2014/main" id="{D143BBD2-8575-4A6F-988E-BDD28166C525}"/>
              </a:ext>
            </a:extLst>
          </p:cNvPr>
          <p:cNvSpPr txBox="1"/>
          <p:nvPr/>
        </p:nvSpPr>
        <p:spPr>
          <a:xfrm>
            <a:off x="3361070" y="4221715"/>
            <a:ext cx="2776832" cy="272483"/>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1" i="0" u="none" strike="noStrike" cap="none" dirty="0">
                <a:solidFill>
                  <a:schemeClr val="dk1"/>
                </a:solidFill>
                <a:latin typeface="Arial"/>
                <a:ea typeface="Arial"/>
                <a:cs typeface="Arial"/>
                <a:sym typeface="Arial"/>
              </a:rPr>
              <a:t>Radio Button Yes, No</a:t>
            </a:r>
            <a:endParaRPr sz="12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022893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t>PI Noon</a:t>
            </a:r>
            <a:endParaRPr u="sng"/>
          </a:p>
        </p:txBody>
      </p:sp>
      <p:sp>
        <p:nvSpPr>
          <p:cNvPr id="266" name="Google Shape;266;p29"/>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endParaRPr sz="1200">
              <a:highlight>
                <a:srgbClr val="FFFFFF"/>
              </a:highlight>
              <a:latin typeface="Arial"/>
              <a:ea typeface="Arial"/>
              <a:cs typeface="Arial"/>
              <a:sym typeface="Arial"/>
            </a:endParaRPr>
          </a:p>
          <a:p>
            <a:pPr marL="457200" lvl="0" indent="-342900" algn="l" rtl="0">
              <a:lnSpc>
                <a:spcPct val="115000"/>
              </a:lnSpc>
              <a:spcBef>
                <a:spcPts val="0"/>
              </a:spcBef>
              <a:spcAft>
                <a:spcPts val="0"/>
              </a:spcAft>
              <a:buSzPts val="1800"/>
              <a:buChar char="●"/>
            </a:pPr>
            <a:r>
              <a:rPr lang="en-US" sz="1800">
                <a:latin typeface="Arial"/>
                <a:ea typeface="Arial"/>
                <a:cs typeface="Arial"/>
                <a:sym typeface="Arial"/>
              </a:rPr>
              <a:t>40 points will be awarded as a result of a ‘bye’ or ‘no show’.</a:t>
            </a:r>
            <a:endParaRPr sz="1800">
              <a:latin typeface="Arial"/>
              <a:ea typeface="Arial"/>
              <a:cs typeface="Arial"/>
              <a:sym typeface="Arial"/>
            </a:endParaRPr>
          </a:p>
          <a:p>
            <a:pPr marL="457200" lvl="0" indent="-342900" algn="l" rtl="0">
              <a:lnSpc>
                <a:spcPct val="115000"/>
              </a:lnSpc>
              <a:spcBef>
                <a:spcPts val="1200"/>
              </a:spcBef>
              <a:spcAft>
                <a:spcPts val="0"/>
              </a:spcAft>
              <a:buSzPts val="1800"/>
              <a:buChar char="●"/>
            </a:pPr>
            <a:r>
              <a:rPr lang="en-US" sz="1800">
                <a:highlight>
                  <a:srgbClr val="FFFFFF"/>
                </a:highlight>
                <a:latin typeface="Arial"/>
                <a:ea typeface="Arial"/>
                <a:cs typeface="Arial"/>
                <a:sym typeface="Arial"/>
              </a:rPr>
              <a:t> winner of each duel will be awarded 50 points, and will gain entry into the next round</a:t>
            </a:r>
            <a:endParaRPr sz="1800">
              <a:latin typeface="Arial"/>
              <a:ea typeface="Arial"/>
              <a:cs typeface="Arial"/>
              <a:sym typeface="Arial"/>
            </a:endParaRPr>
          </a:p>
          <a:p>
            <a:pPr marL="457200" lvl="0" indent="0" algn="l" rtl="0">
              <a:lnSpc>
                <a:spcPct val="115000"/>
              </a:lnSpc>
              <a:spcBef>
                <a:spcPts val="0"/>
              </a:spcBef>
              <a:spcAft>
                <a:spcPts val="0"/>
              </a:spcAft>
              <a:buNone/>
            </a:pPr>
            <a:endParaRPr sz="1800">
              <a:latin typeface="Arial"/>
              <a:ea typeface="Arial"/>
              <a:cs typeface="Arial"/>
              <a:sym typeface="Arial"/>
            </a:endParaRPr>
          </a:p>
          <a:p>
            <a:pPr marL="457200" lvl="0" indent="-342900" algn="l" rtl="0">
              <a:lnSpc>
                <a:spcPct val="115000"/>
              </a:lnSpc>
              <a:spcBef>
                <a:spcPts val="0"/>
              </a:spcBef>
              <a:spcAft>
                <a:spcPts val="0"/>
              </a:spcAft>
              <a:buSzPts val="1800"/>
              <a:buChar char="●"/>
            </a:pPr>
            <a:r>
              <a:rPr lang="en-US" sz="1800">
                <a:latin typeface="Arial"/>
                <a:ea typeface="Arial"/>
                <a:cs typeface="Arial"/>
                <a:sym typeface="Arial"/>
              </a:rPr>
              <a:t>100 bonus points will be awarded to First place.</a:t>
            </a:r>
            <a:endParaRPr sz="1800">
              <a:latin typeface="Arial"/>
              <a:ea typeface="Arial"/>
              <a:cs typeface="Arial"/>
              <a:sym typeface="Arial"/>
            </a:endParaRPr>
          </a:p>
          <a:p>
            <a:pPr marL="457200" lvl="0" indent="-342900" algn="l" rtl="0">
              <a:lnSpc>
                <a:spcPct val="115000"/>
              </a:lnSpc>
              <a:spcBef>
                <a:spcPts val="1200"/>
              </a:spcBef>
              <a:spcAft>
                <a:spcPts val="0"/>
              </a:spcAft>
              <a:buSzPts val="1800"/>
              <a:buFont typeface="Arial"/>
              <a:buChar char="●"/>
            </a:pPr>
            <a:r>
              <a:rPr lang="en-US" sz="1800">
                <a:highlight>
                  <a:srgbClr val="FFFFFF"/>
                </a:highlight>
                <a:latin typeface="Arial"/>
                <a:ea typeface="Arial"/>
                <a:cs typeface="Arial"/>
                <a:sym typeface="Arial"/>
              </a:rPr>
              <a:t>75 bonus points will be awarded to Second place</a:t>
            </a:r>
            <a:endParaRPr sz="1800">
              <a:highlight>
                <a:srgbClr val="FFFFFF"/>
              </a:highlight>
              <a:latin typeface="Arial"/>
              <a:ea typeface="Arial"/>
              <a:cs typeface="Arial"/>
              <a:sym typeface="Arial"/>
            </a:endParaRPr>
          </a:p>
          <a:p>
            <a:pPr marL="457200" lvl="0" indent="-342900" algn="l" rtl="0">
              <a:lnSpc>
                <a:spcPct val="115000"/>
              </a:lnSpc>
              <a:spcBef>
                <a:spcPts val="1200"/>
              </a:spcBef>
              <a:spcAft>
                <a:spcPts val="0"/>
              </a:spcAft>
              <a:buSzPts val="1800"/>
              <a:buFont typeface="Arial"/>
              <a:buChar char="●"/>
            </a:pPr>
            <a:r>
              <a:rPr lang="en-US" sz="1800">
                <a:highlight>
                  <a:srgbClr val="FFFFFF"/>
                </a:highlight>
                <a:latin typeface="Arial"/>
                <a:ea typeface="Arial"/>
                <a:cs typeface="Arial"/>
                <a:sym typeface="Arial"/>
              </a:rPr>
              <a:t>50 bonus points will be awarded to Third place</a:t>
            </a:r>
            <a:endParaRPr sz="1800">
              <a:highlight>
                <a:srgbClr val="FFFFFF"/>
              </a:highlight>
              <a:latin typeface="Arial"/>
              <a:ea typeface="Arial"/>
              <a:cs typeface="Arial"/>
              <a:sym typeface="Arial"/>
            </a:endParaRPr>
          </a:p>
          <a:p>
            <a:pPr marL="457200" lvl="0" indent="0" algn="l" rtl="0">
              <a:lnSpc>
                <a:spcPct val="115000"/>
              </a:lnSpc>
              <a:spcBef>
                <a:spcPts val="0"/>
              </a:spcBef>
              <a:spcAft>
                <a:spcPts val="0"/>
              </a:spcAft>
              <a:buNone/>
            </a:pPr>
            <a:endParaRPr sz="1800">
              <a:latin typeface="Arial"/>
              <a:ea typeface="Arial"/>
              <a:cs typeface="Arial"/>
              <a:sym typeface="Arial"/>
            </a:endParaRPr>
          </a:p>
          <a:p>
            <a:pPr marL="457200" lvl="0" indent="-342900" algn="l" rtl="0">
              <a:lnSpc>
                <a:spcPct val="115000"/>
              </a:lnSpc>
              <a:spcBef>
                <a:spcPts val="0"/>
              </a:spcBef>
              <a:spcAft>
                <a:spcPts val="0"/>
              </a:spcAft>
              <a:buSzPts val="1800"/>
              <a:buChar char="●"/>
            </a:pPr>
            <a:r>
              <a:rPr lang="en-US" sz="1800">
                <a:latin typeface="Arial"/>
                <a:ea typeface="Arial"/>
                <a:cs typeface="Arial"/>
                <a:sym typeface="Arial"/>
              </a:rPr>
              <a:t>25 bonus points will be awarded to Fourth place.</a:t>
            </a:r>
            <a:endParaRPr sz="1800">
              <a:latin typeface="Arial"/>
              <a:ea typeface="Arial"/>
              <a:cs typeface="Arial"/>
              <a:sym typeface="Arial"/>
            </a:endParaRPr>
          </a:p>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0"/>
          <p:cNvSpPr/>
          <p:nvPr/>
        </p:nvSpPr>
        <p:spPr>
          <a:xfrm>
            <a:off x="1017629" y="594304"/>
            <a:ext cx="6849600" cy="56694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2" name="Google Shape;272;p30"/>
          <p:cNvSpPr txBox="1"/>
          <p:nvPr/>
        </p:nvSpPr>
        <p:spPr>
          <a:xfrm>
            <a:off x="2064932" y="651109"/>
            <a:ext cx="4755000" cy="369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a:solidFill>
                  <a:schemeClr val="dk1"/>
                </a:solidFill>
                <a:latin typeface="Calibri"/>
                <a:ea typeface="Calibri"/>
                <a:cs typeface="Calibri"/>
                <a:sym typeface="Calibri"/>
              </a:rPr>
              <a:t>PI NOON: THE RIGHT STUFF</a:t>
            </a:r>
            <a:endParaRPr sz="1400" b="0" i="0" u="none" strike="noStrike" cap="none">
              <a:solidFill>
                <a:srgbClr val="000000"/>
              </a:solidFill>
              <a:latin typeface="Arial"/>
              <a:ea typeface="Arial"/>
              <a:cs typeface="Arial"/>
              <a:sym typeface="Arial"/>
            </a:endParaRPr>
          </a:p>
        </p:txBody>
      </p:sp>
      <p:sp>
        <p:nvSpPr>
          <p:cNvPr id="273" name="Google Shape;273;p30"/>
          <p:cNvSpPr txBox="1"/>
          <p:nvPr/>
        </p:nvSpPr>
        <p:spPr>
          <a:xfrm>
            <a:off x="1159966" y="1142382"/>
            <a:ext cx="13272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Team 1:</a:t>
            </a:r>
            <a:endParaRPr sz="1400" b="0" i="0" u="none" strike="noStrike" cap="none">
              <a:solidFill>
                <a:srgbClr val="000000"/>
              </a:solidFill>
              <a:latin typeface="Arial"/>
              <a:ea typeface="Arial"/>
              <a:cs typeface="Arial"/>
              <a:sym typeface="Arial"/>
            </a:endParaRPr>
          </a:p>
        </p:txBody>
      </p:sp>
      <p:sp>
        <p:nvSpPr>
          <p:cNvPr id="274" name="Google Shape;274;p30"/>
          <p:cNvSpPr txBox="1"/>
          <p:nvPr/>
        </p:nvSpPr>
        <p:spPr>
          <a:xfrm>
            <a:off x="3180113" y="1142382"/>
            <a:ext cx="3333300" cy="3078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NAME OF TEAM</a:t>
            </a:r>
            <a:endParaRPr sz="1400" b="0" i="0" u="none" strike="noStrike" cap="none">
              <a:solidFill>
                <a:srgbClr val="000000"/>
              </a:solidFill>
              <a:latin typeface="Arial"/>
              <a:ea typeface="Arial"/>
              <a:cs typeface="Arial"/>
              <a:sym typeface="Arial"/>
            </a:endParaRPr>
          </a:p>
        </p:txBody>
      </p:sp>
      <p:sp>
        <p:nvSpPr>
          <p:cNvPr id="275" name="Google Shape;275;p30"/>
          <p:cNvSpPr/>
          <p:nvPr/>
        </p:nvSpPr>
        <p:spPr>
          <a:xfrm>
            <a:off x="1135380" y="2001924"/>
            <a:ext cx="6614100" cy="4139700"/>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6" name="Google Shape;276;p30"/>
          <p:cNvSpPr txBox="1"/>
          <p:nvPr/>
        </p:nvSpPr>
        <p:spPr>
          <a:xfrm>
            <a:off x="1392175" y="3235463"/>
            <a:ext cx="17655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solidFill>
                  <a:schemeClr val="dk1"/>
                </a:solidFill>
                <a:latin typeface="Calibri"/>
                <a:ea typeface="Calibri"/>
                <a:cs typeface="Calibri"/>
                <a:sym typeface="Calibri"/>
              </a:rPr>
              <a:t>Both teams arrived:</a:t>
            </a:r>
            <a:endParaRPr sz="1400" b="0" i="0" u="none" strike="noStrike" cap="none">
              <a:solidFill>
                <a:srgbClr val="000000"/>
              </a:solidFill>
              <a:latin typeface="Arial"/>
              <a:ea typeface="Arial"/>
              <a:cs typeface="Arial"/>
              <a:sym typeface="Arial"/>
            </a:endParaRPr>
          </a:p>
        </p:txBody>
      </p:sp>
      <p:sp>
        <p:nvSpPr>
          <p:cNvPr id="277" name="Google Shape;277;p30"/>
          <p:cNvSpPr txBox="1"/>
          <p:nvPr/>
        </p:nvSpPr>
        <p:spPr>
          <a:xfrm>
            <a:off x="3499883" y="3275109"/>
            <a:ext cx="3333300" cy="3078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RADIO BUTTONS (YES</a:t>
            </a:r>
            <a:r>
              <a:rPr lang="en-US" b="1">
                <a:solidFill>
                  <a:schemeClr val="dk1"/>
                </a:solidFill>
                <a:latin typeface="Calibri"/>
                <a:ea typeface="Calibri"/>
                <a:cs typeface="Calibri"/>
                <a:sym typeface="Calibri"/>
              </a:rPr>
              <a:t>, Team 1/2 no show</a:t>
            </a:r>
            <a:r>
              <a:rPr lang="en-US" sz="1400" b="1"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278" name="Google Shape;278;p30"/>
          <p:cNvSpPr txBox="1"/>
          <p:nvPr/>
        </p:nvSpPr>
        <p:spPr>
          <a:xfrm>
            <a:off x="1392173" y="3745741"/>
            <a:ext cx="13272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solidFill>
                  <a:schemeClr val="dk1"/>
                </a:solidFill>
                <a:latin typeface="Calibri"/>
                <a:ea typeface="Calibri"/>
                <a:cs typeface="Calibri"/>
                <a:sym typeface="Calibri"/>
              </a:rPr>
              <a:t>Winner</a:t>
            </a:r>
            <a:endParaRPr sz="1400" b="0" i="0" u="none" strike="noStrike" cap="none">
              <a:solidFill>
                <a:srgbClr val="000000"/>
              </a:solidFill>
              <a:latin typeface="Arial"/>
              <a:ea typeface="Arial"/>
              <a:cs typeface="Arial"/>
              <a:sym typeface="Arial"/>
            </a:endParaRPr>
          </a:p>
        </p:txBody>
      </p:sp>
      <p:sp>
        <p:nvSpPr>
          <p:cNvPr id="279" name="Google Shape;279;p30"/>
          <p:cNvSpPr txBox="1"/>
          <p:nvPr/>
        </p:nvSpPr>
        <p:spPr>
          <a:xfrm>
            <a:off x="3499881" y="3745741"/>
            <a:ext cx="3333300" cy="3078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RADIO BUTTONS (</a:t>
            </a:r>
            <a:r>
              <a:rPr lang="en-US" b="1">
                <a:solidFill>
                  <a:schemeClr val="dk1"/>
                </a:solidFill>
                <a:latin typeface="Calibri"/>
                <a:ea typeface="Calibri"/>
                <a:cs typeface="Calibri"/>
                <a:sym typeface="Calibri"/>
              </a:rPr>
              <a:t>Team1 or Team 2</a:t>
            </a:r>
            <a:r>
              <a:rPr lang="en-US" sz="1400" b="1"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280" name="Google Shape;280;p30"/>
          <p:cNvSpPr txBox="1"/>
          <p:nvPr/>
        </p:nvSpPr>
        <p:spPr>
          <a:xfrm>
            <a:off x="3180113" y="1572157"/>
            <a:ext cx="3333300" cy="3078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NAME OF TEAM</a:t>
            </a:r>
            <a:endParaRPr sz="1400" b="0" i="0" u="none" strike="noStrike" cap="none">
              <a:solidFill>
                <a:srgbClr val="000000"/>
              </a:solidFill>
              <a:latin typeface="Arial"/>
              <a:ea typeface="Arial"/>
              <a:cs typeface="Arial"/>
              <a:sym typeface="Arial"/>
            </a:endParaRPr>
          </a:p>
        </p:txBody>
      </p:sp>
      <p:sp>
        <p:nvSpPr>
          <p:cNvPr id="281" name="Google Shape;281;p30"/>
          <p:cNvSpPr txBox="1"/>
          <p:nvPr/>
        </p:nvSpPr>
        <p:spPr>
          <a:xfrm>
            <a:off x="1159966" y="1572157"/>
            <a:ext cx="13272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Team 2:</a:t>
            </a:r>
            <a:endParaRPr sz="1400" b="0" i="0" u="none" strike="noStrike" cap="none">
              <a:solidFill>
                <a:srgbClr val="000000"/>
              </a:solidFill>
              <a:latin typeface="Arial"/>
              <a:ea typeface="Arial"/>
              <a:cs typeface="Arial"/>
              <a:sym typeface="Arial"/>
            </a:endParaRPr>
          </a:p>
        </p:txBody>
      </p:sp>
      <p:sp>
        <p:nvSpPr>
          <p:cNvPr id="282" name="Google Shape;282;p30"/>
          <p:cNvSpPr txBox="1"/>
          <p:nvPr/>
        </p:nvSpPr>
        <p:spPr>
          <a:xfrm>
            <a:off x="1392175" y="2563875"/>
            <a:ext cx="17655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solidFill>
                  <a:schemeClr val="dk1"/>
                </a:solidFill>
                <a:latin typeface="Calibri"/>
                <a:ea typeface="Calibri"/>
                <a:cs typeface="Calibri"/>
                <a:sym typeface="Calibri"/>
              </a:rPr>
              <a:t>Select round: </a:t>
            </a:r>
            <a:endParaRPr sz="1400" b="0" i="0" u="none" strike="noStrike" cap="none">
              <a:solidFill>
                <a:srgbClr val="000000"/>
              </a:solidFill>
              <a:latin typeface="Arial"/>
              <a:ea typeface="Arial"/>
              <a:cs typeface="Arial"/>
              <a:sym typeface="Arial"/>
            </a:endParaRPr>
          </a:p>
        </p:txBody>
      </p:sp>
      <p:sp>
        <p:nvSpPr>
          <p:cNvPr id="283" name="Google Shape;283;p30"/>
          <p:cNvSpPr txBox="1"/>
          <p:nvPr/>
        </p:nvSpPr>
        <p:spPr>
          <a:xfrm>
            <a:off x="3436025" y="2423617"/>
            <a:ext cx="3333300" cy="5883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b="1">
                <a:solidFill>
                  <a:schemeClr val="dk1"/>
                </a:solidFill>
                <a:latin typeface="Calibri"/>
                <a:ea typeface="Calibri"/>
                <a:cs typeface="Calibri"/>
                <a:sym typeface="Calibri"/>
              </a:rPr>
              <a:t>Scroll down menu: i.e. Round 1/Semi-final /Grand-final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5"/>
          <p:cNvPicPr preferRelativeResize="0"/>
          <p:nvPr/>
        </p:nvPicPr>
        <p:blipFill rotWithShape="1">
          <a:blip r:embed="rId3">
            <a:alphaModFix/>
          </a:blip>
          <a:srcRect l="2584" t="8436" r="3755" b="5207"/>
          <a:stretch/>
        </p:blipFill>
        <p:spPr>
          <a:xfrm>
            <a:off x="365075" y="1946200"/>
            <a:ext cx="8279026" cy="4293975"/>
          </a:xfrm>
          <a:prstGeom prst="rect">
            <a:avLst/>
          </a:prstGeom>
          <a:noFill/>
          <a:ln>
            <a:noFill/>
          </a:ln>
        </p:spPr>
      </p:pic>
      <p:sp>
        <p:nvSpPr>
          <p:cNvPr id="95" name="Google Shape;95;p15"/>
          <p:cNvSpPr txBox="1">
            <a:spLocks noGrp="1"/>
          </p:cNvSpPr>
          <p:nvPr>
            <p:ph type="title" idx="4294967295"/>
          </p:nvPr>
        </p:nvSpPr>
        <p:spPr>
          <a:xfrm>
            <a:off x="311700" y="593367"/>
            <a:ext cx="8520600" cy="76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u="sng"/>
              <a:t>Challenge selection screen</a:t>
            </a:r>
            <a:endParaRPr u="sng"/>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p:nvPr/>
        </p:nvSpPr>
        <p:spPr>
          <a:xfrm>
            <a:off x="565275" y="293877"/>
            <a:ext cx="7431600" cy="581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Calibri"/>
                <a:ea typeface="Calibri"/>
                <a:cs typeface="Calibri"/>
                <a:sym typeface="Calibri"/>
              </a:rPr>
              <a:t>Challenge: Canyons of mars</a:t>
            </a:r>
            <a:endParaRPr sz="1400" b="0" i="0" u="sng"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Goal- Complete the course the quick as possible in three times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Category - Autonomous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Limit Time 7 minutes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Challenge is not completed until all the participants finish the challenge.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The shortest time will be taken of the three rounds to rank over all the participants</a:t>
            </a: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Extra Points</a:t>
            </a:r>
            <a:endParaRPr>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50 additional points for each completed run.</a:t>
            </a:r>
            <a:endParaRPr>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20 additional points for each run completed without touching the walls.</a:t>
            </a:r>
            <a:endParaRPr>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15 points for each of the 7 zones entered. These zones correspond to areas covering each turn and will be marked out on the course walls for reference.</a:t>
            </a:r>
            <a:endParaRPr sz="180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Penalties - Is allowed to rescue the robot and place back in the course one per run, and additional rescue is permitted with a 15 seconds penalty, a third rescue is not permitted, instead the run must be abandoned.</a:t>
            </a:r>
            <a:endParaRPr sz="180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7"/>
          <p:cNvSpPr/>
          <p:nvPr/>
        </p:nvSpPr>
        <p:spPr>
          <a:xfrm>
            <a:off x="1030779" y="590204"/>
            <a:ext cx="6849687" cy="566928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6" name="Google Shape;106;p17"/>
          <p:cNvSpPr txBox="1"/>
          <p:nvPr/>
        </p:nvSpPr>
        <p:spPr>
          <a:xfrm>
            <a:off x="2078182" y="773084"/>
            <a:ext cx="4754880"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Canyons of Mars</a:t>
            </a:r>
            <a:endParaRPr sz="1400" b="0" i="0" u="none" strike="noStrike" cap="none">
              <a:solidFill>
                <a:srgbClr val="000000"/>
              </a:solidFill>
              <a:latin typeface="Arial"/>
              <a:ea typeface="Arial"/>
              <a:cs typeface="Arial"/>
              <a:sym typeface="Arial"/>
            </a:endParaRPr>
          </a:p>
        </p:txBody>
      </p:sp>
      <p:sp>
        <p:nvSpPr>
          <p:cNvPr id="107" name="Google Shape;107;p17"/>
          <p:cNvSpPr txBox="1"/>
          <p:nvPr/>
        </p:nvSpPr>
        <p:spPr>
          <a:xfrm>
            <a:off x="1191491" y="1370432"/>
            <a:ext cx="132726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Team:</a:t>
            </a:r>
            <a:endParaRPr sz="1400" b="0" i="0" u="none" strike="noStrike" cap="none">
              <a:solidFill>
                <a:srgbClr val="000000"/>
              </a:solidFill>
              <a:latin typeface="Arial"/>
              <a:ea typeface="Arial"/>
              <a:cs typeface="Arial"/>
              <a:sym typeface="Arial"/>
            </a:endParaRPr>
          </a:p>
        </p:txBody>
      </p:sp>
      <p:sp>
        <p:nvSpPr>
          <p:cNvPr id="108" name="Google Shape;108;p17"/>
          <p:cNvSpPr txBox="1"/>
          <p:nvPr/>
        </p:nvSpPr>
        <p:spPr>
          <a:xfrm>
            <a:off x="3208713" y="1370432"/>
            <a:ext cx="3333403" cy="30777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NAME OF TEAM</a:t>
            </a:r>
            <a:endParaRPr sz="1400" b="0" i="0" u="none" strike="noStrike" cap="none">
              <a:solidFill>
                <a:srgbClr val="000000"/>
              </a:solidFill>
              <a:latin typeface="Arial"/>
              <a:ea typeface="Arial"/>
              <a:cs typeface="Arial"/>
              <a:sym typeface="Arial"/>
            </a:endParaRPr>
          </a:p>
        </p:txBody>
      </p:sp>
      <p:sp>
        <p:nvSpPr>
          <p:cNvPr id="109" name="Google Shape;109;p17"/>
          <p:cNvSpPr/>
          <p:nvPr/>
        </p:nvSpPr>
        <p:spPr>
          <a:xfrm>
            <a:off x="1135380" y="2001924"/>
            <a:ext cx="6614160" cy="4139738"/>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17"/>
          <p:cNvSpPr/>
          <p:nvPr/>
        </p:nvSpPr>
        <p:spPr>
          <a:xfrm>
            <a:off x="1159972" y="2093364"/>
            <a:ext cx="2229889" cy="498764"/>
          </a:xfrm>
          <a:prstGeom prst="rect">
            <a:avLst/>
          </a:prstGeom>
          <a:solidFill>
            <a:srgbClr val="BBD6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ROUND 1</a:t>
            </a:r>
            <a:endParaRPr sz="1400" b="0" i="0" u="none" strike="noStrike" cap="none">
              <a:solidFill>
                <a:srgbClr val="000000"/>
              </a:solidFill>
              <a:latin typeface="Arial"/>
              <a:ea typeface="Arial"/>
              <a:cs typeface="Arial"/>
              <a:sym typeface="Arial"/>
            </a:endParaRPr>
          </a:p>
        </p:txBody>
      </p:sp>
      <p:sp>
        <p:nvSpPr>
          <p:cNvPr id="111" name="Google Shape;111;p17"/>
          <p:cNvSpPr/>
          <p:nvPr/>
        </p:nvSpPr>
        <p:spPr>
          <a:xfrm>
            <a:off x="3421380" y="2001924"/>
            <a:ext cx="2222963" cy="590204"/>
          </a:xfrm>
          <a:prstGeom prst="rect">
            <a:avLst/>
          </a:prstGeom>
          <a:solidFill>
            <a:schemeClr val="accent3"/>
          </a:solidFill>
          <a:ln w="12700" cap="flat" cmpd="sng">
            <a:solidFill>
              <a:srgbClr val="78787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ROUND 2</a:t>
            </a:r>
            <a:endParaRPr sz="1400" b="0" i="0" u="none" strike="noStrike" cap="none">
              <a:solidFill>
                <a:srgbClr val="000000"/>
              </a:solidFill>
              <a:latin typeface="Arial"/>
              <a:ea typeface="Arial"/>
              <a:cs typeface="Arial"/>
              <a:sym typeface="Arial"/>
            </a:endParaRPr>
          </a:p>
        </p:txBody>
      </p:sp>
      <p:sp>
        <p:nvSpPr>
          <p:cNvPr id="112" name="Google Shape;112;p17"/>
          <p:cNvSpPr/>
          <p:nvPr/>
        </p:nvSpPr>
        <p:spPr>
          <a:xfrm>
            <a:off x="5644343" y="2003367"/>
            <a:ext cx="2103810" cy="590204"/>
          </a:xfrm>
          <a:prstGeom prst="rect">
            <a:avLst/>
          </a:prstGeom>
          <a:solidFill>
            <a:schemeClr val="accent3"/>
          </a:solidFill>
          <a:ln w="12700" cap="flat" cmpd="sng">
            <a:solidFill>
              <a:srgbClr val="78787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ROUND 3 </a:t>
            </a:r>
            <a:endParaRPr sz="1400" b="0" i="0" u="none" strike="noStrike" cap="none">
              <a:solidFill>
                <a:srgbClr val="000000"/>
              </a:solidFill>
              <a:latin typeface="Arial"/>
              <a:ea typeface="Arial"/>
              <a:cs typeface="Arial"/>
              <a:sym typeface="Arial"/>
            </a:endParaRPr>
          </a:p>
        </p:txBody>
      </p:sp>
      <p:sp>
        <p:nvSpPr>
          <p:cNvPr id="113" name="Google Shape;113;p17"/>
          <p:cNvSpPr txBox="1"/>
          <p:nvPr/>
        </p:nvSpPr>
        <p:spPr>
          <a:xfrm>
            <a:off x="3034145" y="2819663"/>
            <a:ext cx="3333403" cy="30777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TIME ROUND 1</a:t>
            </a:r>
            <a:endParaRPr sz="1400" b="0" i="0" u="none" strike="noStrike" cap="none">
              <a:solidFill>
                <a:srgbClr val="000000"/>
              </a:solidFill>
              <a:latin typeface="Arial"/>
              <a:ea typeface="Arial"/>
              <a:cs typeface="Arial"/>
              <a:sym typeface="Arial"/>
            </a:endParaRPr>
          </a:p>
        </p:txBody>
      </p:sp>
      <p:sp>
        <p:nvSpPr>
          <p:cNvPr id="114" name="Google Shape;114;p17"/>
          <p:cNvSpPr txBox="1"/>
          <p:nvPr/>
        </p:nvSpPr>
        <p:spPr>
          <a:xfrm>
            <a:off x="1414548" y="2819663"/>
            <a:ext cx="132726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Lap time:</a:t>
            </a:r>
            <a:endParaRPr sz="1400" b="0" i="0" u="none" strike="noStrike" cap="none">
              <a:solidFill>
                <a:srgbClr val="000000"/>
              </a:solidFill>
              <a:latin typeface="Arial"/>
              <a:ea typeface="Arial"/>
              <a:cs typeface="Arial"/>
              <a:sym typeface="Arial"/>
            </a:endParaRPr>
          </a:p>
        </p:txBody>
      </p:sp>
      <p:sp>
        <p:nvSpPr>
          <p:cNvPr id="115" name="Google Shape;115;p17"/>
          <p:cNvSpPr txBox="1"/>
          <p:nvPr/>
        </p:nvSpPr>
        <p:spPr>
          <a:xfrm>
            <a:off x="1414548" y="3298709"/>
            <a:ext cx="132726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Walls Touched:</a:t>
            </a:r>
            <a:endParaRPr sz="1400" b="0" i="0" u="none" strike="noStrike" cap="none">
              <a:solidFill>
                <a:srgbClr val="000000"/>
              </a:solidFill>
              <a:latin typeface="Arial"/>
              <a:ea typeface="Arial"/>
              <a:cs typeface="Arial"/>
              <a:sym typeface="Arial"/>
            </a:endParaRPr>
          </a:p>
        </p:txBody>
      </p:sp>
      <p:sp>
        <p:nvSpPr>
          <p:cNvPr id="116" name="Google Shape;116;p17"/>
          <p:cNvSpPr txBox="1"/>
          <p:nvPr/>
        </p:nvSpPr>
        <p:spPr>
          <a:xfrm>
            <a:off x="3020983" y="3298709"/>
            <a:ext cx="3333403" cy="30777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RADIO BUTTONS (YES AND NO)</a:t>
            </a:r>
            <a:endParaRPr sz="1400" b="0" i="0" u="none" strike="noStrike" cap="none">
              <a:solidFill>
                <a:srgbClr val="000000"/>
              </a:solidFill>
              <a:latin typeface="Arial"/>
              <a:ea typeface="Arial"/>
              <a:cs typeface="Arial"/>
              <a:sym typeface="Arial"/>
            </a:endParaRPr>
          </a:p>
        </p:txBody>
      </p:sp>
      <p:sp>
        <p:nvSpPr>
          <p:cNvPr id="117" name="Google Shape;117;p17"/>
          <p:cNvSpPr txBox="1"/>
          <p:nvPr/>
        </p:nvSpPr>
        <p:spPr>
          <a:xfrm>
            <a:off x="1414548" y="3745741"/>
            <a:ext cx="132726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Extra Zones:</a:t>
            </a:r>
            <a:endParaRPr sz="1400" b="0" i="0" u="none" strike="noStrike" cap="none">
              <a:solidFill>
                <a:srgbClr val="000000"/>
              </a:solidFill>
              <a:latin typeface="Arial"/>
              <a:ea typeface="Arial"/>
              <a:cs typeface="Arial"/>
              <a:sym typeface="Arial"/>
            </a:endParaRPr>
          </a:p>
        </p:txBody>
      </p:sp>
      <p:sp>
        <p:nvSpPr>
          <p:cNvPr id="118" name="Google Shape;118;p17"/>
          <p:cNvSpPr txBox="1"/>
          <p:nvPr/>
        </p:nvSpPr>
        <p:spPr>
          <a:xfrm>
            <a:off x="3020981" y="3745741"/>
            <a:ext cx="3333403" cy="30777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RADIO BUTTONS (FROM 1 TO 7)</a:t>
            </a:r>
            <a:endParaRPr sz="1400" b="0" i="0" u="none" strike="noStrike" cap="none">
              <a:solidFill>
                <a:srgbClr val="000000"/>
              </a:solidFill>
              <a:latin typeface="Arial"/>
              <a:ea typeface="Arial"/>
              <a:cs typeface="Arial"/>
              <a:sym typeface="Arial"/>
            </a:endParaRPr>
          </a:p>
        </p:txBody>
      </p:sp>
      <p:sp>
        <p:nvSpPr>
          <p:cNvPr id="119" name="Google Shape;119;p17"/>
          <p:cNvSpPr/>
          <p:nvPr/>
        </p:nvSpPr>
        <p:spPr>
          <a:xfrm>
            <a:off x="1275373" y="4424575"/>
            <a:ext cx="6334200" cy="1152000"/>
          </a:xfrm>
          <a:prstGeom prst="rect">
            <a:avLst/>
          </a:prstGeom>
          <a:no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0" name="Google Shape;120;p17"/>
          <p:cNvSpPr txBox="1"/>
          <p:nvPr/>
        </p:nvSpPr>
        <p:spPr>
          <a:xfrm>
            <a:off x="1414580" y="4481458"/>
            <a:ext cx="13272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PENALTIES</a:t>
            </a:r>
            <a:endParaRPr sz="1400" b="0" i="0" u="none" strike="noStrike" cap="none">
              <a:solidFill>
                <a:srgbClr val="000000"/>
              </a:solidFill>
              <a:latin typeface="Arial"/>
              <a:ea typeface="Arial"/>
              <a:cs typeface="Arial"/>
              <a:sym typeface="Arial"/>
            </a:endParaRPr>
          </a:p>
        </p:txBody>
      </p:sp>
      <p:sp>
        <p:nvSpPr>
          <p:cNvPr id="121" name="Google Shape;121;p17"/>
          <p:cNvSpPr txBox="1"/>
          <p:nvPr/>
        </p:nvSpPr>
        <p:spPr>
          <a:xfrm>
            <a:off x="1360825" y="4905750"/>
            <a:ext cx="16065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solidFill>
                  <a:schemeClr val="dk1"/>
                </a:solidFill>
                <a:latin typeface="Calibri"/>
                <a:ea typeface="Calibri"/>
                <a:cs typeface="Calibri"/>
                <a:sym typeface="Calibri"/>
              </a:rPr>
              <a:t>Number of Rescues</a:t>
            </a:r>
            <a:endParaRPr sz="1400" b="0" i="0" u="none" strike="noStrike" cap="none">
              <a:solidFill>
                <a:srgbClr val="000000"/>
              </a:solidFill>
              <a:latin typeface="Arial"/>
              <a:ea typeface="Arial"/>
              <a:cs typeface="Arial"/>
              <a:sym typeface="Arial"/>
            </a:endParaRPr>
          </a:p>
        </p:txBody>
      </p:sp>
      <p:sp>
        <p:nvSpPr>
          <p:cNvPr id="122" name="Google Shape;122;p17"/>
          <p:cNvSpPr txBox="1"/>
          <p:nvPr/>
        </p:nvSpPr>
        <p:spPr>
          <a:xfrm>
            <a:off x="3020975" y="4905749"/>
            <a:ext cx="3333300" cy="3078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RADIO BUTTONS (</a:t>
            </a:r>
            <a:r>
              <a:rPr lang="en-US" b="1">
                <a:solidFill>
                  <a:schemeClr val="dk1"/>
                </a:solidFill>
                <a:latin typeface="Calibri"/>
                <a:ea typeface="Calibri"/>
                <a:cs typeface="Calibri"/>
                <a:sym typeface="Calibri"/>
              </a:rPr>
              <a:t>1 AND 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p:nvPr/>
        </p:nvSpPr>
        <p:spPr>
          <a:xfrm>
            <a:off x="565275" y="293876"/>
            <a:ext cx="7431600" cy="6231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1" i="0" u="sng" strike="noStrike" cap="none">
                <a:solidFill>
                  <a:schemeClr val="dk1"/>
                </a:solidFill>
                <a:latin typeface="Calibri"/>
                <a:ea typeface="Calibri"/>
                <a:cs typeface="Calibri"/>
                <a:sym typeface="Calibri"/>
              </a:rPr>
              <a:t>Challenge : Apollo 13 / Obstacle Course</a:t>
            </a:r>
            <a:endParaRPr sz="1400" b="0" i="0" u="sng"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Goal – overcome obstacles and return to the designed point</a:t>
            </a:r>
            <a:endParaRPr sz="18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Failure is not an option</a:t>
            </a:r>
            <a:endParaRPr sz="18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Category – Remote-Controlled.</a:t>
            </a:r>
            <a:endParaRPr sz="18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Three opportunities, 7 minutes each one</a:t>
            </a:r>
            <a:endParaRPr sz="18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Challenge is not completed until all the participants finish the challenge.</a:t>
            </a:r>
            <a:endParaRPr sz="18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The shortest time will be taken of the three rounds to rank over all the participants</a:t>
            </a: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Extra Points</a:t>
            </a:r>
            <a:endParaRPr sz="1800">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50 points will be awarded for each successfully completed obstacle on your fastest run.</a:t>
            </a: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30 additional points will be awarded for each run in which you negotiate all obstacles successfully. (i.e. a ‘clean’ drive with no rescues and no skipped obstacles).</a:t>
            </a:r>
            <a:endParaRPr sz="180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Penalties </a:t>
            </a:r>
            <a:endParaRPr sz="180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For each skipped obstacle, the time increases by 20 seconds</a:t>
            </a:r>
            <a:endParaRPr sz="180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Rescues of the robot are penalty free but a expense of time.</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p:nvPr/>
        </p:nvSpPr>
        <p:spPr>
          <a:xfrm>
            <a:off x="1030779" y="590204"/>
            <a:ext cx="6849687" cy="566928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3" name="Google Shape;133;p19"/>
          <p:cNvSpPr txBox="1"/>
          <p:nvPr/>
        </p:nvSpPr>
        <p:spPr>
          <a:xfrm>
            <a:off x="2078182" y="773084"/>
            <a:ext cx="4754880"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Apollo 13 / Obstacle Course</a:t>
            </a:r>
            <a:endParaRPr sz="1400" b="0" i="0" u="none" strike="noStrike" cap="none">
              <a:solidFill>
                <a:srgbClr val="000000"/>
              </a:solidFill>
              <a:latin typeface="Arial"/>
              <a:ea typeface="Arial"/>
              <a:cs typeface="Arial"/>
              <a:sym typeface="Arial"/>
            </a:endParaRPr>
          </a:p>
        </p:txBody>
      </p:sp>
      <p:sp>
        <p:nvSpPr>
          <p:cNvPr id="134" name="Google Shape;134;p19"/>
          <p:cNvSpPr txBox="1"/>
          <p:nvPr/>
        </p:nvSpPr>
        <p:spPr>
          <a:xfrm>
            <a:off x="1191491" y="1370432"/>
            <a:ext cx="132726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Team:</a:t>
            </a:r>
            <a:endParaRPr sz="1400" b="0" i="0" u="none" strike="noStrike" cap="none">
              <a:solidFill>
                <a:srgbClr val="000000"/>
              </a:solidFill>
              <a:latin typeface="Arial"/>
              <a:ea typeface="Arial"/>
              <a:cs typeface="Arial"/>
              <a:sym typeface="Arial"/>
            </a:endParaRPr>
          </a:p>
        </p:txBody>
      </p:sp>
      <p:sp>
        <p:nvSpPr>
          <p:cNvPr id="135" name="Google Shape;135;p19"/>
          <p:cNvSpPr txBox="1"/>
          <p:nvPr/>
        </p:nvSpPr>
        <p:spPr>
          <a:xfrm>
            <a:off x="3208713" y="1370432"/>
            <a:ext cx="3333403" cy="30777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NAME OF TEAM</a:t>
            </a:r>
            <a:endParaRPr sz="1400" b="0" i="0" u="none" strike="noStrike" cap="none">
              <a:solidFill>
                <a:srgbClr val="000000"/>
              </a:solidFill>
              <a:latin typeface="Arial"/>
              <a:ea typeface="Arial"/>
              <a:cs typeface="Arial"/>
              <a:sym typeface="Arial"/>
            </a:endParaRPr>
          </a:p>
        </p:txBody>
      </p:sp>
      <p:sp>
        <p:nvSpPr>
          <p:cNvPr id="136" name="Google Shape;136;p19"/>
          <p:cNvSpPr/>
          <p:nvPr/>
        </p:nvSpPr>
        <p:spPr>
          <a:xfrm>
            <a:off x="1135380" y="2001924"/>
            <a:ext cx="6614100" cy="4139700"/>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7" name="Google Shape;137;p19"/>
          <p:cNvSpPr/>
          <p:nvPr/>
        </p:nvSpPr>
        <p:spPr>
          <a:xfrm>
            <a:off x="1159972" y="2093364"/>
            <a:ext cx="2229889" cy="498764"/>
          </a:xfrm>
          <a:prstGeom prst="rect">
            <a:avLst/>
          </a:prstGeom>
          <a:solidFill>
            <a:srgbClr val="BBD6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ROUND 1</a:t>
            </a:r>
            <a:endParaRPr sz="1400" b="0" i="0" u="none" strike="noStrike" cap="none">
              <a:solidFill>
                <a:srgbClr val="000000"/>
              </a:solidFill>
              <a:latin typeface="Arial"/>
              <a:ea typeface="Arial"/>
              <a:cs typeface="Arial"/>
              <a:sym typeface="Arial"/>
            </a:endParaRPr>
          </a:p>
        </p:txBody>
      </p:sp>
      <p:sp>
        <p:nvSpPr>
          <p:cNvPr id="138" name="Google Shape;138;p19"/>
          <p:cNvSpPr/>
          <p:nvPr/>
        </p:nvSpPr>
        <p:spPr>
          <a:xfrm>
            <a:off x="3421380" y="2001924"/>
            <a:ext cx="2222963" cy="590204"/>
          </a:xfrm>
          <a:prstGeom prst="rect">
            <a:avLst/>
          </a:prstGeom>
          <a:solidFill>
            <a:schemeClr val="accent3"/>
          </a:solidFill>
          <a:ln w="12700" cap="flat" cmpd="sng">
            <a:solidFill>
              <a:srgbClr val="78787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ROUND 2</a:t>
            </a:r>
            <a:endParaRPr sz="1400" b="0" i="0" u="none" strike="noStrike" cap="none">
              <a:solidFill>
                <a:srgbClr val="000000"/>
              </a:solidFill>
              <a:latin typeface="Arial"/>
              <a:ea typeface="Arial"/>
              <a:cs typeface="Arial"/>
              <a:sym typeface="Arial"/>
            </a:endParaRPr>
          </a:p>
        </p:txBody>
      </p:sp>
      <p:sp>
        <p:nvSpPr>
          <p:cNvPr id="139" name="Google Shape;139;p19"/>
          <p:cNvSpPr/>
          <p:nvPr/>
        </p:nvSpPr>
        <p:spPr>
          <a:xfrm>
            <a:off x="5644343" y="2003367"/>
            <a:ext cx="2103810" cy="590204"/>
          </a:xfrm>
          <a:prstGeom prst="rect">
            <a:avLst/>
          </a:prstGeom>
          <a:solidFill>
            <a:schemeClr val="accent3"/>
          </a:solidFill>
          <a:ln w="12700" cap="flat" cmpd="sng">
            <a:solidFill>
              <a:srgbClr val="78787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ROUND 3 </a:t>
            </a:r>
            <a:endParaRPr sz="1400" b="0" i="0" u="none" strike="noStrike" cap="none">
              <a:solidFill>
                <a:srgbClr val="000000"/>
              </a:solidFill>
              <a:latin typeface="Arial"/>
              <a:ea typeface="Arial"/>
              <a:cs typeface="Arial"/>
              <a:sym typeface="Arial"/>
            </a:endParaRPr>
          </a:p>
        </p:txBody>
      </p:sp>
      <p:sp>
        <p:nvSpPr>
          <p:cNvPr id="140" name="Google Shape;140;p19"/>
          <p:cNvSpPr txBox="1"/>
          <p:nvPr/>
        </p:nvSpPr>
        <p:spPr>
          <a:xfrm>
            <a:off x="3311928" y="2825570"/>
            <a:ext cx="3507971" cy="30777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TIME ROUND 2</a:t>
            </a:r>
            <a:endParaRPr sz="1400" b="0" i="0" u="none" strike="noStrike" cap="none">
              <a:solidFill>
                <a:srgbClr val="000000"/>
              </a:solidFill>
              <a:latin typeface="Arial"/>
              <a:ea typeface="Arial"/>
              <a:cs typeface="Arial"/>
              <a:sym typeface="Arial"/>
            </a:endParaRPr>
          </a:p>
        </p:txBody>
      </p:sp>
      <p:sp>
        <p:nvSpPr>
          <p:cNvPr id="141" name="Google Shape;141;p19"/>
          <p:cNvSpPr txBox="1"/>
          <p:nvPr/>
        </p:nvSpPr>
        <p:spPr>
          <a:xfrm>
            <a:off x="1414548" y="2819663"/>
            <a:ext cx="132726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Lap time:</a:t>
            </a:r>
            <a:endParaRPr sz="1400" b="0" i="0" u="none" strike="noStrike" cap="none">
              <a:solidFill>
                <a:srgbClr val="000000"/>
              </a:solidFill>
              <a:latin typeface="Arial"/>
              <a:ea typeface="Arial"/>
              <a:cs typeface="Arial"/>
              <a:sym typeface="Arial"/>
            </a:endParaRPr>
          </a:p>
        </p:txBody>
      </p:sp>
      <p:sp>
        <p:nvSpPr>
          <p:cNvPr id="142" name="Google Shape;142;p19"/>
          <p:cNvSpPr txBox="1"/>
          <p:nvPr/>
        </p:nvSpPr>
        <p:spPr>
          <a:xfrm>
            <a:off x="1414548" y="3298709"/>
            <a:ext cx="1327265"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Obstacles Completed</a:t>
            </a:r>
            <a:endParaRPr sz="1400" b="0" i="0" u="none" strike="noStrike" cap="none">
              <a:solidFill>
                <a:srgbClr val="000000"/>
              </a:solidFill>
              <a:latin typeface="Arial"/>
              <a:ea typeface="Arial"/>
              <a:cs typeface="Arial"/>
              <a:sym typeface="Arial"/>
            </a:endParaRPr>
          </a:p>
        </p:txBody>
      </p:sp>
      <p:sp>
        <p:nvSpPr>
          <p:cNvPr id="143" name="Google Shape;143;p19"/>
          <p:cNvSpPr txBox="1"/>
          <p:nvPr/>
        </p:nvSpPr>
        <p:spPr>
          <a:xfrm>
            <a:off x="3311928" y="3381439"/>
            <a:ext cx="3521133" cy="30777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RADIO BUTTONS (NUMBER OF OBSTACLES)</a:t>
            </a:r>
            <a:endParaRPr sz="1400" b="0" i="0" u="none" strike="noStrike" cap="none">
              <a:solidFill>
                <a:srgbClr val="000000"/>
              </a:solidFill>
              <a:latin typeface="Arial"/>
              <a:ea typeface="Arial"/>
              <a:cs typeface="Arial"/>
              <a:sym typeface="Arial"/>
            </a:endParaRPr>
          </a:p>
        </p:txBody>
      </p:sp>
      <p:sp>
        <p:nvSpPr>
          <p:cNvPr id="144" name="Google Shape;144;p19"/>
          <p:cNvSpPr txBox="1"/>
          <p:nvPr/>
        </p:nvSpPr>
        <p:spPr>
          <a:xfrm>
            <a:off x="1463447" y="4497275"/>
            <a:ext cx="1524139"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Obstacles Skipped</a:t>
            </a:r>
            <a:endParaRPr sz="1400" b="0" i="0" u="none" strike="noStrike" cap="none">
              <a:solidFill>
                <a:srgbClr val="000000"/>
              </a:solidFill>
              <a:latin typeface="Arial"/>
              <a:ea typeface="Arial"/>
              <a:cs typeface="Arial"/>
              <a:sym typeface="Arial"/>
            </a:endParaRPr>
          </a:p>
        </p:txBody>
      </p:sp>
      <p:sp>
        <p:nvSpPr>
          <p:cNvPr id="145" name="Google Shape;145;p19"/>
          <p:cNvSpPr txBox="1"/>
          <p:nvPr/>
        </p:nvSpPr>
        <p:spPr>
          <a:xfrm>
            <a:off x="3311929" y="4489437"/>
            <a:ext cx="3521133" cy="30777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RADIO BUTTONS (NUMBER OF OBSTACLES)</a:t>
            </a:r>
            <a:endParaRPr sz="1400" b="0" i="0" u="none" strike="noStrike" cap="none">
              <a:solidFill>
                <a:srgbClr val="000000"/>
              </a:solidFill>
              <a:latin typeface="Arial"/>
              <a:ea typeface="Arial"/>
              <a:cs typeface="Arial"/>
              <a:sym typeface="Arial"/>
            </a:endParaRPr>
          </a:p>
        </p:txBody>
      </p:sp>
      <p:sp>
        <p:nvSpPr>
          <p:cNvPr id="146" name="Google Shape;146;p19"/>
          <p:cNvSpPr/>
          <p:nvPr/>
        </p:nvSpPr>
        <p:spPr>
          <a:xfrm>
            <a:off x="1275336" y="3993175"/>
            <a:ext cx="6334200" cy="1152000"/>
          </a:xfrm>
          <a:prstGeom prst="rect">
            <a:avLst/>
          </a:prstGeom>
          <a:no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Google Shape;147;p19"/>
          <p:cNvSpPr txBox="1"/>
          <p:nvPr/>
        </p:nvSpPr>
        <p:spPr>
          <a:xfrm>
            <a:off x="1323518" y="4094483"/>
            <a:ext cx="132726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PENALTIES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p:nvPr/>
        </p:nvSpPr>
        <p:spPr>
          <a:xfrm>
            <a:off x="565264" y="293868"/>
            <a:ext cx="7593315" cy="62170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1" i="0" u="sng" strike="noStrike" cap="none">
                <a:solidFill>
                  <a:schemeClr val="dk1"/>
                </a:solidFill>
                <a:latin typeface="Calibri"/>
                <a:ea typeface="Calibri"/>
                <a:cs typeface="Calibri"/>
                <a:sym typeface="Calibri"/>
              </a:rPr>
              <a:t>Challenge : Space Invaders</a:t>
            </a:r>
            <a:endParaRPr sz="1400" b="0" i="0" u="sng"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Goal – knock down as many targets as possible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Category – Remote-Controlled.</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Three attempts with 5 projectiles each or total time of 5 minutes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There will be a ‘boundary line’ beyond which robots are not permitted to go</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Two possible methods:</a:t>
            </a:r>
            <a:endParaRPr sz="1400" b="0" i="0" u="none" strike="noStrike" cap="none">
              <a:solidFill>
                <a:srgbClr val="000000"/>
              </a:solidFill>
              <a:latin typeface="Arial"/>
              <a:ea typeface="Arial"/>
              <a:cs typeface="Arial"/>
              <a:sym typeface="Arial"/>
            </a:endParaRPr>
          </a:p>
          <a:p>
            <a:pPr marL="800100" marR="0" lvl="1" indent="-342900" algn="l" rtl="0">
              <a:lnSpc>
                <a:spcPct val="100000"/>
              </a:lnSpc>
              <a:spcBef>
                <a:spcPts val="0"/>
              </a:spcBef>
              <a:spcAft>
                <a:spcPts val="0"/>
              </a:spcAft>
              <a:buClr>
                <a:schemeClr val="dk1"/>
              </a:buClr>
              <a:buSzPts val="1800"/>
              <a:buFont typeface="Calibri"/>
              <a:buAutoNum type="arabicPeriod"/>
            </a:pPr>
            <a:r>
              <a:rPr lang="en-US" sz="1800" b="0" i="0" u="none" strike="noStrike" cap="none">
                <a:solidFill>
                  <a:schemeClr val="dk1"/>
                </a:solidFill>
                <a:latin typeface="Calibri"/>
                <a:ea typeface="Calibri"/>
                <a:cs typeface="Calibri"/>
                <a:sym typeface="Calibri"/>
              </a:rPr>
              <a:t>Five balls that are provided by organizers and will be waiting in set position</a:t>
            </a:r>
            <a:endParaRPr sz="1400" b="0" i="0" u="none" strike="noStrike" cap="none">
              <a:solidFill>
                <a:srgbClr val="000000"/>
              </a:solidFill>
              <a:latin typeface="Arial"/>
              <a:ea typeface="Arial"/>
              <a:cs typeface="Arial"/>
              <a:sym typeface="Arial"/>
            </a:endParaRPr>
          </a:p>
          <a:p>
            <a:pPr marL="800100" marR="0" lvl="1" indent="-342900" algn="l" rtl="0">
              <a:lnSpc>
                <a:spcPct val="100000"/>
              </a:lnSpc>
              <a:spcBef>
                <a:spcPts val="0"/>
              </a:spcBef>
              <a:spcAft>
                <a:spcPts val="0"/>
              </a:spcAft>
              <a:buClr>
                <a:schemeClr val="dk1"/>
              </a:buClr>
              <a:buSzPts val="1800"/>
              <a:buFont typeface="Calibri"/>
              <a:buAutoNum type="arabicPeriod"/>
            </a:pPr>
            <a:r>
              <a:rPr lang="en-US" sz="1800" b="0" i="0" u="none" strike="noStrike" cap="none">
                <a:solidFill>
                  <a:schemeClr val="dk1"/>
                </a:solidFill>
                <a:latin typeface="Calibri"/>
                <a:ea typeface="Calibri"/>
                <a:cs typeface="Calibri"/>
                <a:sym typeface="Calibri"/>
              </a:rPr>
              <a:t>Robot has a mechanism capable of firing 5 soft projectiles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REGULAR POINTS</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20 points for each target knocked down</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If there is same score between two teams, fastest team takes higher ranking</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EXTRA POINTS </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30 points if every ball in the round knocks down at least one target</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75 points for any team using method 2</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PENALTIES</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If robot crosses the boundary line shot will not be counted</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p:nvPr/>
        </p:nvSpPr>
        <p:spPr>
          <a:xfrm>
            <a:off x="1030779" y="590204"/>
            <a:ext cx="6849687" cy="566928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8" name="Google Shape;158;p21"/>
          <p:cNvSpPr txBox="1"/>
          <p:nvPr/>
        </p:nvSpPr>
        <p:spPr>
          <a:xfrm>
            <a:off x="2078182" y="773084"/>
            <a:ext cx="4754880"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Space Invaders</a:t>
            </a:r>
            <a:endParaRPr sz="1400" b="0" i="0" u="none" strike="noStrike" cap="none">
              <a:solidFill>
                <a:srgbClr val="000000"/>
              </a:solidFill>
              <a:latin typeface="Arial"/>
              <a:ea typeface="Arial"/>
              <a:cs typeface="Arial"/>
              <a:sym typeface="Arial"/>
            </a:endParaRPr>
          </a:p>
        </p:txBody>
      </p:sp>
      <p:sp>
        <p:nvSpPr>
          <p:cNvPr id="159" name="Google Shape;159;p21"/>
          <p:cNvSpPr txBox="1"/>
          <p:nvPr/>
        </p:nvSpPr>
        <p:spPr>
          <a:xfrm>
            <a:off x="1191491" y="1370432"/>
            <a:ext cx="132726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Team:</a:t>
            </a:r>
            <a:endParaRPr sz="1400" b="0" i="0" u="none" strike="noStrike" cap="none">
              <a:solidFill>
                <a:srgbClr val="000000"/>
              </a:solidFill>
              <a:latin typeface="Arial"/>
              <a:ea typeface="Arial"/>
              <a:cs typeface="Arial"/>
              <a:sym typeface="Arial"/>
            </a:endParaRPr>
          </a:p>
        </p:txBody>
      </p:sp>
      <p:sp>
        <p:nvSpPr>
          <p:cNvPr id="160" name="Google Shape;160;p21"/>
          <p:cNvSpPr txBox="1"/>
          <p:nvPr/>
        </p:nvSpPr>
        <p:spPr>
          <a:xfrm>
            <a:off x="3208713" y="1370432"/>
            <a:ext cx="3333403" cy="30777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NAME OF TEAM</a:t>
            </a:r>
            <a:endParaRPr sz="1400" b="0" i="0" u="none" strike="noStrike" cap="none">
              <a:solidFill>
                <a:srgbClr val="000000"/>
              </a:solidFill>
              <a:latin typeface="Arial"/>
              <a:ea typeface="Arial"/>
              <a:cs typeface="Arial"/>
              <a:sym typeface="Arial"/>
            </a:endParaRPr>
          </a:p>
        </p:txBody>
      </p:sp>
      <p:sp>
        <p:nvSpPr>
          <p:cNvPr id="161" name="Google Shape;161;p21"/>
          <p:cNvSpPr/>
          <p:nvPr/>
        </p:nvSpPr>
        <p:spPr>
          <a:xfrm>
            <a:off x="1135380" y="2001924"/>
            <a:ext cx="6614160" cy="4139738"/>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2" name="Google Shape;162;p21"/>
          <p:cNvSpPr/>
          <p:nvPr/>
        </p:nvSpPr>
        <p:spPr>
          <a:xfrm>
            <a:off x="1159972" y="2093364"/>
            <a:ext cx="2229889" cy="498764"/>
          </a:xfrm>
          <a:prstGeom prst="rect">
            <a:avLst/>
          </a:prstGeom>
          <a:solidFill>
            <a:srgbClr val="BBD6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ROUND 1</a:t>
            </a:r>
            <a:endParaRPr sz="1400" b="0" i="0" u="none" strike="noStrike" cap="none">
              <a:solidFill>
                <a:srgbClr val="000000"/>
              </a:solidFill>
              <a:latin typeface="Arial"/>
              <a:ea typeface="Arial"/>
              <a:cs typeface="Arial"/>
              <a:sym typeface="Arial"/>
            </a:endParaRPr>
          </a:p>
        </p:txBody>
      </p:sp>
      <p:sp>
        <p:nvSpPr>
          <p:cNvPr id="163" name="Google Shape;163;p21"/>
          <p:cNvSpPr/>
          <p:nvPr/>
        </p:nvSpPr>
        <p:spPr>
          <a:xfrm>
            <a:off x="3421380" y="2001924"/>
            <a:ext cx="2223000" cy="590100"/>
          </a:xfrm>
          <a:prstGeom prst="rect">
            <a:avLst/>
          </a:prstGeom>
          <a:solidFill>
            <a:schemeClr val="accent3"/>
          </a:solidFill>
          <a:ln w="12700" cap="flat" cmpd="sng">
            <a:solidFill>
              <a:srgbClr val="78787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ROUND 2</a:t>
            </a:r>
            <a:endParaRPr sz="1400" b="0" i="0" u="none" strike="noStrike" cap="none">
              <a:solidFill>
                <a:srgbClr val="000000"/>
              </a:solidFill>
              <a:latin typeface="Arial"/>
              <a:ea typeface="Arial"/>
              <a:cs typeface="Arial"/>
              <a:sym typeface="Arial"/>
            </a:endParaRPr>
          </a:p>
        </p:txBody>
      </p:sp>
      <p:sp>
        <p:nvSpPr>
          <p:cNvPr id="164" name="Google Shape;164;p21"/>
          <p:cNvSpPr/>
          <p:nvPr/>
        </p:nvSpPr>
        <p:spPr>
          <a:xfrm>
            <a:off x="5644343" y="2003367"/>
            <a:ext cx="2103810" cy="590204"/>
          </a:xfrm>
          <a:prstGeom prst="rect">
            <a:avLst/>
          </a:prstGeom>
          <a:solidFill>
            <a:schemeClr val="accent3"/>
          </a:solidFill>
          <a:ln w="12700" cap="flat" cmpd="sng">
            <a:solidFill>
              <a:srgbClr val="78787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ROUND 3 </a:t>
            </a:r>
            <a:endParaRPr sz="1400" b="0" i="0" u="none" strike="noStrike" cap="none">
              <a:solidFill>
                <a:srgbClr val="000000"/>
              </a:solidFill>
              <a:latin typeface="Arial"/>
              <a:ea typeface="Arial"/>
              <a:cs typeface="Arial"/>
              <a:sym typeface="Arial"/>
            </a:endParaRPr>
          </a:p>
        </p:txBody>
      </p:sp>
      <p:sp>
        <p:nvSpPr>
          <p:cNvPr id="165" name="Google Shape;165;p21"/>
          <p:cNvSpPr txBox="1"/>
          <p:nvPr/>
        </p:nvSpPr>
        <p:spPr>
          <a:xfrm>
            <a:off x="3034145" y="2972063"/>
            <a:ext cx="3333300" cy="3078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RADIO BUTTONS (FROM 1 TO 5)</a:t>
            </a:r>
            <a:endParaRPr sz="1400" b="0" i="0" u="none" strike="noStrike" cap="none">
              <a:solidFill>
                <a:srgbClr val="000000"/>
              </a:solidFill>
              <a:latin typeface="Arial"/>
              <a:ea typeface="Arial"/>
              <a:cs typeface="Arial"/>
              <a:sym typeface="Arial"/>
            </a:endParaRPr>
          </a:p>
        </p:txBody>
      </p:sp>
      <p:sp>
        <p:nvSpPr>
          <p:cNvPr id="166" name="Google Shape;166;p21"/>
          <p:cNvSpPr txBox="1"/>
          <p:nvPr/>
        </p:nvSpPr>
        <p:spPr>
          <a:xfrm>
            <a:off x="1414548" y="2972063"/>
            <a:ext cx="13272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First shot:</a:t>
            </a:r>
            <a:endParaRPr sz="1400" b="0" i="0" u="none" strike="noStrike" cap="none">
              <a:solidFill>
                <a:srgbClr val="000000"/>
              </a:solidFill>
              <a:latin typeface="Arial"/>
              <a:ea typeface="Arial"/>
              <a:cs typeface="Arial"/>
              <a:sym typeface="Arial"/>
            </a:endParaRPr>
          </a:p>
        </p:txBody>
      </p:sp>
      <p:sp>
        <p:nvSpPr>
          <p:cNvPr id="167" name="Google Shape;167;p21"/>
          <p:cNvSpPr txBox="1"/>
          <p:nvPr/>
        </p:nvSpPr>
        <p:spPr>
          <a:xfrm>
            <a:off x="1414548" y="3451109"/>
            <a:ext cx="13272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Second shot:</a:t>
            </a:r>
            <a:endParaRPr sz="1400" b="0" i="0" u="none" strike="noStrike" cap="none">
              <a:solidFill>
                <a:srgbClr val="000000"/>
              </a:solidFill>
              <a:latin typeface="Arial"/>
              <a:ea typeface="Arial"/>
              <a:cs typeface="Arial"/>
              <a:sym typeface="Arial"/>
            </a:endParaRPr>
          </a:p>
        </p:txBody>
      </p:sp>
      <p:sp>
        <p:nvSpPr>
          <p:cNvPr id="168" name="Google Shape;168;p21"/>
          <p:cNvSpPr txBox="1"/>
          <p:nvPr/>
        </p:nvSpPr>
        <p:spPr>
          <a:xfrm>
            <a:off x="3020983" y="3451109"/>
            <a:ext cx="3333300" cy="3078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RADIO BUTTONS (FROM 1 TO 5)</a:t>
            </a:r>
            <a:endParaRPr sz="1400" b="0" i="0" u="none" strike="noStrike" cap="none">
              <a:solidFill>
                <a:srgbClr val="000000"/>
              </a:solidFill>
              <a:latin typeface="Arial"/>
              <a:ea typeface="Arial"/>
              <a:cs typeface="Arial"/>
              <a:sym typeface="Arial"/>
            </a:endParaRPr>
          </a:p>
        </p:txBody>
      </p:sp>
      <p:sp>
        <p:nvSpPr>
          <p:cNvPr id="169" name="Google Shape;169;p21"/>
          <p:cNvSpPr txBox="1"/>
          <p:nvPr/>
        </p:nvSpPr>
        <p:spPr>
          <a:xfrm>
            <a:off x="1414548" y="3898141"/>
            <a:ext cx="13272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Third shot:</a:t>
            </a:r>
            <a:endParaRPr sz="1400" b="0" i="0" u="none" strike="noStrike" cap="none">
              <a:solidFill>
                <a:srgbClr val="000000"/>
              </a:solidFill>
              <a:latin typeface="Arial"/>
              <a:ea typeface="Arial"/>
              <a:cs typeface="Arial"/>
              <a:sym typeface="Arial"/>
            </a:endParaRPr>
          </a:p>
        </p:txBody>
      </p:sp>
      <p:sp>
        <p:nvSpPr>
          <p:cNvPr id="170" name="Google Shape;170;p21"/>
          <p:cNvSpPr txBox="1"/>
          <p:nvPr/>
        </p:nvSpPr>
        <p:spPr>
          <a:xfrm>
            <a:off x="3020981" y="3898141"/>
            <a:ext cx="3333300" cy="3078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RADIO BUTTONS (FROM 1 TO 5)</a:t>
            </a:r>
            <a:endParaRPr sz="1400" b="0" i="0" u="none" strike="noStrike" cap="none">
              <a:solidFill>
                <a:srgbClr val="000000"/>
              </a:solidFill>
              <a:latin typeface="Arial"/>
              <a:ea typeface="Arial"/>
              <a:cs typeface="Arial"/>
              <a:sym typeface="Arial"/>
            </a:endParaRPr>
          </a:p>
        </p:txBody>
      </p:sp>
      <p:sp>
        <p:nvSpPr>
          <p:cNvPr id="171" name="Google Shape;171;p21"/>
          <p:cNvSpPr txBox="1"/>
          <p:nvPr/>
        </p:nvSpPr>
        <p:spPr>
          <a:xfrm>
            <a:off x="1394460" y="4354093"/>
            <a:ext cx="13272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Fourth shot:</a:t>
            </a:r>
            <a:endParaRPr sz="1400" b="0" i="0" u="none" strike="noStrike" cap="none">
              <a:solidFill>
                <a:srgbClr val="000000"/>
              </a:solidFill>
              <a:latin typeface="Arial"/>
              <a:ea typeface="Arial"/>
              <a:cs typeface="Arial"/>
              <a:sym typeface="Arial"/>
            </a:endParaRPr>
          </a:p>
        </p:txBody>
      </p:sp>
      <p:sp>
        <p:nvSpPr>
          <p:cNvPr id="172" name="Google Shape;172;p21"/>
          <p:cNvSpPr txBox="1"/>
          <p:nvPr/>
        </p:nvSpPr>
        <p:spPr>
          <a:xfrm>
            <a:off x="3000893" y="4354093"/>
            <a:ext cx="3333300" cy="3078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RADIO BUTTONS (FROM 1 TO 5)</a:t>
            </a:r>
            <a:endParaRPr sz="1400" b="0" i="0" u="none" strike="noStrike" cap="none">
              <a:solidFill>
                <a:srgbClr val="000000"/>
              </a:solidFill>
              <a:latin typeface="Arial"/>
              <a:ea typeface="Arial"/>
              <a:cs typeface="Arial"/>
              <a:sym typeface="Arial"/>
            </a:endParaRPr>
          </a:p>
        </p:txBody>
      </p:sp>
      <p:sp>
        <p:nvSpPr>
          <p:cNvPr id="173" name="Google Shape;173;p21"/>
          <p:cNvSpPr txBox="1"/>
          <p:nvPr/>
        </p:nvSpPr>
        <p:spPr>
          <a:xfrm>
            <a:off x="1394460" y="4815527"/>
            <a:ext cx="13272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Fifth shot:</a:t>
            </a:r>
            <a:endParaRPr sz="1400" b="0" i="0" u="none" strike="noStrike" cap="none">
              <a:solidFill>
                <a:srgbClr val="000000"/>
              </a:solidFill>
              <a:latin typeface="Arial"/>
              <a:ea typeface="Arial"/>
              <a:cs typeface="Arial"/>
              <a:sym typeface="Arial"/>
            </a:endParaRPr>
          </a:p>
        </p:txBody>
      </p:sp>
      <p:sp>
        <p:nvSpPr>
          <p:cNvPr id="174" name="Google Shape;174;p21"/>
          <p:cNvSpPr txBox="1"/>
          <p:nvPr/>
        </p:nvSpPr>
        <p:spPr>
          <a:xfrm>
            <a:off x="3000893" y="4815527"/>
            <a:ext cx="3333300" cy="3078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RADIO BUTTONS (FROM 1 TO 5)</a:t>
            </a:r>
            <a:endParaRPr sz="1400" b="0" i="0" u="none" strike="noStrike" cap="none">
              <a:solidFill>
                <a:srgbClr val="000000"/>
              </a:solidFill>
              <a:latin typeface="Arial"/>
              <a:ea typeface="Arial"/>
              <a:cs typeface="Arial"/>
              <a:sym typeface="Arial"/>
            </a:endParaRPr>
          </a:p>
        </p:txBody>
      </p:sp>
      <p:sp>
        <p:nvSpPr>
          <p:cNvPr id="175" name="Google Shape;175;p21"/>
          <p:cNvSpPr txBox="1"/>
          <p:nvPr/>
        </p:nvSpPr>
        <p:spPr>
          <a:xfrm>
            <a:off x="3760088" y="5610006"/>
            <a:ext cx="1075284"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Total time:</a:t>
            </a:r>
            <a:endParaRPr sz="1400" b="0" i="0" u="none" strike="noStrike" cap="none">
              <a:solidFill>
                <a:srgbClr val="000000"/>
              </a:solidFill>
              <a:latin typeface="Arial"/>
              <a:ea typeface="Arial"/>
              <a:cs typeface="Arial"/>
              <a:sym typeface="Arial"/>
            </a:endParaRPr>
          </a:p>
        </p:txBody>
      </p:sp>
      <p:sp>
        <p:nvSpPr>
          <p:cNvPr id="176" name="Google Shape;176;p21"/>
          <p:cNvSpPr txBox="1"/>
          <p:nvPr/>
        </p:nvSpPr>
        <p:spPr>
          <a:xfrm>
            <a:off x="4687681" y="5610006"/>
            <a:ext cx="2851453" cy="30777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TIME (Field only exists in round 3)</a:t>
            </a:r>
            <a:endParaRPr sz="1400" b="0" i="0" u="none" strike="noStrike" cap="none">
              <a:solidFill>
                <a:srgbClr val="000000"/>
              </a:solidFill>
              <a:latin typeface="Arial"/>
              <a:ea typeface="Arial"/>
              <a:cs typeface="Arial"/>
              <a:sym typeface="Arial"/>
            </a:endParaRPr>
          </a:p>
        </p:txBody>
      </p:sp>
      <p:sp>
        <p:nvSpPr>
          <p:cNvPr id="177" name="Google Shape;177;p21"/>
          <p:cNvSpPr txBox="1"/>
          <p:nvPr/>
        </p:nvSpPr>
        <p:spPr>
          <a:xfrm>
            <a:off x="6659869" y="2972063"/>
            <a:ext cx="294900" cy="3078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1"/>
          <p:cNvSpPr txBox="1"/>
          <p:nvPr/>
        </p:nvSpPr>
        <p:spPr>
          <a:xfrm>
            <a:off x="6659869" y="3435575"/>
            <a:ext cx="294900" cy="3078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1"/>
          <p:cNvSpPr txBox="1"/>
          <p:nvPr/>
        </p:nvSpPr>
        <p:spPr>
          <a:xfrm>
            <a:off x="6659875" y="3899100"/>
            <a:ext cx="294900" cy="3078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1"/>
          <p:cNvSpPr txBox="1"/>
          <p:nvPr/>
        </p:nvSpPr>
        <p:spPr>
          <a:xfrm>
            <a:off x="6659869" y="4343663"/>
            <a:ext cx="294900" cy="3078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21"/>
          <p:cNvSpPr txBox="1"/>
          <p:nvPr/>
        </p:nvSpPr>
        <p:spPr>
          <a:xfrm>
            <a:off x="6659869" y="4800863"/>
            <a:ext cx="294900" cy="3078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1"/>
          <p:cNvSpPr txBox="1"/>
          <p:nvPr/>
        </p:nvSpPr>
        <p:spPr>
          <a:xfrm>
            <a:off x="6596148" y="2591063"/>
            <a:ext cx="13272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solidFill>
                  <a:schemeClr val="dk1"/>
                </a:solidFill>
                <a:latin typeface="Calibri"/>
                <a:ea typeface="Calibri"/>
                <a:cs typeface="Calibri"/>
                <a:sym typeface="Calibri"/>
              </a:rPr>
              <a:t>Faul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p:nvPr/>
        </p:nvSpPr>
        <p:spPr>
          <a:xfrm>
            <a:off x="204186" y="293868"/>
            <a:ext cx="8522564" cy="65641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1" i="0" u="sng" strike="noStrike" cap="none">
                <a:solidFill>
                  <a:schemeClr val="dk1"/>
                </a:solidFill>
                <a:latin typeface="Calibri"/>
                <a:ea typeface="Calibri"/>
                <a:cs typeface="Calibri"/>
                <a:sym typeface="Calibri"/>
              </a:rPr>
              <a:t>Challenge: </a:t>
            </a:r>
            <a:r>
              <a:rPr lang="en-US" sz="2000" b="1" i="0" u="sng" strike="noStrike" cap="none">
                <a:solidFill>
                  <a:srgbClr val="000000"/>
                </a:solidFill>
                <a:latin typeface="Calibri"/>
                <a:ea typeface="Calibri"/>
                <a:cs typeface="Calibri"/>
                <a:sym typeface="Calibri"/>
              </a:rPr>
              <a:t>Blast Off: the Straight-ish Line Speed Test</a:t>
            </a:r>
            <a:endParaRPr sz="2000" b="0" i="0" u="sng"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b="0" i="0" u="none" strike="noStrike" cap="none">
                <a:solidFill>
                  <a:srgbClr val="000000"/>
                </a:solidFill>
                <a:latin typeface="Arial"/>
                <a:ea typeface="Arial"/>
                <a:cs typeface="Arial"/>
                <a:sym typeface="Arial"/>
              </a:rPr>
              <a:t>Aim: To drive from one end of the course to the other as fast as possible.</a:t>
            </a:r>
            <a:endParaRPr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b="0" i="0" u="none" strike="noStrike" cap="none">
                <a:solidFill>
                  <a:srgbClr val="000000"/>
                </a:solidFill>
                <a:latin typeface="Arial"/>
                <a:ea typeface="Arial"/>
                <a:cs typeface="Arial"/>
                <a:sym typeface="Arial"/>
              </a:rPr>
              <a:t>Control Method : Autonomous</a:t>
            </a:r>
            <a:endParaRPr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b="0" i="0" u="none" strike="noStrike" cap="none">
                <a:solidFill>
                  <a:srgbClr val="000000"/>
                </a:solidFill>
                <a:latin typeface="Arial"/>
                <a:ea typeface="Arial"/>
                <a:cs typeface="Arial"/>
                <a:sym typeface="Arial"/>
              </a:rPr>
              <a:t>Limit Time: 5 minutes</a:t>
            </a:r>
            <a:endParaRPr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b="0" i="0" u="none" strike="noStrike" cap="none">
                <a:solidFill>
                  <a:srgbClr val="000000"/>
                </a:solidFill>
                <a:latin typeface="Arial"/>
                <a:ea typeface="Arial"/>
                <a:cs typeface="Arial"/>
                <a:sym typeface="Arial"/>
              </a:rPr>
              <a:t>Laser-timed for accuracy.</a:t>
            </a:r>
            <a:endParaRPr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b="0" i="0" u="none" strike="noStrike" cap="none">
                <a:solidFill>
                  <a:srgbClr val="000000"/>
                </a:solidFill>
                <a:latin typeface="Arial"/>
                <a:ea typeface="Arial"/>
                <a:cs typeface="Arial"/>
                <a:sym typeface="Arial"/>
              </a:rPr>
              <a:t>Robot must cross the finish line for the time to be recorded.</a:t>
            </a:r>
            <a:endParaRPr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b="0" i="0" u="none" strike="noStrike" cap="none">
                <a:solidFill>
                  <a:srgbClr val="000000"/>
                </a:solidFill>
                <a:latin typeface="Arial"/>
                <a:ea typeface="Arial"/>
                <a:cs typeface="Arial"/>
                <a:sym typeface="Arial"/>
              </a:rPr>
              <a:t>3 rounds </a:t>
            </a:r>
            <a:endParaRPr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b="0" i="0" u="none" strike="noStrike" cap="none">
                <a:solidFill>
                  <a:srgbClr val="000000"/>
                </a:solidFill>
                <a:latin typeface="Arial"/>
                <a:ea typeface="Arial"/>
                <a:cs typeface="Arial"/>
                <a:sym typeface="Arial"/>
              </a:rPr>
              <a:t>Ranked according the total time of 3 rounds</a:t>
            </a:r>
            <a:endParaRPr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b="0" i="0" u="none" strike="noStrike" cap="none">
                <a:solidFill>
                  <a:srgbClr val="000000"/>
                </a:solidFill>
                <a:latin typeface="Arial"/>
                <a:ea typeface="Arial"/>
                <a:cs typeface="Arial"/>
                <a:sym typeface="Arial"/>
              </a:rPr>
              <a:t>Only those robots that have completed three runs will be eligible for ranking.</a:t>
            </a:r>
            <a:endParaRPr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b="0" i="0" u="none" strike="noStrike" cap="none">
                <a:solidFill>
                  <a:srgbClr val="000000"/>
                </a:solidFill>
                <a:latin typeface="Arial"/>
                <a:ea typeface="Arial"/>
                <a:cs typeface="Arial"/>
                <a:sym typeface="Arial"/>
              </a:rPr>
              <a:t>After the completion of the 3 rounds points will be awarded to the top ranked robots:</a:t>
            </a:r>
            <a:endParaRPr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b="0" i="0" u="none" strike="noStrike" cap="none">
                <a:solidFill>
                  <a:srgbClr val="000000"/>
                </a:solidFill>
                <a:latin typeface="Arial"/>
                <a:ea typeface="Arial"/>
                <a:cs typeface="Arial"/>
                <a:sym typeface="Arial"/>
              </a:rPr>
              <a:t>1st: 40 points, 2nd: 32 points, 3rd : 25 points, 4th : 18 points, 5th : 15 points, 6th : 12 points, 7th : 10 points, 8th : 8 points, 9th : 6 points, 10th : 4 points, 11th : 2 points, 12th : 1 point</a:t>
            </a:r>
            <a:endParaRPr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b="0" i="0" u="none" strike="noStrike" cap="none">
                <a:solidFill>
                  <a:srgbClr val="000000"/>
                </a:solidFill>
                <a:latin typeface="Arial"/>
                <a:ea typeface="Arial"/>
                <a:cs typeface="Arial"/>
                <a:sym typeface="Arial"/>
              </a:rPr>
              <a:t>Extra Points</a:t>
            </a:r>
            <a:endParaRPr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rgbClr val="000000"/>
              </a:buClr>
              <a:buSzPts val="1400"/>
              <a:buFont typeface="Arial"/>
              <a:buChar char="•"/>
            </a:pPr>
            <a:r>
              <a:rPr lang="en-US" b="0" i="0" u="none" strike="noStrike" cap="none">
                <a:solidFill>
                  <a:srgbClr val="000000"/>
                </a:solidFill>
                <a:latin typeface="Arial"/>
                <a:ea typeface="Arial"/>
                <a:cs typeface="Arial"/>
                <a:sym typeface="Arial"/>
              </a:rPr>
              <a:t>100 additional points for each completed run.</a:t>
            </a:r>
            <a:endParaRPr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rgbClr val="000000"/>
              </a:buClr>
              <a:buSzPts val="1400"/>
              <a:buFont typeface="Arial"/>
              <a:buChar char="•"/>
            </a:pPr>
            <a:r>
              <a:rPr lang="en-US" b="0" i="0" u="none" strike="noStrike" cap="none">
                <a:solidFill>
                  <a:srgbClr val="000000"/>
                </a:solidFill>
                <a:latin typeface="Arial"/>
                <a:ea typeface="Arial"/>
                <a:cs typeface="Arial"/>
                <a:sym typeface="Arial"/>
              </a:rPr>
              <a:t>45 additional points will be awarded for each run where the robot does not touch the sides of the course.</a:t>
            </a:r>
            <a:endParaRPr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rgbClr val="000000"/>
              </a:buClr>
              <a:buSzPts val="1400"/>
              <a:buFont typeface="Arial"/>
              <a:buChar char="•"/>
            </a:pPr>
            <a:r>
              <a:rPr lang="en-US" b="0" i="0" u="none" strike="noStrike" cap="none">
                <a:solidFill>
                  <a:srgbClr val="000000"/>
                </a:solidFill>
                <a:latin typeface="Arial"/>
                <a:ea typeface="Arial"/>
                <a:cs typeface="Arial"/>
                <a:sym typeface="Arial"/>
              </a:rPr>
              <a:t>70 additional points will be awarded to the robot with the fastest </a:t>
            </a:r>
            <a:r>
              <a:rPr lang="en-US" b="0" i="1" u="none" strike="noStrike" cap="none">
                <a:solidFill>
                  <a:srgbClr val="000000"/>
                </a:solidFill>
                <a:latin typeface="Arial"/>
                <a:ea typeface="Arial"/>
                <a:cs typeface="Arial"/>
                <a:sym typeface="Arial"/>
              </a:rPr>
              <a:t>individual</a:t>
            </a:r>
            <a:r>
              <a:rPr lang="en-US" b="0" i="0" u="none" strike="noStrike" cap="none">
                <a:solidFill>
                  <a:srgbClr val="000000"/>
                </a:solidFill>
                <a:latin typeface="Arial"/>
                <a:ea typeface="Arial"/>
                <a:cs typeface="Arial"/>
                <a:sym typeface="Arial"/>
              </a:rPr>
              <a:t> run.</a:t>
            </a:r>
            <a:endParaRPr/>
          </a:p>
          <a:p>
            <a:pPr marL="0" marR="0" lvl="0" indent="0" algn="l" rtl="0">
              <a:lnSpc>
                <a:spcPct val="100000"/>
              </a:lnSpc>
              <a:spcBef>
                <a:spcPts val="0"/>
              </a:spcBef>
              <a:spcAft>
                <a:spcPts val="0"/>
              </a:spcAft>
              <a:buNone/>
            </a:pPr>
            <a:endParaRPr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b="1" i="0" u="none" strike="noStrike" cap="none">
                <a:solidFill>
                  <a:srgbClr val="000000"/>
                </a:solidFill>
                <a:latin typeface="Arial"/>
                <a:ea typeface="Arial"/>
                <a:cs typeface="Arial"/>
                <a:sym typeface="Arial"/>
              </a:rPr>
              <a:t>Penalties</a:t>
            </a:r>
            <a:endParaRPr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b="0" i="0" u="none" strike="noStrike" cap="none">
                <a:solidFill>
                  <a:srgbClr val="000000"/>
                </a:solidFill>
                <a:latin typeface="Arial"/>
                <a:ea typeface="Arial"/>
                <a:cs typeface="Arial"/>
                <a:sym typeface="Arial"/>
              </a:rPr>
              <a:t>Each touch of the walls incurs a 10 second penalty up to a maximum of 30 seconds.</a:t>
            </a:r>
            <a:endParaRPr/>
          </a:p>
          <a:p>
            <a:pPr marL="285750" marR="0" lvl="0" indent="-285750" algn="l" rtl="0">
              <a:lnSpc>
                <a:spcPct val="100000"/>
              </a:lnSpc>
              <a:spcBef>
                <a:spcPts val="0"/>
              </a:spcBef>
              <a:spcAft>
                <a:spcPts val="0"/>
              </a:spcAft>
              <a:buClr>
                <a:srgbClr val="000000"/>
              </a:buClr>
              <a:buSzPts val="1400"/>
              <a:buFont typeface="Arial"/>
              <a:buChar char="•"/>
            </a:pPr>
            <a:r>
              <a:rPr lang="en-US" b="0" i="0" u="none" strike="noStrike" cap="none">
                <a:solidFill>
                  <a:srgbClr val="000000"/>
                </a:solidFill>
                <a:latin typeface="Arial"/>
                <a:ea typeface="Arial"/>
                <a:cs typeface="Arial"/>
                <a:sym typeface="Arial"/>
              </a:rPr>
              <a:t>Robots scraping along the wall(s) will be penalised to the maximum of 30 seconds.</a:t>
            </a:r>
            <a:endParaRPr/>
          </a:p>
          <a:p>
            <a:pPr marL="285750" marR="0" lvl="0" indent="-285750" algn="l" rtl="0">
              <a:lnSpc>
                <a:spcPct val="100000"/>
              </a:lnSpc>
              <a:spcBef>
                <a:spcPts val="0"/>
              </a:spcBef>
              <a:spcAft>
                <a:spcPts val="0"/>
              </a:spcAft>
              <a:buClr>
                <a:srgbClr val="000000"/>
              </a:buClr>
              <a:buSzPts val="1400"/>
              <a:buFont typeface="Arial"/>
              <a:buChar char="•"/>
            </a:pPr>
            <a:r>
              <a:rPr lang="en-US" b="0" i="0" u="none" strike="noStrike" cap="none">
                <a:solidFill>
                  <a:srgbClr val="000000"/>
                </a:solidFill>
                <a:latin typeface="Arial"/>
                <a:ea typeface="Arial"/>
                <a:cs typeface="Arial"/>
                <a:sym typeface="Arial"/>
              </a:rPr>
              <a:t>It is permitted to rescue the robot and place it back on the course at the place where things went wrong once per run without penalty, but the clock will not be stopped.</a:t>
            </a:r>
            <a:endParaRPr/>
          </a:p>
          <a:p>
            <a:pPr marL="285750" marR="0" lvl="0" indent="-285750" algn="l" rtl="0">
              <a:lnSpc>
                <a:spcPct val="100000"/>
              </a:lnSpc>
              <a:spcBef>
                <a:spcPts val="0"/>
              </a:spcBef>
              <a:spcAft>
                <a:spcPts val="0"/>
              </a:spcAft>
              <a:buClr>
                <a:srgbClr val="000000"/>
              </a:buClr>
              <a:buSzPts val="1400"/>
              <a:buFont typeface="Arial"/>
              <a:buChar char="•"/>
            </a:pPr>
            <a:r>
              <a:rPr lang="en-US" b="0" i="0" u="none" strike="noStrike" cap="none">
                <a:solidFill>
                  <a:srgbClr val="000000"/>
                </a:solidFill>
                <a:latin typeface="Arial"/>
                <a:ea typeface="Arial"/>
                <a:cs typeface="Arial"/>
                <a:sym typeface="Arial"/>
              </a:rPr>
              <a:t>An additional rescue is permitted, incurring a 15 second penalty.</a:t>
            </a:r>
            <a:endParaRPr/>
          </a:p>
          <a:p>
            <a:pPr marL="285750" marR="0" lvl="0" indent="-285750" algn="l" rtl="0">
              <a:lnSpc>
                <a:spcPct val="100000"/>
              </a:lnSpc>
              <a:spcBef>
                <a:spcPts val="0"/>
              </a:spcBef>
              <a:spcAft>
                <a:spcPts val="0"/>
              </a:spcAft>
              <a:buClr>
                <a:srgbClr val="000000"/>
              </a:buClr>
              <a:buSzPts val="1400"/>
              <a:buFont typeface="Arial"/>
              <a:buChar char="•"/>
            </a:pPr>
            <a:r>
              <a:rPr lang="en-US" b="0" i="0" u="none" strike="noStrike" cap="none">
                <a:solidFill>
                  <a:srgbClr val="000000"/>
                </a:solidFill>
                <a:latin typeface="Arial"/>
                <a:ea typeface="Arial"/>
                <a:cs typeface="Arial"/>
                <a:sym typeface="Arial"/>
              </a:rPr>
              <a:t>A third rescue is not permitted; instead the run must be abandoned.</a:t>
            </a:r>
            <a:endParaRPr/>
          </a:p>
          <a:p>
            <a:pPr marL="285750" marR="0" lvl="0" indent="-285750" algn="l" rtl="0">
              <a:lnSpc>
                <a:spcPct val="100000"/>
              </a:lnSpc>
              <a:spcBef>
                <a:spcPts val="0"/>
              </a:spcBef>
              <a:spcAft>
                <a:spcPts val="0"/>
              </a:spcAft>
              <a:buClr>
                <a:srgbClr val="000000"/>
              </a:buClr>
              <a:buSzPts val="1400"/>
              <a:buFont typeface="Arial"/>
              <a:buChar char="•"/>
            </a:pPr>
            <a:r>
              <a:rPr lang="en-US" b="0" i="0" u="none" strike="noStrike" cap="none">
                <a:solidFill>
                  <a:srgbClr val="000000"/>
                </a:solidFill>
                <a:latin typeface="Arial"/>
                <a:ea typeface="Arial"/>
                <a:cs typeface="Arial"/>
                <a:sym typeface="Arial"/>
              </a:rPr>
              <a:t>Abandoned or non-completed runs will be penalised by 60 seconds.</a:t>
            </a:r>
            <a:endParaRPr/>
          </a:p>
          <a:p>
            <a:pPr marL="742950" marR="0" lvl="1" indent="-196850" algn="l" rtl="0">
              <a:lnSpc>
                <a:spcPct val="100000"/>
              </a:lnSpc>
              <a:spcBef>
                <a:spcPts val="0"/>
              </a:spcBef>
              <a:spcAft>
                <a:spcPts val="0"/>
              </a:spcAft>
              <a:buClr>
                <a:srgbClr val="000000"/>
              </a:buClr>
              <a:buSzPts val="1400"/>
              <a:buFont typeface="Arial"/>
              <a:buNone/>
            </a:pPr>
            <a:endParaRPr b="0" i="0" u="none" strike="noStrike" cap="none">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1318</Words>
  <Application>Microsoft Office PowerPoint</Application>
  <PresentationFormat>On-screen Show (4:3)</PresentationFormat>
  <Paragraphs>236</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Tema de Office</vt:lpstr>
      <vt:lpstr>Challenge descritpion</vt:lpstr>
      <vt:lpstr>Challenge selection screen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 :The Hubble Telescope Nebula</vt:lpstr>
      <vt:lpstr>PowerPoint Presentation</vt:lpstr>
      <vt:lpstr>PowerPoint Presentation</vt:lpstr>
      <vt:lpstr>PI Noon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 descritpion</dc:title>
  <cp:lastModifiedBy>Chathura Dilshan Gulavita Ganithage</cp:lastModifiedBy>
  <cp:revision>5</cp:revision>
  <dcterms:modified xsi:type="dcterms:W3CDTF">2019-03-12T18:55:28Z</dcterms:modified>
</cp:coreProperties>
</file>