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E57446-07F5-403C-81B9-6224E4433CD1}">
  <a:tblStyle styleId="{ABE57446-07F5-403C-81B9-6224E4433CD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1600"/>
              </a:spcBef>
              <a:spcAft>
                <a:spcPts val="0"/>
              </a:spcAft>
              <a:buSzPts val="1400"/>
              <a:buChar char="○"/>
              <a:defRPr/>
            </a:lvl2pPr>
            <a:lvl3pPr marL="1371600" lvl="2" indent="-317500" algn="l">
              <a:lnSpc>
                <a:spcPct val="90000"/>
              </a:lnSpc>
              <a:spcBef>
                <a:spcPts val="1600"/>
              </a:spcBef>
              <a:spcAft>
                <a:spcPts val="0"/>
              </a:spcAft>
              <a:buSzPts val="1400"/>
              <a:buChar char="■"/>
              <a:defRPr/>
            </a:lvl3pPr>
            <a:lvl4pPr marL="1828800" lvl="3" indent="-317500" algn="l">
              <a:lnSpc>
                <a:spcPct val="90000"/>
              </a:lnSpc>
              <a:spcBef>
                <a:spcPts val="1600"/>
              </a:spcBef>
              <a:spcAft>
                <a:spcPts val="0"/>
              </a:spcAft>
              <a:buSzPts val="1400"/>
              <a:buChar char="●"/>
              <a:defRPr/>
            </a:lvl4pPr>
            <a:lvl5pPr marL="2286000" lvl="4" indent="-317500" algn="l">
              <a:lnSpc>
                <a:spcPct val="90000"/>
              </a:lnSpc>
              <a:spcBef>
                <a:spcPts val="1600"/>
              </a:spcBef>
              <a:spcAft>
                <a:spcPts val="0"/>
              </a:spcAft>
              <a:buSzPts val="1400"/>
              <a:buChar char="○"/>
              <a:defRPr/>
            </a:lvl5pPr>
            <a:lvl6pPr marL="2743200" lvl="5" indent="-317500" algn="l">
              <a:lnSpc>
                <a:spcPct val="90000"/>
              </a:lnSpc>
              <a:spcBef>
                <a:spcPts val="1600"/>
              </a:spcBef>
              <a:spcAft>
                <a:spcPts val="0"/>
              </a:spcAft>
              <a:buSzPts val="1400"/>
              <a:buChar char="■"/>
              <a:defRPr/>
            </a:lvl6pPr>
            <a:lvl7pPr marL="3200400" lvl="6" indent="-317500" algn="l">
              <a:lnSpc>
                <a:spcPct val="90000"/>
              </a:lnSpc>
              <a:spcBef>
                <a:spcPts val="1600"/>
              </a:spcBef>
              <a:spcAft>
                <a:spcPts val="0"/>
              </a:spcAft>
              <a:buSzPts val="1400"/>
              <a:buChar char="●"/>
              <a:defRPr/>
            </a:lvl7pPr>
            <a:lvl8pPr marL="3657600" lvl="7" indent="-317500" algn="l">
              <a:lnSpc>
                <a:spcPct val="90000"/>
              </a:lnSpc>
              <a:spcBef>
                <a:spcPts val="1600"/>
              </a:spcBef>
              <a:spcAft>
                <a:spcPts val="0"/>
              </a:spcAft>
              <a:buSzPts val="1400"/>
              <a:buChar char="○"/>
              <a:defRPr/>
            </a:lvl8pPr>
            <a:lvl9pPr marL="4114800" lvl="8" indent="-317500" algn="l">
              <a:lnSpc>
                <a:spcPct val="90000"/>
              </a:lnSpc>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p:nvPr/>
        </p:nvSpPr>
        <p:spPr>
          <a:xfrm>
            <a:off x="565264" y="293868"/>
            <a:ext cx="7431579" cy="455509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dirty="0">
                <a:solidFill>
                  <a:schemeClr val="dk1"/>
                </a:solidFill>
                <a:latin typeface="Calibri"/>
                <a:ea typeface="Calibri"/>
                <a:cs typeface="Calibri"/>
                <a:sym typeface="Calibri"/>
              </a:rPr>
              <a:t>Challenge: Canyons of mars</a:t>
            </a:r>
            <a:endParaRPr sz="1400" b="0" i="0" u="sng"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Goal- Complete the course the quick as possible in three times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Category - Autonomous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Limit Time 7 minutes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Challenge is not completed until all the participants finish the challenge.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The shortest time will be taken of the three rounds to rank over all the participants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Extra Points</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50 additional points for each completed run.</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20 additional points for each run completed without touching the walls.</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15 points for each of the 7 zones entered. These zones correspond to areas covering each turn and will be marked out on the course walls for reference.</a:t>
            </a:r>
            <a:endParaRPr sz="1400" b="0" i="0" u="none" strike="noStrike" cap="none" dirty="0">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p:nvPr/>
        </p:nvSpPr>
        <p:spPr>
          <a:xfrm>
            <a:off x="1030779" y="590204"/>
            <a:ext cx="6849687" cy="566928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 name="Google Shape;210;p24"/>
          <p:cNvSpPr txBox="1"/>
          <p:nvPr/>
        </p:nvSpPr>
        <p:spPr>
          <a:xfrm>
            <a:off x="2078182" y="773084"/>
            <a:ext cx="475488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Spirit of Curiosity</a:t>
            </a:r>
            <a:endParaRPr sz="1400" b="1" i="0" u="none" strike="noStrike" cap="none">
              <a:solidFill>
                <a:srgbClr val="000000"/>
              </a:solidFill>
              <a:latin typeface="Arial"/>
              <a:ea typeface="Arial"/>
              <a:cs typeface="Arial"/>
              <a:sym typeface="Arial"/>
            </a:endParaRPr>
          </a:p>
        </p:txBody>
      </p:sp>
      <p:sp>
        <p:nvSpPr>
          <p:cNvPr id="211" name="Google Shape;211;p24"/>
          <p:cNvSpPr txBox="1"/>
          <p:nvPr/>
        </p:nvSpPr>
        <p:spPr>
          <a:xfrm>
            <a:off x="1191491" y="1370432"/>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Team:</a:t>
            </a:r>
            <a:endParaRPr/>
          </a:p>
        </p:txBody>
      </p:sp>
      <p:sp>
        <p:nvSpPr>
          <p:cNvPr id="212" name="Google Shape;212;p24"/>
          <p:cNvSpPr txBox="1"/>
          <p:nvPr/>
        </p:nvSpPr>
        <p:spPr>
          <a:xfrm>
            <a:off x="3208713" y="1370432"/>
            <a:ext cx="3333403"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NAME OF TEAM</a:t>
            </a:r>
            <a:endParaRPr/>
          </a:p>
        </p:txBody>
      </p:sp>
      <p:sp>
        <p:nvSpPr>
          <p:cNvPr id="213" name="Google Shape;213;p24"/>
          <p:cNvSpPr/>
          <p:nvPr/>
        </p:nvSpPr>
        <p:spPr>
          <a:xfrm>
            <a:off x="1135380" y="2001924"/>
            <a:ext cx="6614160" cy="4139738"/>
          </a:xfrm>
          <a:prstGeom prst="rect">
            <a:avLst/>
          </a:prstGeom>
          <a:solidFill>
            <a:srgbClr val="BBD6E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p24"/>
          <p:cNvSpPr txBox="1"/>
          <p:nvPr/>
        </p:nvSpPr>
        <p:spPr>
          <a:xfrm>
            <a:off x="3034145" y="2819663"/>
            <a:ext cx="3333403"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5 minutes</a:t>
            </a:r>
            <a:endParaRPr sz="1400" b="1" i="0" u="none" strike="noStrike" cap="none">
              <a:solidFill>
                <a:schemeClr val="dk1"/>
              </a:solidFill>
              <a:latin typeface="Arial"/>
              <a:ea typeface="Arial"/>
              <a:cs typeface="Arial"/>
              <a:sym typeface="Arial"/>
            </a:endParaRPr>
          </a:p>
        </p:txBody>
      </p:sp>
      <p:sp>
        <p:nvSpPr>
          <p:cNvPr id="215" name="Google Shape;215;p24"/>
          <p:cNvSpPr txBox="1"/>
          <p:nvPr/>
        </p:nvSpPr>
        <p:spPr>
          <a:xfrm>
            <a:off x="1414548" y="281966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Time:</a:t>
            </a:r>
            <a:endParaRPr/>
          </a:p>
        </p:txBody>
      </p:sp>
      <p:sp>
        <p:nvSpPr>
          <p:cNvPr id="216" name="Google Shape;216;p24"/>
          <p:cNvSpPr/>
          <p:nvPr/>
        </p:nvSpPr>
        <p:spPr>
          <a:xfrm>
            <a:off x="1263508" y="2078525"/>
            <a:ext cx="6486000" cy="498900"/>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ROUND</a:t>
            </a:r>
            <a:endParaRPr dirty="0"/>
          </a:p>
        </p:txBody>
      </p:sp>
      <p:sp>
        <p:nvSpPr>
          <p:cNvPr id="217" name="Google Shape;217;p24"/>
          <p:cNvSpPr txBox="1"/>
          <p:nvPr/>
        </p:nvSpPr>
        <p:spPr>
          <a:xfrm>
            <a:off x="1414548" y="3298709"/>
            <a:ext cx="132726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number of rock sample:</a:t>
            </a:r>
            <a:endParaRPr/>
          </a:p>
        </p:txBody>
      </p:sp>
      <p:sp>
        <p:nvSpPr>
          <p:cNvPr id="218" name="Google Shape;218;p24"/>
          <p:cNvSpPr txBox="1"/>
          <p:nvPr/>
        </p:nvSpPr>
        <p:spPr>
          <a:xfrm>
            <a:off x="3020983" y="3298709"/>
            <a:ext cx="3333403" cy="73866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Input a number (The points will be calculate automatically according to the number)</a:t>
            </a:r>
            <a:endParaRPr sz="1400" b="1" i="0" u="none" strike="noStrike" cap="none">
              <a:solidFill>
                <a:schemeClr val="dk1"/>
              </a:solidFill>
              <a:latin typeface="Arial"/>
              <a:ea typeface="Arial"/>
              <a:cs typeface="Arial"/>
              <a:sym typeface="Arial"/>
            </a:endParaRPr>
          </a:p>
        </p:txBody>
      </p:sp>
      <p:sp>
        <p:nvSpPr>
          <p:cNvPr id="219" name="Google Shape;219;p24"/>
          <p:cNvSpPr txBox="1"/>
          <p:nvPr/>
        </p:nvSpPr>
        <p:spPr>
          <a:xfrm>
            <a:off x="1394460" y="426587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Extra Zones:</a:t>
            </a:r>
            <a:endParaRPr/>
          </a:p>
        </p:txBody>
      </p:sp>
      <p:sp>
        <p:nvSpPr>
          <p:cNvPr id="220" name="Google Shape;220;p24"/>
          <p:cNvSpPr txBox="1"/>
          <p:nvPr/>
        </p:nvSpPr>
        <p:spPr>
          <a:xfrm>
            <a:off x="3034145" y="4279757"/>
            <a:ext cx="3333403"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RADIO BUTTONS (FROM 1 TO 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ctrTitle"/>
          </p:nvPr>
        </p:nvSpPr>
        <p:spPr>
          <a:xfrm>
            <a:off x="410547" y="354812"/>
            <a:ext cx="5505061" cy="635400"/>
          </a:xfrm>
          <a:prstGeom prst="rect">
            <a:avLst/>
          </a:prstGeom>
          <a:noFill/>
          <a:ln>
            <a:noFill/>
          </a:ln>
        </p:spPr>
        <p:txBody>
          <a:bodyPr spcFirstLastPara="1" wrap="square" lIns="91425" tIns="91425" rIns="91425" bIns="91425" anchor="b" anchorCtr="0">
            <a:noAutofit/>
          </a:bodyPr>
          <a:lstStyle/>
          <a:p>
            <a:pPr lvl="0"/>
            <a:r>
              <a:rPr lang="en-US" sz="2400" b="1" u="sng" dirty="0">
                <a:latin typeface="Calibri" panose="020F0502020204030204" pitchFamily="34" charset="0"/>
                <a:cs typeface="Calibri" panose="020F0502020204030204" pitchFamily="34" charset="0"/>
              </a:rPr>
              <a:t>Challenge :</a:t>
            </a:r>
            <a:r>
              <a:rPr lang="en-US" sz="2400" b="1" u="sng" dirty="0"/>
              <a:t>The Hubble Telescope Nebula</a:t>
            </a:r>
            <a:endParaRPr sz="2400" b="1" u="sng" dirty="0"/>
          </a:p>
        </p:txBody>
      </p:sp>
      <p:sp>
        <p:nvSpPr>
          <p:cNvPr id="226" name="Google Shape;226;p25"/>
          <p:cNvSpPr txBox="1"/>
          <p:nvPr/>
        </p:nvSpPr>
        <p:spPr>
          <a:xfrm>
            <a:off x="768875" y="1903625"/>
            <a:ext cx="7808100" cy="38973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Goal - To visit each of the four target areas within the time limit.</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Category - Autonomous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Time Limit - 7 Minutes (for all 3 rounds)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Arial"/>
                <a:ea typeface="Arial"/>
                <a:cs typeface="Arial"/>
                <a:sym typeface="Arial"/>
              </a:rPr>
              <a:t>Three</a:t>
            </a:r>
            <a:r>
              <a:rPr lang="en-US" sz="1400" b="0" i="0" u="none" strike="noStrike" cap="none">
                <a:solidFill>
                  <a:schemeClr val="dk1"/>
                </a:solidFill>
                <a:latin typeface="Arial"/>
                <a:ea typeface="Arial"/>
                <a:cs typeface="Arial"/>
                <a:sym typeface="Arial"/>
              </a:rPr>
              <a:t> run attempts are permitted,not compulsory but encouraged,</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Two methods of operation</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Ranks are calculated after all the players finish.</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shortest run of the three runs will be used to rank.</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robot with the shortest time will take first place.</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27" name="Google Shape;227;p25"/>
          <p:cNvGraphicFramePr/>
          <p:nvPr/>
        </p:nvGraphicFramePr>
        <p:xfrm>
          <a:off x="899450" y="3921475"/>
          <a:ext cx="7239000" cy="1706820"/>
        </p:xfrm>
        <a:graphic>
          <a:graphicData uri="http://schemas.openxmlformats.org/drawingml/2006/table">
            <a:tbl>
              <a:tblPr>
                <a:noFill/>
                <a:tableStyleId>{ABE57446-07F5-403C-81B9-6224E4433CD1}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              </a:t>
                      </a:r>
                      <a:r>
                        <a:rPr lang="en-US" sz="1400" b="1" u="none" strike="noStrike" cap="none"/>
                        <a:t>Method 1</a:t>
                      </a:r>
                      <a:endParaRPr sz="1400" b="1" u="none" strike="noStrike" cap="none"/>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              </a:t>
                      </a:r>
                      <a:r>
                        <a:rPr lang="en-US" sz="1400" b="1" u="none" strike="noStrike" cap="none"/>
                        <a:t>Method 2</a:t>
                      </a:r>
                      <a:endParaRPr sz="1400" b="1" u="none" strike="noStrike" cap="none"/>
                    </a:p>
                  </a:txBody>
                  <a:tcPr marL="91425" marR="91425" marT="91425" marB="91425">
                    <a:solidFill>
                      <a:srgbClr val="3D85C6"/>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             </a:t>
                      </a:r>
                      <a:r>
                        <a:rPr lang="en-US" sz="1200" b="1" u="none" strike="noStrike" cap="none">
                          <a:solidFill>
                            <a:schemeClr val="dk1"/>
                          </a:solidFill>
                        </a:rPr>
                        <a:t>Order of zones </a:t>
                      </a:r>
                      <a:endParaRPr sz="1200" b="1" u="none" strike="noStrike" cap="none"/>
                    </a:p>
                  </a:txBody>
                  <a:tcPr marL="91425" marR="91425" marT="91425" marB="91425">
                    <a:solidFill>
                      <a:srgbClr val="6AA84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dk1"/>
                          </a:solidFill>
                        </a:rPr>
                        <a:t>      Red, Blue, Yellow, Green.</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                Any order</a:t>
                      </a:r>
                      <a:endParaRPr sz="12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t>     each colour zone entered</a:t>
                      </a:r>
                      <a:endParaRPr sz="1200" b="1" u="none" strike="noStrike" cap="none"/>
                    </a:p>
                  </a:txBody>
                  <a:tcPr marL="91425" marR="91425" marT="91425" marB="91425">
                    <a:solidFill>
                      <a:srgbClr val="6AA84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                     35</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                      30</a:t>
                      </a:r>
                      <a:endParaRPr sz="12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t>All zones in correct order/  all zones entered</a:t>
                      </a:r>
                      <a:endParaRPr sz="1200" b="1" u="none" strike="noStrike" cap="none"/>
                    </a:p>
                  </a:txBody>
                  <a:tcPr marL="91425" marR="91425" marT="91425" marB="91425">
                    <a:solidFill>
                      <a:srgbClr val="6AA84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                     30</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                      25</a:t>
                      </a:r>
                      <a:endParaRPr sz="1200" u="none" strike="noStrike" cap="none"/>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26"/>
          <p:cNvSpPr txBox="1"/>
          <p:nvPr/>
        </p:nvSpPr>
        <p:spPr>
          <a:xfrm>
            <a:off x="311700" y="352342"/>
            <a:ext cx="8520600" cy="377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a:p>
            <a:pPr lvl="0"/>
            <a:r>
              <a:rPr lang="en-US" sz="1600" b="1" u="sng" dirty="0"/>
              <a:t>The Hubble Telescope Nebula </a:t>
            </a:r>
            <a:r>
              <a:rPr lang="en-US" sz="1600" b="1" i="0" u="sng" strike="noStrike" cap="none" dirty="0">
                <a:solidFill>
                  <a:srgbClr val="000000"/>
                </a:solidFill>
                <a:latin typeface="Arial"/>
                <a:ea typeface="Arial"/>
                <a:cs typeface="Arial"/>
                <a:sym typeface="Arial"/>
              </a:rPr>
              <a:t>Penalties :</a:t>
            </a:r>
            <a:endParaRPr sz="1600" b="1" i="0" u="sng" strike="noStrike" cap="none" dirty="0">
              <a:solidFill>
                <a:srgbClr val="000000"/>
              </a:solidFill>
              <a:latin typeface="Arial"/>
              <a:ea typeface="Arial"/>
              <a:cs typeface="Arial"/>
              <a:sym typeface="Arial"/>
            </a:endParaRPr>
          </a:p>
          <a:p>
            <a:pPr marL="457200" marR="0" lvl="0" indent="-317500" algn="l" rtl="0">
              <a:lnSpc>
                <a:spcPct val="115000"/>
              </a:lnSpc>
              <a:spcBef>
                <a:spcPts val="1200"/>
              </a:spcBef>
              <a:spcAft>
                <a:spcPts val="0"/>
              </a:spcAft>
              <a:buClr>
                <a:schemeClr val="dk1"/>
              </a:buClr>
              <a:buSzPts val="1400"/>
              <a:buFont typeface="Arial"/>
              <a:buChar char="●"/>
            </a:pPr>
            <a:r>
              <a:rPr lang="en-US" sz="1400" b="1" i="0" u="none" strike="noStrike" cap="none" dirty="0">
                <a:solidFill>
                  <a:schemeClr val="dk1"/>
                </a:solidFill>
                <a:latin typeface="Arial"/>
                <a:ea typeface="Arial"/>
                <a:cs typeface="Arial"/>
                <a:sym typeface="Arial"/>
              </a:rPr>
              <a:t>One rescue</a:t>
            </a:r>
            <a:r>
              <a:rPr lang="en-US" sz="1400" b="0" i="0" u="none" strike="noStrike" cap="none" dirty="0">
                <a:solidFill>
                  <a:schemeClr val="dk1"/>
                </a:solidFill>
                <a:latin typeface="Arial"/>
                <a:ea typeface="Arial"/>
                <a:cs typeface="Arial"/>
                <a:sym typeface="Arial"/>
              </a:rPr>
              <a:t> per run without penalty but the clock will not be stopped.</a:t>
            </a:r>
            <a:endParaRPr sz="1400" b="0" i="0" u="none" strike="noStrike" cap="none" dirty="0">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A second rescue is permitted, incurring a 15 second penalty.</a:t>
            </a:r>
            <a:endParaRPr sz="1400" b="0" i="0" u="none" strike="noStrike" cap="none" dirty="0">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A third rescue is permitted, incurring a 15 second penalty.</a:t>
            </a:r>
            <a:endParaRPr sz="1400" b="0" i="0" u="none" strike="noStrike" cap="none" dirty="0">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dirty="0">
                <a:solidFill>
                  <a:schemeClr val="dk1"/>
                </a:solidFill>
                <a:latin typeface="Arial"/>
                <a:ea typeface="Arial"/>
                <a:cs typeface="Arial"/>
                <a:sym typeface="Arial"/>
              </a:rPr>
              <a:t>A fourth rescue is not permitted</a:t>
            </a:r>
            <a:r>
              <a:rPr lang="en-US" sz="1400" b="0" i="0" u="none" strike="noStrike" cap="none" dirty="0">
                <a:solidFill>
                  <a:schemeClr val="dk1"/>
                </a:solidFill>
                <a:latin typeface="Arial"/>
                <a:ea typeface="Arial"/>
                <a:cs typeface="Arial"/>
                <a:sym typeface="Arial"/>
              </a:rPr>
              <a:t>, instead the run must be </a:t>
            </a:r>
            <a:r>
              <a:rPr lang="en-US" sz="1400" b="1" i="0" u="none" strike="noStrike" cap="none" dirty="0">
                <a:solidFill>
                  <a:schemeClr val="dk1"/>
                </a:solidFill>
                <a:latin typeface="Arial"/>
                <a:ea typeface="Arial"/>
                <a:cs typeface="Arial"/>
                <a:sym typeface="Arial"/>
              </a:rPr>
              <a:t>abandoned</a:t>
            </a:r>
            <a:r>
              <a:rPr lang="en-US" sz="1400" b="0" i="0" u="none" strike="noStrike" cap="none" dirty="0">
                <a:solidFill>
                  <a:schemeClr val="dk1"/>
                </a:solidFill>
                <a:latin typeface="Arial"/>
                <a:ea typeface="Arial"/>
                <a:cs typeface="Arial"/>
                <a:sym typeface="Arial"/>
              </a:rPr>
              <a:t>.</a:t>
            </a:r>
            <a:endParaRPr sz="1400" b="0" i="0" u="none" strike="noStrike" cap="none" dirty="0">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Abandoned or non-completed runs will not count towards the shortest run time, however any points accumulated during the incomplete run will count towards the overall score.</a:t>
            </a:r>
            <a:endParaRPr sz="1400" b="0" i="0" u="none" strike="noStrike" cap="none" dirty="0">
              <a:solidFill>
                <a:schemeClr val="dk1"/>
              </a:solidFill>
              <a:latin typeface="Arial"/>
              <a:ea typeface="Arial"/>
              <a:cs typeface="Arial"/>
              <a:sym typeface="Arial"/>
            </a:endParaRPr>
          </a:p>
          <a:p>
            <a:pPr marL="457200" marR="0" lvl="0" indent="0" algn="l" rtl="0">
              <a:lnSpc>
                <a:spcPct val="100000"/>
              </a:lnSpc>
              <a:spcBef>
                <a:spcPts val="1200"/>
              </a:spcBef>
              <a:spcAft>
                <a:spcPts val="0"/>
              </a:spcAft>
              <a:buNone/>
            </a:pP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311700" y="9576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1100"/>
              <a:buNone/>
            </a:pPr>
            <a:r>
              <a:rPr lang="en-US" sz="3000"/>
              <a:t>The Hubble Telescope Nebula</a:t>
            </a:r>
            <a:endParaRPr/>
          </a:p>
        </p:txBody>
      </p:sp>
      <p:sp>
        <p:nvSpPr>
          <p:cNvPr id="239" name="Google Shape;239;p27"/>
          <p:cNvSpPr txBox="1"/>
          <p:nvPr/>
        </p:nvSpPr>
        <p:spPr>
          <a:xfrm>
            <a:off x="311700" y="1586350"/>
            <a:ext cx="21009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Team Name :</a:t>
            </a:r>
            <a:endParaRPr sz="1400" b="0" i="0" u="none" strike="noStrike" cap="none">
              <a:solidFill>
                <a:srgbClr val="000000"/>
              </a:solidFill>
              <a:latin typeface="Arial"/>
              <a:ea typeface="Arial"/>
              <a:cs typeface="Arial"/>
              <a:sym typeface="Arial"/>
            </a:endParaRPr>
          </a:p>
        </p:txBody>
      </p:sp>
      <p:sp>
        <p:nvSpPr>
          <p:cNvPr id="240" name="Google Shape;240;p27"/>
          <p:cNvSpPr/>
          <p:nvPr/>
        </p:nvSpPr>
        <p:spPr>
          <a:xfrm>
            <a:off x="3526225" y="1638500"/>
            <a:ext cx="4109400" cy="357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 name="Google Shape;241;p27"/>
          <p:cNvSpPr txBox="1"/>
          <p:nvPr/>
        </p:nvSpPr>
        <p:spPr>
          <a:xfrm>
            <a:off x="311700" y="2208525"/>
            <a:ext cx="25188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Method :</a:t>
            </a:r>
            <a:endParaRPr sz="1400" b="0" i="0" u="none" strike="noStrike" cap="none">
              <a:solidFill>
                <a:srgbClr val="000000"/>
              </a:solidFill>
              <a:latin typeface="Arial"/>
              <a:ea typeface="Arial"/>
              <a:cs typeface="Arial"/>
              <a:sym typeface="Arial"/>
            </a:endParaRPr>
          </a:p>
        </p:txBody>
      </p:sp>
      <p:sp>
        <p:nvSpPr>
          <p:cNvPr id="242" name="Google Shape;242;p27"/>
          <p:cNvSpPr/>
          <p:nvPr/>
        </p:nvSpPr>
        <p:spPr>
          <a:xfrm>
            <a:off x="3526325" y="2208550"/>
            <a:ext cx="4109400" cy="357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 name="Google Shape;243;p27"/>
          <p:cNvSpPr/>
          <p:nvPr/>
        </p:nvSpPr>
        <p:spPr>
          <a:xfrm>
            <a:off x="384425" y="2831575"/>
            <a:ext cx="8351700" cy="3022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27"/>
          <p:cNvSpPr/>
          <p:nvPr/>
        </p:nvSpPr>
        <p:spPr>
          <a:xfrm>
            <a:off x="397700" y="2858100"/>
            <a:ext cx="2717700" cy="45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27"/>
          <p:cNvSpPr/>
          <p:nvPr/>
        </p:nvSpPr>
        <p:spPr>
          <a:xfrm>
            <a:off x="3115275" y="2858100"/>
            <a:ext cx="2876700" cy="4506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27"/>
          <p:cNvSpPr/>
          <p:nvPr/>
        </p:nvSpPr>
        <p:spPr>
          <a:xfrm>
            <a:off x="5991900" y="2844825"/>
            <a:ext cx="2717700" cy="4638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 name="Google Shape;247;p27"/>
          <p:cNvSpPr txBox="1"/>
          <p:nvPr/>
        </p:nvSpPr>
        <p:spPr>
          <a:xfrm>
            <a:off x="1087000" y="2897775"/>
            <a:ext cx="21543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FFFFFF"/>
                </a:solidFill>
                <a:latin typeface="Arial"/>
                <a:ea typeface="Arial"/>
                <a:cs typeface="Arial"/>
                <a:sym typeface="Arial"/>
              </a:rPr>
              <a:t>Round 1</a:t>
            </a:r>
            <a:endParaRPr sz="1800" b="1" i="0" u="none" strike="noStrike" cap="none">
              <a:solidFill>
                <a:srgbClr val="FFFFFF"/>
              </a:solidFill>
              <a:latin typeface="Arial"/>
              <a:ea typeface="Arial"/>
              <a:cs typeface="Arial"/>
              <a:sym typeface="Arial"/>
            </a:endParaRPr>
          </a:p>
        </p:txBody>
      </p:sp>
      <p:sp>
        <p:nvSpPr>
          <p:cNvPr id="248" name="Google Shape;248;p27"/>
          <p:cNvSpPr txBox="1"/>
          <p:nvPr/>
        </p:nvSpPr>
        <p:spPr>
          <a:xfrm>
            <a:off x="3996750" y="2897775"/>
            <a:ext cx="21543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FFFFFF"/>
                </a:solidFill>
                <a:latin typeface="Arial"/>
                <a:ea typeface="Arial"/>
                <a:cs typeface="Arial"/>
                <a:sym typeface="Arial"/>
              </a:rPr>
              <a:t>Round 2</a:t>
            </a:r>
            <a:endParaRPr sz="1800" b="1" i="0" u="none" strike="noStrike" cap="none">
              <a:solidFill>
                <a:srgbClr val="FFFFFF"/>
              </a:solidFill>
              <a:latin typeface="Arial"/>
              <a:ea typeface="Arial"/>
              <a:cs typeface="Arial"/>
              <a:sym typeface="Arial"/>
            </a:endParaRPr>
          </a:p>
        </p:txBody>
      </p:sp>
      <p:sp>
        <p:nvSpPr>
          <p:cNvPr id="249" name="Google Shape;249;p27"/>
          <p:cNvSpPr txBox="1"/>
          <p:nvPr/>
        </p:nvSpPr>
        <p:spPr>
          <a:xfrm>
            <a:off x="6581825" y="2897775"/>
            <a:ext cx="21543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FFFFFF"/>
                </a:solidFill>
                <a:latin typeface="Arial"/>
                <a:ea typeface="Arial"/>
                <a:cs typeface="Arial"/>
                <a:sym typeface="Arial"/>
              </a:rPr>
              <a:t>Round 3</a:t>
            </a:r>
            <a:endParaRPr sz="1800" b="1" i="0" u="none" strike="noStrike" cap="none">
              <a:solidFill>
                <a:srgbClr val="FFFFFF"/>
              </a:solidFill>
              <a:latin typeface="Arial"/>
              <a:ea typeface="Arial"/>
              <a:cs typeface="Arial"/>
              <a:sym typeface="Arial"/>
            </a:endParaRPr>
          </a:p>
        </p:txBody>
      </p:sp>
      <p:pic>
        <p:nvPicPr>
          <p:cNvPr id="250" name="Google Shape;250;p27"/>
          <p:cNvPicPr preferRelativeResize="0"/>
          <p:nvPr/>
        </p:nvPicPr>
        <p:blipFill rotWithShape="1">
          <a:blip r:embed="rId3">
            <a:alphaModFix/>
          </a:blip>
          <a:srcRect/>
          <a:stretch/>
        </p:blipFill>
        <p:spPr>
          <a:xfrm>
            <a:off x="1236075" y="3375476"/>
            <a:ext cx="6923450" cy="237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p:nvPr/>
        </p:nvSpPr>
        <p:spPr>
          <a:xfrm>
            <a:off x="1030779" y="590204"/>
            <a:ext cx="6849687" cy="566928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5"/>
          <p:cNvSpPr txBox="1"/>
          <p:nvPr/>
        </p:nvSpPr>
        <p:spPr>
          <a:xfrm>
            <a:off x="2078182" y="773084"/>
            <a:ext cx="475488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Canyons of Mars</a:t>
            </a:r>
            <a:endParaRPr sz="1400" b="0" i="0" u="none" strike="noStrike" cap="none">
              <a:solidFill>
                <a:srgbClr val="000000"/>
              </a:solidFill>
              <a:latin typeface="Arial"/>
              <a:ea typeface="Arial"/>
              <a:cs typeface="Arial"/>
              <a:sym typeface="Arial"/>
            </a:endParaRPr>
          </a:p>
        </p:txBody>
      </p:sp>
      <p:sp>
        <p:nvSpPr>
          <p:cNvPr id="95" name="Google Shape;95;p15"/>
          <p:cNvSpPr txBox="1"/>
          <p:nvPr/>
        </p:nvSpPr>
        <p:spPr>
          <a:xfrm>
            <a:off x="1191491" y="1370432"/>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Team:</a:t>
            </a:r>
            <a:endParaRPr sz="1400" b="0" i="0" u="none" strike="noStrike" cap="none">
              <a:solidFill>
                <a:srgbClr val="000000"/>
              </a:solidFill>
              <a:latin typeface="Arial"/>
              <a:ea typeface="Arial"/>
              <a:cs typeface="Arial"/>
              <a:sym typeface="Arial"/>
            </a:endParaRPr>
          </a:p>
        </p:txBody>
      </p:sp>
      <p:sp>
        <p:nvSpPr>
          <p:cNvPr id="96" name="Google Shape;96;p15"/>
          <p:cNvSpPr txBox="1"/>
          <p:nvPr/>
        </p:nvSpPr>
        <p:spPr>
          <a:xfrm>
            <a:off x="3208713" y="1370432"/>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NAME OF TEAM</a:t>
            </a: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1135380" y="2001924"/>
            <a:ext cx="6614160" cy="413973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5"/>
          <p:cNvSpPr/>
          <p:nvPr/>
        </p:nvSpPr>
        <p:spPr>
          <a:xfrm>
            <a:off x="1159972" y="2093364"/>
            <a:ext cx="2229889" cy="498764"/>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1</a:t>
            </a: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a:off x="3421380" y="2001924"/>
            <a:ext cx="2222963" cy="590204"/>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2</a:t>
            </a: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a:off x="5644343" y="2003367"/>
            <a:ext cx="2103810" cy="590204"/>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3 </a:t>
            </a:r>
            <a:endParaRPr sz="1400" b="0" i="0" u="none" strike="noStrike" cap="none">
              <a:solidFill>
                <a:srgbClr val="000000"/>
              </a:solidFill>
              <a:latin typeface="Arial"/>
              <a:ea typeface="Arial"/>
              <a:cs typeface="Arial"/>
              <a:sym typeface="Arial"/>
            </a:endParaRPr>
          </a:p>
        </p:txBody>
      </p:sp>
      <p:sp>
        <p:nvSpPr>
          <p:cNvPr id="101" name="Google Shape;101;p15"/>
          <p:cNvSpPr txBox="1"/>
          <p:nvPr/>
        </p:nvSpPr>
        <p:spPr>
          <a:xfrm>
            <a:off x="3034145" y="2819663"/>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TIME ROUND 1</a:t>
            </a:r>
            <a:endParaRPr sz="1400" b="0" i="0" u="none" strike="noStrike" cap="none">
              <a:solidFill>
                <a:srgbClr val="000000"/>
              </a:solidFill>
              <a:latin typeface="Arial"/>
              <a:ea typeface="Arial"/>
              <a:cs typeface="Arial"/>
              <a:sym typeface="Arial"/>
            </a:endParaRPr>
          </a:p>
        </p:txBody>
      </p:sp>
      <p:sp>
        <p:nvSpPr>
          <p:cNvPr id="102" name="Google Shape;102;p15"/>
          <p:cNvSpPr txBox="1"/>
          <p:nvPr/>
        </p:nvSpPr>
        <p:spPr>
          <a:xfrm>
            <a:off x="1414548" y="281966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Lap time:</a:t>
            </a:r>
            <a:endParaRPr sz="1400" b="0" i="0" u="none" strike="noStrike" cap="none">
              <a:solidFill>
                <a:srgbClr val="000000"/>
              </a:solidFill>
              <a:latin typeface="Arial"/>
              <a:ea typeface="Arial"/>
              <a:cs typeface="Arial"/>
              <a:sym typeface="Arial"/>
            </a:endParaRPr>
          </a:p>
        </p:txBody>
      </p:sp>
      <p:sp>
        <p:nvSpPr>
          <p:cNvPr id="103" name="Google Shape;103;p15"/>
          <p:cNvSpPr txBox="1"/>
          <p:nvPr/>
        </p:nvSpPr>
        <p:spPr>
          <a:xfrm>
            <a:off x="1414548" y="3298709"/>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Walls Touched:</a:t>
            </a:r>
            <a:endParaRPr sz="1400" b="0" i="0" u="none" strike="noStrike" cap="none">
              <a:solidFill>
                <a:srgbClr val="000000"/>
              </a:solidFill>
              <a:latin typeface="Arial"/>
              <a:ea typeface="Arial"/>
              <a:cs typeface="Arial"/>
              <a:sym typeface="Arial"/>
            </a:endParaRPr>
          </a:p>
        </p:txBody>
      </p:sp>
      <p:sp>
        <p:nvSpPr>
          <p:cNvPr id="104" name="Google Shape;104;p15"/>
          <p:cNvSpPr txBox="1"/>
          <p:nvPr/>
        </p:nvSpPr>
        <p:spPr>
          <a:xfrm>
            <a:off x="3020983" y="3298709"/>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(YES AND NO)</a:t>
            </a:r>
            <a:endParaRPr sz="1400" b="0" i="0" u="none" strike="noStrike" cap="none">
              <a:solidFill>
                <a:srgbClr val="000000"/>
              </a:solidFill>
              <a:latin typeface="Arial"/>
              <a:ea typeface="Arial"/>
              <a:cs typeface="Arial"/>
              <a:sym typeface="Arial"/>
            </a:endParaRPr>
          </a:p>
        </p:txBody>
      </p:sp>
      <p:sp>
        <p:nvSpPr>
          <p:cNvPr id="105" name="Google Shape;105;p15"/>
          <p:cNvSpPr txBox="1"/>
          <p:nvPr/>
        </p:nvSpPr>
        <p:spPr>
          <a:xfrm>
            <a:off x="1414548" y="3745741"/>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Extra Zones:</a:t>
            </a:r>
            <a:endParaRPr sz="1400" b="0" i="0" u="none" strike="noStrike" cap="none">
              <a:solidFill>
                <a:srgbClr val="000000"/>
              </a:solidFill>
              <a:latin typeface="Arial"/>
              <a:ea typeface="Arial"/>
              <a:cs typeface="Arial"/>
              <a:sym typeface="Arial"/>
            </a:endParaRPr>
          </a:p>
        </p:txBody>
      </p:sp>
      <p:sp>
        <p:nvSpPr>
          <p:cNvPr id="106" name="Google Shape;106;p15"/>
          <p:cNvSpPr txBox="1"/>
          <p:nvPr/>
        </p:nvSpPr>
        <p:spPr>
          <a:xfrm>
            <a:off x="3020981" y="3745741"/>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p:nvPr/>
        </p:nvSpPr>
        <p:spPr>
          <a:xfrm>
            <a:off x="565264" y="293868"/>
            <a:ext cx="7431579" cy="5663089"/>
          </a:xfrm>
          <a:prstGeom prst="rect">
            <a:avLst/>
          </a:prstGeom>
          <a:noFill/>
          <a:ln>
            <a:noFill/>
          </a:ln>
        </p:spPr>
        <p:txBody>
          <a:bodyPr spcFirstLastPara="1" wrap="square" lIns="91425" tIns="45700" rIns="91425" bIns="45700" anchor="t" anchorCtr="0">
            <a:noAutofit/>
          </a:bodyPr>
          <a:lstStyle/>
          <a:p>
            <a:pPr lvl="0">
              <a:buSzPts val="2000"/>
            </a:pPr>
            <a:r>
              <a:rPr lang="en-US" sz="2000" b="1" u="sng" dirty="0">
                <a:solidFill>
                  <a:schemeClr val="dk1"/>
                </a:solidFill>
                <a:latin typeface="Calibri"/>
                <a:ea typeface="Calibri"/>
                <a:cs typeface="Calibri"/>
                <a:sym typeface="Calibri"/>
              </a:rPr>
              <a:t>Challenge : </a:t>
            </a:r>
            <a:r>
              <a:rPr lang="en-US" sz="2000" b="1" i="0" u="sng" strike="noStrike" cap="none" dirty="0">
                <a:solidFill>
                  <a:schemeClr val="dk1"/>
                </a:solidFill>
                <a:latin typeface="Calibri"/>
                <a:ea typeface="Calibri"/>
                <a:cs typeface="Calibri"/>
                <a:sym typeface="Calibri"/>
              </a:rPr>
              <a:t>Apollo 13 / Obstacle Course</a:t>
            </a:r>
            <a:endParaRPr sz="1400" b="0" i="0" u="sng"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Goal – overcome obstacles and return to the designed point</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Failure is not an option</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Category – Remote-Controlled.</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Three opportunities, 7 minutes each one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Challenge is not completed until all the participants finish the challenge.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The shortest time will be taken of the three rounds to rank over all the participants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EXTRA POINTS </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50 points will be awarded for each successfully completed obstacle on your fastest run.</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30 additional points will be awarded for each run in which you negotiate all obstacles successfully. (i.e. a ‘clean’ drive with no rescues and no skipped obstacles).</a:t>
            </a:r>
            <a:endParaRPr sz="1400" b="0" i="0" u="none" strike="noStrike" cap="none" dirty="0">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p:nvPr/>
        </p:nvSpPr>
        <p:spPr>
          <a:xfrm>
            <a:off x="1030779" y="590204"/>
            <a:ext cx="6849687" cy="566928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 name="Google Shape;117;p17"/>
          <p:cNvSpPr txBox="1"/>
          <p:nvPr/>
        </p:nvSpPr>
        <p:spPr>
          <a:xfrm>
            <a:off x="2078182" y="773084"/>
            <a:ext cx="475488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Apollo 13 / Obstacle Course</a:t>
            </a:r>
            <a:endParaRPr sz="1400" b="0" i="0" u="none" strike="noStrike" cap="none">
              <a:solidFill>
                <a:srgbClr val="000000"/>
              </a:solidFill>
              <a:latin typeface="Arial"/>
              <a:ea typeface="Arial"/>
              <a:cs typeface="Arial"/>
              <a:sym typeface="Arial"/>
            </a:endParaRPr>
          </a:p>
        </p:txBody>
      </p:sp>
      <p:sp>
        <p:nvSpPr>
          <p:cNvPr id="118" name="Google Shape;118;p17"/>
          <p:cNvSpPr txBox="1"/>
          <p:nvPr/>
        </p:nvSpPr>
        <p:spPr>
          <a:xfrm>
            <a:off x="1191491" y="1370432"/>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Team:</a:t>
            </a:r>
            <a:endParaRPr sz="1400" b="0" i="0" u="none" strike="noStrike" cap="none">
              <a:solidFill>
                <a:srgbClr val="000000"/>
              </a:solidFill>
              <a:latin typeface="Arial"/>
              <a:ea typeface="Arial"/>
              <a:cs typeface="Arial"/>
              <a:sym typeface="Arial"/>
            </a:endParaRPr>
          </a:p>
        </p:txBody>
      </p:sp>
      <p:sp>
        <p:nvSpPr>
          <p:cNvPr id="119" name="Google Shape;119;p17"/>
          <p:cNvSpPr txBox="1"/>
          <p:nvPr/>
        </p:nvSpPr>
        <p:spPr>
          <a:xfrm>
            <a:off x="3208713" y="1370432"/>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NAME OF TEAM</a:t>
            </a: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a:off x="1135380" y="2001924"/>
            <a:ext cx="6614160" cy="413973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1" name="Google Shape;121;p17"/>
          <p:cNvSpPr/>
          <p:nvPr/>
        </p:nvSpPr>
        <p:spPr>
          <a:xfrm>
            <a:off x="1159972" y="2093364"/>
            <a:ext cx="2229889" cy="498764"/>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1</a:t>
            </a:r>
            <a:endParaRPr sz="1400" b="0" i="0" u="none" strike="noStrike" cap="none">
              <a:solidFill>
                <a:srgbClr val="000000"/>
              </a:solidFill>
              <a:latin typeface="Arial"/>
              <a:ea typeface="Arial"/>
              <a:cs typeface="Arial"/>
              <a:sym typeface="Arial"/>
            </a:endParaRPr>
          </a:p>
        </p:txBody>
      </p:sp>
      <p:sp>
        <p:nvSpPr>
          <p:cNvPr id="122" name="Google Shape;122;p17"/>
          <p:cNvSpPr/>
          <p:nvPr/>
        </p:nvSpPr>
        <p:spPr>
          <a:xfrm>
            <a:off x="3421380" y="2001924"/>
            <a:ext cx="2222963" cy="590204"/>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2</a:t>
            </a:r>
            <a:endParaRPr sz="1400" b="0" i="0" u="none" strike="noStrike" cap="none">
              <a:solidFill>
                <a:srgbClr val="000000"/>
              </a:solidFill>
              <a:latin typeface="Arial"/>
              <a:ea typeface="Arial"/>
              <a:cs typeface="Arial"/>
              <a:sym typeface="Arial"/>
            </a:endParaRPr>
          </a:p>
        </p:txBody>
      </p:sp>
      <p:sp>
        <p:nvSpPr>
          <p:cNvPr id="123" name="Google Shape;123;p17"/>
          <p:cNvSpPr/>
          <p:nvPr/>
        </p:nvSpPr>
        <p:spPr>
          <a:xfrm>
            <a:off x="5644343" y="2003367"/>
            <a:ext cx="2103810" cy="590204"/>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3 </a:t>
            </a:r>
            <a:endParaRPr sz="1400" b="0" i="0" u="none" strike="noStrike" cap="none">
              <a:solidFill>
                <a:srgbClr val="000000"/>
              </a:solidFill>
              <a:latin typeface="Arial"/>
              <a:ea typeface="Arial"/>
              <a:cs typeface="Arial"/>
              <a:sym typeface="Arial"/>
            </a:endParaRPr>
          </a:p>
        </p:txBody>
      </p:sp>
      <p:sp>
        <p:nvSpPr>
          <p:cNvPr id="124" name="Google Shape;124;p17"/>
          <p:cNvSpPr txBox="1"/>
          <p:nvPr/>
        </p:nvSpPr>
        <p:spPr>
          <a:xfrm>
            <a:off x="3311928" y="2825570"/>
            <a:ext cx="3507971"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TIME ROUND 2</a:t>
            </a:r>
            <a:endParaRPr sz="1400" b="0" i="0" u="none" strike="noStrike" cap="none">
              <a:solidFill>
                <a:srgbClr val="000000"/>
              </a:solidFill>
              <a:latin typeface="Arial"/>
              <a:ea typeface="Arial"/>
              <a:cs typeface="Arial"/>
              <a:sym typeface="Arial"/>
            </a:endParaRPr>
          </a:p>
        </p:txBody>
      </p:sp>
      <p:sp>
        <p:nvSpPr>
          <p:cNvPr id="125" name="Google Shape;125;p17"/>
          <p:cNvSpPr txBox="1"/>
          <p:nvPr/>
        </p:nvSpPr>
        <p:spPr>
          <a:xfrm>
            <a:off x="1414548" y="281966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Lap time:</a:t>
            </a:r>
            <a:endParaRPr sz="1400" b="0" i="0" u="none" strike="noStrike" cap="none">
              <a:solidFill>
                <a:srgbClr val="000000"/>
              </a:solidFill>
              <a:latin typeface="Arial"/>
              <a:ea typeface="Arial"/>
              <a:cs typeface="Arial"/>
              <a:sym typeface="Arial"/>
            </a:endParaRPr>
          </a:p>
        </p:txBody>
      </p:sp>
      <p:sp>
        <p:nvSpPr>
          <p:cNvPr id="126" name="Google Shape;126;p17"/>
          <p:cNvSpPr txBox="1"/>
          <p:nvPr/>
        </p:nvSpPr>
        <p:spPr>
          <a:xfrm>
            <a:off x="1414548" y="3298709"/>
            <a:ext cx="132726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Obstacles Completed</a:t>
            </a:r>
            <a:endParaRPr sz="1400" b="0" i="0" u="none" strike="noStrike" cap="none">
              <a:solidFill>
                <a:srgbClr val="000000"/>
              </a:solidFill>
              <a:latin typeface="Arial"/>
              <a:ea typeface="Arial"/>
              <a:cs typeface="Arial"/>
              <a:sym typeface="Arial"/>
            </a:endParaRPr>
          </a:p>
        </p:txBody>
      </p:sp>
      <p:sp>
        <p:nvSpPr>
          <p:cNvPr id="127" name="Google Shape;127;p17"/>
          <p:cNvSpPr txBox="1"/>
          <p:nvPr/>
        </p:nvSpPr>
        <p:spPr>
          <a:xfrm>
            <a:off x="3311928" y="3381439"/>
            <a:ext cx="352113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(NUMBER OF OBSTACLES)</a:t>
            </a:r>
            <a:endParaRPr sz="1400" b="0" i="0" u="none" strike="noStrike" cap="none">
              <a:solidFill>
                <a:srgbClr val="000000"/>
              </a:solidFill>
              <a:latin typeface="Arial"/>
              <a:ea typeface="Arial"/>
              <a:cs typeface="Arial"/>
              <a:sym typeface="Arial"/>
            </a:endParaRPr>
          </a:p>
        </p:txBody>
      </p:sp>
      <p:sp>
        <p:nvSpPr>
          <p:cNvPr id="128" name="Google Shape;128;p17"/>
          <p:cNvSpPr txBox="1"/>
          <p:nvPr/>
        </p:nvSpPr>
        <p:spPr>
          <a:xfrm>
            <a:off x="1463447" y="4497275"/>
            <a:ext cx="152413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Obstacles Skipped</a:t>
            </a:r>
            <a:endParaRPr sz="1400" b="0" i="0" u="none" strike="noStrike" cap="none">
              <a:solidFill>
                <a:srgbClr val="000000"/>
              </a:solidFill>
              <a:latin typeface="Arial"/>
              <a:ea typeface="Arial"/>
              <a:cs typeface="Arial"/>
              <a:sym typeface="Arial"/>
            </a:endParaRPr>
          </a:p>
        </p:txBody>
      </p:sp>
      <p:sp>
        <p:nvSpPr>
          <p:cNvPr id="129" name="Google Shape;129;p17"/>
          <p:cNvSpPr txBox="1"/>
          <p:nvPr/>
        </p:nvSpPr>
        <p:spPr>
          <a:xfrm>
            <a:off x="3311929" y="4489437"/>
            <a:ext cx="352113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(NUMBER OF OBSTACLES)</a:t>
            </a:r>
            <a:endParaRPr sz="1400" b="0" i="0" u="none" strike="noStrike" cap="none">
              <a:solidFill>
                <a:srgbClr val="000000"/>
              </a:solidFill>
              <a:latin typeface="Arial"/>
              <a:ea typeface="Arial"/>
              <a:cs typeface="Arial"/>
              <a:sym typeface="Arial"/>
            </a:endParaRPr>
          </a:p>
        </p:txBody>
      </p:sp>
      <p:sp>
        <p:nvSpPr>
          <p:cNvPr id="130" name="Google Shape;130;p17"/>
          <p:cNvSpPr/>
          <p:nvPr/>
        </p:nvSpPr>
        <p:spPr>
          <a:xfrm>
            <a:off x="1271848" y="4081550"/>
            <a:ext cx="6334298" cy="1152100"/>
          </a:xfrm>
          <a:prstGeom prst="rect">
            <a:avLst/>
          </a:prstGeom>
          <a:no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1" name="Google Shape;131;p17"/>
          <p:cNvSpPr txBox="1"/>
          <p:nvPr/>
        </p:nvSpPr>
        <p:spPr>
          <a:xfrm>
            <a:off x="1323518" y="409448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PENALTIES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p:nvPr/>
        </p:nvSpPr>
        <p:spPr>
          <a:xfrm>
            <a:off x="565264" y="293868"/>
            <a:ext cx="7593315" cy="6217087"/>
          </a:xfrm>
          <a:prstGeom prst="rect">
            <a:avLst/>
          </a:prstGeom>
          <a:noFill/>
          <a:ln>
            <a:noFill/>
          </a:ln>
        </p:spPr>
        <p:txBody>
          <a:bodyPr spcFirstLastPara="1" wrap="square" lIns="91425" tIns="45700" rIns="91425" bIns="45700" anchor="t" anchorCtr="0">
            <a:noAutofit/>
          </a:bodyPr>
          <a:lstStyle/>
          <a:p>
            <a:pPr lvl="0">
              <a:buSzPts val="2000"/>
            </a:pPr>
            <a:r>
              <a:rPr lang="en-US" sz="2000" b="1" u="sng" dirty="0">
                <a:solidFill>
                  <a:schemeClr val="dk1"/>
                </a:solidFill>
                <a:latin typeface="Calibri"/>
                <a:ea typeface="Calibri"/>
                <a:cs typeface="Calibri"/>
                <a:sym typeface="Calibri"/>
              </a:rPr>
              <a:t>Challenge : </a:t>
            </a:r>
            <a:r>
              <a:rPr lang="en-US" sz="2000" b="1" i="0" u="sng" strike="noStrike" cap="none" dirty="0">
                <a:solidFill>
                  <a:schemeClr val="dk1"/>
                </a:solidFill>
                <a:latin typeface="Calibri"/>
                <a:ea typeface="Calibri"/>
                <a:cs typeface="Calibri"/>
                <a:sym typeface="Calibri"/>
              </a:rPr>
              <a:t>Space Invaders</a:t>
            </a:r>
            <a:endParaRPr sz="1400" b="0" i="0" u="sng"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Goal – knock down as many targets as possible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Category – Remote-Controlled.</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Three attempts with 5 projectiles each or total time of 5 minutes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There will be a ‘boundary line’ beyond which robots are not permitted to go</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Two possible methods:</a:t>
            </a:r>
            <a:endParaRPr sz="1400" b="0" i="0" u="none" strike="noStrike" cap="none" dirty="0">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Calibri"/>
                <a:ea typeface="Calibri"/>
                <a:cs typeface="Calibri"/>
                <a:sym typeface="Calibri"/>
              </a:rPr>
              <a:t>Five balls that are provided by organizers and will be waiting in set position</a:t>
            </a:r>
            <a:endParaRPr sz="1400" b="0" i="0" u="none" strike="noStrike" cap="none" dirty="0">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Calibri"/>
                <a:ea typeface="Calibri"/>
                <a:cs typeface="Calibri"/>
                <a:sym typeface="Calibri"/>
              </a:rPr>
              <a:t>Robot has a mechanism capable of firing 5 soft projectiles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REGULAR POINTS</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20 points for each target knocked down</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If there is same score between two teams, fastest team takes higher ranking</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EXTRA POINTS </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30 points if every ball in the round knocks down at least one target</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75 points for any team using method 2</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PENALTIES</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If robot crosses the boundary line shot will not be counted</a:t>
            </a:r>
            <a:endParaRPr sz="1400" b="0" i="0" u="none" strike="noStrike" cap="none" dirty="0">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p:nvPr/>
        </p:nvSpPr>
        <p:spPr>
          <a:xfrm>
            <a:off x="1030779" y="590204"/>
            <a:ext cx="6849687" cy="566928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2" name="Google Shape;142;p19"/>
          <p:cNvSpPr txBox="1"/>
          <p:nvPr/>
        </p:nvSpPr>
        <p:spPr>
          <a:xfrm>
            <a:off x="2078182" y="773084"/>
            <a:ext cx="475488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Space Invaders</a:t>
            </a:r>
            <a:endParaRPr sz="1400" b="0" i="0" u="none" strike="noStrike" cap="none">
              <a:solidFill>
                <a:srgbClr val="000000"/>
              </a:solidFill>
              <a:latin typeface="Arial"/>
              <a:ea typeface="Arial"/>
              <a:cs typeface="Arial"/>
              <a:sym typeface="Arial"/>
            </a:endParaRPr>
          </a:p>
        </p:txBody>
      </p:sp>
      <p:sp>
        <p:nvSpPr>
          <p:cNvPr id="143" name="Google Shape;143;p19"/>
          <p:cNvSpPr txBox="1"/>
          <p:nvPr/>
        </p:nvSpPr>
        <p:spPr>
          <a:xfrm>
            <a:off x="1191491" y="1370432"/>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Team:</a:t>
            </a:r>
            <a:endParaRPr sz="1400" b="0" i="0" u="none" strike="noStrike" cap="none">
              <a:solidFill>
                <a:srgbClr val="000000"/>
              </a:solidFill>
              <a:latin typeface="Arial"/>
              <a:ea typeface="Arial"/>
              <a:cs typeface="Arial"/>
              <a:sym typeface="Arial"/>
            </a:endParaRPr>
          </a:p>
        </p:txBody>
      </p:sp>
      <p:sp>
        <p:nvSpPr>
          <p:cNvPr id="144" name="Google Shape;144;p19"/>
          <p:cNvSpPr txBox="1"/>
          <p:nvPr/>
        </p:nvSpPr>
        <p:spPr>
          <a:xfrm>
            <a:off x="3208713" y="1370432"/>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NAME OF TEAM</a:t>
            </a:r>
            <a:endParaRPr sz="1400" b="0" i="0" u="none" strike="noStrike" cap="none">
              <a:solidFill>
                <a:srgbClr val="000000"/>
              </a:solidFill>
              <a:latin typeface="Arial"/>
              <a:ea typeface="Arial"/>
              <a:cs typeface="Arial"/>
              <a:sym typeface="Arial"/>
            </a:endParaRPr>
          </a:p>
        </p:txBody>
      </p:sp>
      <p:sp>
        <p:nvSpPr>
          <p:cNvPr id="145" name="Google Shape;145;p19"/>
          <p:cNvSpPr/>
          <p:nvPr/>
        </p:nvSpPr>
        <p:spPr>
          <a:xfrm>
            <a:off x="1135380" y="2001924"/>
            <a:ext cx="6614160" cy="413973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19"/>
          <p:cNvSpPr/>
          <p:nvPr/>
        </p:nvSpPr>
        <p:spPr>
          <a:xfrm>
            <a:off x="1159972" y="2093364"/>
            <a:ext cx="2229889" cy="498764"/>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1</a:t>
            </a:r>
            <a:endParaRPr sz="1400" b="0" i="0" u="none" strike="noStrike" cap="none">
              <a:solidFill>
                <a:srgbClr val="000000"/>
              </a:solidFill>
              <a:latin typeface="Arial"/>
              <a:ea typeface="Arial"/>
              <a:cs typeface="Arial"/>
              <a:sym typeface="Arial"/>
            </a:endParaRPr>
          </a:p>
        </p:txBody>
      </p:sp>
      <p:sp>
        <p:nvSpPr>
          <p:cNvPr id="147" name="Google Shape;147;p19"/>
          <p:cNvSpPr/>
          <p:nvPr/>
        </p:nvSpPr>
        <p:spPr>
          <a:xfrm>
            <a:off x="3421380" y="2001924"/>
            <a:ext cx="2223000" cy="590100"/>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2</a:t>
            </a:r>
            <a:endParaRPr sz="1400" b="0" i="0" u="none" strike="noStrike" cap="none">
              <a:solidFill>
                <a:srgbClr val="000000"/>
              </a:solidFill>
              <a:latin typeface="Arial"/>
              <a:ea typeface="Arial"/>
              <a:cs typeface="Arial"/>
              <a:sym typeface="Arial"/>
            </a:endParaRPr>
          </a:p>
        </p:txBody>
      </p:sp>
      <p:sp>
        <p:nvSpPr>
          <p:cNvPr id="148" name="Google Shape;148;p19"/>
          <p:cNvSpPr/>
          <p:nvPr/>
        </p:nvSpPr>
        <p:spPr>
          <a:xfrm>
            <a:off x="5644343" y="2003367"/>
            <a:ext cx="2103810" cy="590204"/>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3 </a:t>
            </a:r>
            <a:endParaRPr sz="1400" b="0" i="0" u="none" strike="noStrike" cap="none">
              <a:solidFill>
                <a:srgbClr val="000000"/>
              </a:solidFill>
              <a:latin typeface="Arial"/>
              <a:ea typeface="Arial"/>
              <a:cs typeface="Arial"/>
              <a:sym typeface="Arial"/>
            </a:endParaRPr>
          </a:p>
        </p:txBody>
      </p:sp>
      <p:sp>
        <p:nvSpPr>
          <p:cNvPr id="149" name="Google Shape;149;p19"/>
          <p:cNvSpPr txBox="1"/>
          <p:nvPr/>
        </p:nvSpPr>
        <p:spPr>
          <a:xfrm>
            <a:off x="3034145" y="2819663"/>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5)</a:t>
            </a:r>
            <a:endParaRPr sz="1400" b="0" i="0" u="none" strike="noStrike" cap="none">
              <a:solidFill>
                <a:srgbClr val="000000"/>
              </a:solidFill>
              <a:latin typeface="Arial"/>
              <a:ea typeface="Arial"/>
              <a:cs typeface="Arial"/>
              <a:sym typeface="Arial"/>
            </a:endParaRPr>
          </a:p>
        </p:txBody>
      </p:sp>
      <p:sp>
        <p:nvSpPr>
          <p:cNvPr id="150" name="Google Shape;150;p19"/>
          <p:cNvSpPr txBox="1"/>
          <p:nvPr/>
        </p:nvSpPr>
        <p:spPr>
          <a:xfrm>
            <a:off x="1414548" y="281966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First shot:</a:t>
            </a:r>
            <a:endParaRPr sz="1400" b="0" i="0" u="none" strike="noStrike" cap="none">
              <a:solidFill>
                <a:srgbClr val="000000"/>
              </a:solidFill>
              <a:latin typeface="Arial"/>
              <a:ea typeface="Arial"/>
              <a:cs typeface="Arial"/>
              <a:sym typeface="Arial"/>
            </a:endParaRPr>
          </a:p>
        </p:txBody>
      </p:sp>
      <p:sp>
        <p:nvSpPr>
          <p:cNvPr id="151" name="Google Shape;151;p19"/>
          <p:cNvSpPr txBox="1"/>
          <p:nvPr/>
        </p:nvSpPr>
        <p:spPr>
          <a:xfrm>
            <a:off x="1414548" y="3298709"/>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Second shot:</a:t>
            </a:r>
            <a:endParaRPr sz="1400" b="0" i="0" u="none" strike="noStrike" cap="none">
              <a:solidFill>
                <a:srgbClr val="000000"/>
              </a:solidFill>
              <a:latin typeface="Arial"/>
              <a:ea typeface="Arial"/>
              <a:cs typeface="Arial"/>
              <a:sym typeface="Arial"/>
            </a:endParaRPr>
          </a:p>
        </p:txBody>
      </p:sp>
      <p:sp>
        <p:nvSpPr>
          <p:cNvPr id="152" name="Google Shape;152;p19"/>
          <p:cNvSpPr txBox="1"/>
          <p:nvPr/>
        </p:nvSpPr>
        <p:spPr>
          <a:xfrm>
            <a:off x="3020983" y="3298709"/>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5)</a:t>
            </a:r>
            <a:endParaRPr sz="1400" b="0" i="0" u="none" strike="noStrike" cap="none">
              <a:solidFill>
                <a:srgbClr val="000000"/>
              </a:solidFill>
              <a:latin typeface="Arial"/>
              <a:ea typeface="Arial"/>
              <a:cs typeface="Arial"/>
              <a:sym typeface="Arial"/>
            </a:endParaRPr>
          </a:p>
        </p:txBody>
      </p:sp>
      <p:sp>
        <p:nvSpPr>
          <p:cNvPr id="153" name="Google Shape;153;p19"/>
          <p:cNvSpPr txBox="1"/>
          <p:nvPr/>
        </p:nvSpPr>
        <p:spPr>
          <a:xfrm>
            <a:off x="1414548" y="3745741"/>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Third shot:</a:t>
            </a:r>
            <a:endParaRPr sz="1400" b="0" i="0" u="none" strike="noStrike" cap="none">
              <a:solidFill>
                <a:srgbClr val="000000"/>
              </a:solidFill>
              <a:latin typeface="Arial"/>
              <a:ea typeface="Arial"/>
              <a:cs typeface="Arial"/>
              <a:sym typeface="Arial"/>
            </a:endParaRPr>
          </a:p>
        </p:txBody>
      </p:sp>
      <p:sp>
        <p:nvSpPr>
          <p:cNvPr id="154" name="Google Shape;154;p19"/>
          <p:cNvSpPr txBox="1"/>
          <p:nvPr/>
        </p:nvSpPr>
        <p:spPr>
          <a:xfrm>
            <a:off x="3020981" y="3745741"/>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5)</a:t>
            </a:r>
            <a:endParaRPr sz="1400" b="0" i="0" u="none" strike="noStrike" cap="none">
              <a:solidFill>
                <a:srgbClr val="000000"/>
              </a:solidFill>
              <a:latin typeface="Arial"/>
              <a:ea typeface="Arial"/>
              <a:cs typeface="Arial"/>
              <a:sym typeface="Arial"/>
            </a:endParaRPr>
          </a:p>
        </p:txBody>
      </p:sp>
      <p:sp>
        <p:nvSpPr>
          <p:cNvPr id="155" name="Google Shape;155;p19"/>
          <p:cNvSpPr txBox="1"/>
          <p:nvPr/>
        </p:nvSpPr>
        <p:spPr>
          <a:xfrm>
            <a:off x="1394460" y="420169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Fourth shot:</a:t>
            </a:r>
            <a:endParaRPr sz="1400" b="0" i="0" u="none" strike="noStrike" cap="none">
              <a:solidFill>
                <a:srgbClr val="000000"/>
              </a:solidFill>
              <a:latin typeface="Arial"/>
              <a:ea typeface="Arial"/>
              <a:cs typeface="Arial"/>
              <a:sym typeface="Arial"/>
            </a:endParaRPr>
          </a:p>
        </p:txBody>
      </p:sp>
      <p:sp>
        <p:nvSpPr>
          <p:cNvPr id="156" name="Google Shape;156;p19"/>
          <p:cNvSpPr txBox="1"/>
          <p:nvPr/>
        </p:nvSpPr>
        <p:spPr>
          <a:xfrm>
            <a:off x="3000893" y="4201693"/>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5)</a:t>
            </a:r>
            <a:endParaRPr sz="1400" b="0" i="0" u="none" strike="noStrike" cap="none">
              <a:solidFill>
                <a:srgbClr val="000000"/>
              </a:solidFill>
              <a:latin typeface="Arial"/>
              <a:ea typeface="Arial"/>
              <a:cs typeface="Arial"/>
              <a:sym typeface="Arial"/>
            </a:endParaRPr>
          </a:p>
        </p:txBody>
      </p:sp>
      <p:sp>
        <p:nvSpPr>
          <p:cNvPr id="157" name="Google Shape;157;p19"/>
          <p:cNvSpPr txBox="1"/>
          <p:nvPr/>
        </p:nvSpPr>
        <p:spPr>
          <a:xfrm>
            <a:off x="1394460" y="4663127"/>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Fifth shot:</a:t>
            </a:r>
            <a:endParaRPr sz="1400" b="0" i="0" u="none" strike="noStrike" cap="none">
              <a:solidFill>
                <a:srgbClr val="000000"/>
              </a:solidFill>
              <a:latin typeface="Arial"/>
              <a:ea typeface="Arial"/>
              <a:cs typeface="Arial"/>
              <a:sym typeface="Arial"/>
            </a:endParaRPr>
          </a:p>
        </p:txBody>
      </p:sp>
      <p:sp>
        <p:nvSpPr>
          <p:cNvPr id="158" name="Google Shape;158;p19"/>
          <p:cNvSpPr txBox="1"/>
          <p:nvPr/>
        </p:nvSpPr>
        <p:spPr>
          <a:xfrm>
            <a:off x="3000893" y="4663127"/>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5)</a:t>
            </a:r>
            <a:endParaRPr sz="1400" b="0" i="0" u="none" strike="noStrike" cap="none">
              <a:solidFill>
                <a:srgbClr val="000000"/>
              </a:solidFill>
              <a:latin typeface="Arial"/>
              <a:ea typeface="Arial"/>
              <a:cs typeface="Arial"/>
              <a:sym typeface="Arial"/>
            </a:endParaRPr>
          </a:p>
        </p:txBody>
      </p:sp>
      <p:sp>
        <p:nvSpPr>
          <p:cNvPr id="159" name="Google Shape;159;p19"/>
          <p:cNvSpPr txBox="1"/>
          <p:nvPr/>
        </p:nvSpPr>
        <p:spPr>
          <a:xfrm>
            <a:off x="3760088" y="5610006"/>
            <a:ext cx="107528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Total time:</a:t>
            </a:r>
            <a:endParaRPr sz="1400" b="0" i="0" u="none" strike="noStrike" cap="none">
              <a:solidFill>
                <a:srgbClr val="000000"/>
              </a:solidFill>
              <a:latin typeface="Arial"/>
              <a:ea typeface="Arial"/>
              <a:cs typeface="Arial"/>
              <a:sym typeface="Arial"/>
            </a:endParaRPr>
          </a:p>
        </p:txBody>
      </p:sp>
      <p:sp>
        <p:nvSpPr>
          <p:cNvPr id="160" name="Google Shape;160;p19"/>
          <p:cNvSpPr txBox="1"/>
          <p:nvPr/>
        </p:nvSpPr>
        <p:spPr>
          <a:xfrm>
            <a:off x="4687681" y="5610006"/>
            <a:ext cx="285145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TIME (Field only exists in round 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204186" y="293868"/>
            <a:ext cx="8522564" cy="6564132"/>
          </a:xfrm>
          <a:prstGeom prst="rect">
            <a:avLst/>
          </a:prstGeom>
          <a:noFill/>
          <a:ln>
            <a:noFill/>
          </a:ln>
        </p:spPr>
        <p:txBody>
          <a:bodyPr spcFirstLastPara="1" wrap="square" lIns="91425" tIns="45700" rIns="91425" bIns="45700" anchor="t" anchorCtr="0">
            <a:noAutofit/>
          </a:bodyPr>
          <a:lstStyle/>
          <a:p>
            <a:pPr lvl="0"/>
            <a:r>
              <a:rPr lang="en-US" sz="2000" b="1" u="sng" dirty="0">
                <a:solidFill>
                  <a:schemeClr val="dk1"/>
                </a:solidFill>
                <a:latin typeface="Calibri" panose="020F0502020204030204" pitchFamily="34" charset="0"/>
                <a:ea typeface="Calibri"/>
                <a:cs typeface="Calibri" panose="020F0502020204030204" pitchFamily="34" charset="0"/>
                <a:sym typeface="Calibri"/>
              </a:rPr>
              <a:t>Challenge: </a:t>
            </a:r>
            <a:r>
              <a:rPr lang="en-US" sz="2000" b="1" i="0" u="sng" strike="noStrike" cap="none" dirty="0">
                <a:solidFill>
                  <a:srgbClr val="000000"/>
                </a:solidFill>
                <a:latin typeface="Calibri" panose="020F0502020204030204" pitchFamily="34" charset="0"/>
                <a:cs typeface="Calibri" panose="020F0502020204030204" pitchFamily="34" charset="0"/>
                <a:sym typeface="Arial"/>
              </a:rPr>
              <a:t>Blast Off: the Straight-</a:t>
            </a:r>
            <a:r>
              <a:rPr lang="en-US" sz="2000" b="1" i="0" u="sng" strike="noStrike" cap="none" dirty="0" err="1">
                <a:solidFill>
                  <a:srgbClr val="000000"/>
                </a:solidFill>
                <a:latin typeface="Calibri" panose="020F0502020204030204" pitchFamily="34" charset="0"/>
                <a:cs typeface="Calibri" panose="020F0502020204030204" pitchFamily="34" charset="0"/>
                <a:sym typeface="Arial"/>
              </a:rPr>
              <a:t>ish</a:t>
            </a:r>
            <a:r>
              <a:rPr lang="en-US" sz="2000" b="1" i="0" u="sng" strike="noStrike" cap="none" dirty="0">
                <a:solidFill>
                  <a:srgbClr val="000000"/>
                </a:solidFill>
                <a:latin typeface="Calibri" panose="020F0502020204030204" pitchFamily="34" charset="0"/>
                <a:cs typeface="Calibri" panose="020F0502020204030204" pitchFamily="34" charset="0"/>
                <a:sym typeface="Arial"/>
              </a:rPr>
              <a:t> Line Speed Test</a:t>
            </a:r>
            <a:endParaRPr sz="2000" u="sng"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Aim: To drive from one end of the course to the other as fast as possible.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Control Method : Autonomous</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Limit Time: 5 minutes</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Laser-timed for accuracy.</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Robot must cross the finish line for the time to be recorded.</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3 rounds </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Ranked according the total time of 3 rounds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Only those robots that have completed three runs will be eligible for ranking.</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After the completion of the 3 rounds points will be awarded to the top ranked robots:</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1st: 40 points, 2nd: 32 points, 3rd : 25 points, 4th : 18 points, 5th : 15 points, 6th : 12 points, 7th : 10 points, 8th : 8 points, 9th : 6 points, 10th : 4 points, 11th : 2 points, 12th : 1 point</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Extra Points</a:t>
            </a:r>
            <a:endParaRPr dirty="0"/>
          </a:p>
          <a:p>
            <a:pPr marL="742950" marR="0" lvl="1"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100 additional points for each completed run.</a:t>
            </a:r>
            <a:endParaRPr dirty="0"/>
          </a:p>
          <a:p>
            <a:pPr marL="742950" marR="0" lvl="1"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45 additional points will be awarded for each run where the robot does not touch the sides of the course.</a:t>
            </a:r>
            <a:endParaRPr dirty="0"/>
          </a:p>
          <a:p>
            <a:pPr marL="742950" marR="0" lvl="1"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70 additional points will be awarded to the robot with the fastest </a:t>
            </a:r>
            <a:r>
              <a:rPr lang="en-US" sz="1400" b="0" i="1" u="none" strike="noStrike" cap="none" dirty="0">
                <a:solidFill>
                  <a:srgbClr val="000000"/>
                </a:solidFill>
                <a:latin typeface="Arial"/>
                <a:ea typeface="Arial"/>
                <a:cs typeface="Arial"/>
                <a:sym typeface="Arial"/>
              </a:rPr>
              <a:t>individual</a:t>
            </a:r>
            <a:r>
              <a:rPr lang="en-US" sz="1400" b="0" i="0" u="none" strike="noStrike" cap="none" dirty="0">
                <a:solidFill>
                  <a:srgbClr val="000000"/>
                </a:solidFill>
                <a:latin typeface="Arial"/>
                <a:ea typeface="Arial"/>
                <a:cs typeface="Arial"/>
                <a:sym typeface="Arial"/>
              </a:rPr>
              <a:t> run.</a:t>
            </a:r>
          </a:p>
          <a:p>
            <a:pPr lvl="0"/>
            <a:endParaRPr lang="en-GB" dirty="0"/>
          </a:p>
          <a:p>
            <a:pPr marL="285750" lvl="0" indent="-285750">
              <a:buSzPts val="1400"/>
              <a:buFont typeface="Arial"/>
              <a:buChar char="•"/>
            </a:pPr>
            <a:r>
              <a:rPr lang="en-GB" b="1" dirty="0"/>
              <a:t>Penalties</a:t>
            </a:r>
            <a:endParaRPr lang="en-GB" dirty="0"/>
          </a:p>
          <a:p>
            <a:pPr marL="285750" lvl="0" indent="-285750">
              <a:buSzPts val="1400"/>
              <a:buFont typeface="Arial"/>
              <a:buChar char="•"/>
            </a:pPr>
            <a:r>
              <a:rPr lang="en-GB" dirty="0"/>
              <a:t>Each touch of the walls incurs a 10 second penalty up to a maximum of 30 seconds.</a:t>
            </a:r>
          </a:p>
          <a:p>
            <a:pPr marL="285750" lvl="0" indent="-285750">
              <a:buSzPts val="1400"/>
              <a:buFont typeface="Arial"/>
              <a:buChar char="•"/>
            </a:pPr>
            <a:r>
              <a:rPr lang="en-GB" dirty="0"/>
              <a:t>Robots scraping along the wall(s) will be penalised to the maximum of 30 seconds.</a:t>
            </a:r>
          </a:p>
          <a:p>
            <a:pPr marL="285750" lvl="0" indent="-285750">
              <a:buSzPts val="1400"/>
              <a:buFont typeface="Arial"/>
              <a:buChar char="•"/>
            </a:pPr>
            <a:r>
              <a:rPr lang="en-GB" dirty="0"/>
              <a:t>It is permitted to rescue the robot and place it back on the course at the place where things went wrong once per run without penalty, but the clock will not be stopped.</a:t>
            </a:r>
          </a:p>
          <a:p>
            <a:pPr marL="285750" lvl="0" indent="-285750">
              <a:buSzPts val="1400"/>
              <a:buFont typeface="Arial"/>
              <a:buChar char="•"/>
            </a:pPr>
            <a:r>
              <a:rPr lang="en-GB" dirty="0"/>
              <a:t>An additional rescue is permitted, incurring a 15 second penalty.</a:t>
            </a:r>
          </a:p>
          <a:p>
            <a:pPr marL="285750" lvl="0" indent="-285750">
              <a:buSzPts val="1400"/>
              <a:buFont typeface="Arial"/>
              <a:buChar char="•"/>
            </a:pPr>
            <a:r>
              <a:rPr lang="en-GB" dirty="0"/>
              <a:t>A third rescue is not permitted; instead the run must be abandoned.</a:t>
            </a:r>
          </a:p>
          <a:p>
            <a:pPr marL="285750" lvl="0" indent="-285750">
              <a:buSzPts val="1400"/>
              <a:buFont typeface="Arial"/>
              <a:buChar char="•"/>
            </a:pPr>
            <a:r>
              <a:rPr lang="en-GB" dirty="0"/>
              <a:t>Abandoned or non-completed runs will be penalised by 60 seconds.</a:t>
            </a:r>
          </a:p>
          <a:p>
            <a:pPr marL="742950" marR="0" lvl="1" indent="-285750" algn="l" rtl="0">
              <a:lnSpc>
                <a:spcPct val="100000"/>
              </a:lnSpc>
              <a:spcBef>
                <a:spcPts val="0"/>
              </a:spcBef>
              <a:spcAft>
                <a:spcPts val="0"/>
              </a:spcAft>
              <a:buClr>
                <a:srgbClr val="000000"/>
              </a:buClr>
              <a:buSzPts val="1400"/>
              <a:buFont typeface="Arial"/>
              <a:buChar char="•"/>
            </a:pP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p:nvPr/>
        </p:nvSpPr>
        <p:spPr>
          <a:xfrm>
            <a:off x="1030779" y="422247"/>
            <a:ext cx="6849687" cy="616570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22"/>
          <p:cNvSpPr txBox="1"/>
          <p:nvPr/>
        </p:nvSpPr>
        <p:spPr>
          <a:xfrm>
            <a:off x="2078182" y="605128"/>
            <a:ext cx="475488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Blast Off: the Straight-ish Line Speed Test</a:t>
            </a:r>
            <a:endParaRPr sz="1400" b="1" i="0" u="none" strike="noStrike" cap="none">
              <a:solidFill>
                <a:srgbClr val="000000"/>
              </a:solidFill>
              <a:latin typeface="Arial"/>
              <a:ea typeface="Arial"/>
              <a:cs typeface="Arial"/>
              <a:sym typeface="Arial"/>
            </a:endParaRPr>
          </a:p>
        </p:txBody>
      </p:sp>
      <p:sp>
        <p:nvSpPr>
          <p:cNvPr id="177" name="Google Shape;177;p22"/>
          <p:cNvSpPr txBox="1"/>
          <p:nvPr/>
        </p:nvSpPr>
        <p:spPr>
          <a:xfrm>
            <a:off x="1191491" y="1202476"/>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Team:</a:t>
            </a:r>
            <a:endParaRPr/>
          </a:p>
        </p:txBody>
      </p:sp>
      <p:sp>
        <p:nvSpPr>
          <p:cNvPr id="178" name="Google Shape;178;p22"/>
          <p:cNvSpPr txBox="1"/>
          <p:nvPr/>
        </p:nvSpPr>
        <p:spPr>
          <a:xfrm>
            <a:off x="3208713" y="1202476"/>
            <a:ext cx="3333403"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NAME OF TEAM</a:t>
            </a:r>
            <a:endParaRPr/>
          </a:p>
        </p:txBody>
      </p:sp>
      <p:sp>
        <p:nvSpPr>
          <p:cNvPr id="179" name="Google Shape;179;p22"/>
          <p:cNvSpPr/>
          <p:nvPr/>
        </p:nvSpPr>
        <p:spPr>
          <a:xfrm>
            <a:off x="1135380" y="1807333"/>
            <a:ext cx="6614160" cy="4753983"/>
          </a:xfrm>
          <a:prstGeom prst="rect">
            <a:avLst/>
          </a:prstGeom>
          <a:solidFill>
            <a:srgbClr val="BBD6E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0" name="Google Shape;180;p22"/>
          <p:cNvSpPr/>
          <p:nvPr/>
        </p:nvSpPr>
        <p:spPr>
          <a:xfrm>
            <a:off x="1159972" y="1925408"/>
            <a:ext cx="2229889" cy="498764"/>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ROUND 1</a:t>
            </a:r>
            <a:endParaRPr/>
          </a:p>
        </p:txBody>
      </p:sp>
      <p:sp>
        <p:nvSpPr>
          <p:cNvPr id="181" name="Google Shape;181;p22"/>
          <p:cNvSpPr/>
          <p:nvPr/>
        </p:nvSpPr>
        <p:spPr>
          <a:xfrm>
            <a:off x="3421380" y="1833968"/>
            <a:ext cx="2222963" cy="590204"/>
          </a:xfrm>
          <a:prstGeom prst="rect">
            <a:avLst/>
          </a:prstGeom>
          <a:solidFill>
            <a:schemeClr val="accent3"/>
          </a:solidFill>
          <a:ln w="25400" cap="flat" cmpd="sng">
            <a:solidFill>
              <a:srgbClr val="78787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ROUND 2</a:t>
            </a:r>
            <a:endParaRPr/>
          </a:p>
        </p:txBody>
      </p:sp>
      <p:sp>
        <p:nvSpPr>
          <p:cNvPr id="182" name="Google Shape;182;p22"/>
          <p:cNvSpPr/>
          <p:nvPr/>
        </p:nvSpPr>
        <p:spPr>
          <a:xfrm>
            <a:off x="5644343" y="1835411"/>
            <a:ext cx="2103810" cy="590204"/>
          </a:xfrm>
          <a:prstGeom prst="rect">
            <a:avLst/>
          </a:prstGeom>
          <a:solidFill>
            <a:schemeClr val="accent3"/>
          </a:solidFill>
          <a:ln w="25400" cap="flat" cmpd="sng">
            <a:solidFill>
              <a:srgbClr val="78787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ROUND 3 </a:t>
            </a:r>
            <a:endParaRPr/>
          </a:p>
        </p:txBody>
      </p:sp>
      <p:sp>
        <p:nvSpPr>
          <p:cNvPr id="183" name="Google Shape;183;p22"/>
          <p:cNvSpPr txBox="1"/>
          <p:nvPr/>
        </p:nvSpPr>
        <p:spPr>
          <a:xfrm>
            <a:off x="3034145" y="2651707"/>
            <a:ext cx="2623359"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TIME ROUND 1</a:t>
            </a:r>
            <a:endParaRPr/>
          </a:p>
        </p:txBody>
      </p:sp>
      <p:sp>
        <p:nvSpPr>
          <p:cNvPr id="184" name="Google Shape;184;p22"/>
          <p:cNvSpPr txBox="1"/>
          <p:nvPr/>
        </p:nvSpPr>
        <p:spPr>
          <a:xfrm>
            <a:off x="1414548" y="2651707"/>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Lap time:</a:t>
            </a:r>
            <a:endParaRPr/>
          </a:p>
        </p:txBody>
      </p:sp>
      <p:sp>
        <p:nvSpPr>
          <p:cNvPr id="185" name="Google Shape;185;p22"/>
          <p:cNvSpPr txBox="1"/>
          <p:nvPr/>
        </p:nvSpPr>
        <p:spPr>
          <a:xfrm>
            <a:off x="1414548" y="3130753"/>
            <a:ext cx="147550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Completed Run?</a:t>
            </a:r>
            <a:endParaRPr dirty="0"/>
          </a:p>
        </p:txBody>
      </p:sp>
      <p:sp>
        <p:nvSpPr>
          <p:cNvPr id="186" name="Google Shape;186;p22"/>
          <p:cNvSpPr txBox="1"/>
          <p:nvPr/>
        </p:nvSpPr>
        <p:spPr>
          <a:xfrm>
            <a:off x="3020983" y="3130753"/>
            <a:ext cx="2623359"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Check box (extra 100 points)</a:t>
            </a:r>
            <a:endParaRPr/>
          </a:p>
        </p:txBody>
      </p:sp>
      <p:sp>
        <p:nvSpPr>
          <p:cNvPr id="187" name="Google Shape;187;p22"/>
          <p:cNvSpPr txBox="1"/>
          <p:nvPr/>
        </p:nvSpPr>
        <p:spPr>
          <a:xfrm>
            <a:off x="1447059" y="3577785"/>
            <a:ext cx="139860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Does not touch sides?</a:t>
            </a:r>
            <a:endParaRPr/>
          </a:p>
        </p:txBody>
      </p:sp>
      <p:sp>
        <p:nvSpPr>
          <p:cNvPr id="188" name="Google Shape;188;p22"/>
          <p:cNvSpPr txBox="1"/>
          <p:nvPr/>
        </p:nvSpPr>
        <p:spPr>
          <a:xfrm>
            <a:off x="3020981" y="3693199"/>
            <a:ext cx="2623359"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Check box (extra 45 points)</a:t>
            </a:r>
            <a:endParaRPr/>
          </a:p>
        </p:txBody>
      </p:sp>
      <p:sp>
        <p:nvSpPr>
          <p:cNvPr id="189" name="Google Shape;189;p22"/>
          <p:cNvSpPr txBox="1"/>
          <p:nvPr/>
        </p:nvSpPr>
        <p:spPr>
          <a:xfrm>
            <a:off x="1414548" y="4240260"/>
            <a:ext cx="1398606"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PENALTIES:</a:t>
            </a:r>
            <a:endParaRPr/>
          </a:p>
        </p:txBody>
      </p:sp>
      <p:sp>
        <p:nvSpPr>
          <p:cNvPr id="190" name="Google Shape;190;p22"/>
          <p:cNvSpPr txBox="1"/>
          <p:nvPr/>
        </p:nvSpPr>
        <p:spPr>
          <a:xfrm>
            <a:off x="1447059" y="4640815"/>
            <a:ext cx="147550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Touch walls:</a:t>
            </a:r>
            <a:endParaRPr/>
          </a:p>
        </p:txBody>
      </p:sp>
      <p:sp>
        <p:nvSpPr>
          <p:cNvPr id="191" name="Google Shape;191;p22"/>
          <p:cNvSpPr txBox="1"/>
          <p:nvPr/>
        </p:nvSpPr>
        <p:spPr>
          <a:xfrm>
            <a:off x="3034145" y="4640814"/>
            <a:ext cx="2623359"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Radio Button (1-3)</a:t>
            </a:r>
            <a:endParaRPr/>
          </a:p>
        </p:txBody>
      </p:sp>
      <p:sp>
        <p:nvSpPr>
          <p:cNvPr id="192" name="Google Shape;192;p22"/>
          <p:cNvSpPr txBox="1"/>
          <p:nvPr/>
        </p:nvSpPr>
        <p:spPr>
          <a:xfrm>
            <a:off x="1447059" y="4995513"/>
            <a:ext cx="157392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Scraping along the wall(s):</a:t>
            </a:r>
            <a:endParaRPr/>
          </a:p>
        </p:txBody>
      </p:sp>
      <p:sp>
        <p:nvSpPr>
          <p:cNvPr id="193" name="Google Shape;193;p22"/>
          <p:cNvSpPr txBox="1"/>
          <p:nvPr/>
        </p:nvSpPr>
        <p:spPr>
          <a:xfrm>
            <a:off x="1447058" y="5522959"/>
            <a:ext cx="157392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Additional rescue: </a:t>
            </a:r>
            <a:endParaRPr sz="1100" b="0" i="0" u="none" strike="noStrike" cap="none">
              <a:solidFill>
                <a:srgbClr val="000000"/>
              </a:solidFill>
              <a:latin typeface="Arial"/>
              <a:ea typeface="Arial"/>
              <a:cs typeface="Arial"/>
              <a:sym typeface="Arial"/>
            </a:endParaRPr>
          </a:p>
        </p:txBody>
      </p:sp>
      <p:sp>
        <p:nvSpPr>
          <p:cNvPr id="194" name="Google Shape;194;p22"/>
          <p:cNvSpPr txBox="1"/>
          <p:nvPr/>
        </p:nvSpPr>
        <p:spPr>
          <a:xfrm>
            <a:off x="3020981" y="5123650"/>
            <a:ext cx="2623359"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Check box (-30 seconds)</a:t>
            </a:r>
            <a:endParaRPr/>
          </a:p>
        </p:txBody>
      </p:sp>
      <p:sp>
        <p:nvSpPr>
          <p:cNvPr id="195" name="Google Shape;195;p22"/>
          <p:cNvSpPr txBox="1"/>
          <p:nvPr/>
        </p:nvSpPr>
        <p:spPr>
          <a:xfrm>
            <a:off x="3020980" y="5551479"/>
            <a:ext cx="2623359"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Check box (-15 seconds)</a:t>
            </a:r>
            <a:endParaRPr/>
          </a:p>
        </p:txBody>
      </p:sp>
      <p:sp>
        <p:nvSpPr>
          <p:cNvPr id="196" name="Google Shape;196;p22"/>
          <p:cNvSpPr txBox="1"/>
          <p:nvPr/>
        </p:nvSpPr>
        <p:spPr>
          <a:xfrm>
            <a:off x="1432304" y="5934198"/>
            <a:ext cx="157392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Abandoned or non-completed:</a:t>
            </a:r>
            <a:endParaRPr sz="1000" b="0" i="0" u="none" strike="noStrike" cap="none">
              <a:solidFill>
                <a:srgbClr val="000000"/>
              </a:solidFill>
              <a:latin typeface="Arial"/>
              <a:ea typeface="Arial"/>
              <a:cs typeface="Arial"/>
              <a:sym typeface="Arial"/>
            </a:endParaRPr>
          </a:p>
        </p:txBody>
      </p:sp>
      <p:sp>
        <p:nvSpPr>
          <p:cNvPr id="197" name="Google Shape;197;p22"/>
          <p:cNvSpPr txBox="1"/>
          <p:nvPr/>
        </p:nvSpPr>
        <p:spPr>
          <a:xfrm>
            <a:off x="3034145" y="6087066"/>
            <a:ext cx="2623359"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Check box (-60 seconds)</a:t>
            </a:r>
            <a:endParaRPr/>
          </a:p>
        </p:txBody>
      </p:sp>
      <p:cxnSp>
        <p:nvCxnSpPr>
          <p:cNvPr id="198" name="Google Shape;198;p22"/>
          <p:cNvCxnSpPr/>
          <p:nvPr/>
        </p:nvCxnSpPr>
        <p:spPr>
          <a:xfrm flipH="1">
            <a:off x="5455976" y="4504059"/>
            <a:ext cx="612000" cy="332061"/>
          </a:xfrm>
          <a:prstGeom prst="straightConnector1">
            <a:avLst/>
          </a:prstGeom>
          <a:noFill/>
          <a:ln w="34925" cap="flat" cmpd="sng">
            <a:solidFill>
              <a:schemeClr val="dk1"/>
            </a:solidFill>
            <a:prstDash val="solid"/>
            <a:round/>
            <a:headEnd type="none" w="sm" len="sm"/>
            <a:tailEnd type="triangle" w="med" len="med"/>
          </a:ln>
        </p:spPr>
      </p:cxnSp>
      <p:sp>
        <p:nvSpPr>
          <p:cNvPr id="199" name="Google Shape;199;p22"/>
          <p:cNvSpPr txBox="1"/>
          <p:nvPr/>
        </p:nvSpPr>
        <p:spPr>
          <a:xfrm>
            <a:off x="6117783" y="3932897"/>
            <a:ext cx="1417305" cy="94761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1: -10 sec</a:t>
            </a:r>
            <a:endParaRPr/>
          </a:p>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2: -20 sec</a:t>
            </a:r>
            <a:endParaRPr/>
          </a:p>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3: -30 sec</a:t>
            </a:r>
            <a:endParaRPr/>
          </a:p>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More: -30 (max)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p:nvPr/>
        </p:nvSpPr>
        <p:spPr>
          <a:xfrm>
            <a:off x="565264" y="293868"/>
            <a:ext cx="7596097" cy="4555093"/>
          </a:xfrm>
          <a:prstGeom prst="rect">
            <a:avLst/>
          </a:prstGeom>
          <a:noFill/>
          <a:ln>
            <a:noFill/>
          </a:ln>
        </p:spPr>
        <p:txBody>
          <a:bodyPr spcFirstLastPara="1" wrap="square" lIns="91425" tIns="45700" rIns="91425" bIns="45700" anchor="t" anchorCtr="0">
            <a:noAutofit/>
          </a:bodyPr>
          <a:lstStyle/>
          <a:p>
            <a:pPr lvl="0"/>
            <a:r>
              <a:rPr lang="en-US" sz="2000" b="1" u="sng" dirty="0">
                <a:solidFill>
                  <a:schemeClr val="dk1"/>
                </a:solidFill>
                <a:latin typeface="Calibri" panose="020F0502020204030204" pitchFamily="34" charset="0"/>
                <a:ea typeface="Calibri"/>
                <a:cs typeface="Calibri" panose="020F0502020204030204" pitchFamily="34" charset="0"/>
                <a:sym typeface="Calibri"/>
              </a:rPr>
              <a:t>Challenge: </a:t>
            </a:r>
            <a:r>
              <a:rPr lang="en-US" sz="2000" b="1" i="0" u="sng" strike="noStrike" cap="none" dirty="0">
                <a:solidFill>
                  <a:srgbClr val="000000"/>
                </a:solidFill>
                <a:latin typeface="Arial"/>
                <a:ea typeface="Arial"/>
                <a:cs typeface="Arial"/>
                <a:sym typeface="Arial"/>
              </a:rPr>
              <a:t>Spirit of Curiosity</a:t>
            </a:r>
            <a:endParaRPr u="sng"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Goal: Remote control robots to collect rock samples from one corner of an arena with uneven terrain to its opposite corner.</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Category: Remote-Controlled</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Time Limit: 5 minutes (A single attempt of the challenge is permitted within the 5 minute limit).</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Rules:</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There will be multiple routes to the sample site. It is up to the roboteer which route they take to and from the site.</a:t>
            </a:r>
            <a:endParaRPr dirty="0"/>
          </a:p>
          <a:p>
            <a:pPr marL="742950" marR="0" lvl="1"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Both loading and unloading of the sample is expected to be a </a:t>
            </a:r>
            <a:r>
              <a:rPr lang="en-US" sz="1400" b="1" i="0" u="none" strike="noStrike" cap="none" dirty="0">
                <a:solidFill>
                  <a:srgbClr val="000000"/>
                </a:solidFill>
                <a:latin typeface="Arial"/>
                <a:ea typeface="Arial"/>
                <a:cs typeface="Arial"/>
                <a:sym typeface="Arial"/>
              </a:rPr>
              <a:t>manual pick-up-and-place</a:t>
            </a:r>
            <a:r>
              <a:rPr lang="en-US" sz="1400" b="0" i="0" u="none" strike="noStrike" cap="none" dirty="0">
                <a:solidFill>
                  <a:srgbClr val="000000"/>
                </a:solidFill>
                <a:latin typeface="Arial"/>
                <a:ea typeface="Arial"/>
                <a:cs typeface="Arial"/>
                <a:sym typeface="Arial"/>
              </a:rPr>
              <a:t> by member(s) of the roboteers’ team or a volunteer. </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Points:</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45 points will be awarded per sample collected.</a:t>
            </a:r>
            <a:endParaRPr sz="1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40 bonus points will be awarded for any team collecting </a:t>
            </a:r>
            <a:r>
              <a:rPr lang="en-US" sz="1400" b="1" i="0" u="none" strike="noStrike" cap="none" dirty="0">
                <a:solidFill>
                  <a:srgbClr val="000000"/>
                </a:solidFill>
                <a:latin typeface="Arial"/>
                <a:ea typeface="Arial"/>
                <a:cs typeface="Arial"/>
                <a:sym typeface="Arial"/>
              </a:rPr>
              <a:t>more than 5 samples</a:t>
            </a:r>
            <a:r>
              <a:rPr lang="en-US" sz="1400" b="0" i="0" u="none" strike="noStrike" cap="none" dirty="0">
                <a:solidFill>
                  <a:srgbClr val="000000"/>
                </a:solidFill>
                <a:latin typeface="Arial"/>
                <a:ea typeface="Arial"/>
                <a:cs typeface="Arial"/>
                <a:sym typeface="Arial"/>
              </a:rPr>
              <a:t>.</a:t>
            </a:r>
            <a:endParaRPr dirty="0"/>
          </a:p>
        </p:txBody>
      </p:sp>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1061</Words>
  <Application>Microsoft Office PowerPoint</Application>
  <PresentationFormat>On-screen Show (4:3)</PresentationFormat>
  <Paragraphs>191</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 :The Hubble Telescope Nebula</vt:lpstr>
      <vt:lpstr>PowerPoint Presentation</vt:lpstr>
      <vt:lpstr>The Hubble Telescope Nebula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Stelios Steliou</dc:creator>
  <cp:lastModifiedBy>Simos Odysseos</cp:lastModifiedBy>
  <cp:revision>2</cp:revision>
  <dcterms:modified xsi:type="dcterms:W3CDTF">2019-03-04T17:46:47Z</dcterms:modified>
</cp:coreProperties>
</file>