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EFD4C6D-078A-4FAE-91B9-FF6672C33229}">
  <a:tblStyle styleId="{4EFD4C6D-078A-4FAE-91B9-FF6672C3322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1d254b5f5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1d254b5f5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33cf45d5c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3cf45d5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33cf45d5c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33cf45d5c1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1d254b5f5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1d254b5f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593367"/>
            <a:ext cx="8520600" cy="763600"/>
          </a:xfrm>
          <a:prstGeom prst="rect">
            <a:avLst/>
          </a:prstGeom>
          <a:noFill/>
          <a:ln>
            <a:noFill/>
          </a:ln>
        </p:spPr>
        <p:txBody>
          <a:bodyPr anchorCtr="0" anchor="t" bIns="91425" lIns="91425" spcFirstLastPara="1" rIns="91425" wrap="square" tIns="91425"/>
          <a:lstStyle>
            <a:lvl1pPr lvl="0" algn="l">
              <a:lnSpc>
                <a:spcPct val="9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gn="l">
              <a:lnSpc>
                <a:spcPct val="90000"/>
              </a:lnSpc>
              <a:spcBef>
                <a:spcPts val="0"/>
              </a:spcBef>
              <a:spcAft>
                <a:spcPts val="0"/>
              </a:spcAft>
              <a:buSzPts val="1800"/>
              <a:buChar char="●"/>
              <a:defRPr/>
            </a:lvl1pPr>
            <a:lvl2pPr indent="-317500" lvl="1" marL="914400" algn="l">
              <a:lnSpc>
                <a:spcPct val="90000"/>
              </a:lnSpc>
              <a:spcBef>
                <a:spcPts val="1600"/>
              </a:spcBef>
              <a:spcAft>
                <a:spcPts val="0"/>
              </a:spcAft>
              <a:buSzPts val="1400"/>
              <a:buChar char="○"/>
              <a:defRPr/>
            </a:lvl2pPr>
            <a:lvl3pPr indent="-317500" lvl="2" marL="1371600" algn="l">
              <a:lnSpc>
                <a:spcPct val="90000"/>
              </a:lnSpc>
              <a:spcBef>
                <a:spcPts val="1600"/>
              </a:spcBef>
              <a:spcAft>
                <a:spcPts val="0"/>
              </a:spcAft>
              <a:buSzPts val="1400"/>
              <a:buChar char="■"/>
              <a:defRPr/>
            </a:lvl3pPr>
            <a:lvl4pPr indent="-317500" lvl="3" marL="1828800" algn="l">
              <a:lnSpc>
                <a:spcPct val="90000"/>
              </a:lnSpc>
              <a:spcBef>
                <a:spcPts val="1600"/>
              </a:spcBef>
              <a:spcAft>
                <a:spcPts val="0"/>
              </a:spcAft>
              <a:buSzPts val="1400"/>
              <a:buChar char="●"/>
              <a:defRPr/>
            </a:lvl4pPr>
            <a:lvl5pPr indent="-317500" lvl="4" marL="2286000" algn="l">
              <a:lnSpc>
                <a:spcPct val="90000"/>
              </a:lnSpc>
              <a:spcBef>
                <a:spcPts val="1600"/>
              </a:spcBef>
              <a:spcAft>
                <a:spcPts val="0"/>
              </a:spcAft>
              <a:buSzPts val="1400"/>
              <a:buChar char="○"/>
              <a:defRPr/>
            </a:lvl5pPr>
            <a:lvl6pPr indent="-317500" lvl="5" marL="2743200" algn="l">
              <a:lnSpc>
                <a:spcPct val="90000"/>
              </a:lnSpc>
              <a:spcBef>
                <a:spcPts val="1600"/>
              </a:spcBef>
              <a:spcAft>
                <a:spcPts val="0"/>
              </a:spcAft>
              <a:buSzPts val="1400"/>
              <a:buChar char="■"/>
              <a:defRPr/>
            </a:lvl6pPr>
            <a:lvl7pPr indent="-317500" lvl="6" marL="3200400" algn="l">
              <a:lnSpc>
                <a:spcPct val="90000"/>
              </a:lnSpc>
              <a:spcBef>
                <a:spcPts val="1600"/>
              </a:spcBef>
              <a:spcAft>
                <a:spcPts val="0"/>
              </a:spcAft>
              <a:buSzPts val="1400"/>
              <a:buChar char="●"/>
              <a:defRPr/>
            </a:lvl7pPr>
            <a:lvl8pPr indent="-317500" lvl="7" marL="3657600" algn="l">
              <a:lnSpc>
                <a:spcPct val="90000"/>
              </a:lnSpc>
              <a:spcBef>
                <a:spcPts val="1600"/>
              </a:spcBef>
              <a:spcAft>
                <a:spcPts val="0"/>
              </a:spcAft>
              <a:buSzPts val="1400"/>
              <a:buChar char="○"/>
              <a:defRPr/>
            </a:lvl8pPr>
            <a:lvl9pPr indent="-317500" lvl="8" marL="4114800" algn="l">
              <a:lnSpc>
                <a:spcPct val="90000"/>
              </a:lnSpc>
              <a:spcBef>
                <a:spcPts val="1600"/>
              </a:spcBef>
              <a:spcAft>
                <a:spcPts val="1600"/>
              </a:spcAft>
              <a:buSzPts val="1400"/>
              <a:buChar char="■"/>
              <a:defRPr/>
            </a:lvl9pPr>
          </a:lstStyle>
          <a:p/>
        </p:txBody>
      </p:sp>
      <p:sp>
        <p:nvSpPr>
          <p:cNvPr id="24" name="Google Shape;24;p4"/>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4"/>
          <p:cNvSpPr txBox="1"/>
          <p:nvPr>
            <p:ph idx="4294967295" type="title"/>
          </p:nvPr>
        </p:nvSpPr>
        <p:spPr>
          <a:xfrm>
            <a:off x="1948950" y="3047242"/>
            <a:ext cx="85206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u="sng"/>
              <a:t>Challenge descritpion</a:t>
            </a:r>
            <a:endParaRPr u="sng"/>
          </a:p>
        </p:txBody>
      </p:sp>
      <p:sp>
        <p:nvSpPr>
          <p:cNvPr id="89" name="Google Shape;89;p14"/>
          <p:cNvSpPr txBox="1"/>
          <p:nvPr>
            <p:ph idx="4294967295" type="title"/>
          </p:nvPr>
        </p:nvSpPr>
        <p:spPr>
          <a:xfrm>
            <a:off x="464100" y="745767"/>
            <a:ext cx="85206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400" u="sng"/>
              <a:t>Team 1</a:t>
            </a:r>
            <a:endParaRPr sz="2400"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p:nvPr/>
        </p:nvSpPr>
        <p:spPr>
          <a:xfrm>
            <a:off x="1030779" y="422247"/>
            <a:ext cx="6849687" cy="6165704"/>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3" name="Google Shape;193;p23"/>
          <p:cNvSpPr txBox="1"/>
          <p:nvPr/>
        </p:nvSpPr>
        <p:spPr>
          <a:xfrm>
            <a:off x="2078182" y="605128"/>
            <a:ext cx="475488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Blast Off: the Straight-ish Line Speed Test</a:t>
            </a:r>
            <a:endParaRPr b="1" i="0" sz="1400" u="none" cap="none" strike="noStrike">
              <a:solidFill>
                <a:srgbClr val="000000"/>
              </a:solidFill>
              <a:latin typeface="Arial"/>
              <a:ea typeface="Arial"/>
              <a:cs typeface="Arial"/>
              <a:sym typeface="Arial"/>
            </a:endParaRPr>
          </a:p>
        </p:txBody>
      </p:sp>
      <p:sp>
        <p:nvSpPr>
          <p:cNvPr id="194" name="Google Shape;194;p23"/>
          <p:cNvSpPr txBox="1"/>
          <p:nvPr/>
        </p:nvSpPr>
        <p:spPr>
          <a:xfrm>
            <a:off x="1191491" y="1202476"/>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Team:</a:t>
            </a:r>
            <a:endParaRPr b="0" i="0" sz="1400" u="none" cap="none" strike="noStrike">
              <a:solidFill>
                <a:srgbClr val="000000"/>
              </a:solidFill>
              <a:latin typeface="Arial"/>
              <a:ea typeface="Arial"/>
              <a:cs typeface="Arial"/>
              <a:sym typeface="Arial"/>
            </a:endParaRPr>
          </a:p>
        </p:txBody>
      </p:sp>
      <p:sp>
        <p:nvSpPr>
          <p:cNvPr id="195" name="Google Shape;195;p23"/>
          <p:cNvSpPr txBox="1"/>
          <p:nvPr/>
        </p:nvSpPr>
        <p:spPr>
          <a:xfrm>
            <a:off x="3208713" y="1202476"/>
            <a:ext cx="3333403" cy="307777"/>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NAME OF TEAM</a:t>
            </a:r>
            <a:endParaRPr b="0" i="0" sz="1400" u="none" cap="none" strike="noStrike">
              <a:solidFill>
                <a:srgbClr val="000000"/>
              </a:solidFill>
              <a:latin typeface="Arial"/>
              <a:ea typeface="Arial"/>
              <a:cs typeface="Arial"/>
              <a:sym typeface="Arial"/>
            </a:endParaRPr>
          </a:p>
        </p:txBody>
      </p:sp>
      <p:sp>
        <p:nvSpPr>
          <p:cNvPr id="196" name="Google Shape;196;p23"/>
          <p:cNvSpPr/>
          <p:nvPr/>
        </p:nvSpPr>
        <p:spPr>
          <a:xfrm>
            <a:off x="1135380" y="1807333"/>
            <a:ext cx="6614160" cy="4753983"/>
          </a:xfrm>
          <a:prstGeom prst="rect">
            <a:avLst/>
          </a:prstGeom>
          <a:solidFill>
            <a:srgbClr val="BBD6EE"/>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7" name="Google Shape;197;p23"/>
          <p:cNvSpPr/>
          <p:nvPr/>
        </p:nvSpPr>
        <p:spPr>
          <a:xfrm>
            <a:off x="1159972" y="1925408"/>
            <a:ext cx="2229889" cy="498764"/>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ROUND 1</a:t>
            </a:r>
            <a:endParaRPr b="0" i="0" sz="1400" u="none" cap="none" strike="noStrike">
              <a:solidFill>
                <a:srgbClr val="000000"/>
              </a:solidFill>
              <a:latin typeface="Arial"/>
              <a:ea typeface="Arial"/>
              <a:cs typeface="Arial"/>
              <a:sym typeface="Arial"/>
            </a:endParaRPr>
          </a:p>
        </p:txBody>
      </p:sp>
      <p:sp>
        <p:nvSpPr>
          <p:cNvPr id="198" name="Google Shape;198;p23"/>
          <p:cNvSpPr/>
          <p:nvPr/>
        </p:nvSpPr>
        <p:spPr>
          <a:xfrm>
            <a:off x="3421380" y="1833968"/>
            <a:ext cx="2222963" cy="590204"/>
          </a:xfrm>
          <a:prstGeom prst="rect">
            <a:avLst/>
          </a:prstGeom>
          <a:solidFill>
            <a:schemeClr val="accent3"/>
          </a:solidFill>
          <a:ln cap="flat" cmpd="sng" w="254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ROUND 2</a:t>
            </a:r>
            <a:endParaRPr b="0" i="0" sz="1400" u="none" cap="none" strike="noStrike">
              <a:solidFill>
                <a:srgbClr val="000000"/>
              </a:solidFill>
              <a:latin typeface="Arial"/>
              <a:ea typeface="Arial"/>
              <a:cs typeface="Arial"/>
              <a:sym typeface="Arial"/>
            </a:endParaRPr>
          </a:p>
        </p:txBody>
      </p:sp>
      <p:sp>
        <p:nvSpPr>
          <p:cNvPr id="199" name="Google Shape;199;p23"/>
          <p:cNvSpPr/>
          <p:nvPr/>
        </p:nvSpPr>
        <p:spPr>
          <a:xfrm>
            <a:off x="5644343" y="1835411"/>
            <a:ext cx="2103810" cy="590204"/>
          </a:xfrm>
          <a:prstGeom prst="rect">
            <a:avLst/>
          </a:prstGeom>
          <a:solidFill>
            <a:schemeClr val="accent3"/>
          </a:solidFill>
          <a:ln cap="flat" cmpd="sng" w="254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ROUND 3 </a:t>
            </a:r>
            <a:endParaRPr b="0" i="0" sz="1400" u="none" cap="none" strike="noStrike">
              <a:solidFill>
                <a:srgbClr val="000000"/>
              </a:solidFill>
              <a:latin typeface="Arial"/>
              <a:ea typeface="Arial"/>
              <a:cs typeface="Arial"/>
              <a:sym typeface="Arial"/>
            </a:endParaRPr>
          </a:p>
        </p:txBody>
      </p:sp>
      <p:sp>
        <p:nvSpPr>
          <p:cNvPr id="200" name="Google Shape;200;p23"/>
          <p:cNvSpPr txBox="1"/>
          <p:nvPr/>
        </p:nvSpPr>
        <p:spPr>
          <a:xfrm>
            <a:off x="3034145" y="2651707"/>
            <a:ext cx="2623359" cy="307777"/>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TIME ROUND 1</a:t>
            </a:r>
            <a:endParaRPr b="0" i="0" sz="1400" u="none" cap="none" strike="noStrike">
              <a:solidFill>
                <a:srgbClr val="000000"/>
              </a:solidFill>
              <a:latin typeface="Arial"/>
              <a:ea typeface="Arial"/>
              <a:cs typeface="Arial"/>
              <a:sym typeface="Arial"/>
            </a:endParaRPr>
          </a:p>
        </p:txBody>
      </p:sp>
      <p:sp>
        <p:nvSpPr>
          <p:cNvPr id="201" name="Google Shape;201;p23"/>
          <p:cNvSpPr txBox="1"/>
          <p:nvPr/>
        </p:nvSpPr>
        <p:spPr>
          <a:xfrm>
            <a:off x="1414548" y="2651707"/>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Lap time:</a:t>
            </a:r>
            <a:endParaRPr b="0" i="0" sz="1400" u="none" cap="none" strike="noStrike">
              <a:solidFill>
                <a:srgbClr val="000000"/>
              </a:solidFill>
              <a:latin typeface="Arial"/>
              <a:ea typeface="Arial"/>
              <a:cs typeface="Arial"/>
              <a:sym typeface="Arial"/>
            </a:endParaRPr>
          </a:p>
        </p:txBody>
      </p:sp>
      <p:sp>
        <p:nvSpPr>
          <p:cNvPr id="202" name="Google Shape;202;p23"/>
          <p:cNvSpPr txBox="1"/>
          <p:nvPr/>
        </p:nvSpPr>
        <p:spPr>
          <a:xfrm>
            <a:off x="1414548" y="3130753"/>
            <a:ext cx="1475507"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Completed Run?</a:t>
            </a:r>
            <a:endParaRPr b="0" i="0" sz="1400" u="none" cap="none" strike="noStrike">
              <a:solidFill>
                <a:srgbClr val="000000"/>
              </a:solidFill>
              <a:latin typeface="Arial"/>
              <a:ea typeface="Arial"/>
              <a:cs typeface="Arial"/>
              <a:sym typeface="Arial"/>
            </a:endParaRPr>
          </a:p>
        </p:txBody>
      </p:sp>
      <p:sp>
        <p:nvSpPr>
          <p:cNvPr id="203" name="Google Shape;203;p23"/>
          <p:cNvSpPr txBox="1"/>
          <p:nvPr/>
        </p:nvSpPr>
        <p:spPr>
          <a:xfrm>
            <a:off x="3020983" y="3130753"/>
            <a:ext cx="2623359" cy="307777"/>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Check box (extra 100 points)</a:t>
            </a:r>
            <a:endParaRPr b="0" i="0" sz="1400" u="none" cap="none" strike="noStrike">
              <a:solidFill>
                <a:srgbClr val="000000"/>
              </a:solidFill>
              <a:latin typeface="Arial"/>
              <a:ea typeface="Arial"/>
              <a:cs typeface="Arial"/>
              <a:sym typeface="Arial"/>
            </a:endParaRPr>
          </a:p>
        </p:txBody>
      </p:sp>
      <p:sp>
        <p:nvSpPr>
          <p:cNvPr id="204" name="Google Shape;204;p23"/>
          <p:cNvSpPr txBox="1"/>
          <p:nvPr/>
        </p:nvSpPr>
        <p:spPr>
          <a:xfrm>
            <a:off x="1414548" y="3859260"/>
            <a:ext cx="1398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PENALTIES:</a:t>
            </a:r>
            <a:endParaRPr b="0" i="0" sz="1400" u="none" cap="none" strike="noStrike">
              <a:solidFill>
                <a:srgbClr val="000000"/>
              </a:solidFill>
              <a:latin typeface="Arial"/>
              <a:ea typeface="Arial"/>
              <a:cs typeface="Arial"/>
              <a:sym typeface="Arial"/>
            </a:endParaRPr>
          </a:p>
        </p:txBody>
      </p:sp>
      <p:sp>
        <p:nvSpPr>
          <p:cNvPr id="205" name="Google Shape;205;p23"/>
          <p:cNvSpPr txBox="1"/>
          <p:nvPr/>
        </p:nvSpPr>
        <p:spPr>
          <a:xfrm>
            <a:off x="1447050" y="4336037"/>
            <a:ext cx="1475400" cy="6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Touch walls 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a:t>scraping</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06" name="Google Shape;206;p23"/>
          <p:cNvSpPr txBox="1"/>
          <p:nvPr/>
        </p:nvSpPr>
        <p:spPr>
          <a:xfrm>
            <a:off x="3006100" y="4424688"/>
            <a:ext cx="3333300" cy="3078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Radio Button </a:t>
            </a:r>
            <a:r>
              <a:rPr b="1" lang="en-US">
                <a:solidFill>
                  <a:schemeClr val="dk1"/>
                </a:solidFill>
              </a:rPr>
              <a:t>0,1,2,3+ or scraping</a:t>
            </a:r>
            <a:endParaRPr b="0" i="0" sz="1400" u="none" cap="none" strike="noStrike">
              <a:solidFill>
                <a:srgbClr val="000000"/>
              </a:solidFill>
              <a:latin typeface="Arial"/>
              <a:ea typeface="Arial"/>
              <a:cs typeface="Arial"/>
              <a:sym typeface="Arial"/>
            </a:endParaRPr>
          </a:p>
        </p:txBody>
      </p:sp>
      <p:sp>
        <p:nvSpPr>
          <p:cNvPr id="207" name="Google Shape;207;p23"/>
          <p:cNvSpPr txBox="1"/>
          <p:nvPr/>
        </p:nvSpPr>
        <p:spPr>
          <a:xfrm>
            <a:off x="1447058" y="5065759"/>
            <a:ext cx="1573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2nd</a:t>
            </a:r>
            <a:r>
              <a:rPr b="0" i="0" lang="en-US" sz="1400" u="none" cap="none" strike="noStrike">
                <a:solidFill>
                  <a:srgbClr val="000000"/>
                </a:solidFill>
                <a:latin typeface="Arial"/>
                <a:ea typeface="Arial"/>
                <a:cs typeface="Arial"/>
                <a:sym typeface="Arial"/>
              </a:rPr>
              <a:t> rescue: </a:t>
            </a:r>
            <a:endParaRPr b="0" i="0" sz="1100" u="none" cap="none" strike="noStrike">
              <a:solidFill>
                <a:srgbClr val="000000"/>
              </a:solidFill>
              <a:latin typeface="Arial"/>
              <a:ea typeface="Arial"/>
              <a:cs typeface="Arial"/>
              <a:sym typeface="Arial"/>
            </a:endParaRPr>
          </a:p>
        </p:txBody>
      </p:sp>
      <p:sp>
        <p:nvSpPr>
          <p:cNvPr id="208" name="Google Shape;208;p23"/>
          <p:cNvSpPr txBox="1"/>
          <p:nvPr/>
        </p:nvSpPr>
        <p:spPr>
          <a:xfrm>
            <a:off x="3020980" y="5094279"/>
            <a:ext cx="2623500" cy="3078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Check box (-15 seconds)</a:t>
            </a:r>
            <a:endParaRPr b="0" i="0" sz="1400" u="none" cap="none" strike="noStrike">
              <a:solidFill>
                <a:srgbClr val="000000"/>
              </a:solidFill>
              <a:latin typeface="Arial"/>
              <a:ea typeface="Arial"/>
              <a:cs typeface="Arial"/>
              <a:sym typeface="Arial"/>
            </a:endParaRPr>
          </a:p>
        </p:txBody>
      </p:sp>
      <p:sp>
        <p:nvSpPr>
          <p:cNvPr id="209" name="Google Shape;209;p23"/>
          <p:cNvSpPr txBox="1"/>
          <p:nvPr/>
        </p:nvSpPr>
        <p:spPr>
          <a:xfrm>
            <a:off x="1432304" y="5553198"/>
            <a:ext cx="15738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Abandoned or non-completed:</a:t>
            </a:r>
            <a:endParaRPr b="0" i="0" sz="1000" u="none" cap="none" strike="noStrike">
              <a:solidFill>
                <a:srgbClr val="000000"/>
              </a:solidFill>
              <a:latin typeface="Arial"/>
              <a:ea typeface="Arial"/>
              <a:cs typeface="Arial"/>
              <a:sym typeface="Arial"/>
            </a:endParaRPr>
          </a:p>
        </p:txBody>
      </p:sp>
      <p:sp>
        <p:nvSpPr>
          <p:cNvPr id="210" name="Google Shape;210;p23"/>
          <p:cNvSpPr txBox="1"/>
          <p:nvPr/>
        </p:nvSpPr>
        <p:spPr>
          <a:xfrm>
            <a:off x="3034145" y="5706066"/>
            <a:ext cx="2623500" cy="3078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Check box (-60 seconds)</a:t>
            </a:r>
            <a:endParaRPr b="0" i="0" sz="1400" u="none" cap="none" strike="noStrike">
              <a:solidFill>
                <a:srgbClr val="000000"/>
              </a:solidFill>
              <a:latin typeface="Arial"/>
              <a:ea typeface="Arial"/>
              <a:cs typeface="Arial"/>
              <a:sym typeface="Arial"/>
            </a:endParaRPr>
          </a:p>
        </p:txBody>
      </p:sp>
      <p:cxnSp>
        <p:nvCxnSpPr>
          <p:cNvPr id="211" name="Google Shape;211;p23"/>
          <p:cNvCxnSpPr/>
          <p:nvPr/>
        </p:nvCxnSpPr>
        <p:spPr>
          <a:xfrm flipH="1">
            <a:off x="5784576" y="4094484"/>
            <a:ext cx="612000" cy="332100"/>
          </a:xfrm>
          <a:prstGeom prst="straightConnector1">
            <a:avLst/>
          </a:prstGeom>
          <a:noFill/>
          <a:ln cap="flat" cmpd="sng" w="34925">
            <a:solidFill>
              <a:schemeClr val="dk1"/>
            </a:solidFill>
            <a:prstDash val="solid"/>
            <a:round/>
            <a:headEnd len="sm" w="sm" type="none"/>
            <a:tailEnd len="med" w="med" type="triangle"/>
          </a:ln>
        </p:spPr>
      </p:cxnSp>
      <p:sp>
        <p:nvSpPr>
          <p:cNvPr id="212" name="Google Shape;212;p23"/>
          <p:cNvSpPr txBox="1"/>
          <p:nvPr/>
        </p:nvSpPr>
        <p:spPr>
          <a:xfrm>
            <a:off x="6196025" y="2802650"/>
            <a:ext cx="1475400" cy="12156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US">
                <a:solidFill>
                  <a:schemeClr val="dk1"/>
                </a:solidFill>
              </a:rPr>
              <a:t>0: +45 points</a:t>
            </a:r>
            <a:endParaRPr b="1">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1: -10 sec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2: -20 sec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3+</a:t>
            </a:r>
            <a:r>
              <a:rPr b="1" lang="en-US">
                <a:solidFill>
                  <a:schemeClr val="dk1"/>
                </a:solidFill>
              </a:rPr>
              <a:t> or scraping</a:t>
            </a:r>
            <a:r>
              <a:rPr b="1" i="0" lang="en-US" sz="1400" u="none" cap="none" strike="noStrike">
                <a:solidFill>
                  <a:schemeClr val="dk1"/>
                </a:solidFill>
                <a:latin typeface="Arial"/>
                <a:ea typeface="Arial"/>
                <a:cs typeface="Arial"/>
                <a:sym typeface="Arial"/>
              </a:rPr>
              <a:t> -30 sec</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4"/>
          <p:cNvSpPr/>
          <p:nvPr/>
        </p:nvSpPr>
        <p:spPr>
          <a:xfrm>
            <a:off x="565264" y="293868"/>
            <a:ext cx="7596097" cy="45550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000" u="sng" cap="none" strike="noStrike">
                <a:solidFill>
                  <a:schemeClr val="dk1"/>
                </a:solidFill>
                <a:latin typeface="Calibri"/>
                <a:ea typeface="Calibri"/>
                <a:cs typeface="Calibri"/>
                <a:sym typeface="Calibri"/>
              </a:rPr>
              <a:t>Challenge: </a:t>
            </a:r>
            <a:r>
              <a:rPr b="1" i="0" lang="en-US" sz="2000" u="sng" cap="none" strike="noStrike">
                <a:solidFill>
                  <a:srgbClr val="000000"/>
                </a:solidFill>
                <a:latin typeface="Arial"/>
                <a:ea typeface="Arial"/>
                <a:cs typeface="Arial"/>
                <a:sym typeface="Arial"/>
              </a:rPr>
              <a:t>Spirit of Curiosity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Goal: Remote control robots to collect rock samples from one corner of an arena with uneven terrain to its opposite corner.</a:t>
            </a:r>
            <a:endParaRPr b="0" i="0" sz="1800" u="none" cap="none" strike="noStrike">
              <a:solidFill>
                <a:srgbClr val="000000"/>
              </a:solidFill>
              <a:latin typeface="Arial"/>
              <a:ea typeface="Arial"/>
              <a:cs typeface="Arial"/>
              <a:sym typeface="Arial"/>
            </a:endParaRPr>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Category: Remote-Controlled</a:t>
            </a:r>
            <a:endParaRPr b="0" i="0" sz="1800" u="none" cap="none" strike="noStrike">
              <a:solidFill>
                <a:srgbClr val="000000"/>
              </a:solidFill>
              <a:latin typeface="Arial"/>
              <a:ea typeface="Arial"/>
              <a:cs typeface="Arial"/>
              <a:sym typeface="Arial"/>
            </a:endParaRPr>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Time Limit: 5 minutes (A single attempt of the challenge is permitted within the 5 minute limit).</a:t>
            </a:r>
            <a:endParaRPr b="0" i="0" sz="1800" u="none" cap="none" strike="noStrike">
              <a:solidFill>
                <a:srgbClr val="000000"/>
              </a:solidFill>
              <a:latin typeface="Arial"/>
              <a:ea typeface="Arial"/>
              <a:cs typeface="Arial"/>
              <a:sym typeface="Arial"/>
            </a:endParaRPr>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Rules:</a:t>
            </a:r>
            <a:endParaRPr b="0" i="0" sz="1800" u="none" cap="none" strike="noStrike">
              <a:solidFill>
                <a:srgbClr val="000000"/>
              </a:solidFill>
              <a:latin typeface="Arial"/>
              <a:ea typeface="Arial"/>
              <a:cs typeface="Arial"/>
              <a:sym typeface="Arial"/>
            </a:endParaRPr>
          </a:p>
          <a:p>
            <a:pPr indent="-3111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There will be multiple routes to the sample site. It is up to the roboteer which route they take to and from the site.</a:t>
            </a:r>
            <a:endParaRPr b="0" i="0" sz="1800" u="none" cap="none" strike="noStrike">
              <a:solidFill>
                <a:srgbClr val="000000"/>
              </a:solidFill>
              <a:latin typeface="Arial"/>
              <a:ea typeface="Arial"/>
              <a:cs typeface="Arial"/>
              <a:sym typeface="Arial"/>
            </a:endParaRPr>
          </a:p>
          <a:p>
            <a:pPr indent="-3111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Both loading and unloading of the sample is expected to be a </a:t>
            </a:r>
            <a:r>
              <a:rPr b="1" i="0" lang="en-US" sz="1800" u="none" cap="none" strike="noStrike">
                <a:solidFill>
                  <a:srgbClr val="000000"/>
                </a:solidFill>
                <a:latin typeface="Arial"/>
                <a:ea typeface="Arial"/>
                <a:cs typeface="Arial"/>
                <a:sym typeface="Arial"/>
              </a:rPr>
              <a:t>manual pick-up-and-place</a:t>
            </a:r>
            <a:r>
              <a:rPr b="0" i="0" lang="en-US" sz="1800" u="none" cap="none" strike="noStrike">
                <a:solidFill>
                  <a:srgbClr val="000000"/>
                </a:solidFill>
                <a:latin typeface="Arial"/>
                <a:ea typeface="Arial"/>
                <a:cs typeface="Arial"/>
                <a:sym typeface="Arial"/>
              </a:rPr>
              <a:t> by member(s) of the roboteers’ team or a volunteer. </a:t>
            </a:r>
            <a:endParaRPr b="0" i="0" sz="1800" u="none" cap="none" strike="noStrike">
              <a:solidFill>
                <a:srgbClr val="000000"/>
              </a:solidFill>
              <a:latin typeface="Arial"/>
              <a:ea typeface="Arial"/>
              <a:cs typeface="Arial"/>
              <a:sym typeface="Arial"/>
            </a:endParaRPr>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Points:</a:t>
            </a:r>
            <a:endParaRPr b="0" i="0" sz="1800" u="none" cap="none" strike="noStrike">
              <a:solidFill>
                <a:srgbClr val="000000"/>
              </a:solidFill>
              <a:latin typeface="Arial"/>
              <a:ea typeface="Arial"/>
              <a:cs typeface="Arial"/>
              <a:sym typeface="Arial"/>
            </a:endParaRPr>
          </a:p>
          <a:p>
            <a:pPr indent="-3111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45 points will be awarded per sample collected.</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800" u="none" cap="none" strike="noStrike">
                <a:solidFill>
                  <a:srgbClr val="000000"/>
                </a:solidFill>
                <a:latin typeface="Arial"/>
                <a:ea typeface="Arial"/>
                <a:cs typeface="Arial"/>
                <a:sym typeface="Arial"/>
              </a:rPr>
              <a:t>40 bonus points will be awarded for any team collecting </a:t>
            </a:r>
            <a:r>
              <a:rPr b="1" i="0" lang="en-US" sz="1800" u="none" cap="none" strike="noStrike">
                <a:solidFill>
                  <a:srgbClr val="000000"/>
                </a:solidFill>
                <a:latin typeface="Arial"/>
                <a:ea typeface="Arial"/>
                <a:cs typeface="Arial"/>
                <a:sym typeface="Arial"/>
              </a:rPr>
              <a:t>more than 5 sample</a:t>
            </a:r>
            <a:r>
              <a:rPr b="1" i="0" lang="en-US" sz="1400" u="none" cap="none" strike="noStrike">
                <a:solidFill>
                  <a:srgbClr val="000000"/>
                </a:solidFill>
                <a:latin typeface="Arial"/>
                <a:ea typeface="Arial"/>
                <a:cs typeface="Arial"/>
                <a:sym typeface="Arial"/>
              </a:rPr>
              <a:t>s</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p:nvPr/>
        </p:nvSpPr>
        <p:spPr>
          <a:xfrm>
            <a:off x="1030779" y="590204"/>
            <a:ext cx="6849687" cy="566928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3" name="Google Shape;223;p25"/>
          <p:cNvSpPr txBox="1"/>
          <p:nvPr/>
        </p:nvSpPr>
        <p:spPr>
          <a:xfrm>
            <a:off x="2078182" y="773084"/>
            <a:ext cx="475488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Spirit of Curiosity</a:t>
            </a:r>
            <a:endParaRPr b="1" i="0" sz="1400" u="none" cap="none" strike="noStrike">
              <a:solidFill>
                <a:srgbClr val="000000"/>
              </a:solidFill>
              <a:latin typeface="Arial"/>
              <a:ea typeface="Arial"/>
              <a:cs typeface="Arial"/>
              <a:sym typeface="Arial"/>
            </a:endParaRPr>
          </a:p>
        </p:txBody>
      </p:sp>
      <p:sp>
        <p:nvSpPr>
          <p:cNvPr id="224" name="Google Shape;224;p25"/>
          <p:cNvSpPr txBox="1"/>
          <p:nvPr/>
        </p:nvSpPr>
        <p:spPr>
          <a:xfrm>
            <a:off x="1191491" y="1370432"/>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Team:</a:t>
            </a:r>
            <a:endParaRPr b="0" i="0" sz="1400" u="none" cap="none" strike="noStrike">
              <a:solidFill>
                <a:srgbClr val="000000"/>
              </a:solidFill>
              <a:latin typeface="Arial"/>
              <a:ea typeface="Arial"/>
              <a:cs typeface="Arial"/>
              <a:sym typeface="Arial"/>
            </a:endParaRPr>
          </a:p>
        </p:txBody>
      </p:sp>
      <p:sp>
        <p:nvSpPr>
          <p:cNvPr id="225" name="Google Shape;225;p25"/>
          <p:cNvSpPr txBox="1"/>
          <p:nvPr/>
        </p:nvSpPr>
        <p:spPr>
          <a:xfrm>
            <a:off x="3208713" y="1370432"/>
            <a:ext cx="3333403" cy="307777"/>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NAME OF TEAM</a:t>
            </a:r>
            <a:endParaRPr b="0" i="0" sz="1400" u="none" cap="none" strike="noStrike">
              <a:solidFill>
                <a:srgbClr val="000000"/>
              </a:solidFill>
              <a:latin typeface="Arial"/>
              <a:ea typeface="Arial"/>
              <a:cs typeface="Arial"/>
              <a:sym typeface="Arial"/>
            </a:endParaRPr>
          </a:p>
        </p:txBody>
      </p:sp>
      <p:sp>
        <p:nvSpPr>
          <p:cNvPr id="226" name="Google Shape;226;p25"/>
          <p:cNvSpPr/>
          <p:nvPr/>
        </p:nvSpPr>
        <p:spPr>
          <a:xfrm>
            <a:off x="1135380" y="2001924"/>
            <a:ext cx="6614160" cy="4139738"/>
          </a:xfrm>
          <a:prstGeom prst="rect">
            <a:avLst/>
          </a:prstGeom>
          <a:solidFill>
            <a:srgbClr val="BBD6EE"/>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7" name="Google Shape;227;p25"/>
          <p:cNvSpPr txBox="1"/>
          <p:nvPr/>
        </p:nvSpPr>
        <p:spPr>
          <a:xfrm>
            <a:off x="3034145" y="2819663"/>
            <a:ext cx="3333403" cy="307777"/>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5 minutes</a:t>
            </a:r>
            <a:endParaRPr b="1" i="0" sz="1400" u="none" cap="none" strike="noStrike">
              <a:solidFill>
                <a:schemeClr val="dk1"/>
              </a:solidFill>
              <a:latin typeface="Arial"/>
              <a:ea typeface="Arial"/>
              <a:cs typeface="Arial"/>
              <a:sym typeface="Arial"/>
            </a:endParaRPr>
          </a:p>
        </p:txBody>
      </p:sp>
      <p:sp>
        <p:nvSpPr>
          <p:cNvPr id="228" name="Google Shape;228;p25"/>
          <p:cNvSpPr txBox="1"/>
          <p:nvPr/>
        </p:nvSpPr>
        <p:spPr>
          <a:xfrm>
            <a:off x="1414548" y="2819663"/>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Time:</a:t>
            </a:r>
            <a:endParaRPr b="0" i="0" sz="1400" u="none" cap="none" strike="noStrike">
              <a:solidFill>
                <a:srgbClr val="000000"/>
              </a:solidFill>
              <a:latin typeface="Arial"/>
              <a:ea typeface="Arial"/>
              <a:cs typeface="Arial"/>
              <a:sym typeface="Arial"/>
            </a:endParaRPr>
          </a:p>
        </p:txBody>
      </p:sp>
      <p:sp>
        <p:nvSpPr>
          <p:cNvPr id="229" name="Google Shape;229;p25"/>
          <p:cNvSpPr/>
          <p:nvPr/>
        </p:nvSpPr>
        <p:spPr>
          <a:xfrm>
            <a:off x="1263508" y="2078525"/>
            <a:ext cx="6486000" cy="498900"/>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ROUND 1</a:t>
            </a:r>
            <a:endParaRPr b="0" i="0" sz="1400" u="none" cap="none" strike="noStrike">
              <a:solidFill>
                <a:srgbClr val="000000"/>
              </a:solidFill>
              <a:latin typeface="Arial"/>
              <a:ea typeface="Arial"/>
              <a:cs typeface="Arial"/>
              <a:sym typeface="Arial"/>
            </a:endParaRPr>
          </a:p>
        </p:txBody>
      </p:sp>
      <p:sp>
        <p:nvSpPr>
          <p:cNvPr id="230" name="Google Shape;230;p25"/>
          <p:cNvSpPr txBox="1"/>
          <p:nvPr/>
        </p:nvSpPr>
        <p:spPr>
          <a:xfrm>
            <a:off x="1414550" y="3298691"/>
            <a:ext cx="1327200" cy="103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number of rock sample:</a:t>
            </a:r>
            <a:endParaRPr b="0" i="0" sz="1400" u="none" cap="none" strike="noStrike">
              <a:solidFill>
                <a:srgbClr val="000000"/>
              </a:solidFill>
              <a:latin typeface="Arial"/>
              <a:ea typeface="Arial"/>
              <a:cs typeface="Arial"/>
              <a:sym typeface="Arial"/>
            </a:endParaRPr>
          </a:p>
        </p:txBody>
      </p:sp>
      <p:sp>
        <p:nvSpPr>
          <p:cNvPr id="231" name="Google Shape;231;p25"/>
          <p:cNvSpPr txBox="1"/>
          <p:nvPr/>
        </p:nvSpPr>
        <p:spPr>
          <a:xfrm>
            <a:off x="3020983" y="3298709"/>
            <a:ext cx="3333403" cy="7386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Input a number (The points will be calculate automatically according to the number)</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6"/>
          <p:cNvSpPr txBox="1"/>
          <p:nvPr>
            <p:ph type="ctrTitle"/>
          </p:nvPr>
        </p:nvSpPr>
        <p:spPr>
          <a:xfrm>
            <a:off x="410547" y="354812"/>
            <a:ext cx="5505061" cy="6354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6000"/>
              <a:buNone/>
            </a:pPr>
            <a:r>
              <a:rPr b="1" lang="en-US" sz="2400" u="sng">
                <a:latin typeface="Calibri"/>
                <a:ea typeface="Calibri"/>
                <a:cs typeface="Calibri"/>
                <a:sym typeface="Calibri"/>
              </a:rPr>
              <a:t>Challenge :</a:t>
            </a:r>
            <a:r>
              <a:rPr b="1" lang="en-US" sz="2400" u="sng"/>
              <a:t>The Hubble Telescope Nebula</a:t>
            </a:r>
            <a:endParaRPr b="1" sz="2400" u="sng"/>
          </a:p>
        </p:txBody>
      </p:sp>
      <p:sp>
        <p:nvSpPr>
          <p:cNvPr id="237" name="Google Shape;237;p26"/>
          <p:cNvSpPr txBox="1"/>
          <p:nvPr/>
        </p:nvSpPr>
        <p:spPr>
          <a:xfrm>
            <a:off x="768875" y="1220225"/>
            <a:ext cx="7808100" cy="4580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Goal - To visit each of the four target areas within the time limit.</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Category - Autonomous</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Time Limit - 7 Minutes (for all 3 rounds)</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chemeClr val="dk1"/>
                </a:solidFill>
                <a:latin typeface="Arial"/>
                <a:ea typeface="Arial"/>
                <a:cs typeface="Arial"/>
                <a:sym typeface="Arial"/>
              </a:rPr>
              <a:t>Three</a:t>
            </a:r>
            <a:r>
              <a:rPr b="0" i="0" lang="en-US" sz="1800" u="none" cap="none" strike="noStrike">
                <a:solidFill>
                  <a:schemeClr val="dk1"/>
                </a:solidFill>
                <a:latin typeface="Arial"/>
                <a:ea typeface="Arial"/>
                <a:cs typeface="Arial"/>
                <a:sym typeface="Arial"/>
              </a:rPr>
              <a:t> run attempts are permitted,not compulsory but encouraged,</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Two methods of operation</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Ranks are calculated after all the players finish.</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shortest run of the three runs will be used to rank.</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robot with the shortest time will take first place.</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8" name="Google Shape;238;p26"/>
          <p:cNvGraphicFramePr/>
          <p:nvPr/>
        </p:nvGraphicFramePr>
        <p:xfrm>
          <a:off x="899450" y="3921475"/>
          <a:ext cx="3000000" cy="3000000"/>
        </p:xfrm>
        <a:graphic>
          <a:graphicData uri="http://schemas.openxmlformats.org/drawingml/2006/table">
            <a:tbl>
              <a:tblPr>
                <a:noFill/>
                <a:tableStyleId>{4EFD4C6D-078A-4FAE-91B9-FF6672C33229}</a:tableStyleId>
              </a:tblPr>
              <a:tblGrid>
                <a:gridCol w="2413000"/>
                <a:gridCol w="2413000"/>
                <a:gridCol w="2413000"/>
              </a:tblGrid>
              <a:tr h="3810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solidFill>
                      <a:srgbClr val="3D85C6"/>
                    </a:solidFill>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1400" u="none" cap="none" strike="noStrike"/>
                        <a:t>Method 1</a:t>
                      </a:r>
                      <a:endParaRPr b="1" sz="1400" u="none" cap="none" strike="noStrike"/>
                    </a:p>
                  </a:txBody>
                  <a:tcPr marT="91425" marB="91425" marR="91425" marL="91425">
                    <a:solidFill>
                      <a:srgbClr val="3D85C6"/>
                    </a:solidFill>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1400" u="none" cap="none" strike="noStrike"/>
                        <a:t>Method 2</a:t>
                      </a:r>
                      <a:endParaRPr b="1" sz="1400" u="none" cap="none" strike="noStrike"/>
                    </a:p>
                  </a:txBody>
                  <a:tcPr marT="91425" marB="91425" marR="91425" marL="91425">
                    <a:solidFill>
                      <a:srgbClr val="3D85C6"/>
                    </a:solidFill>
                  </a:tcPr>
                </a:tc>
              </a:tr>
              <a:tr h="381000">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US" sz="1200" u="none" cap="none" strike="noStrike">
                          <a:solidFill>
                            <a:schemeClr val="dk1"/>
                          </a:solidFill>
                        </a:rPr>
                        <a:t>             </a:t>
                      </a:r>
                      <a:r>
                        <a:rPr b="1" lang="en-US" sz="1200" u="none" cap="none" strike="noStrike">
                          <a:solidFill>
                            <a:schemeClr val="dk1"/>
                          </a:solidFill>
                        </a:rPr>
                        <a:t>Order of zones </a:t>
                      </a:r>
                      <a:endParaRPr b="1" sz="1200" u="none" cap="none" strike="noStrike"/>
                    </a:p>
                  </a:txBody>
                  <a:tcPr marT="91425" marB="91425" marR="91425" marL="91425">
                    <a:solidFill>
                      <a:srgbClr val="6AA84F"/>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      Red, Blue, Yellow, Green.</a:t>
                      </a:r>
                      <a:endParaRPr sz="12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                Any order</a:t>
                      </a:r>
                      <a:endParaRPr sz="1200" u="none" cap="none" strike="noStrike"/>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     each colour zone entered</a:t>
                      </a:r>
                      <a:endParaRPr b="1" sz="1200" u="none" cap="none" strike="noStrike"/>
                    </a:p>
                  </a:txBody>
                  <a:tcPr marT="91425" marB="91425" marR="91425" marL="91425">
                    <a:solidFill>
                      <a:srgbClr val="6AA84F"/>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                     35</a:t>
                      </a:r>
                      <a:endParaRPr sz="12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                      30</a:t>
                      </a:r>
                      <a:endParaRPr sz="1200" u="none" cap="none" strike="noStrike"/>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All zones in correct order/  all zones entered</a:t>
                      </a:r>
                      <a:endParaRPr b="1" sz="1200" u="none" cap="none" strike="noStrike"/>
                    </a:p>
                  </a:txBody>
                  <a:tcPr marT="91425" marB="91425" marR="91425" marL="91425">
                    <a:solidFill>
                      <a:srgbClr val="6AA84F"/>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                     30</a:t>
                      </a:r>
                      <a:endParaRPr sz="12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                      25</a:t>
                      </a:r>
                      <a:endParaRPr sz="1200" u="none" cap="none" strike="noStrike"/>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7"/>
          <p:cNvSpPr txBox="1"/>
          <p:nvPr/>
        </p:nvSpPr>
        <p:spPr>
          <a:xfrm>
            <a:off x="311700" y="352342"/>
            <a:ext cx="8520600" cy="377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sng" cap="none" strike="noStrike">
                <a:solidFill>
                  <a:srgbClr val="000000"/>
                </a:solidFill>
                <a:latin typeface="Arial"/>
                <a:ea typeface="Arial"/>
                <a:cs typeface="Arial"/>
                <a:sym typeface="Arial"/>
              </a:rPr>
              <a:t>The Hubble Telescope Nebula Penalties :</a:t>
            </a:r>
            <a:endParaRPr b="1" i="0" sz="1800" u="sng" cap="none" strike="noStrike">
              <a:solidFill>
                <a:srgbClr val="000000"/>
              </a:solidFill>
              <a:latin typeface="Arial"/>
              <a:ea typeface="Arial"/>
              <a:cs typeface="Arial"/>
              <a:sym typeface="Arial"/>
            </a:endParaRPr>
          </a:p>
          <a:p>
            <a:pPr indent="-342900" lvl="0" marL="457200" marR="0" rtl="0" algn="l">
              <a:lnSpc>
                <a:spcPct val="115000"/>
              </a:lnSpc>
              <a:spcBef>
                <a:spcPts val="12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One rescue</a:t>
            </a:r>
            <a:r>
              <a:rPr b="0" i="0" lang="en-US" sz="1800" u="none" cap="none" strike="noStrike">
                <a:solidFill>
                  <a:schemeClr val="dk1"/>
                </a:solidFill>
                <a:latin typeface="Arial"/>
                <a:ea typeface="Arial"/>
                <a:cs typeface="Arial"/>
                <a:sym typeface="Arial"/>
              </a:rPr>
              <a:t> per run without penalty but the clock will not be stopped.</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 second rescue is permitted, incurring a 15 second penalty.</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 third rescue is permitted, incurring a 15 second penalty.</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A fourth rescue is not permitted</a:t>
            </a:r>
            <a:r>
              <a:rPr b="0" i="0" lang="en-US" sz="1800" u="none" cap="none" strike="noStrike">
                <a:solidFill>
                  <a:schemeClr val="dk1"/>
                </a:solidFill>
                <a:latin typeface="Arial"/>
                <a:ea typeface="Arial"/>
                <a:cs typeface="Arial"/>
                <a:sym typeface="Arial"/>
              </a:rPr>
              <a:t>, instead the run must be </a:t>
            </a:r>
            <a:r>
              <a:rPr b="1" i="0" lang="en-US" sz="1800" u="none" cap="none" strike="noStrike">
                <a:solidFill>
                  <a:schemeClr val="dk1"/>
                </a:solidFill>
                <a:latin typeface="Arial"/>
                <a:ea typeface="Arial"/>
                <a:cs typeface="Arial"/>
                <a:sym typeface="Arial"/>
              </a:rPr>
              <a:t>abandoned</a:t>
            </a:r>
            <a:r>
              <a:rPr b="0" i="0" lang="en-US"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Abandoned or non-completed runs will not count towards the shortest run time, however any points accumulated during the incomplete run will count towards the overall score.</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12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311700" y="9576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1100"/>
              <a:buNone/>
            </a:pPr>
            <a:r>
              <a:rPr lang="en-US" sz="3000"/>
              <a:t>The Hubble Telescope Nebula</a:t>
            </a:r>
            <a:endParaRPr/>
          </a:p>
        </p:txBody>
      </p:sp>
      <p:sp>
        <p:nvSpPr>
          <p:cNvPr id="249" name="Google Shape;249;p28"/>
          <p:cNvSpPr txBox="1"/>
          <p:nvPr/>
        </p:nvSpPr>
        <p:spPr>
          <a:xfrm>
            <a:off x="311700" y="1586350"/>
            <a:ext cx="21009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Team Name :</a:t>
            </a:r>
            <a:endParaRPr b="0" i="0" sz="1400" u="none" cap="none" strike="noStrike">
              <a:solidFill>
                <a:srgbClr val="000000"/>
              </a:solidFill>
              <a:latin typeface="Arial"/>
              <a:ea typeface="Arial"/>
              <a:cs typeface="Arial"/>
              <a:sym typeface="Arial"/>
            </a:endParaRPr>
          </a:p>
        </p:txBody>
      </p:sp>
      <p:sp>
        <p:nvSpPr>
          <p:cNvPr id="250" name="Google Shape;250;p28"/>
          <p:cNvSpPr/>
          <p:nvPr/>
        </p:nvSpPr>
        <p:spPr>
          <a:xfrm>
            <a:off x="3526225" y="1638500"/>
            <a:ext cx="4109400" cy="357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8"/>
          <p:cNvSpPr txBox="1"/>
          <p:nvPr/>
        </p:nvSpPr>
        <p:spPr>
          <a:xfrm>
            <a:off x="311700" y="2208525"/>
            <a:ext cx="25188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Method :</a:t>
            </a:r>
            <a:endParaRPr b="0" i="0" sz="1400" u="none" cap="none" strike="noStrike">
              <a:solidFill>
                <a:srgbClr val="000000"/>
              </a:solidFill>
              <a:latin typeface="Arial"/>
              <a:ea typeface="Arial"/>
              <a:cs typeface="Arial"/>
              <a:sym typeface="Arial"/>
            </a:endParaRPr>
          </a:p>
        </p:txBody>
      </p:sp>
      <p:sp>
        <p:nvSpPr>
          <p:cNvPr id="252" name="Google Shape;252;p28"/>
          <p:cNvSpPr/>
          <p:nvPr/>
        </p:nvSpPr>
        <p:spPr>
          <a:xfrm>
            <a:off x="3526325" y="2208550"/>
            <a:ext cx="4109400" cy="357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8"/>
          <p:cNvSpPr/>
          <p:nvPr/>
        </p:nvSpPr>
        <p:spPr>
          <a:xfrm>
            <a:off x="384425" y="2831575"/>
            <a:ext cx="8351700" cy="30225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8"/>
          <p:cNvSpPr/>
          <p:nvPr/>
        </p:nvSpPr>
        <p:spPr>
          <a:xfrm>
            <a:off x="397700" y="2858100"/>
            <a:ext cx="2717700" cy="450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8"/>
          <p:cNvSpPr/>
          <p:nvPr/>
        </p:nvSpPr>
        <p:spPr>
          <a:xfrm>
            <a:off x="3115275" y="2858100"/>
            <a:ext cx="2876700" cy="4506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8"/>
          <p:cNvSpPr/>
          <p:nvPr/>
        </p:nvSpPr>
        <p:spPr>
          <a:xfrm>
            <a:off x="5991900" y="2844825"/>
            <a:ext cx="2717700" cy="463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8"/>
          <p:cNvSpPr txBox="1"/>
          <p:nvPr/>
        </p:nvSpPr>
        <p:spPr>
          <a:xfrm>
            <a:off x="1087000" y="2897775"/>
            <a:ext cx="21543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Arial"/>
                <a:ea typeface="Arial"/>
                <a:cs typeface="Arial"/>
                <a:sym typeface="Arial"/>
              </a:rPr>
              <a:t>Round 1</a:t>
            </a:r>
            <a:endParaRPr b="1" i="0" sz="1800" u="none" cap="none" strike="noStrike">
              <a:solidFill>
                <a:srgbClr val="FFFFFF"/>
              </a:solidFill>
              <a:latin typeface="Arial"/>
              <a:ea typeface="Arial"/>
              <a:cs typeface="Arial"/>
              <a:sym typeface="Arial"/>
            </a:endParaRPr>
          </a:p>
        </p:txBody>
      </p:sp>
      <p:sp>
        <p:nvSpPr>
          <p:cNvPr id="258" name="Google Shape;258;p28"/>
          <p:cNvSpPr txBox="1"/>
          <p:nvPr/>
        </p:nvSpPr>
        <p:spPr>
          <a:xfrm>
            <a:off x="3996750" y="2897775"/>
            <a:ext cx="21543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Arial"/>
                <a:ea typeface="Arial"/>
                <a:cs typeface="Arial"/>
                <a:sym typeface="Arial"/>
              </a:rPr>
              <a:t>Round 2</a:t>
            </a:r>
            <a:endParaRPr b="1" i="0" sz="1800" u="none" cap="none" strike="noStrike">
              <a:solidFill>
                <a:srgbClr val="FFFFFF"/>
              </a:solidFill>
              <a:latin typeface="Arial"/>
              <a:ea typeface="Arial"/>
              <a:cs typeface="Arial"/>
              <a:sym typeface="Arial"/>
            </a:endParaRPr>
          </a:p>
        </p:txBody>
      </p:sp>
      <p:sp>
        <p:nvSpPr>
          <p:cNvPr id="259" name="Google Shape;259;p28"/>
          <p:cNvSpPr txBox="1"/>
          <p:nvPr/>
        </p:nvSpPr>
        <p:spPr>
          <a:xfrm>
            <a:off x="6581825" y="2897775"/>
            <a:ext cx="21543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Arial"/>
                <a:ea typeface="Arial"/>
                <a:cs typeface="Arial"/>
                <a:sym typeface="Arial"/>
              </a:rPr>
              <a:t>Round 3</a:t>
            </a:r>
            <a:endParaRPr b="1" i="0" sz="1800" u="none" cap="none" strike="noStrike">
              <a:solidFill>
                <a:srgbClr val="FFFFFF"/>
              </a:solidFill>
              <a:latin typeface="Arial"/>
              <a:ea typeface="Arial"/>
              <a:cs typeface="Arial"/>
              <a:sym typeface="Arial"/>
            </a:endParaRPr>
          </a:p>
        </p:txBody>
      </p:sp>
      <p:pic>
        <p:nvPicPr>
          <p:cNvPr id="260" name="Google Shape;260;p28"/>
          <p:cNvPicPr preferRelativeResize="0"/>
          <p:nvPr/>
        </p:nvPicPr>
        <p:blipFill rotWithShape="1">
          <a:blip r:embed="rId3">
            <a:alphaModFix/>
          </a:blip>
          <a:srcRect b="0" l="0" r="0" t="0"/>
          <a:stretch/>
        </p:blipFill>
        <p:spPr>
          <a:xfrm>
            <a:off x="1236075" y="3375476"/>
            <a:ext cx="6923450" cy="2372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t>PI Noon</a:t>
            </a:r>
            <a:endParaRPr u="sng"/>
          </a:p>
        </p:txBody>
      </p:sp>
      <p:sp>
        <p:nvSpPr>
          <p:cNvPr id="266" name="Google Shape;266;p2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2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40 points will be awarded as a result of a ‘bye’ or ‘no show’.</a:t>
            </a:r>
            <a:endParaRPr sz="1800">
              <a:latin typeface="Arial"/>
              <a:ea typeface="Arial"/>
              <a:cs typeface="Arial"/>
              <a:sym typeface="Arial"/>
            </a:endParaRPr>
          </a:p>
          <a:p>
            <a:pPr indent="-342900" lvl="0" marL="457200" rtl="0" algn="l">
              <a:lnSpc>
                <a:spcPct val="115000"/>
              </a:lnSpc>
              <a:spcBef>
                <a:spcPts val="1200"/>
              </a:spcBef>
              <a:spcAft>
                <a:spcPts val="0"/>
              </a:spcAft>
              <a:buSzPts val="1800"/>
              <a:buChar char="●"/>
            </a:pPr>
            <a:r>
              <a:rPr lang="en-US" sz="1800">
                <a:highlight>
                  <a:srgbClr val="FFFFFF"/>
                </a:highlight>
                <a:latin typeface="Arial"/>
                <a:ea typeface="Arial"/>
                <a:cs typeface="Arial"/>
                <a:sym typeface="Arial"/>
              </a:rPr>
              <a:t> winner of each duel will be awarded 50 points, and will gain entry into the next round</a:t>
            </a:r>
            <a:endParaRPr sz="1800">
              <a:latin typeface="Arial"/>
              <a:ea typeface="Arial"/>
              <a:cs typeface="Arial"/>
              <a:sym typeface="Arial"/>
            </a:endParaRPr>
          </a:p>
          <a:p>
            <a:pPr indent="0" lvl="0" marL="45720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100 bonus points will be awarded to First place.</a:t>
            </a:r>
            <a:endParaRPr sz="18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US" sz="1800">
                <a:highlight>
                  <a:srgbClr val="FFFFFF"/>
                </a:highlight>
                <a:latin typeface="Arial"/>
                <a:ea typeface="Arial"/>
                <a:cs typeface="Arial"/>
                <a:sym typeface="Arial"/>
              </a:rPr>
              <a:t>75 bonus points will be awarded to Second place</a:t>
            </a:r>
            <a:endParaRPr sz="1800">
              <a:highlight>
                <a:srgbClr val="FFFFFF"/>
              </a:highlight>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US" sz="1800">
                <a:highlight>
                  <a:srgbClr val="FFFFFF"/>
                </a:highlight>
                <a:latin typeface="Arial"/>
                <a:ea typeface="Arial"/>
                <a:cs typeface="Arial"/>
                <a:sym typeface="Arial"/>
              </a:rPr>
              <a:t>50 bonus points will be awarded to Third place</a:t>
            </a:r>
            <a:endParaRPr sz="180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25 bonus points will be awarded to Fourth place.</a:t>
            </a:r>
            <a:endParaRPr sz="18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0"/>
          <p:cNvSpPr/>
          <p:nvPr/>
        </p:nvSpPr>
        <p:spPr>
          <a:xfrm>
            <a:off x="1017629" y="594304"/>
            <a:ext cx="6849600" cy="5669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2" name="Google Shape;272;p30"/>
          <p:cNvSpPr txBox="1"/>
          <p:nvPr/>
        </p:nvSpPr>
        <p:spPr>
          <a:xfrm>
            <a:off x="2064932" y="651109"/>
            <a:ext cx="4755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dk1"/>
                </a:solidFill>
                <a:latin typeface="Calibri"/>
                <a:ea typeface="Calibri"/>
                <a:cs typeface="Calibri"/>
                <a:sym typeface="Calibri"/>
              </a:rPr>
              <a:t>PI NOON: THE RIGHT STUFF</a:t>
            </a:r>
            <a:endParaRPr b="0" i="0" sz="1400" u="none" cap="none" strike="noStrike">
              <a:solidFill>
                <a:srgbClr val="000000"/>
              </a:solidFill>
              <a:latin typeface="Arial"/>
              <a:ea typeface="Arial"/>
              <a:cs typeface="Arial"/>
              <a:sym typeface="Arial"/>
            </a:endParaRPr>
          </a:p>
        </p:txBody>
      </p:sp>
      <p:sp>
        <p:nvSpPr>
          <p:cNvPr id="273" name="Google Shape;273;p30"/>
          <p:cNvSpPr txBox="1"/>
          <p:nvPr/>
        </p:nvSpPr>
        <p:spPr>
          <a:xfrm>
            <a:off x="1159966" y="1142382"/>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Team 1:</a:t>
            </a:r>
            <a:endParaRPr b="0" i="0" sz="1400" u="none" cap="none" strike="noStrike">
              <a:solidFill>
                <a:srgbClr val="000000"/>
              </a:solidFill>
              <a:latin typeface="Arial"/>
              <a:ea typeface="Arial"/>
              <a:cs typeface="Arial"/>
              <a:sym typeface="Arial"/>
            </a:endParaRPr>
          </a:p>
        </p:txBody>
      </p:sp>
      <p:sp>
        <p:nvSpPr>
          <p:cNvPr id="274" name="Google Shape;274;p30"/>
          <p:cNvSpPr txBox="1"/>
          <p:nvPr/>
        </p:nvSpPr>
        <p:spPr>
          <a:xfrm>
            <a:off x="3180113" y="1142382"/>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NAME OF TEAM</a:t>
            </a:r>
            <a:endParaRPr b="0" i="0" sz="1400" u="none" cap="none" strike="noStrike">
              <a:solidFill>
                <a:srgbClr val="000000"/>
              </a:solidFill>
              <a:latin typeface="Arial"/>
              <a:ea typeface="Arial"/>
              <a:cs typeface="Arial"/>
              <a:sym typeface="Arial"/>
            </a:endParaRPr>
          </a:p>
        </p:txBody>
      </p:sp>
      <p:sp>
        <p:nvSpPr>
          <p:cNvPr id="275" name="Google Shape;275;p30"/>
          <p:cNvSpPr/>
          <p:nvPr/>
        </p:nvSpPr>
        <p:spPr>
          <a:xfrm>
            <a:off x="1135380" y="2001924"/>
            <a:ext cx="6614100" cy="4139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6" name="Google Shape;276;p30"/>
          <p:cNvSpPr txBox="1"/>
          <p:nvPr/>
        </p:nvSpPr>
        <p:spPr>
          <a:xfrm>
            <a:off x="1392175" y="3235463"/>
            <a:ext cx="17655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Both teams arrived:</a:t>
            </a:r>
            <a:endParaRPr b="0" i="0" sz="1400" u="none" cap="none" strike="noStrike">
              <a:solidFill>
                <a:srgbClr val="000000"/>
              </a:solidFill>
              <a:latin typeface="Arial"/>
              <a:ea typeface="Arial"/>
              <a:cs typeface="Arial"/>
              <a:sym typeface="Arial"/>
            </a:endParaRPr>
          </a:p>
        </p:txBody>
      </p:sp>
      <p:sp>
        <p:nvSpPr>
          <p:cNvPr id="277" name="Google Shape;277;p30"/>
          <p:cNvSpPr txBox="1"/>
          <p:nvPr/>
        </p:nvSpPr>
        <p:spPr>
          <a:xfrm>
            <a:off x="3499883" y="3275109"/>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(YES</a:t>
            </a:r>
            <a:r>
              <a:rPr b="1" lang="en-US">
                <a:solidFill>
                  <a:schemeClr val="dk1"/>
                </a:solidFill>
                <a:latin typeface="Calibri"/>
                <a:ea typeface="Calibri"/>
                <a:cs typeface="Calibri"/>
                <a:sym typeface="Calibri"/>
              </a:rPr>
              <a:t>, Team 1/2 no show</a:t>
            </a:r>
            <a:r>
              <a:rPr b="1" i="0" lang="en-US" sz="1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78" name="Google Shape;278;p30"/>
          <p:cNvSpPr txBox="1"/>
          <p:nvPr/>
        </p:nvSpPr>
        <p:spPr>
          <a:xfrm>
            <a:off x="1392173" y="3745741"/>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Winner</a:t>
            </a:r>
            <a:endParaRPr b="0" i="0" sz="1400" u="none" cap="none" strike="noStrike">
              <a:solidFill>
                <a:srgbClr val="000000"/>
              </a:solidFill>
              <a:latin typeface="Arial"/>
              <a:ea typeface="Arial"/>
              <a:cs typeface="Arial"/>
              <a:sym typeface="Arial"/>
            </a:endParaRPr>
          </a:p>
        </p:txBody>
      </p:sp>
      <p:sp>
        <p:nvSpPr>
          <p:cNvPr id="279" name="Google Shape;279;p30"/>
          <p:cNvSpPr txBox="1"/>
          <p:nvPr/>
        </p:nvSpPr>
        <p:spPr>
          <a:xfrm>
            <a:off x="3499881" y="3745741"/>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a:t>
            </a:r>
            <a:r>
              <a:rPr b="1" lang="en-US">
                <a:solidFill>
                  <a:schemeClr val="dk1"/>
                </a:solidFill>
                <a:latin typeface="Calibri"/>
                <a:ea typeface="Calibri"/>
                <a:cs typeface="Calibri"/>
                <a:sym typeface="Calibri"/>
              </a:rPr>
              <a:t>Team1 or Team 2</a:t>
            </a:r>
            <a:r>
              <a:rPr b="1" i="0" lang="en-US" sz="1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80" name="Google Shape;280;p30"/>
          <p:cNvSpPr txBox="1"/>
          <p:nvPr/>
        </p:nvSpPr>
        <p:spPr>
          <a:xfrm>
            <a:off x="3180113" y="1572157"/>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NAME OF TEAM</a:t>
            </a:r>
            <a:endParaRPr b="0" i="0" sz="1400" u="none" cap="none" strike="noStrike">
              <a:solidFill>
                <a:srgbClr val="000000"/>
              </a:solidFill>
              <a:latin typeface="Arial"/>
              <a:ea typeface="Arial"/>
              <a:cs typeface="Arial"/>
              <a:sym typeface="Arial"/>
            </a:endParaRPr>
          </a:p>
        </p:txBody>
      </p:sp>
      <p:sp>
        <p:nvSpPr>
          <p:cNvPr id="281" name="Google Shape;281;p30"/>
          <p:cNvSpPr txBox="1"/>
          <p:nvPr/>
        </p:nvSpPr>
        <p:spPr>
          <a:xfrm>
            <a:off x="1159966" y="1572157"/>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Team 2:</a:t>
            </a:r>
            <a:endParaRPr b="0" i="0" sz="1400" u="none" cap="none" strike="noStrike">
              <a:solidFill>
                <a:srgbClr val="000000"/>
              </a:solidFill>
              <a:latin typeface="Arial"/>
              <a:ea typeface="Arial"/>
              <a:cs typeface="Arial"/>
              <a:sym typeface="Arial"/>
            </a:endParaRPr>
          </a:p>
        </p:txBody>
      </p:sp>
      <p:sp>
        <p:nvSpPr>
          <p:cNvPr id="282" name="Google Shape;282;p30"/>
          <p:cNvSpPr txBox="1"/>
          <p:nvPr/>
        </p:nvSpPr>
        <p:spPr>
          <a:xfrm>
            <a:off x="1392175" y="2563875"/>
            <a:ext cx="17655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Select round: </a:t>
            </a:r>
            <a:endParaRPr b="0" i="0" sz="1400" u="none" cap="none" strike="noStrike">
              <a:solidFill>
                <a:srgbClr val="000000"/>
              </a:solidFill>
              <a:latin typeface="Arial"/>
              <a:ea typeface="Arial"/>
              <a:cs typeface="Arial"/>
              <a:sym typeface="Arial"/>
            </a:endParaRPr>
          </a:p>
        </p:txBody>
      </p:sp>
      <p:sp>
        <p:nvSpPr>
          <p:cNvPr id="283" name="Google Shape;283;p30"/>
          <p:cNvSpPr txBox="1"/>
          <p:nvPr/>
        </p:nvSpPr>
        <p:spPr>
          <a:xfrm>
            <a:off x="3436025" y="2423617"/>
            <a:ext cx="3333300" cy="588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US">
                <a:solidFill>
                  <a:schemeClr val="dk1"/>
                </a:solidFill>
                <a:latin typeface="Calibri"/>
                <a:ea typeface="Calibri"/>
                <a:cs typeface="Calibri"/>
                <a:sym typeface="Calibri"/>
              </a:rPr>
              <a:t>Scroll down menu: i.e. Round 1/Semi-final /Grand-final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5"/>
          <p:cNvPicPr preferRelativeResize="0"/>
          <p:nvPr/>
        </p:nvPicPr>
        <p:blipFill rotWithShape="1">
          <a:blip r:embed="rId3">
            <a:alphaModFix/>
          </a:blip>
          <a:srcRect b="5207" l="2584" r="3755" t="8436"/>
          <a:stretch/>
        </p:blipFill>
        <p:spPr>
          <a:xfrm>
            <a:off x="365075" y="1946200"/>
            <a:ext cx="8279026" cy="4293975"/>
          </a:xfrm>
          <a:prstGeom prst="rect">
            <a:avLst/>
          </a:prstGeom>
          <a:noFill/>
          <a:ln>
            <a:noFill/>
          </a:ln>
        </p:spPr>
      </p:pic>
      <p:sp>
        <p:nvSpPr>
          <p:cNvPr id="95" name="Google Shape;95;p15"/>
          <p:cNvSpPr txBox="1"/>
          <p:nvPr>
            <p:ph idx="4294967295" type="title"/>
          </p:nvPr>
        </p:nvSpPr>
        <p:spPr>
          <a:xfrm>
            <a:off x="311700" y="593367"/>
            <a:ext cx="85206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u="sng"/>
              <a:t>Challenge selection screen</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p:nvPr/>
        </p:nvSpPr>
        <p:spPr>
          <a:xfrm>
            <a:off x="565275" y="293877"/>
            <a:ext cx="7431600" cy="581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chemeClr val="dk1"/>
                </a:solidFill>
                <a:latin typeface="Calibri"/>
                <a:ea typeface="Calibri"/>
                <a:cs typeface="Calibri"/>
                <a:sym typeface="Calibri"/>
              </a:rPr>
              <a:t>Challenge: Canyons of mars</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Goal- Complete the course the quick as possible in three times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Category - Autonomous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Limit Time 7 minutes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Challenge is not completed until all the participants finish the challenge.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shortest time will be taken of the three rounds to rank over all the participants</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Extra Points</a:t>
            </a:r>
            <a:endParaRPr>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50 additional points for each completed run.</a:t>
            </a:r>
            <a:endParaRPr>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20 additional points for each run completed without touching the walls.</a:t>
            </a:r>
            <a:endParaRPr>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15 points for each of the 7 zones entered. These zones correspond to areas covering each turn and will be marked out on the course walls for reference.</a:t>
            </a:r>
            <a:endParaRPr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Penalties - Is allowed to rescue the robot and place back in the course one per run, and additional rescue is permitted with a 15 seconds penalty, a third rescue is not permitted, instead the run must be abandoned.</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p:nvPr/>
        </p:nvSpPr>
        <p:spPr>
          <a:xfrm>
            <a:off x="1030779" y="590204"/>
            <a:ext cx="6849687" cy="566928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17"/>
          <p:cNvSpPr txBox="1"/>
          <p:nvPr/>
        </p:nvSpPr>
        <p:spPr>
          <a:xfrm>
            <a:off x="2078182" y="773084"/>
            <a:ext cx="475488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Canyons of Mars</a:t>
            </a:r>
            <a:endParaRPr b="0" i="0" sz="1400" u="none" cap="none" strike="noStrike">
              <a:solidFill>
                <a:srgbClr val="000000"/>
              </a:solidFill>
              <a:latin typeface="Arial"/>
              <a:ea typeface="Arial"/>
              <a:cs typeface="Arial"/>
              <a:sym typeface="Arial"/>
            </a:endParaRPr>
          </a:p>
        </p:txBody>
      </p:sp>
      <p:sp>
        <p:nvSpPr>
          <p:cNvPr id="107" name="Google Shape;107;p17"/>
          <p:cNvSpPr txBox="1"/>
          <p:nvPr/>
        </p:nvSpPr>
        <p:spPr>
          <a:xfrm>
            <a:off x="1191491" y="1370432"/>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Team:</a:t>
            </a:r>
            <a:endParaRPr b="0" i="0" sz="1400" u="none" cap="none" strike="noStrike">
              <a:solidFill>
                <a:srgbClr val="000000"/>
              </a:solidFill>
              <a:latin typeface="Arial"/>
              <a:ea typeface="Arial"/>
              <a:cs typeface="Arial"/>
              <a:sym typeface="Arial"/>
            </a:endParaRPr>
          </a:p>
        </p:txBody>
      </p:sp>
      <p:sp>
        <p:nvSpPr>
          <p:cNvPr id="108" name="Google Shape;108;p17"/>
          <p:cNvSpPr txBox="1"/>
          <p:nvPr/>
        </p:nvSpPr>
        <p:spPr>
          <a:xfrm>
            <a:off x="3208713" y="1370432"/>
            <a:ext cx="333340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NAME OF TEAM</a:t>
            </a:r>
            <a:endParaRPr b="0" i="0" sz="1400" u="none" cap="none" strike="noStrike">
              <a:solidFill>
                <a:srgbClr val="000000"/>
              </a:solidFill>
              <a:latin typeface="Arial"/>
              <a:ea typeface="Arial"/>
              <a:cs typeface="Arial"/>
              <a:sym typeface="Arial"/>
            </a:endParaRPr>
          </a:p>
        </p:txBody>
      </p:sp>
      <p:sp>
        <p:nvSpPr>
          <p:cNvPr id="109" name="Google Shape;109;p17"/>
          <p:cNvSpPr/>
          <p:nvPr/>
        </p:nvSpPr>
        <p:spPr>
          <a:xfrm>
            <a:off x="1135380" y="2001924"/>
            <a:ext cx="6614160" cy="4139738"/>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17"/>
          <p:cNvSpPr/>
          <p:nvPr/>
        </p:nvSpPr>
        <p:spPr>
          <a:xfrm>
            <a:off x="1159972" y="2093364"/>
            <a:ext cx="2229889" cy="498764"/>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1</a:t>
            </a:r>
            <a:endParaRPr b="0" i="0" sz="1400" u="none" cap="none" strike="noStrike">
              <a:solidFill>
                <a:srgbClr val="000000"/>
              </a:solidFill>
              <a:latin typeface="Arial"/>
              <a:ea typeface="Arial"/>
              <a:cs typeface="Arial"/>
              <a:sym typeface="Arial"/>
            </a:endParaRPr>
          </a:p>
        </p:txBody>
      </p:sp>
      <p:sp>
        <p:nvSpPr>
          <p:cNvPr id="111" name="Google Shape;111;p17"/>
          <p:cNvSpPr/>
          <p:nvPr/>
        </p:nvSpPr>
        <p:spPr>
          <a:xfrm>
            <a:off x="3421380" y="2001924"/>
            <a:ext cx="2222963" cy="590204"/>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2</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a:off x="5644343" y="2003367"/>
            <a:ext cx="2103810" cy="590204"/>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3 </a:t>
            </a:r>
            <a:endParaRPr b="0" i="0" sz="1400" u="none" cap="none" strike="noStrike">
              <a:solidFill>
                <a:srgbClr val="000000"/>
              </a:solidFill>
              <a:latin typeface="Arial"/>
              <a:ea typeface="Arial"/>
              <a:cs typeface="Arial"/>
              <a:sym typeface="Arial"/>
            </a:endParaRPr>
          </a:p>
        </p:txBody>
      </p:sp>
      <p:sp>
        <p:nvSpPr>
          <p:cNvPr id="113" name="Google Shape;113;p17"/>
          <p:cNvSpPr txBox="1"/>
          <p:nvPr/>
        </p:nvSpPr>
        <p:spPr>
          <a:xfrm>
            <a:off x="3034145" y="2819663"/>
            <a:ext cx="333340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TIME ROUND 1</a:t>
            </a:r>
            <a:endParaRPr b="0" i="0" sz="1400" u="none" cap="none" strike="noStrike">
              <a:solidFill>
                <a:srgbClr val="000000"/>
              </a:solidFill>
              <a:latin typeface="Arial"/>
              <a:ea typeface="Arial"/>
              <a:cs typeface="Arial"/>
              <a:sym typeface="Arial"/>
            </a:endParaRPr>
          </a:p>
        </p:txBody>
      </p:sp>
      <p:sp>
        <p:nvSpPr>
          <p:cNvPr id="114" name="Google Shape;114;p17"/>
          <p:cNvSpPr txBox="1"/>
          <p:nvPr/>
        </p:nvSpPr>
        <p:spPr>
          <a:xfrm>
            <a:off x="1414548" y="2819663"/>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Lap time:</a:t>
            </a:r>
            <a:endParaRPr b="0" i="0" sz="1400" u="none" cap="none" strike="noStrike">
              <a:solidFill>
                <a:srgbClr val="000000"/>
              </a:solidFill>
              <a:latin typeface="Arial"/>
              <a:ea typeface="Arial"/>
              <a:cs typeface="Arial"/>
              <a:sym typeface="Arial"/>
            </a:endParaRPr>
          </a:p>
        </p:txBody>
      </p:sp>
      <p:sp>
        <p:nvSpPr>
          <p:cNvPr id="115" name="Google Shape;115;p17"/>
          <p:cNvSpPr txBox="1"/>
          <p:nvPr/>
        </p:nvSpPr>
        <p:spPr>
          <a:xfrm>
            <a:off x="1414548" y="3298709"/>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Walls Touched:</a:t>
            </a:r>
            <a:endParaRPr b="0" i="0" sz="1400" u="none" cap="none" strike="noStrike">
              <a:solidFill>
                <a:srgbClr val="000000"/>
              </a:solidFill>
              <a:latin typeface="Arial"/>
              <a:ea typeface="Arial"/>
              <a:cs typeface="Arial"/>
              <a:sym typeface="Arial"/>
            </a:endParaRPr>
          </a:p>
        </p:txBody>
      </p:sp>
      <p:sp>
        <p:nvSpPr>
          <p:cNvPr id="116" name="Google Shape;116;p17"/>
          <p:cNvSpPr txBox="1"/>
          <p:nvPr/>
        </p:nvSpPr>
        <p:spPr>
          <a:xfrm>
            <a:off x="3020983" y="3298709"/>
            <a:ext cx="333340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(YES AND NO)</a:t>
            </a:r>
            <a:endParaRPr b="0" i="0" sz="1400" u="none" cap="none" strike="noStrike">
              <a:solidFill>
                <a:srgbClr val="000000"/>
              </a:solidFill>
              <a:latin typeface="Arial"/>
              <a:ea typeface="Arial"/>
              <a:cs typeface="Arial"/>
              <a:sym typeface="Arial"/>
            </a:endParaRPr>
          </a:p>
        </p:txBody>
      </p:sp>
      <p:sp>
        <p:nvSpPr>
          <p:cNvPr id="117" name="Google Shape;117;p17"/>
          <p:cNvSpPr txBox="1"/>
          <p:nvPr/>
        </p:nvSpPr>
        <p:spPr>
          <a:xfrm>
            <a:off x="1414548" y="3745741"/>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Extra Zones:</a:t>
            </a:r>
            <a:endParaRPr b="0" i="0" sz="1400" u="none" cap="none" strike="noStrike">
              <a:solidFill>
                <a:srgbClr val="000000"/>
              </a:solidFill>
              <a:latin typeface="Arial"/>
              <a:ea typeface="Arial"/>
              <a:cs typeface="Arial"/>
              <a:sym typeface="Arial"/>
            </a:endParaRPr>
          </a:p>
        </p:txBody>
      </p:sp>
      <p:sp>
        <p:nvSpPr>
          <p:cNvPr id="118" name="Google Shape;118;p17"/>
          <p:cNvSpPr txBox="1"/>
          <p:nvPr/>
        </p:nvSpPr>
        <p:spPr>
          <a:xfrm>
            <a:off x="3020981" y="3745741"/>
            <a:ext cx="333340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(FROM 1 TO 7)</a:t>
            </a:r>
            <a:endParaRPr b="0" i="0" sz="1400" u="none" cap="none" strike="noStrike">
              <a:solidFill>
                <a:srgbClr val="000000"/>
              </a:solidFill>
              <a:latin typeface="Arial"/>
              <a:ea typeface="Arial"/>
              <a:cs typeface="Arial"/>
              <a:sym typeface="Arial"/>
            </a:endParaRPr>
          </a:p>
        </p:txBody>
      </p:sp>
      <p:sp>
        <p:nvSpPr>
          <p:cNvPr id="119" name="Google Shape;119;p17"/>
          <p:cNvSpPr/>
          <p:nvPr/>
        </p:nvSpPr>
        <p:spPr>
          <a:xfrm>
            <a:off x="1275373" y="4424575"/>
            <a:ext cx="6334200" cy="1152000"/>
          </a:xfrm>
          <a:prstGeom prst="rect">
            <a:avLst/>
          </a:prstGeom>
          <a:no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17"/>
          <p:cNvSpPr txBox="1"/>
          <p:nvPr/>
        </p:nvSpPr>
        <p:spPr>
          <a:xfrm>
            <a:off x="1414580" y="4481458"/>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PENALTIES</a:t>
            </a:r>
            <a:endParaRPr b="0" i="0" sz="1400" u="none" cap="none" strike="noStrike">
              <a:solidFill>
                <a:srgbClr val="000000"/>
              </a:solidFill>
              <a:latin typeface="Arial"/>
              <a:ea typeface="Arial"/>
              <a:cs typeface="Arial"/>
              <a:sym typeface="Arial"/>
            </a:endParaRPr>
          </a:p>
        </p:txBody>
      </p:sp>
      <p:sp>
        <p:nvSpPr>
          <p:cNvPr id="121" name="Google Shape;121;p17"/>
          <p:cNvSpPr txBox="1"/>
          <p:nvPr/>
        </p:nvSpPr>
        <p:spPr>
          <a:xfrm>
            <a:off x="1360825" y="4905750"/>
            <a:ext cx="16065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Number of Rescues</a:t>
            </a:r>
            <a:endParaRPr b="0" i="0" sz="1400" u="none" cap="none" strike="noStrike">
              <a:solidFill>
                <a:srgbClr val="000000"/>
              </a:solidFill>
              <a:latin typeface="Arial"/>
              <a:ea typeface="Arial"/>
              <a:cs typeface="Arial"/>
              <a:sym typeface="Arial"/>
            </a:endParaRPr>
          </a:p>
        </p:txBody>
      </p:sp>
      <p:sp>
        <p:nvSpPr>
          <p:cNvPr id="122" name="Google Shape;122;p17"/>
          <p:cNvSpPr txBox="1"/>
          <p:nvPr/>
        </p:nvSpPr>
        <p:spPr>
          <a:xfrm>
            <a:off x="3020975" y="4905749"/>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a:t>
            </a:r>
            <a:r>
              <a:rPr b="1" lang="en-US">
                <a:solidFill>
                  <a:schemeClr val="dk1"/>
                </a:solidFill>
                <a:latin typeface="Calibri"/>
                <a:ea typeface="Calibri"/>
                <a:cs typeface="Calibri"/>
                <a:sym typeface="Calibri"/>
              </a:rPr>
              <a:t>1 AND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p:nvPr/>
        </p:nvSpPr>
        <p:spPr>
          <a:xfrm>
            <a:off x="565275" y="293876"/>
            <a:ext cx="7431600" cy="62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000" u="sng" cap="none" strike="noStrike">
                <a:solidFill>
                  <a:schemeClr val="dk1"/>
                </a:solidFill>
                <a:latin typeface="Calibri"/>
                <a:ea typeface="Calibri"/>
                <a:cs typeface="Calibri"/>
                <a:sym typeface="Calibri"/>
              </a:rPr>
              <a:t>Challenge : Apollo 13 / Obstacle Course</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Goal – overcome obstacles and return to the designed point</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Failure is not an option</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Category – Remote-Controlled.</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Three opportunities, 7 minutes each one</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Challenge is not completed until all the participants finish the challenge.</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shortest time will be taken of the three rounds to rank over all the participants</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Extra Points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50 points will be awarded for each successfully completed obstacle on your fastest run.</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30 additional points will be awarded for each run in which you negotiate all obstacles successfully. (i.e. a ‘clean’ drive with no rescues and no skipped obstacles).</a:t>
            </a:r>
            <a:endParaRPr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Penalties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For each skipped obstacle, the time increases by 20 seconds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Rescues of the robot are penalty free but a </a:t>
            </a:r>
            <a:r>
              <a:rPr lang="en-US" sz="1800">
                <a:solidFill>
                  <a:schemeClr val="dk1"/>
                </a:solidFill>
                <a:latin typeface="Calibri"/>
                <a:ea typeface="Calibri"/>
                <a:cs typeface="Calibri"/>
                <a:sym typeface="Calibri"/>
              </a:rPr>
              <a:t>expense</a:t>
            </a:r>
            <a:r>
              <a:rPr lang="en-US" sz="1800">
                <a:solidFill>
                  <a:schemeClr val="dk1"/>
                </a:solidFill>
                <a:latin typeface="Calibri"/>
                <a:ea typeface="Calibri"/>
                <a:cs typeface="Calibri"/>
                <a:sym typeface="Calibri"/>
              </a:rPr>
              <a:t> of time.</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p:nvPr/>
        </p:nvSpPr>
        <p:spPr>
          <a:xfrm>
            <a:off x="1030779" y="590204"/>
            <a:ext cx="6849687" cy="566928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19"/>
          <p:cNvSpPr txBox="1"/>
          <p:nvPr/>
        </p:nvSpPr>
        <p:spPr>
          <a:xfrm>
            <a:off x="2078182" y="773084"/>
            <a:ext cx="475488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Apollo 13 / Obstacle Course</a:t>
            </a:r>
            <a:endParaRPr b="0" i="0" sz="1400" u="none" cap="none" strike="noStrike">
              <a:solidFill>
                <a:srgbClr val="000000"/>
              </a:solidFill>
              <a:latin typeface="Arial"/>
              <a:ea typeface="Arial"/>
              <a:cs typeface="Arial"/>
              <a:sym typeface="Arial"/>
            </a:endParaRPr>
          </a:p>
        </p:txBody>
      </p:sp>
      <p:sp>
        <p:nvSpPr>
          <p:cNvPr id="134" name="Google Shape;134;p19"/>
          <p:cNvSpPr txBox="1"/>
          <p:nvPr/>
        </p:nvSpPr>
        <p:spPr>
          <a:xfrm>
            <a:off x="1191491" y="1370432"/>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Team:</a:t>
            </a:r>
            <a:endParaRPr b="0" i="0" sz="1400" u="none" cap="none" strike="noStrike">
              <a:solidFill>
                <a:srgbClr val="000000"/>
              </a:solidFill>
              <a:latin typeface="Arial"/>
              <a:ea typeface="Arial"/>
              <a:cs typeface="Arial"/>
              <a:sym typeface="Arial"/>
            </a:endParaRPr>
          </a:p>
        </p:txBody>
      </p:sp>
      <p:sp>
        <p:nvSpPr>
          <p:cNvPr id="135" name="Google Shape;135;p19"/>
          <p:cNvSpPr txBox="1"/>
          <p:nvPr/>
        </p:nvSpPr>
        <p:spPr>
          <a:xfrm>
            <a:off x="3208713" y="1370432"/>
            <a:ext cx="333340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NAME OF TEAM</a:t>
            </a:r>
            <a:endParaRPr b="0" i="0" sz="1400" u="none" cap="none" strike="noStrike">
              <a:solidFill>
                <a:srgbClr val="000000"/>
              </a:solidFill>
              <a:latin typeface="Arial"/>
              <a:ea typeface="Arial"/>
              <a:cs typeface="Arial"/>
              <a:sym typeface="Arial"/>
            </a:endParaRPr>
          </a:p>
        </p:txBody>
      </p:sp>
      <p:sp>
        <p:nvSpPr>
          <p:cNvPr id="136" name="Google Shape;136;p19"/>
          <p:cNvSpPr/>
          <p:nvPr/>
        </p:nvSpPr>
        <p:spPr>
          <a:xfrm>
            <a:off x="1135380" y="2001924"/>
            <a:ext cx="6614100" cy="4139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19"/>
          <p:cNvSpPr/>
          <p:nvPr/>
        </p:nvSpPr>
        <p:spPr>
          <a:xfrm>
            <a:off x="1159972" y="2093364"/>
            <a:ext cx="2229889" cy="498764"/>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1</a:t>
            </a:r>
            <a:endParaRPr b="0" i="0" sz="1400" u="none" cap="none" strike="noStrike">
              <a:solidFill>
                <a:srgbClr val="000000"/>
              </a:solidFill>
              <a:latin typeface="Arial"/>
              <a:ea typeface="Arial"/>
              <a:cs typeface="Arial"/>
              <a:sym typeface="Arial"/>
            </a:endParaRPr>
          </a:p>
        </p:txBody>
      </p:sp>
      <p:sp>
        <p:nvSpPr>
          <p:cNvPr id="138" name="Google Shape;138;p19"/>
          <p:cNvSpPr/>
          <p:nvPr/>
        </p:nvSpPr>
        <p:spPr>
          <a:xfrm>
            <a:off x="3421380" y="2001924"/>
            <a:ext cx="2222963" cy="590204"/>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2</a:t>
            </a:r>
            <a:endParaRPr b="0" i="0" sz="1400" u="none" cap="none" strike="noStrike">
              <a:solidFill>
                <a:srgbClr val="000000"/>
              </a:solidFill>
              <a:latin typeface="Arial"/>
              <a:ea typeface="Arial"/>
              <a:cs typeface="Arial"/>
              <a:sym typeface="Arial"/>
            </a:endParaRPr>
          </a:p>
        </p:txBody>
      </p:sp>
      <p:sp>
        <p:nvSpPr>
          <p:cNvPr id="139" name="Google Shape;139;p19"/>
          <p:cNvSpPr/>
          <p:nvPr/>
        </p:nvSpPr>
        <p:spPr>
          <a:xfrm>
            <a:off x="5644343" y="2003367"/>
            <a:ext cx="2103810" cy="590204"/>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3 </a:t>
            </a:r>
            <a:endParaRPr b="0" i="0" sz="1400" u="none" cap="none" strike="noStrike">
              <a:solidFill>
                <a:srgbClr val="000000"/>
              </a:solidFill>
              <a:latin typeface="Arial"/>
              <a:ea typeface="Arial"/>
              <a:cs typeface="Arial"/>
              <a:sym typeface="Arial"/>
            </a:endParaRPr>
          </a:p>
        </p:txBody>
      </p:sp>
      <p:sp>
        <p:nvSpPr>
          <p:cNvPr id="140" name="Google Shape;140;p19"/>
          <p:cNvSpPr txBox="1"/>
          <p:nvPr/>
        </p:nvSpPr>
        <p:spPr>
          <a:xfrm>
            <a:off x="3311928" y="2825570"/>
            <a:ext cx="3507971"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TIME ROUND 2</a:t>
            </a:r>
            <a:endParaRPr b="0" i="0" sz="1400" u="none" cap="none" strike="noStrike">
              <a:solidFill>
                <a:srgbClr val="000000"/>
              </a:solidFill>
              <a:latin typeface="Arial"/>
              <a:ea typeface="Arial"/>
              <a:cs typeface="Arial"/>
              <a:sym typeface="Arial"/>
            </a:endParaRPr>
          </a:p>
        </p:txBody>
      </p:sp>
      <p:sp>
        <p:nvSpPr>
          <p:cNvPr id="141" name="Google Shape;141;p19"/>
          <p:cNvSpPr txBox="1"/>
          <p:nvPr/>
        </p:nvSpPr>
        <p:spPr>
          <a:xfrm>
            <a:off x="1414548" y="2819663"/>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Lap time:</a:t>
            </a:r>
            <a:endParaRPr b="0" i="0" sz="1400" u="none" cap="none" strike="noStrike">
              <a:solidFill>
                <a:srgbClr val="000000"/>
              </a:solidFill>
              <a:latin typeface="Arial"/>
              <a:ea typeface="Arial"/>
              <a:cs typeface="Arial"/>
              <a:sym typeface="Arial"/>
            </a:endParaRPr>
          </a:p>
        </p:txBody>
      </p:sp>
      <p:sp>
        <p:nvSpPr>
          <p:cNvPr id="142" name="Google Shape;142;p19"/>
          <p:cNvSpPr txBox="1"/>
          <p:nvPr/>
        </p:nvSpPr>
        <p:spPr>
          <a:xfrm>
            <a:off x="1414548" y="3298709"/>
            <a:ext cx="132726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Obstacles Completed</a:t>
            </a:r>
            <a:endParaRPr b="0" i="0" sz="1400" u="none" cap="none" strike="noStrike">
              <a:solidFill>
                <a:srgbClr val="000000"/>
              </a:solidFill>
              <a:latin typeface="Arial"/>
              <a:ea typeface="Arial"/>
              <a:cs typeface="Arial"/>
              <a:sym typeface="Arial"/>
            </a:endParaRPr>
          </a:p>
        </p:txBody>
      </p:sp>
      <p:sp>
        <p:nvSpPr>
          <p:cNvPr id="143" name="Google Shape;143;p19"/>
          <p:cNvSpPr txBox="1"/>
          <p:nvPr/>
        </p:nvSpPr>
        <p:spPr>
          <a:xfrm>
            <a:off x="3311928" y="3381439"/>
            <a:ext cx="352113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(NUMBER OF OBSTACLES)</a:t>
            </a:r>
            <a:endParaRPr b="0" i="0" sz="1400" u="none" cap="none" strike="noStrike">
              <a:solidFill>
                <a:srgbClr val="000000"/>
              </a:solidFill>
              <a:latin typeface="Arial"/>
              <a:ea typeface="Arial"/>
              <a:cs typeface="Arial"/>
              <a:sym typeface="Arial"/>
            </a:endParaRPr>
          </a:p>
        </p:txBody>
      </p:sp>
      <p:sp>
        <p:nvSpPr>
          <p:cNvPr id="144" name="Google Shape;144;p19"/>
          <p:cNvSpPr txBox="1"/>
          <p:nvPr/>
        </p:nvSpPr>
        <p:spPr>
          <a:xfrm>
            <a:off x="1463447" y="4497275"/>
            <a:ext cx="152413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Obstacles Skipped</a:t>
            </a:r>
            <a:endParaRPr b="0" i="0" sz="1400" u="none" cap="none" strike="noStrike">
              <a:solidFill>
                <a:srgbClr val="000000"/>
              </a:solidFill>
              <a:latin typeface="Arial"/>
              <a:ea typeface="Arial"/>
              <a:cs typeface="Arial"/>
              <a:sym typeface="Arial"/>
            </a:endParaRPr>
          </a:p>
        </p:txBody>
      </p:sp>
      <p:sp>
        <p:nvSpPr>
          <p:cNvPr id="145" name="Google Shape;145;p19"/>
          <p:cNvSpPr txBox="1"/>
          <p:nvPr/>
        </p:nvSpPr>
        <p:spPr>
          <a:xfrm>
            <a:off x="3311929" y="4489437"/>
            <a:ext cx="352113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(NUMBER OF OBSTACLES)</a:t>
            </a:r>
            <a:endParaRPr b="0" i="0" sz="1400" u="none" cap="none" strike="noStrike">
              <a:solidFill>
                <a:srgbClr val="000000"/>
              </a:solidFill>
              <a:latin typeface="Arial"/>
              <a:ea typeface="Arial"/>
              <a:cs typeface="Arial"/>
              <a:sym typeface="Arial"/>
            </a:endParaRPr>
          </a:p>
        </p:txBody>
      </p:sp>
      <p:sp>
        <p:nvSpPr>
          <p:cNvPr id="146" name="Google Shape;146;p19"/>
          <p:cNvSpPr/>
          <p:nvPr/>
        </p:nvSpPr>
        <p:spPr>
          <a:xfrm>
            <a:off x="1275336" y="3993175"/>
            <a:ext cx="6334200" cy="1152000"/>
          </a:xfrm>
          <a:prstGeom prst="rect">
            <a:avLst/>
          </a:prstGeom>
          <a:no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9"/>
          <p:cNvSpPr txBox="1"/>
          <p:nvPr/>
        </p:nvSpPr>
        <p:spPr>
          <a:xfrm>
            <a:off x="1323518" y="4094483"/>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PENALTIES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p:nvPr/>
        </p:nvSpPr>
        <p:spPr>
          <a:xfrm>
            <a:off x="565264" y="293868"/>
            <a:ext cx="7593315" cy="6217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000" u="sng" cap="none" strike="noStrike">
                <a:solidFill>
                  <a:schemeClr val="dk1"/>
                </a:solidFill>
                <a:latin typeface="Calibri"/>
                <a:ea typeface="Calibri"/>
                <a:cs typeface="Calibri"/>
                <a:sym typeface="Calibri"/>
              </a:rPr>
              <a:t>Challenge : Space Invaders</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Goal – knock down as many targets as possible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Category – Remote-Controlled.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Three attempts with 5 projectiles each or total time of 5 minutes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There will be a ‘boundary line’ beyond which robots are not permitted to go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Two possible methods: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Five balls that are provided by organizers and will be waiting in set position</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Robot has a mechanism capable of firing 5 soft projectiles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REGULAR POINTS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20 points for each target knocked down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If there is same score between two teams, fastest team takes higher ranking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EXTRA POINTS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30 points if every ball in the round knocks down at least one target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75 points for any team using method 2</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PENALTIES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If robot crosses the boundary line shot will not be counted</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p:nvPr/>
        </p:nvSpPr>
        <p:spPr>
          <a:xfrm>
            <a:off x="1030779" y="590204"/>
            <a:ext cx="6849687" cy="566928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21"/>
          <p:cNvSpPr txBox="1"/>
          <p:nvPr/>
        </p:nvSpPr>
        <p:spPr>
          <a:xfrm>
            <a:off x="2078182" y="773084"/>
            <a:ext cx="475488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Space Invaders</a:t>
            </a:r>
            <a:endParaRPr b="0" i="0" sz="1400" u="none" cap="none" strike="noStrike">
              <a:solidFill>
                <a:srgbClr val="000000"/>
              </a:solidFill>
              <a:latin typeface="Arial"/>
              <a:ea typeface="Arial"/>
              <a:cs typeface="Arial"/>
              <a:sym typeface="Arial"/>
            </a:endParaRPr>
          </a:p>
        </p:txBody>
      </p:sp>
      <p:sp>
        <p:nvSpPr>
          <p:cNvPr id="159" name="Google Shape;159;p21"/>
          <p:cNvSpPr txBox="1"/>
          <p:nvPr/>
        </p:nvSpPr>
        <p:spPr>
          <a:xfrm>
            <a:off x="1191491" y="1370432"/>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Team:</a:t>
            </a:r>
            <a:endParaRPr b="0" i="0" sz="1400" u="none" cap="none" strike="noStrike">
              <a:solidFill>
                <a:srgbClr val="000000"/>
              </a:solidFill>
              <a:latin typeface="Arial"/>
              <a:ea typeface="Arial"/>
              <a:cs typeface="Arial"/>
              <a:sym typeface="Arial"/>
            </a:endParaRPr>
          </a:p>
        </p:txBody>
      </p:sp>
      <p:sp>
        <p:nvSpPr>
          <p:cNvPr id="160" name="Google Shape;160;p21"/>
          <p:cNvSpPr txBox="1"/>
          <p:nvPr/>
        </p:nvSpPr>
        <p:spPr>
          <a:xfrm>
            <a:off x="3208713" y="1370432"/>
            <a:ext cx="333340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NAME OF TEAM</a:t>
            </a:r>
            <a:endParaRPr b="0" i="0" sz="1400" u="none" cap="none" strike="noStrike">
              <a:solidFill>
                <a:srgbClr val="000000"/>
              </a:solidFill>
              <a:latin typeface="Arial"/>
              <a:ea typeface="Arial"/>
              <a:cs typeface="Arial"/>
              <a:sym typeface="Arial"/>
            </a:endParaRPr>
          </a:p>
        </p:txBody>
      </p:sp>
      <p:sp>
        <p:nvSpPr>
          <p:cNvPr id="161" name="Google Shape;161;p21"/>
          <p:cNvSpPr/>
          <p:nvPr/>
        </p:nvSpPr>
        <p:spPr>
          <a:xfrm>
            <a:off x="1135380" y="2001924"/>
            <a:ext cx="6614160" cy="4139738"/>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21"/>
          <p:cNvSpPr/>
          <p:nvPr/>
        </p:nvSpPr>
        <p:spPr>
          <a:xfrm>
            <a:off x="1159972" y="2093364"/>
            <a:ext cx="2229889" cy="498764"/>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1</a:t>
            </a:r>
            <a:endParaRPr b="0" i="0" sz="1400" u="none" cap="none" strike="noStrike">
              <a:solidFill>
                <a:srgbClr val="000000"/>
              </a:solidFill>
              <a:latin typeface="Arial"/>
              <a:ea typeface="Arial"/>
              <a:cs typeface="Arial"/>
              <a:sym typeface="Arial"/>
            </a:endParaRPr>
          </a:p>
        </p:txBody>
      </p:sp>
      <p:sp>
        <p:nvSpPr>
          <p:cNvPr id="163" name="Google Shape;163;p21"/>
          <p:cNvSpPr/>
          <p:nvPr/>
        </p:nvSpPr>
        <p:spPr>
          <a:xfrm>
            <a:off x="3421380" y="2001924"/>
            <a:ext cx="2223000" cy="590100"/>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2</a:t>
            </a:r>
            <a:endParaRPr b="0" i="0" sz="1400" u="none" cap="none" strike="noStrike">
              <a:solidFill>
                <a:srgbClr val="000000"/>
              </a:solidFill>
              <a:latin typeface="Arial"/>
              <a:ea typeface="Arial"/>
              <a:cs typeface="Arial"/>
              <a:sym typeface="Arial"/>
            </a:endParaRPr>
          </a:p>
        </p:txBody>
      </p:sp>
      <p:sp>
        <p:nvSpPr>
          <p:cNvPr id="164" name="Google Shape;164;p21"/>
          <p:cNvSpPr/>
          <p:nvPr/>
        </p:nvSpPr>
        <p:spPr>
          <a:xfrm>
            <a:off x="5644343" y="2003367"/>
            <a:ext cx="2103810" cy="590204"/>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3 </a:t>
            </a:r>
            <a:endParaRPr b="0" i="0" sz="1400" u="none" cap="none" strike="noStrike">
              <a:solidFill>
                <a:srgbClr val="000000"/>
              </a:solidFill>
              <a:latin typeface="Arial"/>
              <a:ea typeface="Arial"/>
              <a:cs typeface="Arial"/>
              <a:sym typeface="Arial"/>
            </a:endParaRPr>
          </a:p>
        </p:txBody>
      </p:sp>
      <p:sp>
        <p:nvSpPr>
          <p:cNvPr id="165" name="Google Shape;165;p21"/>
          <p:cNvSpPr txBox="1"/>
          <p:nvPr/>
        </p:nvSpPr>
        <p:spPr>
          <a:xfrm>
            <a:off x="3034145" y="2972063"/>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(FROM 1 TO 5)</a:t>
            </a:r>
            <a:endParaRPr b="0" i="0" sz="1400" u="none" cap="none" strike="noStrike">
              <a:solidFill>
                <a:srgbClr val="000000"/>
              </a:solidFill>
              <a:latin typeface="Arial"/>
              <a:ea typeface="Arial"/>
              <a:cs typeface="Arial"/>
              <a:sym typeface="Arial"/>
            </a:endParaRPr>
          </a:p>
        </p:txBody>
      </p:sp>
      <p:sp>
        <p:nvSpPr>
          <p:cNvPr id="166" name="Google Shape;166;p21"/>
          <p:cNvSpPr txBox="1"/>
          <p:nvPr/>
        </p:nvSpPr>
        <p:spPr>
          <a:xfrm>
            <a:off x="1414548" y="2972063"/>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First shot:</a:t>
            </a:r>
            <a:endParaRPr b="0" i="0" sz="1400" u="none" cap="none" strike="noStrike">
              <a:solidFill>
                <a:srgbClr val="000000"/>
              </a:solidFill>
              <a:latin typeface="Arial"/>
              <a:ea typeface="Arial"/>
              <a:cs typeface="Arial"/>
              <a:sym typeface="Arial"/>
            </a:endParaRPr>
          </a:p>
        </p:txBody>
      </p:sp>
      <p:sp>
        <p:nvSpPr>
          <p:cNvPr id="167" name="Google Shape;167;p21"/>
          <p:cNvSpPr txBox="1"/>
          <p:nvPr/>
        </p:nvSpPr>
        <p:spPr>
          <a:xfrm>
            <a:off x="1414548" y="3451109"/>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Second shot:</a:t>
            </a:r>
            <a:endParaRPr b="0" i="0" sz="1400" u="none" cap="none" strike="noStrike">
              <a:solidFill>
                <a:srgbClr val="000000"/>
              </a:solidFill>
              <a:latin typeface="Arial"/>
              <a:ea typeface="Arial"/>
              <a:cs typeface="Arial"/>
              <a:sym typeface="Arial"/>
            </a:endParaRPr>
          </a:p>
        </p:txBody>
      </p:sp>
      <p:sp>
        <p:nvSpPr>
          <p:cNvPr id="168" name="Google Shape;168;p21"/>
          <p:cNvSpPr txBox="1"/>
          <p:nvPr/>
        </p:nvSpPr>
        <p:spPr>
          <a:xfrm>
            <a:off x="3020983" y="3451109"/>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(FROM 1 TO 5)</a:t>
            </a:r>
            <a:endParaRPr b="0" i="0" sz="1400" u="none" cap="none" strike="noStrike">
              <a:solidFill>
                <a:srgbClr val="000000"/>
              </a:solidFill>
              <a:latin typeface="Arial"/>
              <a:ea typeface="Arial"/>
              <a:cs typeface="Arial"/>
              <a:sym typeface="Arial"/>
            </a:endParaRPr>
          </a:p>
        </p:txBody>
      </p:sp>
      <p:sp>
        <p:nvSpPr>
          <p:cNvPr id="169" name="Google Shape;169;p21"/>
          <p:cNvSpPr txBox="1"/>
          <p:nvPr/>
        </p:nvSpPr>
        <p:spPr>
          <a:xfrm>
            <a:off x="1414548" y="3898141"/>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Third shot:</a:t>
            </a:r>
            <a:endParaRPr b="0" i="0" sz="1400" u="none" cap="none" strike="noStrike">
              <a:solidFill>
                <a:srgbClr val="000000"/>
              </a:solidFill>
              <a:latin typeface="Arial"/>
              <a:ea typeface="Arial"/>
              <a:cs typeface="Arial"/>
              <a:sym typeface="Arial"/>
            </a:endParaRPr>
          </a:p>
        </p:txBody>
      </p:sp>
      <p:sp>
        <p:nvSpPr>
          <p:cNvPr id="170" name="Google Shape;170;p21"/>
          <p:cNvSpPr txBox="1"/>
          <p:nvPr/>
        </p:nvSpPr>
        <p:spPr>
          <a:xfrm>
            <a:off x="3020981" y="3898141"/>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(FROM 1 TO 5)</a:t>
            </a:r>
            <a:endParaRPr b="0" i="0" sz="1400" u="none" cap="none" strike="noStrike">
              <a:solidFill>
                <a:srgbClr val="000000"/>
              </a:solidFill>
              <a:latin typeface="Arial"/>
              <a:ea typeface="Arial"/>
              <a:cs typeface="Arial"/>
              <a:sym typeface="Arial"/>
            </a:endParaRPr>
          </a:p>
        </p:txBody>
      </p:sp>
      <p:sp>
        <p:nvSpPr>
          <p:cNvPr id="171" name="Google Shape;171;p21"/>
          <p:cNvSpPr txBox="1"/>
          <p:nvPr/>
        </p:nvSpPr>
        <p:spPr>
          <a:xfrm>
            <a:off x="1394460" y="4354093"/>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Fourth shot:</a:t>
            </a:r>
            <a:endParaRPr b="0" i="0" sz="1400" u="none" cap="none" strike="noStrike">
              <a:solidFill>
                <a:srgbClr val="000000"/>
              </a:solidFill>
              <a:latin typeface="Arial"/>
              <a:ea typeface="Arial"/>
              <a:cs typeface="Arial"/>
              <a:sym typeface="Arial"/>
            </a:endParaRPr>
          </a:p>
        </p:txBody>
      </p:sp>
      <p:sp>
        <p:nvSpPr>
          <p:cNvPr id="172" name="Google Shape;172;p21"/>
          <p:cNvSpPr txBox="1"/>
          <p:nvPr/>
        </p:nvSpPr>
        <p:spPr>
          <a:xfrm>
            <a:off x="3000893" y="4354093"/>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(FROM 1 TO 5)</a:t>
            </a:r>
            <a:endParaRPr b="0" i="0" sz="1400" u="none" cap="none" strike="noStrike">
              <a:solidFill>
                <a:srgbClr val="000000"/>
              </a:solidFill>
              <a:latin typeface="Arial"/>
              <a:ea typeface="Arial"/>
              <a:cs typeface="Arial"/>
              <a:sym typeface="Arial"/>
            </a:endParaRPr>
          </a:p>
        </p:txBody>
      </p:sp>
      <p:sp>
        <p:nvSpPr>
          <p:cNvPr id="173" name="Google Shape;173;p21"/>
          <p:cNvSpPr txBox="1"/>
          <p:nvPr/>
        </p:nvSpPr>
        <p:spPr>
          <a:xfrm>
            <a:off x="1394460" y="4815527"/>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Fifth shot:</a:t>
            </a:r>
            <a:endParaRPr b="0" i="0" sz="1400" u="none" cap="none" strike="noStrike">
              <a:solidFill>
                <a:srgbClr val="000000"/>
              </a:solidFill>
              <a:latin typeface="Arial"/>
              <a:ea typeface="Arial"/>
              <a:cs typeface="Arial"/>
              <a:sym typeface="Arial"/>
            </a:endParaRPr>
          </a:p>
        </p:txBody>
      </p:sp>
      <p:sp>
        <p:nvSpPr>
          <p:cNvPr id="174" name="Google Shape;174;p21"/>
          <p:cNvSpPr txBox="1"/>
          <p:nvPr/>
        </p:nvSpPr>
        <p:spPr>
          <a:xfrm>
            <a:off x="3000893" y="4815527"/>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(FROM 1 TO 5)</a:t>
            </a:r>
            <a:endParaRPr b="0" i="0" sz="1400" u="none" cap="none" strike="noStrike">
              <a:solidFill>
                <a:srgbClr val="000000"/>
              </a:solidFill>
              <a:latin typeface="Arial"/>
              <a:ea typeface="Arial"/>
              <a:cs typeface="Arial"/>
              <a:sym typeface="Arial"/>
            </a:endParaRPr>
          </a:p>
        </p:txBody>
      </p:sp>
      <p:sp>
        <p:nvSpPr>
          <p:cNvPr id="175" name="Google Shape;175;p21"/>
          <p:cNvSpPr txBox="1"/>
          <p:nvPr/>
        </p:nvSpPr>
        <p:spPr>
          <a:xfrm>
            <a:off x="3760088" y="5610006"/>
            <a:ext cx="107528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Total time:</a:t>
            </a:r>
            <a:endParaRPr b="0" i="0" sz="1400" u="none" cap="none" strike="noStrike">
              <a:solidFill>
                <a:srgbClr val="000000"/>
              </a:solidFill>
              <a:latin typeface="Arial"/>
              <a:ea typeface="Arial"/>
              <a:cs typeface="Arial"/>
              <a:sym typeface="Arial"/>
            </a:endParaRPr>
          </a:p>
        </p:txBody>
      </p:sp>
      <p:sp>
        <p:nvSpPr>
          <p:cNvPr id="176" name="Google Shape;176;p21"/>
          <p:cNvSpPr txBox="1"/>
          <p:nvPr/>
        </p:nvSpPr>
        <p:spPr>
          <a:xfrm>
            <a:off x="4687681" y="5610006"/>
            <a:ext cx="285145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TIME (Field only exists in round 3)</a:t>
            </a:r>
            <a:endParaRPr b="0" i="0" sz="1400" u="none" cap="none" strike="noStrike">
              <a:solidFill>
                <a:srgbClr val="000000"/>
              </a:solidFill>
              <a:latin typeface="Arial"/>
              <a:ea typeface="Arial"/>
              <a:cs typeface="Arial"/>
              <a:sym typeface="Arial"/>
            </a:endParaRPr>
          </a:p>
        </p:txBody>
      </p:sp>
      <p:sp>
        <p:nvSpPr>
          <p:cNvPr id="177" name="Google Shape;177;p21"/>
          <p:cNvSpPr txBox="1"/>
          <p:nvPr/>
        </p:nvSpPr>
        <p:spPr>
          <a:xfrm>
            <a:off x="6659869" y="2972063"/>
            <a:ext cx="2949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1"/>
          <p:cNvSpPr txBox="1"/>
          <p:nvPr/>
        </p:nvSpPr>
        <p:spPr>
          <a:xfrm>
            <a:off x="6659869" y="3435575"/>
            <a:ext cx="2949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1"/>
          <p:cNvSpPr txBox="1"/>
          <p:nvPr/>
        </p:nvSpPr>
        <p:spPr>
          <a:xfrm>
            <a:off x="6659875" y="3899100"/>
            <a:ext cx="2949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1"/>
          <p:cNvSpPr txBox="1"/>
          <p:nvPr/>
        </p:nvSpPr>
        <p:spPr>
          <a:xfrm>
            <a:off x="6659869" y="4343663"/>
            <a:ext cx="2949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1"/>
          <p:cNvSpPr txBox="1"/>
          <p:nvPr/>
        </p:nvSpPr>
        <p:spPr>
          <a:xfrm>
            <a:off x="6659869" y="4800863"/>
            <a:ext cx="2949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1"/>
          <p:cNvSpPr txBox="1"/>
          <p:nvPr/>
        </p:nvSpPr>
        <p:spPr>
          <a:xfrm>
            <a:off x="6596148" y="2591063"/>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Faul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p:nvPr/>
        </p:nvSpPr>
        <p:spPr>
          <a:xfrm>
            <a:off x="204186" y="293868"/>
            <a:ext cx="8522564" cy="65641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000" u="sng" cap="none" strike="noStrike">
                <a:solidFill>
                  <a:schemeClr val="dk1"/>
                </a:solidFill>
                <a:latin typeface="Calibri"/>
                <a:ea typeface="Calibri"/>
                <a:cs typeface="Calibri"/>
                <a:sym typeface="Calibri"/>
              </a:rPr>
              <a:t>Challenge: </a:t>
            </a:r>
            <a:r>
              <a:rPr b="1" i="0" lang="en-US" sz="2000" u="sng" cap="none" strike="noStrike">
                <a:solidFill>
                  <a:srgbClr val="000000"/>
                </a:solidFill>
                <a:latin typeface="Calibri"/>
                <a:ea typeface="Calibri"/>
                <a:cs typeface="Calibri"/>
                <a:sym typeface="Calibri"/>
              </a:rPr>
              <a:t>Blast Off: the Straight-ish Line Speed Test</a:t>
            </a:r>
            <a:endParaRPr b="0" i="0" sz="20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Aim: To drive from one end of the course to the other as fast as possible.</a:t>
            </a:r>
            <a:endParaRPr b="0" i="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Control Method : Autonomous</a:t>
            </a:r>
            <a:endParaRPr b="0" i="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Limit Time: 5 minutes</a:t>
            </a:r>
            <a:endParaRPr b="0" i="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Laser-timed for accuracy.</a:t>
            </a:r>
            <a:endParaRPr b="0" i="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Robot must cross the finish line for the time to be recorded.</a:t>
            </a:r>
            <a:endParaRPr b="0" i="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3 rounds </a:t>
            </a:r>
            <a:endParaRPr b="0" i="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Ranked according the total time of 3 rounds</a:t>
            </a:r>
            <a:endParaRPr b="0" i="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Only those robots that have completed three runs will be eligible for ranking.</a:t>
            </a:r>
            <a:endParaRPr b="0" i="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After the completion of the 3 rounds points will be awarded to the top ranked robots:</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u="none" cap="none" strike="noStrike">
                <a:solidFill>
                  <a:srgbClr val="000000"/>
                </a:solidFill>
                <a:latin typeface="Arial"/>
                <a:ea typeface="Arial"/>
                <a:cs typeface="Arial"/>
                <a:sym typeface="Arial"/>
              </a:rPr>
              <a:t>1st: 40 points, 2nd: 32 points, 3rd : 25 points, 4th : 18 points, 5th : 15 points, 6th : 12 points, 7th : 10 points, 8th : 8 points, 9th : 6 points, 10th : 4 points, 11th : 2 points, 12th : 1 point</a:t>
            </a:r>
            <a:endParaRPr b="0" i="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Extra Points</a:t>
            </a:r>
            <a:endParaRPr b="0" i="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100 additional points for each completed run.</a:t>
            </a:r>
            <a:endParaRPr b="0" i="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45 additional points will be awarded for each run where the robot does not touch the sides of the course.</a:t>
            </a:r>
            <a:endParaRPr b="0" i="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70 additional points will be awarded to the robot with the fastest </a:t>
            </a:r>
            <a:r>
              <a:rPr b="0" i="1" lang="en-US" u="none" cap="none" strike="noStrike">
                <a:solidFill>
                  <a:srgbClr val="000000"/>
                </a:solidFill>
                <a:latin typeface="Arial"/>
                <a:ea typeface="Arial"/>
                <a:cs typeface="Arial"/>
                <a:sym typeface="Arial"/>
              </a:rPr>
              <a:t>individual</a:t>
            </a:r>
            <a:r>
              <a:rPr b="0" i="0" lang="en-US" u="none" cap="none" strike="noStrike">
                <a:solidFill>
                  <a:srgbClr val="000000"/>
                </a:solidFill>
                <a:latin typeface="Arial"/>
                <a:ea typeface="Arial"/>
                <a:cs typeface="Arial"/>
                <a:sym typeface="Arial"/>
              </a:rPr>
              <a:t> run.</a:t>
            </a:r>
            <a:endParaRPr/>
          </a:p>
          <a:p>
            <a:pPr indent="0" lvl="0" marL="0" marR="0" rtl="0" algn="l">
              <a:lnSpc>
                <a:spcPct val="100000"/>
              </a:lnSpc>
              <a:spcBef>
                <a:spcPts val="0"/>
              </a:spcBef>
              <a:spcAft>
                <a:spcPts val="0"/>
              </a:spcAft>
              <a:buNone/>
            </a:pPr>
            <a:r>
              <a:t/>
            </a:r>
            <a:endParaRPr b="0" i="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u="none" cap="none" strike="noStrike">
                <a:solidFill>
                  <a:srgbClr val="000000"/>
                </a:solidFill>
                <a:latin typeface="Arial"/>
                <a:ea typeface="Arial"/>
                <a:cs typeface="Arial"/>
                <a:sym typeface="Arial"/>
              </a:rPr>
              <a:t>Penalties</a:t>
            </a:r>
            <a:endParaRPr b="0" i="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Each touch of the walls incurs a 10 second penalty up to a maximum of 30 seconds.</a:t>
            </a:r>
            <a:endParaRPr/>
          </a:p>
          <a:p>
            <a:pPr indent="-285750" lvl="0" marL="2857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Robots scraping along the wall(s) will be penalised to the maximum of 30 seconds.</a:t>
            </a:r>
            <a:endParaRPr/>
          </a:p>
          <a:p>
            <a:pPr indent="-285750" lvl="0" marL="2857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It is permitted to rescue the robot and place it back on the course at the place where things went wrong once per run without penalty, but the clock will not be stopped.</a:t>
            </a:r>
            <a:endParaRPr/>
          </a:p>
          <a:p>
            <a:pPr indent="-285750" lvl="0" marL="2857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An additional rescue is permitted, incurring a 15 second penalty.</a:t>
            </a:r>
            <a:endParaRPr/>
          </a:p>
          <a:p>
            <a:pPr indent="-285750" lvl="0" marL="2857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A third rescue is not permitted; instead the run must be abandoned.</a:t>
            </a:r>
            <a:endParaRPr/>
          </a:p>
          <a:p>
            <a:pPr indent="-285750" lvl="0" marL="28575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Abandoned or non-completed runs will be penalised by 60 seconds.</a:t>
            </a:r>
            <a:endParaRPr/>
          </a:p>
          <a:p>
            <a:pPr indent="-196850" lvl="1" marL="74295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