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AAFB019-607F-469C-BBE7-317B2DEA8A76}" type="datetimeFigureOut">
              <a:rPr lang="es-MX" smtClean="0"/>
              <a:t>02/03/2019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151043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FB019-607F-469C-BBE7-317B2DEA8A76}" type="datetimeFigureOut">
              <a:rPr lang="es-MX" smtClean="0"/>
              <a:t>02/03/2019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164030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FB019-607F-469C-BBE7-317B2DEA8A76}" type="datetimeFigureOut">
              <a:rPr lang="es-MX" smtClean="0"/>
              <a:t>02/03/2019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106025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FB019-607F-469C-BBE7-317B2DEA8A76}" type="datetimeFigureOut">
              <a:rPr lang="es-MX" smtClean="0"/>
              <a:t>02/03/2019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134594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AAFB019-607F-469C-BBE7-317B2DEA8A76}" type="datetimeFigureOut">
              <a:rPr lang="es-MX" smtClean="0"/>
              <a:t>02/03/2019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3843346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AFB019-607F-469C-BBE7-317B2DEA8A76}" type="datetimeFigureOut">
              <a:rPr lang="es-MX" smtClean="0"/>
              <a:t>02/03/2019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320747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AFB019-607F-469C-BBE7-317B2DEA8A76}" type="datetimeFigureOut">
              <a:rPr lang="es-MX" smtClean="0"/>
              <a:t>02/03/2019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59051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AFB019-607F-469C-BBE7-317B2DEA8A76}" type="datetimeFigureOut">
              <a:rPr lang="es-MX" smtClean="0"/>
              <a:t>02/03/2019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408183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FB019-607F-469C-BBE7-317B2DEA8A76}" type="datetimeFigureOut">
              <a:rPr lang="es-MX" smtClean="0"/>
              <a:t>02/03/2019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33309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FB019-607F-469C-BBE7-317B2DEA8A76}" type="datetimeFigureOut">
              <a:rPr lang="es-MX" smtClean="0"/>
              <a:t>02/03/2019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302500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FB019-607F-469C-BBE7-317B2DEA8A76}" type="datetimeFigureOut">
              <a:rPr lang="es-MX" smtClean="0"/>
              <a:t>02/03/2019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0FBBDC-6EBA-4A34-BF6D-BBECE8A08C87}" type="slidenum">
              <a:rPr lang="es-MX" smtClean="0"/>
              <a:t>‹#›</a:t>
            </a:fld>
            <a:endParaRPr lang="es-MX"/>
          </a:p>
        </p:txBody>
      </p:sp>
    </p:spTree>
    <p:extLst>
      <p:ext uri="{BB962C8B-B14F-4D97-AF65-F5344CB8AC3E}">
        <p14:creationId xmlns:p14="http://schemas.microsoft.com/office/powerpoint/2010/main" val="40878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FB019-607F-469C-BBE7-317B2DEA8A76}" type="datetimeFigureOut">
              <a:rPr lang="es-MX" smtClean="0"/>
              <a:t>02/03/2019</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FBBDC-6EBA-4A34-BF6D-BBECE8A08C87}" type="slidenum">
              <a:rPr lang="es-MX" smtClean="0"/>
              <a:t>‹#›</a:t>
            </a:fld>
            <a:endParaRPr lang="es-MX"/>
          </a:p>
        </p:txBody>
      </p:sp>
    </p:spTree>
    <p:extLst>
      <p:ext uri="{BB962C8B-B14F-4D97-AF65-F5344CB8AC3E}">
        <p14:creationId xmlns:p14="http://schemas.microsoft.com/office/powerpoint/2010/main" val="3543008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4186" y="293868"/>
            <a:ext cx="8522564" cy="5940088"/>
          </a:xfrm>
          <a:prstGeom prst="rect">
            <a:avLst/>
          </a:prstGeom>
        </p:spPr>
        <p:txBody>
          <a:bodyPr wrap="square">
            <a:spAutoFit/>
          </a:bodyPr>
          <a:lstStyle/>
          <a:p>
            <a:r>
              <a:rPr lang="en-GB" b="1" dirty="0"/>
              <a:t>Blast Off: the Straight-</a:t>
            </a:r>
            <a:r>
              <a:rPr lang="en-GB" b="1" dirty="0" err="1"/>
              <a:t>ish</a:t>
            </a:r>
            <a:r>
              <a:rPr lang="en-GB" b="1" dirty="0"/>
              <a:t> Line Speed Test</a:t>
            </a:r>
            <a:r>
              <a:rPr lang="en-US" sz="2000" b="1" dirty="0"/>
              <a:t>:</a:t>
            </a:r>
          </a:p>
          <a:p>
            <a:endParaRPr lang="en-US" dirty="0"/>
          </a:p>
          <a:p>
            <a:pPr marL="285750" indent="-285750">
              <a:buFont typeface="Arial" panose="020B0604020202020204" pitchFamily="34" charset="0"/>
              <a:buChar char="•"/>
            </a:pPr>
            <a:r>
              <a:rPr lang="en-US" dirty="0"/>
              <a:t>Aim: </a:t>
            </a:r>
            <a:r>
              <a:rPr lang="en-GB" dirty="0"/>
              <a:t>To drive from one end of the course to the other as fast as possible.</a:t>
            </a:r>
            <a:endParaRPr lang="en-US" dirty="0"/>
          </a:p>
          <a:p>
            <a:pPr marL="285750" indent="-285750">
              <a:buFont typeface="Arial" panose="020B0604020202020204" pitchFamily="34" charset="0"/>
              <a:buChar char="•"/>
            </a:pPr>
            <a:r>
              <a:rPr lang="en-GB" dirty="0"/>
              <a:t>Control Method</a:t>
            </a:r>
            <a:r>
              <a:rPr lang="en-US" dirty="0"/>
              <a:t> : Autonomous</a:t>
            </a:r>
          </a:p>
          <a:p>
            <a:pPr marL="285750" indent="-285750">
              <a:buFont typeface="Arial" panose="020B0604020202020204" pitchFamily="34" charset="0"/>
              <a:buChar char="•"/>
            </a:pPr>
            <a:r>
              <a:rPr lang="en-US" dirty="0"/>
              <a:t>Limit Time: 5 minutes</a:t>
            </a:r>
          </a:p>
          <a:p>
            <a:pPr marL="285750" indent="-285750">
              <a:buFont typeface="Arial" panose="020B0604020202020204" pitchFamily="34" charset="0"/>
              <a:buChar char="•"/>
            </a:pPr>
            <a:r>
              <a:rPr lang="en-GB" dirty="0"/>
              <a:t>Laser-timed for accuracy.</a:t>
            </a:r>
          </a:p>
          <a:p>
            <a:pPr marL="285750" indent="-285750">
              <a:buFont typeface="Arial" panose="020B0604020202020204" pitchFamily="34" charset="0"/>
              <a:buChar char="•"/>
            </a:pPr>
            <a:r>
              <a:rPr lang="en-GB" dirty="0"/>
              <a:t>Robot must cross the finish line for the time to be recorded.</a:t>
            </a:r>
          </a:p>
          <a:p>
            <a:pPr marL="285750" indent="-285750">
              <a:buFont typeface="Arial" panose="020B0604020202020204" pitchFamily="34" charset="0"/>
              <a:buChar char="•"/>
            </a:pPr>
            <a:r>
              <a:rPr lang="en-GB" dirty="0"/>
              <a:t>3 rounds </a:t>
            </a:r>
          </a:p>
          <a:p>
            <a:pPr marL="285750" indent="-285750">
              <a:buFont typeface="Arial" panose="020B0604020202020204" pitchFamily="34" charset="0"/>
              <a:buChar char="•"/>
            </a:pPr>
            <a:r>
              <a:rPr lang="en-GB" dirty="0"/>
              <a:t>Ranked according the total time of 3 rounds</a:t>
            </a:r>
            <a:endParaRPr lang="en-US" dirty="0"/>
          </a:p>
          <a:p>
            <a:pPr marL="285750" indent="-285750">
              <a:buFont typeface="Arial" panose="020B0604020202020204" pitchFamily="34" charset="0"/>
              <a:buChar char="•"/>
            </a:pPr>
            <a:r>
              <a:rPr lang="en-GB" dirty="0"/>
              <a:t>Only those robots that have completed three runs will be eligible for ranking.</a:t>
            </a:r>
          </a:p>
          <a:p>
            <a:pPr marL="285750" indent="-285750">
              <a:buFont typeface="Arial" panose="020B0604020202020204" pitchFamily="34" charset="0"/>
              <a:buChar char="•"/>
            </a:pPr>
            <a:r>
              <a:rPr lang="en-GB" dirty="0"/>
              <a:t>After the completion of the 3 rounds points will be awarded to the top ranked robots:</a:t>
            </a:r>
          </a:p>
          <a:p>
            <a:endParaRPr lang="en-GB" dirty="0"/>
          </a:p>
          <a:p>
            <a:r>
              <a:rPr lang="en-GB" dirty="0"/>
              <a:t>1st: 40 points, 2nd: 32 points, 3rd : 25 points, 4th : 18 points, 5th : 15 points, 6th : 12 points, 7th : 10 points, 8th : 8 points, 9th : 6 points, 10th : 4 points, 11th : 2 points, 12th : 1 point</a:t>
            </a:r>
          </a:p>
          <a:p>
            <a:pPr marL="285750" indent="-285750">
              <a:buFont typeface="Arial" panose="020B0604020202020204" pitchFamily="34" charset="0"/>
              <a:buChar char="•"/>
            </a:pPr>
            <a:r>
              <a:rPr lang="en-US" dirty="0"/>
              <a:t>Extra Points</a:t>
            </a:r>
          </a:p>
          <a:p>
            <a:pPr marL="742950" lvl="1" indent="-285750">
              <a:buFont typeface="Arial" panose="020B0604020202020204" pitchFamily="34" charset="0"/>
              <a:buChar char="•"/>
            </a:pPr>
            <a:r>
              <a:rPr lang="en-US" dirty="0"/>
              <a:t>100 additional points for each completed run.</a:t>
            </a:r>
          </a:p>
          <a:p>
            <a:pPr marL="742950" lvl="1" indent="-285750">
              <a:buFont typeface="Arial" panose="020B0604020202020204" pitchFamily="34" charset="0"/>
              <a:buChar char="•"/>
            </a:pPr>
            <a:r>
              <a:rPr lang="en-GB" dirty="0"/>
              <a:t>45 additional points will be awarded for each run where the robot does not touch the sides of the course.</a:t>
            </a:r>
          </a:p>
          <a:p>
            <a:pPr marL="742950" lvl="1" indent="-285750">
              <a:buFont typeface="Arial" panose="020B0604020202020204" pitchFamily="34" charset="0"/>
              <a:buChar char="•"/>
            </a:pPr>
            <a:r>
              <a:rPr lang="en-GB" dirty="0"/>
              <a:t>70 additional points will be awarded to the robot with the fastest </a:t>
            </a:r>
            <a:r>
              <a:rPr lang="en-GB" i="1" dirty="0"/>
              <a:t>individual</a:t>
            </a:r>
            <a:r>
              <a:rPr lang="en-GB" dirty="0"/>
              <a:t> run.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5603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A9404C2-9146-4B9E-A821-D562A4A66747}"/>
              </a:ext>
            </a:extLst>
          </p:cNvPr>
          <p:cNvSpPr/>
          <p:nvPr/>
        </p:nvSpPr>
        <p:spPr>
          <a:xfrm>
            <a:off x="204186" y="293868"/>
            <a:ext cx="8522564" cy="3170099"/>
          </a:xfrm>
          <a:prstGeom prst="rect">
            <a:avLst/>
          </a:prstGeom>
        </p:spPr>
        <p:txBody>
          <a:bodyPr wrap="square">
            <a:spAutoFit/>
          </a:bodyPr>
          <a:lstStyle/>
          <a:p>
            <a:r>
              <a:rPr lang="en-GB" b="1" dirty="0"/>
              <a:t>Blast Off: the Straight-</a:t>
            </a:r>
            <a:r>
              <a:rPr lang="en-GB" b="1" dirty="0" err="1"/>
              <a:t>ish</a:t>
            </a:r>
            <a:r>
              <a:rPr lang="en-GB" b="1" dirty="0"/>
              <a:t> Line Speed Test</a:t>
            </a:r>
            <a:r>
              <a:rPr lang="en-US" sz="2000" b="1" dirty="0"/>
              <a:t>:</a:t>
            </a:r>
          </a:p>
          <a:p>
            <a:endParaRPr lang="en-US" dirty="0"/>
          </a:p>
          <a:p>
            <a:pPr marL="285750" indent="-285750">
              <a:buFont typeface="Arial" panose="020B0604020202020204" pitchFamily="34" charset="0"/>
              <a:buChar char="•"/>
            </a:pPr>
            <a:r>
              <a:rPr lang="en-GB" b="1" dirty="0"/>
              <a:t>Penalties</a:t>
            </a:r>
          </a:p>
          <a:p>
            <a:pPr marL="285750" indent="-285750">
              <a:buFont typeface="Arial" panose="020B0604020202020204" pitchFamily="34" charset="0"/>
              <a:buChar char="•"/>
            </a:pPr>
            <a:r>
              <a:rPr lang="en-GB" dirty="0"/>
              <a:t>Each touch of the walls incurs a 10 second penalty up to a maximum of 30 seconds.</a:t>
            </a:r>
          </a:p>
          <a:p>
            <a:pPr marL="285750" indent="-285750">
              <a:buFont typeface="Arial" panose="020B0604020202020204" pitchFamily="34" charset="0"/>
              <a:buChar char="•"/>
            </a:pPr>
            <a:r>
              <a:rPr lang="en-GB" dirty="0"/>
              <a:t>Robots scraping along the wall(s) will be penalised to the maximum of 30 seconds.</a:t>
            </a:r>
          </a:p>
          <a:p>
            <a:pPr marL="285750" indent="-285750">
              <a:buFont typeface="Arial" panose="020B0604020202020204" pitchFamily="34" charset="0"/>
              <a:buChar char="•"/>
            </a:pPr>
            <a:r>
              <a:rPr lang="en-GB" dirty="0"/>
              <a:t>It is permitted to rescue the robot and place it back on the course at the place where things went wrong once per run without penalty, but the clock will not be stopped.</a:t>
            </a:r>
          </a:p>
          <a:p>
            <a:pPr marL="285750" indent="-285750">
              <a:buFont typeface="Arial" panose="020B0604020202020204" pitchFamily="34" charset="0"/>
              <a:buChar char="•"/>
            </a:pPr>
            <a:r>
              <a:rPr lang="en-GB" dirty="0"/>
              <a:t>An additional rescue is permitted, incurring a 15 second penalty.</a:t>
            </a:r>
          </a:p>
          <a:p>
            <a:pPr marL="285750" indent="-285750">
              <a:buFont typeface="Arial" panose="020B0604020202020204" pitchFamily="34" charset="0"/>
              <a:buChar char="•"/>
            </a:pPr>
            <a:r>
              <a:rPr lang="en-GB" dirty="0"/>
              <a:t>A third rescue is not permitted; instead the run must be abandoned.</a:t>
            </a:r>
          </a:p>
          <a:p>
            <a:pPr marL="285750" indent="-285750">
              <a:buFont typeface="Arial" panose="020B0604020202020204" pitchFamily="34" charset="0"/>
              <a:buChar char="•"/>
            </a:pPr>
            <a:r>
              <a:rPr lang="en-GB" dirty="0"/>
              <a:t>Abandoned or non-completed runs will be penalised by 60 seconds.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060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30779" y="590203"/>
            <a:ext cx="6849687" cy="61657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p:cNvSpPr txBox="1"/>
          <p:nvPr/>
        </p:nvSpPr>
        <p:spPr>
          <a:xfrm>
            <a:off x="2078182" y="773084"/>
            <a:ext cx="4754880" cy="369332"/>
          </a:xfrm>
          <a:prstGeom prst="rect">
            <a:avLst/>
          </a:prstGeom>
          <a:noFill/>
        </p:spPr>
        <p:txBody>
          <a:bodyPr wrap="square" rtlCol="0">
            <a:spAutoFit/>
          </a:bodyPr>
          <a:lstStyle/>
          <a:p>
            <a:pPr algn="ctr"/>
            <a:r>
              <a:rPr lang="en-GB" b="1" dirty="0"/>
              <a:t>Blast Off: the Straight-</a:t>
            </a:r>
            <a:r>
              <a:rPr lang="en-GB" b="1" dirty="0" err="1"/>
              <a:t>ish</a:t>
            </a:r>
            <a:r>
              <a:rPr lang="en-GB" b="1" dirty="0"/>
              <a:t> Line Speed Test</a:t>
            </a:r>
            <a:endParaRPr lang="en-US" b="1" dirty="0"/>
          </a:p>
        </p:txBody>
      </p:sp>
      <p:sp>
        <p:nvSpPr>
          <p:cNvPr id="6" name="CuadroTexto 5"/>
          <p:cNvSpPr txBox="1"/>
          <p:nvPr/>
        </p:nvSpPr>
        <p:spPr>
          <a:xfrm>
            <a:off x="1191491" y="1370432"/>
            <a:ext cx="1327265" cy="307777"/>
          </a:xfrm>
          <a:prstGeom prst="rect">
            <a:avLst/>
          </a:prstGeom>
          <a:noFill/>
        </p:spPr>
        <p:txBody>
          <a:bodyPr wrap="square" rtlCol="0">
            <a:spAutoFit/>
          </a:bodyPr>
          <a:lstStyle/>
          <a:p>
            <a:r>
              <a:rPr lang="en-US" sz="1400" dirty="0"/>
              <a:t>Team:</a:t>
            </a:r>
          </a:p>
        </p:txBody>
      </p:sp>
      <p:sp>
        <p:nvSpPr>
          <p:cNvPr id="7" name="CuadroTexto 6"/>
          <p:cNvSpPr txBox="1"/>
          <p:nvPr/>
        </p:nvSpPr>
        <p:spPr>
          <a:xfrm>
            <a:off x="3208713" y="1370432"/>
            <a:ext cx="3333403"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NAME OF TEAM</a:t>
            </a:r>
          </a:p>
        </p:txBody>
      </p:sp>
      <p:sp>
        <p:nvSpPr>
          <p:cNvPr id="18" name="Rectángulo 17"/>
          <p:cNvSpPr/>
          <p:nvPr/>
        </p:nvSpPr>
        <p:spPr>
          <a:xfrm>
            <a:off x="1135380" y="1975289"/>
            <a:ext cx="6614160" cy="475398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159972" y="2093364"/>
            <a:ext cx="2229889" cy="498764"/>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ROUND 1</a:t>
            </a:r>
          </a:p>
        </p:txBody>
      </p:sp>
      <p:sp>
        <p:nvSpPr>
          <p:cNvPr id="20" name="Rectángulo 19"/>
          <p:cNvSpPr/>
          <p:nvPr/>
        </p:nvSpPr>
        <p:spPr>
          <a:xfrm>
            <a:off x="3421380" y="2001924"/>
            <a:ext cx="2222963" cy="5902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ROUND 2</a:t>
            </a:r>
          </a:p>
        </p:txBody>
      </p:sp>
      <p:sp>
        <p:nvSpPr>
          <p:cNvPr id="21" name="Rectángulo 20"/>
          <p:cNvSpPr/>
          <p:nvPr/>
        </p:nvSpPr>
        <p:spPr>
          <a:xfrm>
            <a:off x="5644343" y="2003367"/>
            <a:ext cx="2103810" cy="5902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ROUND 3 </a:t>
            </a:r>
          </a:p>
        </p:txBody>
      </p:sp>
      <p:sp>
        <p:nvSpPr>
          <p:cNvPr id="22" name="CuadroTexto 21"/>
          <p:cNvSpPr txBox="1"/>
          <p:nvPr/>
        </p:nvSpPr>
        <p:spPr>
          <a:xfrm>
            <a:off x="3034145" y="2819663"/>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TIME ROUND 1</a:t>
            </a:r>
          </a:p>
        </p:txBody>
      </p:sp>
      <p:sp>
        <p:nvSpPr>
          <p:cNvPr id="23" name="CuadroTexto 22"/>
          <p:cNvSpPr txBox="1"/>
          <p:nvPr/>
        </p:nvSpPr>
        <p:spPr>
          <a:xfrm>
            <a:off x="1414548" y="2819663"/>
            <a:ext cx="1327265" cy="307777"/>
          </a:xfrm>
          <a:prstGeom prst="rect">
            <a:avLst/>
          </a:prstGeom>
          <a:noFill/>
        </p:spPr>
        <p:txBody>
          <a:bodyPr wrap="square" rtlCol="0">
            <a:spAutoFit/>
          </a:bodyPr>
          <a:lstStyle/>
          <a:p>
            <a:r>
              <a:rPr lang="en-US" sz="1400" dirty="0"/>
              <a:t>Lap time:</a:t>
            </a:r>
          </a:p>
        </p:txBody>
      </p:sp>
      <p:sp>
        <p:nvSpPr>
          <p:cNvPr id="24" name="CuadroTexto 23"/>
          <p:cNvSpPr txBox="1"/>
          <p:nvPr/>
        </p:nvSpPr>
        <p:spPr>
          <a:xfrm>
            <a:off x="1414548" y="3298709"/>
            <a:ext cx="1475507" cy="307777"/>
          </a:xfrm>
          <a:prstGeom prst="rect">
            <a:avLst/>
          </a:prstGeom>
          <a:noFill/>
        </p:spPr>
        <p:txBody>
          <a:bodyPr wrap="square" rtlCol="0">
            <a:spAutoFit/>
          </a:bodyPr>
          <a:lstStyle/>
          <a:p>
            <a:r>
              <a:rPr lang="en-US" sz="1400" dirty="0"/>
              <a:t>Completed Run?</a:t>
            </a:r>
          </a:p>
        </p:txBody>
      </p:sp>
      <p:sp>
        <p:nvSpPr>
          <p:cNvPr id="25" name="CuadroTexto 24"/>
          <p:cNvSpPr txBox="1"/>
          <p:nvPr/>
        </p:nvSpPr>
        <p:spPr>
          <a:xfrm>
            <a:off x="3020983" y="3298709"/>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Check box (extra 100 points)</a:t>
            </a:r>
          </a:p>
        </p:txBody>
      </p:sp>
      <p:sp>
        <p:nvSpPr>
          <p:cNvPr id="26" name="CuadroTexto 25"/>
          <p:cNvSpPr txBox="1"/>
          <p:nvPr/>
        </p:nvSpPr>
        <p:spPr>
          <a:xfrm>
            <a:off x="1447059" y="3745741"/>
            <a:ext cx="1398606" cy="523220"/>
          </a:xfrm>
          <a:prstGeom prst="rect">
            <a:avLst/>
          </a:prstGeom>
          <a:noFill/>
        </p:spPr>
        <p:txBody>
          <a:bodyPr wrap="square" rtlCol="0">
            <a:spAutoFit/>
          </a:bodyPr>
          <a:lstStyle/>
          <a:p>
            <a:r>
              <a:rPr lang="en-US" sz="1400" dirty="0"/>
              <a:t>Does not touch sides?</a:t>
            </a:r>
          </a:p>
        </p:txBody>
      </p:sp>
      <p:sp>
        <p:nvSpPr>
          <p:cNvPr id="27" name="CuadroTexto 26"/>
          <p:cNvSpPr txBox="1"/>
          <p:nvPr/>
        </p:nvSpPr>
        <p:spPr>
          <a:xfrm>
            <a:off x="3020981" y="3861155"/>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Check box (extra 45 points)</a:t>
            </a:r>
          </a:p>
        </p:txBody>
      </p:sp>
      <p:sp>
        <p:nvSpPr>
          <p:cNvPr id="16" name="CuadroTexto 25">
            <a:extLst>
              <a:ext uri="{FF2B5EF4-FFF2-40B4-BE49-F238E27FC236}">
                <a16:creationId xmlns:a16="http://schemas.microsoft.com/office/drawing/2014/main" id="{6926898F-82A2-48D1-949E-2DA5B8AC0576}"/>
              </a:ext>
            </a:extLst>
          </p:cNvPr>
          <p:cNvSpPr txBox="1"/>
          <p:nvPr/>
        </p:nvSpPr>
        <p:spPr>
          <a:xfrm>
            <a:off x="1414548" y="4408216"/>
            <a:ext cx="1398606" cy="307777"/>
          </a:xfrm>
          <a:prstGeom prst="rect">
            <a:avLst/>
          </a:prstGeom>
          <a:noFill/>
        </p:spPr>
        <p:txBody>
          <a:bodyPr wrap="square" rtlCol="0">
            <a:spAutoFit/>
          </a:bodyPr>
          <a:lstStyle/>
          <a:p>
            <a:r>
              <a:rPr lang="en-US" sz="1400" b="1" dirty="0"/>
              <a:t>PENALTIES:</a:t>
            </a:r>
          </a:p>
        </p:txBody>
      </p:sp>
      <p:sp>
        <p:nvSpPr>
          <p:cNvPr id="17" name="CuadroTexto 23">
            <a:extLst>
              <a:ext uri="{FF2B5EF4-FFF2-40B4-BE49-F238E27FC236}">
                <a16:creationId xmlns:a16="http://schemas.microsoft.com/office/drawing/2014/main" id="{DAEC2ADB-462D-4304-BFF4-92026587CC8E}"/>
              </a:ext>
            </a:extLst>
          </p:cNvPr>
          <p:cNvSpPr txBox="1"/>
          <p:nvPr/>
        </p:nvSpPr>
        <p:spPr>
          <a:xfrm>
            <a:off x="1447059" y="4808771"/>
            <a:ext cx="1475507" cy="307777"/>
          </a:xfrm>
          <a:prstGeom prst="rect">
            <a:avLst/>
          </a:prstGeom>
          <a:noFill/>
        </p:spPr>
        <p:txBody>
          <a:bodyPr wrap="square" rtlCol="0">
            <a:spAutoFit/>
          </a:bodyPr>
          <a:lstStyle/>
          <a:p>
            <a:r>
              <a:rPr lang="en-US" sz="1400" dirty="0"/>
              <a:t>Touch walls:</a:t>
            </a:r>
          </a:p>
        </p:txBody>
      </p:sp>
      <p:sp>
        <p:nvSpPr>
          <p:cNvPr id="28" name="CuadroTexto 26">
            <a:extLst>
              <a:ext uri="{FF2B5EF4-FFF2-40B4-BE49-F238E27FC236}">
                <a16:creationId xmlns:a16="http://schemas.microsoft.com/office/drawing/2014/main" id="{90BA08EB-6002-4226-B3D9-B4860E9CF439}"/>
              </a:ext>
            </a:extLst>
          </p:cNvPr>
          <p:cNvSpPr txBox="1"/>
          <p:nvPr/>
        </p:nvSpPr>
        <p:spPr>
          <a:xfrm>
            <a:off x="3034145" y="4808770"/>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Radio Button (1-3)</a:t>
            </a:r>
          </a:p>
        </p:txBody>
      </p:sp>
      <p:sp>
        <p:nvSpPr>
          <p:cNvPr id="29" name="CuadroTexto 23">
            <a:extLst>
              <a:ext uri="{FF2B5EF4-FFF2-40B4-BE49-F238E27FC236}">
                <a16:creationId xmlns:a16="http://schemas.microsoft.com/office/drawing/2014/main" id="{F0F32827-59A3-494F-ACCB-CADEA8C62087}"/>
              </a:ext>
            </a:extLst>
          </p:cNvPr>
          <p:cNvSpPr txBox="1"/>
          <p:nvPr/>
        </p:nvSpPr>
        <p:spPr>
          <a:xfrm>
            <a:off x="1447059" y="5163469"/>
            <a:ext cx="1573922" cy="523220"/>
          </a:xfrm>
          <a:prstGeom prst="rect">
            <a:avLst/>
          </a:prstGeom>
          <a:noFill/>
        </p:spPr>
        <p:txBody>
          <a:bodyPr wrap="square" rtlCol="0">
            <a:spAutoFit/>
          </a:bodyPr>
          <a:lstStyle/>
          <a:p>
            <a:r>
              <a:rPr lang="en-US" sz="1400" dirty="0"/>
              <a:t>Scraping along the wall(s):</a:t>
            </a:r>
          </a:p>
        </p:txBody>
      </p:sp>
      <p:sp>
        <p:nvSpPr>
          <p:cNvPr id="30" name="CuadroTexto 23">
            <a:extLst>
              <a:ext uri="{FF2B5EF4-FFF2-40B4-BE49-F238E27FC236}">
                <a16:creationId xmlns:a16="http://schemas.microsoft.com/office/drawing/2014/main" id="{50A3C20C-DCE8-43A1-943A-8EB3F07D37D2}"/>
              </a:ext>
            </a:extLst>
          </p:cNvPr>
          <p:cNvSpPr txBox="1"/>
          <p:nvPr/>
        </p:nvSpPr>
        <p:spPr>
          <a:xfrm>
            <a:off x="1447058" y="5690915"/>
            <a:ext cx="1573922" cy="307777"/>
          </a:xfrm>
          <a:prstGeom prst="rect">
            <a:avLst/>
          </a:prstGeom>
          <a:noFill/>
        </p:spPr>
        <p:txBody>
          <a:bodyPr wrap="square" rtlCol="0">
            <a:spAutoFit/>
          </a:bodyPr>
          <a:lstStyle/>
          <a:p>
            <a:r>
              <a:rPr lang="en-GB" sz="1400" dirty="0"/>
              <a:t>Additional rescue: </a:t>
            </a:r>
            <a:endParaRPr lang="en-US" sz="1100" dirty="0"/>
          </a:p>
        </p:txBody>
      </p:sp>
      <p:sp>
        <p:nvSpPr>
          <p:cNvPr id="32" name="CuadroTexto 26">
            <a:extLst>
              <a:ext uri="{FF2B5EF4-FFF2-40B4-BE49-F238E27FC236}">
                <a16:creationId xmlns:a16="http://schemas.microsoft.com/office/drawing/2014/main" id="{42B86487-309B-4848-A9CF-D281CE0DCBC7}"/>
              </a:ext>
            </a:extLst>
          </p:cNvPr>
          <p:cNvSpPr txBox="1"/>
          <p:nvPr/>
        </p:nvSpPr>
        <p:spPr>
          <a:xfrm>
            <a:off x="3020981" y="5291606"/>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Check box (-30 </a:t>
            </a:r>
            <a:r>
              <a:rPr lang="en-GB" sz="1400" b="1" dirty="0"/>
              <a:t>seconds</a:t>
            </a:r>
            <a:r>
              <a:rPr lang="en-US" sz="1400" b="1" dirty="0"/>
              <a:t>)</a:t>
            </a:r>
          </a:p>
        </p:txBody>
      </p:sp>
      <p:sp>
        <p:nvSpPr>
          <p:cNvPr id="33" name="CuadroTexto 26">
            <a:extLst>
              <a:ext uri="{FF2B5EF4-FFF2-40B4-BE49-F238E27FC236}">
                <a16:creationId xmlns:a16="http://schemas.microsoft.com/office/drawing/2014/main" id="{AE4441DA-F470-4A37-9A6A-B14276388C62}"/>
              </a:ext>
            </a:extLst>
          </p:cNvPr>
          <p:cNvSpPr txBox="1"/>
          <p:nvPr/>
        </p:nvSpPr>
        <p:spPr>
          <a:xfrm>
            <a:off x="3020980" y="5719435"/>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Check box (-15 </a:t>
            </a:r>
            <a:r>
              <a:rPr lang="en-GB" sz="1400" b="1" dirty="0"/>
              <a:t>seconds</a:t>
            </a:r>
            <a:r>
              <a:rPr lang="en-US" sz="1400" b="1" dirty="0"/>
              <a:t>)</a:t>
            </a:r>
          </a:p>
        </p:txBody>
      </p:sp>
      <p:sp>
        <p:nvSpPr>
          <p:cNvPr id="34" name="CuadroTexto 23">
            <a:extLst>
              <a:ext uri="{FF2B5EF4-FFF2-40B4-BE49-F238E27FC236}">
                <a16:creationId xmlns:a16="http://schemas.microsoft.com/office/drawing/2014/main" id="{B6BD8E9C-720A-414D-9ED3-AF2656DCCA51}"/>
              </a:ext>
            </a:extLst>
          </p:cNvPr>
          <p:cNvSpPr txBox="1"/>
          <p:nvPr/>
        </p:nvSpPr>
        <p:spPr>
          <a:xfrm>
            <a:off x="1432304" y="6102154"/>
            <a:ext cx="1573922" cy="523220"/>
          </a:xfrm>
          <a:prstGeom prst="rect">
            <a:avLst/>
          </a:prstGeom>
          <a:noFill/>
        </p:spPr>
        <p:txBody>
          <a:bodyPr wrap="square" rtlCol="0">
            <a:spAutoFit/>
          </a:bodyPr>
          <a:lstStyle/>
          <a:p>
            <a:r>
              <a:rPr lang="en-GB" sz="1400" dirty="0"/>
              <a:t>Abandoned or non-completed:</a:t>
            </a:r>
            <a:endParaRPr lang="en-US" sz="1000" dirty="0"/>
          </a:p>
        </p:txBody>
      </p:sp>
      <p:sp>
        <p:nvSpPr>
          <p:cNvPr id="35" name="CuadroTexto 26">
            <a:extLst>
              <a:ext uri="{FF2B5EF4-FFF2-40B4-BE49-F238E27FC236}">
                <a16:creationId xmlns:a16="http://schemas.microsoft.com/office/drawing/2014/main" id="{B805CB47-9F80-4F20-B348-72F001596E51}"/>
              </a:ext>
            </a:extLst>
          </p:cNvPr>
          <p:cNvSpPr txBox="1"/>
          <p:nvPr/>
        </p:nvSpPr>
        <p:spPr>
          <a:xfrm>
            <a:off x="3034145" y="6255022"/>
            <a:ext cx="262335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Check box (-60 </a:t>
            </a:r>
            <a:r>
              <a:rPr lang="en-GB" sz="1400" b="1" dirty="0"/>
              <a:t>seconds</a:t>
            </a:r>
            <a:r>
              <a:rPr lang="en-US" sz="1400" b="1" dirty="0"/>
              <a:t>)</a:t>
            </a:r>
          </a:p>
        </p:txBody>
      </p:sp>
      <p:cxnSp>
        <p:nvCxnSpPr>
          <p:cNvPr id="9" name="Straight Arrow Connector 8">
            <a:extLst>
              <a:ext uri="{FF2B5EF4-FFF2-40B4-BE49-F238E27FC236}">
                <a16:creationId xmlns:a16="http://schemas.microsoft.com/office/drawing/2014/main" id="{F43D6CAA-1EDD-48AE-B915-C176EDE04877}"/>
              </a:ext>
            </a:extLst>
          </p:cNvPr>
          <p:cNvCxnSpPr>
            <a:cxnSpLocks/>
          </p:cNvCxnSpPr>
          <p:nvPr/>
        </p:nvCxnSpPr>
        <p:spPr>
          <a:xfrm flipH="1">
            <a:off x="5455976" y="4672015"/>
            <a:ext cx="612000" cy="332061"/>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36" name="CuadroTexto 24">
            <a:extLst>
              <a:ext uri="{FF2B5EF4-FFF2-40B4-BE49-F238E27FC236}">
                <a16:creationId xmlns:a16="http://schemas.microsoft.com/office/drawing/2014/main" id="{FDAF5D72-22F2-4A14-A886-4F14F0F135AA}"/>
              </a:ext>
            </a:extLst>
          </p:cNvPr>
          <p:cNvSpPr txBox="1"/>
          <p:nvPr/>
        </p:nvSpPr>
        <p:spPr>
          <a:xfrm>
            <a:off x="6117783" y="4100853"/>
            <a:ext cx="1417305" cy="9476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1: -10 sec</a:t>
            </a:r>
          </a:p>
          <a:p>
            <a:r>
              <a:rPr lang="en-US" sz="1400" b="1" dirty="0"/>
              <a:t>2: -20 sec</a:t>
            </a:r>
          </a:p>
          <a:p>
            <a:r>
              <a:rPr lang="en-US" sz="1400" b="1" dirty="0"/>
              <a:t>3: -30 sec</a:t>
            </a:r>
          </a:p>
          <a:p>
            <a:r>
              <a:rPr lang="en-US" sz="1400" b="1" dirty="0"/>
              <a:t>More: -30 (max)</a:t>
            </a:r>
          </a:p>
        </p:txBody>
      </p:sp>
    </p:spTree>
    <p:extLst>
      <p:ext uri="{BB962C8B-B14F-4D97-AF65-F5344CB8AC3E}">
        <p14:creationId xmlns:p14="http://schemas.microsoft.com/office/powerpoint/2010/main" val="4527624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161</Words>
  <Application>Microsoft Office PowerPoint</Application>
  <PresentationFormat>On-screen Show (4:3)</PresentationFormat>
  <Paragraphs>51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Tema de 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Rodolfo Galicia</dc:creator>
  <cp:lastModifiedBy>Simos Odysseos</cp:lastModifiedBy>
  <cp:revision>17</cp:revision>
  <dcterms:created xsi:type="dcterms:W3CDTF">2019-02-20T15:16:50Z</dcterms:created>
  <dcterms:modified xsi:type="dcterms:W3CDTF">2019-03-02T19:26:53Z</dcterms:modified>
</cp:coreProperties>
</file>