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Lato"/>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slide" Target="slides/slide21.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aaa4bb2c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aaa4bb2c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daaa4bb2cd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aaa4bb2cd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aaa4bb2cd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daaa4bb2cd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aaa4bb2c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aaa4bb2c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daaa4bb2c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b0fcb03a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b0fcb03a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db0fcb03a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b0fcb03a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b0fcb03a8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2db0fcb03a8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f9928aa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ff9928aaf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ff9928aaf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f9928aaf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ff9928aaf7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ff9928aaf7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ff9928aaf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ff9928aaf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1ff9928aaf7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f9928aaf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ff9928aaf7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ff9928aaf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105bd1e6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105bd1e6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7105bd1e6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105bd1e6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105bd1e6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27105bd1e6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105bd1e6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105bd1e62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7105bd1e62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08925e6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08925e69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708925e69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08925e69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08925e694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708925e694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a8393bdc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a8393bdc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da8393bdc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a8393bdc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a8393bdc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da8393bdc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a8393bdc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a8393bdc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da8393bdc1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a8393bdc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a8393bdc1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da8393bdc1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aaa4bb2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aaa4bb2c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daaa4bb2c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lain Dark" showMasterSp="0" type="title">
  <p:cSld name="TITLE">
    <p:bg>
      <p:bgPr>
        <a:solidFill>
          <a:srgbClr val="591676"/>
        </a:solidFill>
      </p:bgPr>
    </p:bg>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4775200" y="383784"/>
            <a:ext cx="2643068" cy="2199600"/>
          </a:xfrm>
          <a:prstGeom prst="rect">
            <a:avLst/>
          </a:prstGeom>
          <a:noFill/>
          <a:ln>
            <a:noFill/>
          </a:ln>
        </p:spPr>
      </p:pic>
      <p:sp>
        <p:nvSpPr>
          <p:cNvPr id="17" name="Google Shape;17;p2"/>
          <p:cNvSpPr txBox="1"/>
          <p:nvPr>
            <p:ph type="ctrTitle"/>
          </p:nvPr>
        </p:nvSpPr>
        <p:spPr>
          <a:xfrm>
            <a:off x="1098331" y="3170073"/>
            <a:ext cx="9995338" cy="82082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FFB71E"/>
              </a:buClr>
              <a:buSzPts val="5400"/>
              <a:buFont typeface="Lato"/>
              <a:buNone/>
              <a:defRPr b="1" sz="5400">
                <a:solidFill>
                  <a:srgbClr val="FFB71E"/>
                </a:solidFill>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4490150"/>
            <a:ext cx="9130748" cy="698076"/>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1000"/>
              </a:spcBef>
              <a:spcAft>
                <a:spcPts val="0"/>
              </a:spcAft>
              <a:buClr>
                <a:schemeClr val="lt1"/>
              </a:buClr>
              <a:buSzPts val="2800"/>
              <a:buFont typeface="Arial"/>
              <a:buNone/>
              <a:defRPr b="0" sz="2800">
                <a:solidFill>
                  <a:schemeClr val="lt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94" name="Shape 94"/>
        <p:cNvGrpSpPr/>
        <p:nvPr/>
      </p:nvGrpSpPr>
      <p:grpSpPr>
        <a:xfrm>
          <a:off x="0" y="0"/>
          <a:ext cx="0" cy="0"/>
          <a:chOff x="0" y="0"/>
          <a:chExt cx="0" cy="0"/>
        </a:xfrm>
      </p:grpSpPr>
      <p:sp>
        <p:nvSpPr>
          <p:cNvPr id="95" name="Google Shape;95;p11"/>
          <p:cNvSpPr/>
          <p:nvPr/>
        </p:nvSpPr>
        <p:spPr>
          <a:xfrm>
            <a:off x="-12701" y="6492875"/>
            <a:ext cx="12192000" cy="365125"/>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96" name="Google Shape;96;p11"/>
          <p:cNvSpPr/>
          <p:nvPr/>
        </p:nvSpPr>
        <p:spPr>
          <a:xfrm>
            <a:off x="-6351" y="0"/>
            <a:ext cx="12198350" cy="365127"/>
          </a:xfrm>
          <a:prstGeom prst="rect">
            <a:avLst/>
          </a:prstGeom>
          <a:solidFill>
            <a:srgbClr val="59167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97" name="Google Shape;97;p11"/>
          <p:cNvSpPr txBox="1"/>
          <p:nvPr>
            <p:ph type="title"/>
          </p:nvPr>
        </p:nvSpPr>
        <p:spPr>
          <a:xfrm>
            <a:off x="835024"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1"/>
          <p:cNvSpPr txBox="1"/>
          <p:nvPr>
            <p:ph idx="10" type="dt"/>
          </p:nvPr>
        </p:nvSpPr>
        <p:spPr>
          <a:xfrm>
            <a:off x="7872064" y="649287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nvSpPr>
        <p:spPr>
          <a:xfrm>
            <a:off x="10615264" y="6492874"/>
            <a:ext cx="157673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Open Sans"/>
                <a:ea typeface="Open Sans"/>
                <a:cs typeface="Open Sans"/>
                <a:sym typeface="Open Sans"/>
              </a:rPr>
              <a:t>‹#›</a:t>
            </a:fld>
            <a:endParaRPr b="0" i="0" sz="1200" u="none" cap="none" strike="noStrike">
              <a:solidFill>
                <a:schemeClr val="lt1"/>
              </a:solidFill>
              <a:latin typeface="Open Sans"/>
              <a:ea typeface="Open Sans"/>
              <a:cs typeface="Open Sans"/>
              <a:sym typeface="Open Sans"/>
            </a:endParaRPr>
          </a:p>
        </p:txBody>
      </p:sp>
      <p:sp>
        <p:nvSpPr>
          <p:cNvPr id="100" name="Google Shape;100;p11"/>
          <p:cNvSpPr txBox="1"/>
          <p:nvPr>
            <p:ph idx="11" type="ftr"/>
          </p:nvPr>
        </p:nvSpPr>
        <p:spPr>
          <a:xfrm>
            <a:off x="9114738" y="4899"/>
            <a:ext cx="3019425" cy="31482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1"/>
          <p:cNvSpPr txBox="1"/>
          <p:nvPr>
            <p:ph idx="1" type="body"/>
          </p:nvPr>
        </p:nvSpPr>
        <p:spPr>
          <a:xfrm>
            <a:off x="0" y="0"/>
            <a:ext cx="9090023" cy="31972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b="0" sz="1200">
                <a:solidFill>
                  <a:schemeClr val="lt1"/>
                </a:solidFill>
                <a:latin typeface="Open Sans"/>
                <a:ea typeface="Open Sans"/>
                <a:cs typeface="Open Sans"/>
                <a:sym typeface="Open Sans"/>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102" name="Google Shape;102;p11"/>
          <p:cNvPicPr preferRelativeResize="0"/>
          <p:nvPr/>
        </p:nvPicPr>
        <p:blipFill rotWithShape="1">
          <a:blip r:embed="rId2">
            <a:alphaModFix/>
          </a:blip>
          <a:srcRect b="0" l="0" r="0" t="0"/>
          <a:stretch/>
        </p:blipFill>
        <p:spPr>
          <a:xfrm>
            <a:off x="114845" y="6538274"/>
            <a:ext cx="7390800" cy="27433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103" name="Shape 103"/>
        <p:cNvGrpSpPr/>
        <p:nvPr/>
      </p:nvGrpSpPr>
      <p:grpSpPr>
        <a:xfrm>
          <a:off x="0" y="0"/>
          <a:ext cx="0" cy="0"/>
          <a:chOff x="0" y="0"/>
          <a:chExt cx="0" cy="0"/>
        </a:xfrm>
      </p:grpSpPr>
      <p:sp>
        <p:nvSpPr>
          <p:cNvPr id="104" name="Google Shape;10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Lato"/>
              <a:buNone/>
              <a:defRPr b="1" sz="60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rgbClr val="888888"/>
              </a:buClr>
              <a:buSzPts val="2400"/>
              <a:buNone/>
              <a:defRPr sz="2400">
                <a:solidFill>
                  <a:srgbClr val="888888"/>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6" name="Google Shape;10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3"/>
          <p:cNvSpPr txBox="1"/>
          <p:nvPr>
            <p:ph idx="1" type="body"/>
          </p:nvPr>
        </p:nvSpPr>
        <p:spPr>
          <a:xfrm>
            <a:off x="838199" y="1825625"/>
            <a:ext cx="10575235" cy="398039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3"/>
          <p:cNvSpPr txBox="1"/>
          <p:nvPr>
            <p:ph idx="10" type="dt"/>
          </p:nvPr>
        </p:nvSpPr>
        <p:spPr>
          <a:xfrm>
            <a:off x="0" y="6492875"/>
            <a:ext cx="1962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591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2757487" y="6492872"/>
            <a:ext cx="667702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591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11413434" y="6492873"/>
            <a:ext cx="77856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591676"/>
                </a:solidFill>
                <a:latin typeface="Open Sans"/>
                <a:ea typeface="Open Sans"/>
                <a:cs typeface="Open Sans"/>
                <a:sym typeface="Open Sans"/>
              </a:defRPr>
            </a:lvl1pPr>
            <a:lvl2pPr indent="0" lvl="1" marL="0" algn="r">
              <a:spcBef>
                <a:spcPts val="0"/>
              </a:spcBef>
              <a:buNone/>
              <a:defRPr b="0" i="0" sz="1200" u="none" cap="none" strike="noStrike">
                <a:solidFill>
                  <a:srgbClr val="591676"/>
                </a:solidFill>
                <a:latin typeface="Open Sans"/>
                <a:ea typeface="Open Sans"/>
                <a:cs typeface="Open Sans"/>
                <a:sym typeface="Open Sans"/>
              </a:defRPr>
            </a:lvl2pPr>
            <a:lvl3pPr indent="0" lvl="2" marL="0" algn="r">
              <a:spcBef>
                <a:spcPts val="0"/>
              </a:spcBef>
              <a:buNone/>
              <a:defRPr b="0" i="0" sz="1200" u="none" cap="none" strike="noStrike">
                <a:solidFill>
                  <a:srgbClr val="591676"/>
                </a:solidFill>
                <a:latin typeface="Open Sans"/>
                <a:ea typeface="Open Sans"/>
                <a:cs typeface="Open Sans"/>
                <a:sym typeface="Open Sans"/>
              </a:defRPr>
            </a:lvl3pPr>
            <a:lvl4pPr indent="0" lvl="3" marL="0" algn="r">
              <a:spcBef>
                <a:spcPts val="0"/>
              </a:spcBef>
              <a:buNone/>
              <a:defRPr b="0" i="0" sz="1200" u="none" cap="none" strike="noStrike">
                <a:solidFill>
                  <a:srgbClr val="591676"/>
                </a:solidFill>
                <a:latin typeface="Open Sans"/>
                <a:ea typeface="Open Sans"/>
                <a:cs typeface="Open Sans"/>
                <a:sym typeface="Open Sans"/>
              </a:defRPr>
            </a:lvl4pPr>
            <a:lvl5pPr indent="0" lvl="4" marL="0" algn="r">
              <a:spcBef>
                <a:spcPts val="0"/>
              </a:spcBef>
              <a:buNone/>
              <a:defRPr b="0" i="0" sz="1200" u="none" cap="none" strike="noStrike">
                <a:solidFill>
                  <a:srgbClr val="591676"/>
                </a:solidFill>
                <a:latin typeface="Open Sans"/>
                <a:ea typeface="Open Sans"/>
                <a:cs typeface="Open Sans"/>
                <a:sym typeface="Open Sans"/>
              </a:defRPr>
            </a:lvl5pPr>
            <a:lvl6pPr indent="0" lvl="5" marL="0" algn="r">
              <a:spcBef>
                <a:spcPts val="0"/>
              </a:spcBef>
              <a:buNone/>
              <a:defRPr b="0" i="0" sz="1200" u="none" cap="none" strike="noStrike">
                <a:solidFill>
                  <a:srgbClr val="591676"/>
                </a:solidFill>
                <a:latin typeface="Open Sans"/>
                <a:ea typeface="Open Sans"/>
                <a:cs typeface="Open Sans"/>
                <a:sym typeface="Open Sans"/>
              </a:defRPr>
            </a:lvl6pPr>
            <a:lvl7pPr indent="0" lvl="6" marL="0" algn="r">
              <a:spcBef>
                <a:spcPts val="0"/>
              </a:spcBef>
              <a:buNone/>
              <a:defRPr b="0" i="0" sz="1200" u="none" cap="none" strike="noStrike">
                <a:solidFill>
                  <a:srgbClr val="591676"/>
                </a:solidFill>
                <a:latin typeface="Open Sans"/>
                <a:ea typeface="Open Sans"/>
                <a:cs typeface="Open Sans"/>
                <a:sym typeface="Open Sans"/>
              </a:defRPr>
            </a:lvl7pPr>
            <a:lvl8pPr indent="0" lvl="7" marL="0" algn="r">
              <a:spcBef>
                <a:spcPts val="0"/>
              </a:spcBef>
              <a:buNone/>
              <a:defRPr b="0" i="0" sz="1200" u="none" cap="none" strike="noStrike">
                <a:solidFill>
                  <a:srgbClr val="591676"/>
                </a:solidFill>
                <a:latin typeface="Open Sans"/>
                <a:ea typeface="Open Sans"/>
                <a:cs typeface="Open Sans"/>
                <a:sym typeface="Open Sans"/>
              </a:defRPr>
            </a:lvl8pPr>
            <a:lvl9pPr indent="0" lvl="8" marL="0" algn="r">
              <a:spcBef>
                <a:spcPts val="0"/>
              </a:spcBef>
              <a:buNone/>
              <a:defRPr b="0" i="0" sz="1200" u="none" cap="none" strike="noStrike">
                <a:solidFill>
                  <a:srgbClr val="591676"/>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5" name="Shape 115"/>
        <p:cNvGrpSpPr/>
        <p:nvPr/>
      </p:nvGrpSpPr>
      <p:grpSpPr>
        <a:xfrm>
          <a:off x="0" y="0"/>
          <a:ext cx="0" cy="0"/>
          <a:chOff x="0" y="0"/>
          <a:chExt cx="0" cy="0"/>
        </a:xfrm>
      </p:grpSpPr>
      <p:sp>
        <p:nvSpPr>
          <p:cNvPr id="116" name="Google Shape;11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type="twoTxTwoObj">
  <p:cSld name="TWO_OBJECTS_WITH_TEXT">
    <p:spTree>
      <p:nvGrpSpPr>
        <p:cNvPr id="122" name="Shape 122"/>
        <p:cNvGrpSpPr/>
        <p:nvPr/>
      </p:nvGrpSpPr>
      <p:grpSpPr>
        <a:xfrm>
          <a:off x="0" y="0"/>
          <a:ext cx="0" cy="0"/>
          <a:chOff x="0" y="0"/>
          <a:chExt cx="0" cy="0"/>
        </a:xfrm>
      </p:grpSpPr>
      <p:sp>
        <p:nvSpPr>
          <p:cNvPr id="123" name="Google Shape;123;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0" name="Shape 140"/>
        <p:cNvGrpSpPr/>
        <p:nvPr/>
      </p:nvGrpSpPr>
      <p:grpSpPr>
        <a:xfrm>
          <a:off x="0" y="0"/>
          <a:ext cx="0" cy="0"/>
          <a:chOff x="0" y="0"/>
          <a:chExt cx="0" cy="0"/>
        </a:xfrm>
      </p:grpSpPr>
      <p:sp>
        <p:nvSpPr>
          <p:cNvPr id="141" name="Google Shape;141;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3" name="Google Shape;143;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9pPr>
          </a:lstStyle>
          <a:p/>
        </p:txBody>
      </p:sp>
      <p:sp>
        <p:nvSpPr>
          <p:cNvPr id="150" name="Google Shape;150;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1" name="Google Shape;1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ain Title and Content">
  <p:cSld name="Plain Title and Content">
    <p:spTree>
      <p:nvGrpSpPr>
        <p:cNvPr id="19" name="Shape 19"/>
        <p:cNvGrpSpPr/>
        <p:nvPr/>
      </p:nvGrpSpPr>
      <p:grpSpPr>
        <a:xfrm>
          <a:off x="0" y="0"/>
          <a:ext cx="0" cy="0"/>
          <a:chOff x="0" y="0"/>
          <a:chExt cx="0" cy="0"/>
        </a:xfrm>
      </p:grpSpPr>
      <p:sp>
        <p:nvSpPr>
          <p:cNvPr id="20" name="Google Shape;20;p3"/>
          <p:cNvSpPr/>
          <p:nvPr/>
        </p:nvSpPr>
        <p:spPr>
          <a:xfrm>
            <a:off x="0" y="0"/>
            <a:ext cx="12198350" cy="365127"/>
          </a:xfrm>
          <a:prstGeom prst="rect">
            <a:avLst/>
          </a:prstGeom>
          <a:solidFill>
            <a:srgbClr val="59167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21" name="Google Shape;21;p3"/>
          <p:cNvSpPr/>
          <p:nvPr/>
        </p:nvSpPr>
        <p:spPr>
          <a:xfrm>
            <a:off x="0" y="6492873"/>
            <a:ext cx="12192000" cy="365125"/>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id="22" name="Google Shape;22;p3"/>
          <p:cNvPicPr preferRelativeResize="0"/>
          <p:nvPr/>
        </p:nvPicPr>
        <p:blipFill rotWithShape="1">
          <a:blip r:embed="rId2">
            <a:alphaModFix/>
          </a:blip>
          <a:srcRect b="0" l="0" r="0" t="0"/>
          <a:stretch/>
        </p:blipFill>
        <p:spPr>
          <a:xfrm>
            <a:off x="114845" y="6538275"/>
            <a:ext cx="7390310" cy="274320"/>
          </a:xfrm>
          <a:prstGeom prst="rect">
            <a:avLst/>
          </a:prstGeom>
          <a:noFill/>
          <a:ln>
            <a:noFill/>
          </a:ln>
        </p:spPr>
      </p:pic>
      <p:sp>
        <p:nvSpPr>
          <p:cNvPr id="23" name="Google Shape;23;p3"/>
          <p:cNvSpPr txBox="1"/>
          <p:nvPr>
            <p:ph idx="12" type="sldNum"/>
          </p:nvPr>
        </p:nvSpPr>
        <p:spPr>
          <a:xfrm>
            <a:off x="10615264" y="6492872"/>
            <a:ext cx="15767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Open Sans"/>
                <a:ea typeface="Open Sans"/>
                <a:cs typeface="Open Sans"/>
                <a:sym typeface="Open Sans"/>
              </a:defRPr>
            </a:lvl1pPr>
            <a:lvl2pPr indent="0" lvl="1" marL="0" algn="r">
              <a:spcBef>
                <a:spcPts val="0"/>
              </a:spcBef>
              <a:buNone/>
              <a:defRPr b="0" i="0" sz="1200" u="none" cap="none" strike="noStrike">
                <a:solidFill>
                  <a:schemeClr val="lt1"/>
                </a:solidFill>
                <a:latin typeface="Open Sans"/>
                <a:ea typeface="Open Sans"/>
                <a:cs typeface="Open Sans"/>
                <a:sym typeface="Open Sans"/>
              </a:defRPr>
            </a:lvl2pPr>
            <a:lvl3pPr indent="0" lvl="2" marL="0" algn="r">
              <a:spcBef>
                <a:spcPts val="0"/>
              </a:spcBef>
              <a:buNone/>
              <a:defRPr b="0" i="0" sz="1200" u="none" cap="none" strike="noStrike">
                <a:solidFill>
                  <a:schemeClr val="lt1"/>
                </a:solidFill>
                <a:latin typeface="Open Sans"/>
                <a:ea typeface="Open Sans"/>
                <a:cs typeface="Open Sans"/>
                <a:sym typeface="Open Sans"/>
              </a:defRPr>
            </a:lvl3pPr>
            <a:lvl4pPr indent="0" lvl="3" marL="0" algn="r">
              <a:spcBef>
                <a:spcPts val="0"/>
              </a:spcBef>
              <a:buNone/>
              <a:defRPr b="0" i="0" sz="1200" u="none" cap="none" strike="noStrike">
                <a:solidFill>
                  <a:schemeClr val="lt1"/>
                </a:solidFill>
                <a:latin typeface="Open Sans"/>
                <a:ea typeface="Open Sans"/>
                <a:cs typeface="Open Sans"/>
                <a:sym typeface="Open Sans"/>
              </a:defRPr>
            </a:lvl4pPr>
            <a:lvl5pPr indent="0" lvl="4" marL="0" algn="r">
              <a:spcBef>
                <a:spcPts val="0"/>
              </a:spcBef>
              <a:buNone/>
              <a:defRPr b="0" i="0" sz="1200" u="none" cap="none" strike="noStrike">
                <a:solidFill>
                  <a:schemeClr val="lt1"/>
                </a:solidFill>
                <a:latin typeface="Open Sans"/>
                <a:ea typeface="Open Sans"/>
                <a:cs typeface="Open Sans"/>
                <a:sym typeface="Open Sans"/>
              </a:defRPr>
            </a:lvl5pPr>
            <a:lvl6pPr indent="0" lvl="5" marL="0" algn="r">
              <a:spcBef>
                <a:spcPts val="0"/>
              </a:spcBef>
              <a:buNone/>
              <a:defRPr b="0" i="0" sz="1200" u="none" cap="none" strike="noStrike">
                <a:solidFill>
                  <a:schemeClr val="lt1"/>
                </a:solidFill>
                <a:latin typeface="Open Sans"/>
                <a:ea typeface="Open Sans"/>
                <a:cs typeface="Open Sans"/>
                <a:sym typeface="Open Sans"/>
              </a:defRPr>
            </a:lvl6pPr>
            <a:lvl7pPr indent="0" lvl="6" marL="0" algn="r">
              <a:spcBef>
                <a:spcPts val="0"/>
              </a:spcBef>
              <a:buNone/>
              <a:defRPr b="0" i="0" sz="1200" u="none" cap="none" strike="noStrike">
                <a:solidFill>
                  <a:schemeClr val="lt1"/>
                </a:solidFill>
                <a:latin typeface="Open Sans"/>
                <a:ea typeface="Open Sans"/>
                <a:cs typeface="Open Sans"/>
                <a:sym typeface="Open Sans"/>
              </a:defRPr>
            </a:lvl7pPr>
            <a:lvl8pPr indent="0" lvl="7" marL="0" algn="r">
              <a:spcBef>
                <a:spcPts val="0"/>
              </a:spcBef>
              <a:buNone/>
              <a:defRPr b="0" i="0" sz="1200" u="none" cap="none" strike="noStrike">
                <a:solidFill>
                  <a:schemeClr val="lt1"/>
                </a:solidFill>
                <a:latin typeface="Open Sans"/>
                <a:ea typeface="Open Sans"/>
                <a:cs typeface="Open Sans"/>
                <a:sym typeface="Open Sans"/>
              </a:defRPr>
            </a:lvl8pPr>
            <a:lvl9pPr indent="0" lvl="8" marL="0" algn="r">
              <a:spcBef>
                <a:spcPts val="0"/>
              </a:spcBef>
              <a:buNone/>
              <a:defRPr b="0"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txBox="1"/>
          <p:nvPr>
            <p:ph idx="1" type="body"/>
          </p:nvPr>
        </p:nvSpPr>
        <p:spPr>
          <a:xfrm>
            <a:off x="838199" y="1825625"/>
            <a:ext cx="10575235" cy="3980391"/>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1000"/>
              </a:spcBef>
              <a:spcAft>
                <a:spcPts val="0"/>
              </a:spcAft>
              <a:buClr>
                <a:schemeClr val="dk1"/>
              </a:buClr>
              <a:buSzPts val="2800"/>
              <a:buChar char="•"/>
              <a:defRPr/>
            </a:lvl1pPr>
            <a:lvl2pPr indent="-381000" lvl="1" marL="914400" algn="l">
              <a:lnSpc>
                <a:spcPct val="100000"/>
              </a:lnSpc>
              <a:spcBef>
                <a:spcPts val="500"/>
              </a:spcBef>
              <a:spcAft>
                <a:spcPts val="0"/>
              </a:spcAft>
              <a:buClr>
                <a:schemeClr val="dk1"/>
              </a:buClr>
              <a:buSzPts val="2400"/>
              <a:buChar char="•"/>
              <a:defRPr/>
            </a:lvl2pPr>
            <a:lvl3pPr indent="-355600" lvl="2" marL="1371600" algn="l">
              <a:lnSpc>
                <a:spcPct val="100000"/>
              </a:lnSpc>
              <a:spcBef>
                <a:spcPts val="500"/>
              </a:spcBef>
              <a:spcAft>
                <a:spcPts val="0"/>
              </a:spcAft>
              <a:buClr>
                <a:schemeClr val="dk1"/>
              </a:buClr>
              <a:buSzPts val="20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1" type="ftr"/>
          </p:nvPr>
        </p:nvSpPr>
        <p:spPr>
          <a:xfrm>
            <a:off x="9114738" y="4899"/>
            <a:ext cx="3019425" cy="31482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7872064" y="649287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2" type="body"/>
          </p:nvPr>
        </p:nvSpPr>
        <p:spPr>
          <a:xfrm>
            <a:off x="0" y="0"/>
            <a:ext cx="9090023" cy="31972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b="0" sz="1200">
                <a:solidFill>
                  <a:schemeClr val="lt1"/>
                </a:solidFill>
                <a:latin typeface="Open Sans"/>
                <a:ea typeface="Open Sans"/>
                <a:cs typeface="Open Sans"/>
                <a:sym typeface="Open Sans"/>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ark with License" showMasterSp="0">
  <p:cSld name="Title - Dark with License">
    <p:bg>
      <p:bgPr>
        <a:solidFill>
          <a:srgbClr val="591676"/>
        </a:solidFill>
      </p:bgPr>
    </p:bg>
    <p:spTree>
      <p:nvGrpSpPr>
        <p:cNvPr id="29" name="Shape 29"/>
        <p:cNvGrpSpPr/>
        <p:nvPr/>
      </p:nvGrpSpPr>
      <p:grpSpPr>
        <a:xfrm>
          <a:off x="0" y="0"/>
          <a:ext cx="0" cy="0"/>
          <a:chOff x="0" y="0"/>
          <a:chExt cx="0" cy="0"/>
        </a:xfrm>
      </p:grpSpPr>
      <p:sp>
        <p:nvSpPr>
          <p:cNvPr id="30" name="Google Shape;30;p4"/>
          <p:cNvSpPr txBox="1"/>
          <p:nvPr>
            <p:ph type="ctrTitle"/>
          </p:nvPr>
        </p:nvSpPr>
        <p:spPr>
          <a:xfrm>
            <a:off x="1098331" y="3170073"/>
            <a:ext cx="9995338" cy="82082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rgbClr val="FFB71E"/>
              </a:buClr>
              <a:buSzPts val="5400"/>
              <a:buFont typeface="Lato"/>
              <a:buNone/>
              <a:defRPr b="1" sz="5400">
                <a:solidFill>
                  <a:srgbClr val="FFB71E"/>
                </a:solidFill>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subTitle"/>
          </p:nvPr>
        </p:nvSpPr>
        <p:spPr>
          <a:xfrm>
            <a:off x="1524000" y="4490150"/>
            <a:ext cx="9130748" cy="698076"/>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1000"/>
              </a:spcBef>
              <a:spcAft>
                <a:spcPts val="0"/>
              </a:spcAft>
              <a:buClr>
                <a:schemeClr val="lt1"/>
              </a:buClr>
              <a:buSzPts val="2800"/>
              <a:buFont typeface="Arial"/>
              <a:buNone/>
              <a:defRPr b="0" sz="2800">
                <a:solidFill>
                  <a:schemeClr val="lt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IIT Dharwad Emblem" id="32" name="Google Shape;32;p4"/>
          <p:cNvPicPr preferRelativeResize="0"/>
          <p:nvPr/>
        </p:nvPicPr>
        <p:blipFill rotWithShape="1">
          <a:blip r:embed="rId2">
            <a:alphaModFix/>
          </a:blip>
          <a:srcRect b="0" l="0" r="0" t="0"/>
          <a:stretch/>
        </p:blipFill>
        <p:spPr>
          <a:xfrm>
            <a:off x="4775200" y="385004"/>
            <a:ext cx="2641600" cy="2198380"/>
          </a:xfrm>
          <a:prstGeom prst="rect">
            <a:avLst/>
          </a:prstGeom>
          <a:noFill/>
          <a:ln>
            <a:noFill/>
          </a:ln>
        </p:spPr>
      </p:pic>
      <p:sp>
        <p:nvSpPr>
          <p:cNvPr id="33" name="Google Shape;33;p4"/>
          <p:cNvSpPr/>
          <p:nvPr/>
        </p:nvSpPr>
        <p:spPr>
          <a:xfrm>
            <a:off x="1052611" y="6454944"/>
            <a:ext cx="4633603" cy="36933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1" lang="en-US" sz="900" u="none" cap="none" strike="noStrike">
                <a:solidFill>
                  <a:srgbClr val="D5DBE5"/>
                </a:solidFill>
                <a:latin typeface="Open Sans"/>
                <a:ea typeface="Open Sans"/>
                <a:cs typeface="Open Sans"/>
                <a:sym typeface="Open Sans"/>
              </a:rPr>
              <a:t>©Department of Electrical Engineering, IIT Dharwad, 2020. This work is licensed under a Creative Commons Attribution-Non-Commercial-ShareAlike 4.0 International License.</a:t>
            </a:r>
            <a:endParaRPr/>
          </a:p>
        </p:txBody>
      </p:sp>
      <p:pic>
        <p:nvPicPr>
          <p:cNvPr id="34" name="Google Shape;34;p4"/>
          <p:cNvPicPr preferRelativeResize="0"/>
          <p:nvPr/>
        </p:nvPicPr>
        <p:blipFill rotWithShape="1">
          <a:blip r:embed="rId3">
            <a:alphaModFix/>
          </a:blip>
          <a:srcRect b="0" l="0" r="0" t="0"/>
          <a:stretch/>
        </p:blipFill>
        <p:spPr>
          <a:xfrm>
            <a:off x="54558" y="6463817"/>
            <a:ext cx="998053" cy="3515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lain Light">
  <p:cSld name="Title - Plain Light">
    <p:spTree>
      <p:nvGrpSpPr>
        <p:cNvPr id="35" name="Shape 35"/>
        <p:cNvGrpSpPr/>
        <p:nvPr/>
      </p:nvGrpSpPr>
      <p:grpSpPr>
        <a:xfrm>
          <a:off x="0" y="0"/>
          <a:ext cx="0" cy="0"/>
          <a:chOff x="0" y="0"/>
          <a:chExt cx="0" cy="0"/>
        </a:xfrm>
      </p:grpSpPr>
      <p:sp>
        <p:nvSpPr>
          <p:cNvPr id="36" name="Google Shape;36;p5"/>
          <p:cNvSpPr/>
          <p:nvPr/>
        </p:nvSpPr>
        <p:spPr>
          <a:xfrm>
            <a:off x="0" y="5499100"/>
            <a:ext cx="12192000" cy="1358900"/>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37" name="Google Shape;37;p5"/>
          <p:cNvSpPr txBox="1"/>
          <p:nvPr>
            <p:ph type="title"/>
          </p:nvPr>
        </p:nvSpPr>
        <p:spPr>
          <a:xfrm>
            <a:off x="398375" y="314464"/>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398375" y="3194189"/>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9" name="Google Shape;39;p5"/>
          <p:cNvPicPr preferRelativeResize="0"/>
          <p:nvPr/>
        </p:nvPicPr>
        <p:blipFill rotWithShape="1">
          <a:blip r:embed="rId2">
            <a:alphaModFix/>
          </a:blip>
          <a:srcRect b="0" l="0" r="0" t="0"/>
          <a:stretch/>
        </p:blipFill>
        <p:spPr>
          <a:xfrm>
            <a:off x="386380" y="5630838"/>
            <a:ext cx="6444343"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lain Light with License">
  <p:cSld name="Title - Plain Light with License">
    <p:spTree>
      <p:nvGrpSpPr>
        <p:cNvPr id="40" name="Shape 40"/>
        <p:cNvGrpSpPr/>
        <p:nvPr/>
      </p:nvGrpSpPr>
      <p:grpSpPr>
        <a:xfrm>
          <a:off x="0" y="0"/>
          <a:ext cx="0" cy="0"/>
          <a:chOff x="0" y="0"/>
          <a:chExt cx="0" cy="0"/>
        </a:xfrm>
      </p:grpSpPr>
      <p:sp>
        <p:nvSpPr>
          <p:cNvPr id="41" name="Google Shape;41;p6"/>
          <p:cNvSpPr/>
          <p:nvPr/>
        </p:nvSpPr>
        <p:spPr>
          <a:xfrm>
            <a:off x="0" y="5499100"/>
            <a:ext cx="12192000" cy="1358900"/>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id="42" name="Google Shape;42;p6"/>
          <p:cNvPicPr preferRelativeResize="0"/>
          <p:nvPr/>
        </p:nvPicPr>
        <p:blipFill rotWithShape="1">
          <a:blip r:embed="rId2">
            <a:alphaModFix/>
          </a:blip>
          <a:srcRect b="0" l="0" r="0" t="0"/>
          <a:stretch/>
        </p:blipFill>
        <p:spPr>
          <a:xfrm>
            <a:off x="386380" y="5630838"/>
            <a:ext cx="6444343" cy="914400"/>
          </a:xfrm>
          <a:prstGeom prst="rect">
            <a:avLst/>
          </a:prstGeom>
          <a:noFill/>
          <a:ln>
            <a:noFill/>
          </a:ln>
        </p:spPr>
      </p:pic>
      <p:sp>
        <p:nvSpPr>
          <p:cNvPr id="43" name="Google Shape;43;p6"/>
          <p:cNvSpPr txBox="1"/>
          <p:nvPr>
            <p:ph type="title"/>
          </p:nvPr>
        </p:nvSpPr>
        <p:spPr>
          <a:xfrm>
            <a:off x="398375" y="314464"/>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398375" y="3194189"/>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6"/>
          <p:cNvSpPr/>
          <p:nvPr/>
        </p:nvSpPr>
        <p:spPr>
          <a:xfrm>
            <a:off x="9596387" y="6067250"/>
            <a:ext cx="2595613" cy="66499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1" lang="en-US" sz="900" u="none" cap="none" strike="noStrike">
                <a:solidFill>
                  <a:srgbClr val="D5DBE5"/>
                </a:solidFill>
                <a:latin typeface="Open Sans"/>
                <a:ea typeface="Open Sans"/>
                <a:cs typeface="Open Sans"/>
                <a:sym typeface="Open Sans"/>
              </a:rPr>
              <a:t>©Department of Electrical Engineering, IIT Dharwad, 2020. This work is licensed under a Creative Commons Attribution-NonCommercial-ShareAlike 4.0 International License.</a:t>
            </a:r>
            <a:endParaRPr/>
          </a:p>
        </p:txBody>
      </p:sp>
      <p:pic>
        <p:nvPicPr>
          <p:cNvPr id="46" name="Google Shape;46;p6"/>
          <p:cNvPicPr preferRelativeResize="0"/>
          <p:nvPr/>
        </p:nvPicPr>
        <p:blipFill rotWithShape="1">
          <a:blip r:embed="rId3">
            <a:alphaModFix/>
          </a:blip>
          <a:srcRect b="0" l="0" r="0" t="0"/>
          <a:stretch/>
        </p:blipFill>
        <p:spPr>
          <a:xfrm>
            <a:off x="11085244" y="5630838"/>
            <a:ext cx="998053" cy="3515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sp>
        <p:nvSpPr>
          <p:cNvPr id="48" name="Google Shape;48;p7"/>
          <p:cNvSpPr/>
          <p:nvPr/>
        </p:nvSpPr>
        <p:spPr>
          <a:xfrm>
            <a:off x="0" y="6492873"/>
            <a:ext cx="12192000" cy="365125"/>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pic>
        <p:nvPicPr>
          <p:cNvPr id="49" name="Google Shape;49;p7"/>
          <p:cNvPicPr preferRelativeResize="0"/>
          <p:nvPr/>
        </p:nvPicPr>
        <p:blipFill rotWithShape="1">
          <a:blip r:embed="rId2">
            <a:alphaModFix/>
          </a:blip>
          <a:srcRect b="0" l="0" r="0" t="0"/>
          <a:stretch/>
        </p:blipFill>
        <p:spPr>
          <a:xfrm>
            <a:off x="114845" y="6538274"/>
            <a:ext cx="7390800" cy="274338"/>
          </a:xfrm>
          <a:prstGeom prst="rect">
            <a:avLst/>
          </a:prstGeom>
          <a:noFill/>
          <a:ln>
            <a:noFill/>
          </a:ln>
        </p:spPr>
      </p:pic>
      <p:sp>
        <p:nvSpPr>
          <p:cNvPr id="50" name="Google Shape;50;p7"/>
          <p:cNvSpPr/>
          <p:nvPr/>
        </p:nvSpPr>
        <p:spPr>
          <a:xfrm>
            <a:off x="0" y="0"/>
            <a:ext cx="12198350" cy="365127"/>
          </a:xfrm>
          <a:prstGeom prst="rect">
            <a:avLst/>
          </a:prstGeom>
          <a:solidFill>
            <a:srgbClr val="59167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51" name="Google Shape;51;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rgbClr val="3F3F3F"/>
              </a:buClr>
              <a:buSzPts val="2400"/>
              <a:buNone/>
              <a:defRPr sz="2400">
                <a:solidFill>
                  <a:srgbClr val="3F3F3F"/>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3" name="Google Shape;53;p7"/>
          <p:cNvSpPr txBox="1"/>
          <p:nvPr>
            <p:ph idx="12" type="sldNum"/>
          </p:nvPr>
        </p:nvSpPr>
        <p:spPr>
          <a:xfrm>
            <a:off x="10615264" y="6492872"/>
            <a:ext cx="15767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Open Sans"/>
                <a:ea typeface="Open Sans"/>
                <a:cs typeface="Open Sans"/>
                <a:sym typeface="Open Sans"/>
              </a:defRPr>
            </a:lvl1pPr>
            <a:lvl2pPr indent="0" lvl="1" marL="0" algn="r">
              <a:spcBef>
                <a:spcPts val="0"/>
              </a:spcBef>
              <a:buNone/>
              <a:defRPr b="0" i="0" sz="1200" u="none" cap="none" strike="noStrike">
                <a:solidFill>
                  <a:schemeClr val="lt1"/>
                </a:solidFill>
                <a:latin typeface="Open Sans"/>
                <a:ea typeface="Open Sans"/>
                <a:cs typeface="Open Sans"/>
                <a:sym typeface="Open Sans"/>
              </a:defRPr>
            </a:lvl2pPr>
            <a:lvl3pPr indent="0" lvl="2" marL="0" algn="r">
              <a:spcBef>
                <a:spcPts val="0"/>
              </a:spcBef>
              <a:buNone/>
              <a:defRPr b="0" i="0" sz="1200" u="none" cap="none" strike="noStrike">
                <a:solidFill>
                  <a:schemeClr val="lt1"/>
                </a:solidFill>
                <a:latin typeface="Open Sans"/>
                <a:ea typeface="Open Sans"/>
                <a:cs typeface="Open Sans"/>
                <a:sym typeface="Open Sans"/>
              </a:defRPr>
            </a:lvl3pPr>
            <a:lvl4pPr indent="0" lvl="3" marL="0" algn="r">
              <a:spcBef>
                <a:spcPts val="0"/>
              </a:spcBef>
              <a:buNone/>
              <a:defRPr b="0" i="0" sz="1200" u="none" cap="none" strike="noStrike">
                <a:solidFill>
                  <a:schemeClr val="lt1"/>
                </a:solidFill>
                <a:latin typeface="Open Sans"/>
                <a:ea typeface="Open Sans"/>
                <a:cs typeface="Open Sans"/>
                <a:sym typeface="Open Sans"/>
              </a:defRPr>
            </a:lvl4pPr>
            <a:lvl5pPr indent="0" lvl="4" marL="0" algn="r">
              <a:spcBef>
                <a:spcPts val="0"/>
              </a:spcBef>
              <a:buNone/>
              <a:defRPr b="0" i="0" sz="1200" u="none" cap="none" strike="noStrike">
                <a:solidFill>
                  <a:schemeClr val="lt1"/>
                </a:solidFill>
                <a:latin typeface="Open Sans"/>
                <a:ea typeface="Open Sans"/>
                <a:cs typeface="Open Sans"/>
                <a:sym typeface="Open Sans"/>
              </a:defRPr>
            </a:lvl5pPr>
            <a:lvl6pPr indent="0" lvl="5" marL="0" algn="r">
              <a:spcBef>
                <a:spcPts val="0"/>
              </a:spcBef>
              <a:buNone/>
              <a:defRPr b="0" i="0" sz="1200" u="none" cap="none" strike="noStrike">
                <a:solidFill>
                  <a:schemeClr val="lt1"/>
                </a:solidFill>
                <a:latin typeface="Open Sans"/>
                <a:ea typeface="Open Sans"/>
                <a:cs typeface="Open Sans"/>
                <a:sym typeface="Open Sans"/>
              </a:defRPr>
            </a:lvl6pPr>
            <a:lvl7pPr indent="0" lvl="6" marL="0" algn="r">
              <a:spcBef>
                <a:spcPts val="0"/>
              </a:spcBef>
              <a:buNone/>
              <a:defRPr b="0" i="0" sz="1200" u="none" cap="none" strike="noStrike">
                <a:solidFill>
                  <a:schemeClr val="lt1"/>
                </a:solidFill>
                <a:latin typeface="Open Sans"/>
                <a:ea typeface="Open Sans"/>
                <a:cs typeface="Open Sans"/>
                <a:sym typeface="Open Sans"/>
              </a:defRPr>
            </a:lvl7pPr>
            <a:lvl8pPr indent="0" lvl="7" marL="0" algn="r">
              <a:spcBef>
                <a:spcPts val="0"/>
              </a:spcBef>
              <a:buNone/>
              <a:defRPr b="0" i="0" sz="1200" u="none" cap="none" strike="noStrike">
                <a:solidFill>
                  <a:schemeClr val="lt1"/>
                </a:solidFill>
                <a:latin typeface="Open Sans"/>
                <a:ea typeface="Open Sans"/>
                <a:cs typeface="Open Sans"/>
                <a:sym typeface="Open Sans"/>
              </a:defRPr>
            </a:lvl8pPr>
            <a:lvl9pPr indent="0" lvl="8" marL="0" algn="r">
              <a:spcBef>
                <a:spcPts val="0"/>
              </a:spcBef>
              <a:buNone/>
              <a:defRPr b="0" i="0" sz="12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7"/>
          <p:cNvSpPr txBox="1"/>
          <p:nvPr>
            <p:ph idx="10" type="dt"/>
          </p:nvPr>
        </p:nvSpPr>
        <p:spPr>
          <a:xfrm>
            <a:off x="7872064" y="649287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9114738" y="4899"/>
            <a:ext cx="3019425" cy="31482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2" type="body"/>
          </p:nvPr>
        </p:nvSpPr>
        <p:spPr>
          <a:xfrm>
            <a:off x="0" y="0"/>
            <a:ext cx="9090023" cy="31972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b="0" sz="1200">
                <a:solidFill>
                  <a:schemeClr val="lt1"/>
                </a:solidFill>
                <a:latin typeface="Open Sans"/>
                <a:ea typeface="Open Sans"/>
                <a:cs typeface="Open Sans"/>
                <a:sym typeface="Open Sans"/>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 Purple">
  <p:cSld name="Two Content - Purple">
    <p:spTree>
      <p:nvGrpSpPr>
        <p:cNvPr id="57" name="Shape 57"/>
        <p:cNvGrpSpPr/>
        <p:nvPr/>
      </p:nvGrpSpPr>
      <p:grpSpPr>
        <a:xfrm>
          <a:off x="0" y="0"/>
          <a:ext cx="0" cy="0"/>
          <a:chOff x="0" y="0"/>
          <a:chExt cx="0" cy="0"/>
        </a:xfrm>
      </p:grpSpPr>
      <p:sp>
        <p:nvSpPr>
          <p:cNvPr id="58" name="Google Shape;58;p8"/>
          <p:cNvSpPr/>
          <p:nvPr/>
        </p:nvSpPr>
        <p:spPr>
          <a:xfrm>
            <a:off x="-6351" y="0"/>
            <a:ext cx="12198350" cy="365127"/>
          </a:xfrm>
          <a:prstGeom prst="rect">
            <a:avLst/>
          </a:prstGeom>
          <a:solidFill>
            <a:srgbClr val="59167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59" name="Google Shape;59;p8"/>
          <p:cNvSpPr/>
          <p:nvPr/>
        </p:nvSpPr>
        <p:spPr>
          <a:xfrm>
            <a:off x="0" y="6492875"/>
            <a:ext cx="12192000" cy="365125"/>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60" name="Google Shape;6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8"/>
          <p:cNvSpPr txBox="1"/>
          <p:nvPr>
            <p:ph idx="10" type="dt"/>
          </p:nvPr>
        </p:nvSpPr>
        <p:spPr>
          <a:xfrm>
            <a:off x="7872064" y="649287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nvSpPr>
        <p:spPr>
          <a:xfrm>
            <a:off x="10615264" y="6492874"/>
            <a:ext cx="157673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Open Sans"/>
                <a:ea typeface="Open Sans"/>
                <a:cs typeface="Open Sans"/>
                <a:sym typeface="Open Sans"/>
              </a:rPr>
              <a:t>‹#›</a:t>
            </a:fld>
            <a:endParaRPr b="0" i="0" sz="1200" u="none" cap="none" strike="noStrike">
              <a:solidFill>
                <a:schemeClr val="lt1"/>
              </a:solidFill>
              <a:latin typeface="Open Sans"/>
              <a:ea typeface="Open Sans"/>
              <a:cs typeface="Open Sans"/>
              <a:sym typeface="Open Sans"/>
            </a:endParaRPr>
          </a:p>
        </p:txBody>
      </p:sp>
      <p:sp>
        <p:nvSpPr>
          <p:cNvPr id="65" name="Google Shape;65;p8"/>
          <p:cNvSpPr txBox="1"/>
          <p:nvPr>
            <p:ph idx="11" type="ftr"/>
          </p:nvPr>
        </p:nvSpPr>
        <p:spPr>
          <a:xfrm>
            <a:off x="9114738" y="4899"/>
            <a:ext cx="3019425" cy="31482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3" type="body"/>
          </p:nvPr>
        </p:nvSpPr>
        <p:spPr>
          <a:xfrm>
            <a:off x="0" y="0"/>
            <a:ext cx="9090023" cy="31972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b="0" sz="1200">
                <a:solidFill>
                  <a:schemeClr val="lt1"/>
                </a:solidFill>
                <a:latin typeface="Open Sans"/>
                <a:ea typeface="Open Sans"/>
                <a:cs typeface="Open Sans"/>
                <a:sym typeface="Open Sans"/>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67" name="Google Shape;67;p8"/>
          <p:cNvPicPr preferRelativeResize="0"/>
          <p:nvPr/>
        </p:nvPicPr>
        <p:blipFill rotWithShape="1">
          <a:blip r:embed="rId2">
            <a:alphaModFix/>
          </a:blip>
          <a:srcRect b="0" l="0" r="0" t="0"/>
          <a:stretch/>
        </p:blipFill>
        <p:spPr>
          <a:xfrm>
            <a:off x="114845" y="6538274"/>
            <a:ext cx="7390800" cy="27433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9"/>
          <p:cNvSpPr/>
          <p:nvPr/>
        </p:nvSpPr>
        <p:spPr>
          <a:xfrm>
            <a:off x="-12701" y="6492875"/>
            <a:ext cx="12192000" cy="365125"/>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70" name="Google Shape;70;p9"/>
          <p:cNvSpPr/>
          <p:nvPr/>
        </p:nvSpPr>
        <p:spPr>
          <a:xfrm>
            <a:off x="-6351" y="0"/>
            <a:ext cx="12198350" cy="365127"/>
          </a:xfrm>
          <a:prstGeom prst="rect">
            <a:avLst/>
          </a:prstGeom>
          <a:solidFill>
            <a:srgbClr val="59167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71" name="Google Shape;7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9"/>
          <p:cNvSpPr txBox="1"/>
          <p:nvPr>
            <p:ph idx="10" type="dt"/>
          </p:nvPr>
        </p:nvSpPr>
        <p:spPr>
          <a:xfrm>
            <a:off x="7872064" y="649287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nvSpPr>
        <p:spPr>
          <a:xfrm>
            <a:off x="10615264" y="6492874"/>
            <a:ext cx="157673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Open Sans"/>
                <a:ea typeface="Open Sans"/>
                <a:cs typeface="Open Sans"/>
                <a:sym typeface="Open Sans"/>
              </a:rPr>
              <a:t>‹#›</a:t>
            </a:fld>
            <a:endParaRPr b="0" i="0" sz="1200" u="none" cap="none" strike="noStrike">
              <a:solidFill>
                <a:schemeClr val="lt1"/>
              </a:solidFill>
              <a:latin typeface="Open Sans"/>
              <a:ea typeface="Open Sans"/>
              <a:cs typeface="Open Sans"/>
              <a:sym typeface="Open Sans"/>
            </a:endParaRPr>
          </a:p>
        </p:txBody>
      </p:sp>
      <p:sp>
        <p:nvSpPr>
          <p:cNvPr id="78" name="Google Shape;78;p9"/>
          <p:cNvSpPr txBox="1"/>
          <p:nvPr>
            <p:ph idx="11" type="ftr"/>
          </p:nvPr>
        </p:nvSpPr>
        <p:spPr>
          <a:xfrm>
            <a:off x="9114738" y="4899"/>
            <a:ext cx="3019425" cy="31482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5" type="body"/>
          </p:nvPr>
        </p:nvSpPr>
        <p:spPr>
          <a:xfrm>
            <a:off x="0" y="0"/>
            <a:ext cx="9090023" cy="31972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b="0" sz="1200">
                <a:solidFill>
                  <a:schemeClr val="lt1"/>
                </a:solidFill>
                <a:latin typeface="Open Sans"/>
                <a:ea typeface="Open Sans"/>
                <a:cs typeface="Open Sans"/>
                <a:sym typeface="Open Sans"/>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pic>
        <p:nvPicPr>
          <p:cNvPr id="80" name="Google Shape;80;p9"/>
          <p:cNvPicPr preferRelativeResize="0"/>
          <p:nvPr/>
        </p:nvPicPr>
        <p:blipFill rotWithShape="1">
          <a:blip r:embed="rId2">
            <a:alphaModFix/>
          </a:blip>
          <a:srcRect b="0" l="0" r="0" t="0"/>
          <a:stretch/>
        </p:blipFill>
        <p:spPr>
          <a:xfrm>
            <a:off x="114845" y="6538274"/>
            <a:ext cx="7390800" cy="27433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 Purple">
  <p:cSld name="1_Two Content - Purple">
    <p:spTree>
      <p:nvGrpSpPr>
        <p:cNvPr id="81" name="Shape 81"/>
        <p:cNvGrpSpPr/>
        <p:nvPr/>
      </p:nvGrpSpPr>
      <p:grpSpPr>
        <a:xfrm>
          <a:off x="0" y="0"/>
          <a:ext cx="0" cy="0"/>
          <a:chOff x="0" y="0"/>
          <a:chExt cx="0" cy="0"/>
        </a:xfrm>
      </p:grpSpPr>
      <p:sp>
        <p:nvSpPr>
          <p:cNvPr id="82" name="Google Shape;82;p10"/>
          <p:cNvSpPr/>
          <p:nvPr/>
        </p:nvSpPr>
        <p:spPr>
          <a:xfrm>
            <a:off x="-6351" y="0"/>
            <a:ext cx="12198350" cy="365127"/>
          </a:xfrm>
          <a:prstGeom prst="rect">
            <a:avLst/>
          </a:prstGeom>
          <a:solidFill>
            <a:srgbClr val="59167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83" name="Google Shape;83;p10"/>
          <p:cNvSpPr/>
          <p:nvPr/>
        </p:nvSpPr>
        <p:spPr>
          <a:xfrm>
            <a:off x="0" y="6492875"/>
            <a:ext cx="12192000" cy="365125"/>
          </a:xfrm>
          <a:prstGeom prst="rect">
            <a:avLst/>
          </a:prstGeom>
          <a:solidFill>
            <a:srgbClr val="59167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84" name="Google Shape;8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txBox="1"/>
          <p:nvPr>
            <p:ph idx="1" type="body"/>
          </p:nvPr>
        </p:nvSpPr>
        <p:spPr>
          <a:xfrm>
            <a:off x="838200" y="1825625"/>
            <a:ext cx="3365155" cy="309880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0"/>
          <p:cNvSpPr txBox="1"/>
          <p:nvPr>
            <p:ph idx="2" type="body"/>
          </p:nvPr>
        </p:nvSpPr>
        <p:spPr>
          <a:xfrm>
            <a:off x="7912447" y="1825626"/>
            <a:ext cx="3441353" cy="3098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0"/>
          <p:cNvSpPr txBox="1"/>
          <p:nvPr>
            <p:ph idx="10" type="dt"/>
          </p:nvPr>
        </p:nvSpPr>
        <p:spPr>
          <a:xfrm>
            <a:off x="7872064" y="649287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nvSpPr>
        <p:spPr>
          <a:xfrm>
            <a:off x="10615264" y="6492874"/>
            <a:ext cx="1576735"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lt1"/>
                </a:solidFill>
                <a:latin typeface="Open Sans"/>
                <a:ea typeface="Open Sans"/>
                <a:cs typeface="Open Sans"/>
                <a:sym typeface="Open Sans"/>
              </a:rPr>
              <a:t>‹#›</a:t>
            </a:fld>
            <a:endParaRPr b="0" i="0" sz="1200" u="none" cap="none" strike="noStrike">
              <a:solidFill>
                <a:schemeClr val="lt1"/>
              </a:solidFill>
              <a:latin typeface="Open Sans"/>
              <a:ea typeface="Open Sans"/>
              <a:cs typeface="Open Sans"/>
              <a:sym typeface="Open Sans"/>
            </a:endParaRPr>
          </a:p>
        </p:txBody>
      </p:sp>
      <p:sp>
        <p:nvSpPr>
          <p:cNvPr id="89" name="Google Shape;89;p10"/>
          <p:cNvSpPr txBox="1"/>
          <p:nvPr>
            <p:ph idx="11" type="ftr"/>
          </p:nvPr>
        </p:nvSpPr>
        <p:spPr>
          <a:xfrm>
            <a:off x="9114738" y="4899"/>
            <a:ext cx="3019425" cy="31482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0"/>
          <p:cNvSpPr txBox="1"/>
          <p:nvPr>
            <p:ph idx="3" type="body"/>
          </p:nvPr>
        </p:nvSpPr>
        <p:spPr>
          <a:xfrm>
            <a:off x="0" y="0"/>
            <a:ext cx="9090023" cy="31972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200"/>
              <a:buNone/>
              <a:defRPr b="0" sz="1200">
                <a:solidFill>
                  <a:schemeClr val="lt1"/>
                </a:solidFill>
                <a:latin typeface="Open Sans"/>
                <a:ea typeface="Open Sans"/>
                <a:cs typeface="Open Sans"/>
                <a:sym typeface="Open Sans"/>
              </a:defRPr>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10"/>
          <p:cNvSpPr txBox="1"/>
          <p:nvPr>
            <p:ph idx="4" type="body"/>
          </p:nvPr>
        </p:nvSpPr>
        <p:spPr>
          <a:xfrm>
            <a:off x="4381501" y="1821973"/>
            <a:ext cx="3352799" cy="309880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0"/>
          <p:cNvSpPr txBox="1"/>
          <p:nvPr>
            <p:ph idx="5" type="body"/>
          </p:nvPr>
        </p:nvSpPr>
        <p:spPr>
          <a:xfrm>
            <a:off x="835024" y="5121909"/>
            <a:ext cx="10515600" cy="90805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93" name="Google Shape;93;p10"/>
          <p:cNvPicPr preferRelativeResize="0"/>
          <p:nvPr/>
        </p:nvPicPr>
        <p:blipFill rotWithShape="1">
          <a:blip r:embed="rId2">
            <a:alphaModFix/>
          </a:blip>
          <a:srcRect b="0" l="0" r="0" t="0"/>
          <a:stretch/>
        </p:blipFill>
        <p:spPr>
          <a:xfrm>
            <a:off x="114845" y="6538274"/>
            <a:ext cx="7390800" cy="27433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Lato"/>
              <a:buNone/>
              <a:defRPr b="1" i="0" sz="44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ctrTitle"/>
          </p:nvPr>
        </p:nvSpPr>
        <p:spPr>
          <a:xfrm>
            <a:off x="1103250" y="3170075"/>
            <a:ext cx="9985500" cy="85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B71E"/>
              </a:buClr>
              <a:buSzPts val="4860"/>
              <a:buFont typeface="Lato"/>
              <a:buNone/>
            </a:pPr>
            <a:r>
              <a:rPr lang="en-US" sz="4860"/>
              <a:t>Finlatics Case Project</a:t>
            </a:r>
            <a:endParaRPr sz="4860"/>
          </a:p>
        </p:txBody>
      </p:sp>
      <p:sp>
        <p:nvSpPr>
          <p:cNvPr id="171" name="Google Shape;171;p22"/>
          <p:cNvSpPr txBox="1"/>
          <p:nvPr>
            <p:ph idx="1" type="subTitle"/>
          </p:nvPr>
        </p:nvSpPr>
        <p:spPr>
          <a:xfrm>
            <a:off x="1530600" y="4557374"/>
            <a:ext cx="9130800" cy="1158300"/>
          </a:xfrm>
          <a:prstGeom prst="rect">
            <a:avLst/>
          </a:prstGeom>
          <a:noFill/>
          <a:ln>
            <a:noFill/>
          </a:ln>
        </p:spPr>
        <p:txBody>
          <a:bodyPr anchorCtr="0" anchor="t" bIns="45700" lIns="91425" spcFirstLastPara="1" rIns="91425" wrap="square" tIns="45700">
            <a:noAutofit/>
          </a:bodyPr>
          <a:lstStyle/>
          <a:p>
            <a:pPr indent="0" lvl="0" marL="0" marR="0" rtl="0" algn="ctr">
              <a:lnSpc>
                <a:spcPct val="70000"/>
              </a:lnSpc>
              <a:spcBef>
                <a:spcPts val="0"/>
              </a:spcBef>
              <a:spcAft>
                <a:spcPts val="0"/>
              </a:spcAft>
              <a:buClr>
                <a:schemeClr val="lt1"/>
              </a:buClr>
              <a:buSzPts val="2380"/>
              <a:buFont typeface="Arial"/>
              <a:buNone/>
            </a:pPr>
            <a:r>
              <a:rPr lang="en-US" sz="2380"/>
              <a:t>Harsh Varshney, CSE, IIT Dharwad</a:t>
            </a:r>
            <a:endParaRPr sz="2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839800" y="457200"/>
            <a:ext cx="3932100" cy="864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Clients with Personal Loans</a:t>
            </a:r>
            <a:endParaRPr/>
          </a:p>
        </p:txBody>
      </p:sp>
      <p:sp>
        <p:nvSpPr>
          <p:cNvPr id="252" name="Google Shape;252;p31"/>
          <p:cNvSpPr txBox="1"/>
          <p:nvPr>
            <p:ph idx="1" type="body"/>
          </p:nvPr>
        </p:nvSpPr>
        <p:spPr>
          <a:xfrm>
            <a:off x="839800" y="1321200"/>
            <a:ext cx="3932100" cy="454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16.02% of clients have personal loans, while 83.98% do not.</a:t>
            </a:r>
            <a:endParaRPr sz="2000"/>
          </a:p>
        </p:txBody>
      </p:sp>
      <p:sp>
        <p:nvSpPr>
          <p:cNvPr id="253" name="Google Shape;253;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54" name="Google Shape;254;p31"/>
          <p:cNvPicPr preferRelativeResize="0"/>
          <p:nvPr/>
        </p:nvPicPr>
        <p:blipFill>
          <a:blip r:embed="rId3">
            <a:alphaModFix/>
          </a:blip>
          <a:stretch>
            <a:fillRect/>
          </a:stretch>
        </p:blipFill>
        <p:spPr>
          <a:xfrm>
            <a:off x="4924300" y="152400"/>
            <a:ext cx="6096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39800" y="211800"/>
            <a:ext cx="3932100" cy="1321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Communication Types used to Contact Clients</a:t>
            </a:r>
            <a:endParaRPr/>
          </a:p>
        </p:txBody>
      </p:sp>
      <p:sp>
        <p:nvSpPr>
          <p:cNvPr id="261" name="Google Shape;261;p32"/>
          <p:cNvSpPr txBox="1"/>
          <p:nvPr>
            <p:ph idx="1" type="body"/>
          </p:nvPr>
        </p:nvSpPr>
        <p:spPr>
          <a:xfrm>
            <a:off x="839800" y="1533000"/>
            <a:ext cx="3932100" cy="4335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Majority of clients are contacted by cellular device, with 64.78%.</a:t>
            </a:r>
            <a:endParaRPr sz="2000"/>
          </a:p>
          <a:p>
            <a:pPr indent="-355600" lvl="0" marL="457200" rtl="0" algn="l">
              <a:spcBef>
                <a:spcPts val="0"/>
              </a:spcBef>
              <a:spcAft>
                <a:spcPts val="0"/>
              </a:spcAft>
              <a:buSzPts val="2000"/>
              <a:buChar char="●"/>
            </a:pPr>
            <a:r>
              <a:rPr lang="en-US" sz="2000"/>
              <a:t>6.43% of clients are contacted using telephone, while remaining 28.80% of clients are contacted using unknown types of communication.</a:t>
            </a:r>
            <a:endParaRPr sz="2000"/>
          </a:p>
        </p:txBody>
      </p:sp>
      <p:sp>
        <p:nvSpPr>
          <p:cNvPr id="262" name="Google Shape;262;p3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3" name="Google Shape;263;p32"/>
          <p:cNvPicPr preferRelativeResize="0"/>
          <p:nvPr/>
        </p:nvPicPr>
        <p:blipFill>
          <a:blip r:embed="rId3">
            <a:alphaModFix/>
          </a:blip>
          <a:stretch>
            <a:fillRect/>
          </a:stretch>
        </p:blipFill>
        <p:spPr>
          <a:xfrm>
            <a:off x="5025150" y="1533000"/>
            <a:ext cx="6096000" cy="45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839800" y="457200"/>
            <a:ext cx="3932100" cy="90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Last Contact Day</a:t>
            </a:r>
            <a:endParaRPr/>
          </a:p>
        </p:txBody>
      </p:sp>
      <p:sp>
        <p:nvSpPr>
          <p:cNvPr id="270" name="Google Shape;270;p33"/>
          <p:cNvSpPr txBox="1"/>
          <p:nvPr>
            <p:ph idx="1" type="body"/>
          </p:nvPr>
        </p:nvSpPr>
        <p:spPr>
          <a:xfrm>
            <a:off x="839800" y="1361400"/>
            <a:ext cx="3932100" cy="4507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Most clients are last contacted on the 20th of the month, with very few being contacted at the beginning or end of the month.</a:t>
            </a:r>
            <a:endParaRPr sz="2000"/>
          </a:p>
        </p:txBody>
      </p:sp>
      <p:sp>
        <p:nvSpPr>
          <p:cNvPr id="271" name="Google Shape;271;p3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2" name="Google Shape;272;p33"/>
          <p:cNvPicPr preferRelativeResize="0"/>
          <p:nvPr/>
        </p:nvPicPr>
        <p:blipFill>
          <a:blip r:embed="rId3">
            <a:alphaModFix/>
          </a:blip>
          <a:stretch>
            <a:fillRect/>
          </a:stretch>
        </p:blipFill>
        <p:spPr>
          <a:xfrm>
            <a:off x="5025150" y="1329150"/>
            <a:ext cx="6096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839800" y="457200"/>
            <a:ext cx="3932100" cy="924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Last Contact Month</a:t>
            </a:r>
            <a:endParaRPr/>
          </a:p>
        </p:txBody>
      </p:sp>
      <p:sp>
        <p:nvSpPr>
          <p:cNvPr id="279" name="Google Shape;279;p34"/>
          <p:cNvSpPr txBox="1"/>
          <p:nvPr>
            <p:ph idx="1" type="body"/>
          </p:nvPr>
        </p:nvSpPr>
        <p:spPr>
          <a:xfrm>
            <a:off x="839800" y="1381800"/>
            <a:ext cx="3932100" cy="44871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Highest number of clients are contacted during the summer months, with the most being contacted in the month of May.</a:t>
            </a:r>
            <a:endParaRPr sz="2000"/>
          </a:p>
          <a:p>
            <a:pPr indent="-355600" lvl="0" marL="457200" rtl="0" algn="l">
              <a:spcBef>
                <a:spcPts val="0"/>
              </a:spcBef>
              <a:spcAft>
                <a:spcPts val="0"/>
              </a:spcAft>
              <a:buSzPts val="2000"/>
              <a:buChar char="●"/>
            </a:pPr>
            <a:r>
              <a:rPr lang="en-US" sz="2000"/>
              <a:t>The months of March, September, October, and December have very few clients being contacted.</a:t>
            </a:r>
            <a:endParaRPr sz="2000"/>
          </a:p>
        </p:txBody>
      </p:sp>
      <p:sp>
        <p:nvSpPr>
          <p:cNvPr id="280" name="Google Shape;280;p3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1" name="Google Shape;281;p34"/>
          <p:cNvPicPr preferRelativeResize="0"/>
          <p:nvPr/>
        </p:nvPicPr>
        <p:blipFill>
          <a:blip r:embed="rId3">
            <a:alphaModFix/>
          </a:blip>
          <a:stretch>
            <a:fillRect/>
          </a:stretch>
        </p:blipFill>
        <p:spPr>
          <a:xfrm>
            <a:off x="5257800" y="1381800"/>
            <a:ext cx="6096000" cy="457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839800" y="457200"/>
            <a:ext cx="3932100" cy="914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Duration of Last Contact</a:t>
            </a:r>
            <a:endParaRPr/>
          </a:p>
        </p:txBody>
      </p:sp>
      <p:sp>
        <p:nvSpPr>
          <p:cNvPr id="288" name="Google Shape;288;p35"/>
          <p:cNvSpPr txBox="1"/>
          <p:nvPr>
            <p:ph idx="1" type="body"/>
          </p:nvPr>
        </p:nvSpPr>
        <p:spPr>
          <a:xfrm>
            <a:off x="839800" y="1371600"/>
            <a:ext cx="3932100" cy="4497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Most contacts have a relatively short duration while a handful of contacts last for very long duration.</a:t>
            </a:r>
            <a:endParaRPr sz="2000"/>
          </a:p>
        </p:txBody>
      </p:sp>
      <p:sp>
        <p:nvSpPr>
          <p:cNvPr id="289" name="Google Shape;289;p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0" name="Google Shape;290;p35"/>
          <p:cNvPicPr preferRelativeResize="0"/>
          <p:nvPr/>
        </p:nvPicPr>
        <p:blipFill>
          <a:blip r:embed="rId3">
            <a:alphaModFix/>
          </a:blip>
          <a:stretch>
            <a:fillRect/>
          </a:stretch>
        </p:blipFill>
        <p:spPr>
          <a:xfrm>
            <a:off x="5075575" y="1371600"/>
            <a:ext cx="6096000"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839800" y="457200"/>
            <a:ext cx="3932100" cy="1156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Contacts During Campaign of Each Client</a:t>
            </a:r>
            <a:endParaRPr/>
          </a:p>
        </p:txBody>
      </p:sp>
      <p:sp>
        <p:nvSpPr>
          <p:cNvPr id="297" name="Google Shape;297;p36"/>
          <p:cNvSpPr txBox="1"/>
          <p:nvPr>
            <p:ph idx="1" type="body"/>
          </p:nvPr>
        </p:nvSpPr>
        <p:spPr>
          <a:xfrm>
            <a:off x="839800" y="1613700"/>
            <a:ext cx="3932100" cy="4255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Most clients were contacted less than 10 times during the campaign.</a:t>
            </a:r>
            <a:endParaRPr sz="2000"/>
          </a:p>
          <a:p>
            <a:pPr indent="-355600" lvl="0" marL="457200" rtl="0" algn="l">
              <a:spcBef>
                <a:spcPts val="0"/>
              </a:spcBef>
              <a:spcAft>
                <a:spcPts val="0"/>
              </a:spcAft>
              <a:buSzPts val="2000"/>
              <a:buChar char="●"/>
            </a:pPr>
            <a:r>
              <a:rPr lang="en-US" sz="2000"/>
              <a:t>A small percentage of clients were contacted over 30 times.</a:t>
            </a:r>
            <a:endParaRPr sz="2000"/>
          </a:p>
        </p:txBody>
      </p:sp>
      <p:sp>
        <p:nvSpPr>
          <p:cNvPr id="298" name="Google Shape;298;p3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9" name="Google Shape;299;p36"/>
          <p:cNvPicPr preferRelativeResize="0"/>
          <p:nvPr/>
        </p:nvPicPr>
        <p:blipFill>
          <a:blip r:embed="rId3">
            <a:alphaModFix/>
          </a:blip>
          <a:stretch>
            <a:fillRect/>
          </a:stretch>
        </p:blipFill>
        <p:spPr>
          <a:xfrm>
            <a:off x="5630275" y="1455300"/>
            <a:ext cx="6096000" cy="457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839800" y="457200"/>
            <a:ext cx="3932100" cy="1438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No. of Days since Client Contacted from Previous Campaign</a:t>
            </a:r>
            <a:endParaRPr/>
          </a:p>
        </p:txBody>
      </p:sp>
      <p:sp>
        <p:nvSpPr>
          <p:cNvPr id="306" name="Google Shape;306;p37"/>
          <p:cNvSpPr txBox="1"/>
          <p:nvPr>
            <p:ph idx="1" type="body"/>
          </p:nvPr>
        </p:nvSpPr>
        <p:spPr>
          <a:xfrm>
            <a:off x="839800" y="1896000"/>
            <a:ext cx="3932100" cy="3972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A large portion of the clients were contacted for the first time.</a:t>
            </a:r>
            <a:endParaRPr sz="2000"/>
          </a:p>
          <a:p>
            <a:pPr indent="-355600" lvl="0" marL="457200" rtl="0" algn="l">
              <a:spcBef>
                <a:spcPts val="0"/>
              </a:spcBef>
              <a:spcAft>
                <a:spcPts val="0"/>
              </a:spcAft>
              <a:buSzPts val="2000"/>
              <a:buChar char="●"/>
            </a:pPr>
            <a:r>
              <a:rPr lang="en-US" sz="2000"/>
              <a:t>A small portion of the clients were contacted after 1 to 1.5 years.</a:t>
            </a:r>
            <a:endParaRPr sz="2000"/>
          </a:p>
          <a:p>
            <a:pPr indent="-355600" lvl="0" marL="457200" rtl="0" algn="l">
              <a:spcBef>
                <a:spcPts val="0"/>
              </a:spcBef>
              <a:spcAft>
                <a:spcPts val="0"/>
              </a:spcAft>
              <a:buSzPts val="2000"/>
              <a:buChar char="●"/>
            </a:pPr>
            <a:r>
              <a:rPr lang="en-US" sz="2000"/>
              <a:t>A very small portion of clients were contacted after 2 years.</a:t>
            </a:r>
            <a:endParaRPr sz="2000"/>
          </a:p>
        </p:txBody>
      </p:sp>
      <p:sp>
        <p:nvSpPr>
          <p:cNvPr id="307" name="Google Shape;307;p3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08" name="Google Shape;308;p37"/>
          <p:cNvPicPr preferRelativeResize="0"/>
          <p:nvPr/>
        </p:nvPicPr>
        <p:blipFill>
          <a:blip r:embed="rId3">
            <a:alphaModFix/>
          </a:blip>
          <a:stretch>
            <a:fillRect/>
          </a:stretch>
        </p:blipFill>
        <p:spPr>
          <a:xfrm>
            <a:off x="5257800" y="1143000"/>
            <a:ext cx="6096000" cy="4572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839800" y="457200"/>
            <a:ext cx="3932100" cy="1116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Contacts Performed before Current Campaign</a:t>
            </a:r>
            <a:endParaRPr/>
          </a:p>
        </p:txBody>
      </p:sp>
      <p:sp>
        <p:nvSpPr>
          <p:cNvPr id="315" name="Google Shape;315;p38"/>
          <p:cNvSpPr txBox="1"/>
          <p:nvPr>
            <p:ph idx="1" type="body"/>
          </p:nvPr>
        </p:nvSpPr>
        <p:spPr>
          <a:xfrm>
            <a:off x="839800" y="1573200"/>
            <a:ext cx="3932100" cy="4295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As a large portion of clients were contacted for the first time, contacts made before the current campaign for most clients is 0. Very few clients had more than 10 previous contacts, with only one client who had over 250 previous contacts.</a:t>
            </a:r>
            <a:endParaRPr sz="2000"/>
          </a:p>
        </p:txBody>
      </p:sp>
      <p:sp>
        <p:nvSpPr>
          <p:cNvPr id="316" name="Google Shape;316;p3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17" name="Google Shape;317;p38"/>
          <p:cNvPicPr preferRelativeResize="0"/>
          <p:nvPr/>
        </p:nvPicPr>
        <p:blipFill>
          <a:blip r:embed="rId3">
            <a:alphaModFix/>
          </a:blip>
          <a:stretch>
            <a:fillRect/>
          </a:stretch>
        </p:blipFill>
        <p:spPr>
          <a:xfrm>
            <a:off x="5307550" y="1143000"/>
            <a:ext cx="6096000" cy="457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839800" y="457200"/>
            <a:ext cx="3932100" cy="944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Outcomes of Previous Campaigns</a:t>
            </a:r>
            <a:endParaRPr/>
          </a:p>
        </p:txBody>
      </p:sp>
      <p:sp>
        <p:nvSpPr>
          <p:cNvPr id="324" name="Google Shape;324;p39"/>
          <p:cNvSpPr txBox="1"/>
          <p:nvPr>
            <p:ph idx="1" type="body"/>
          </p:nvPr>
        </p:nvSpPr>
        <p:spPr>
          <a:xfrm>
            <a:off x="839800" y="1401900"/>
            <a:ext cx="3932100" cy="44670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The previous marketing campaign was a success for 3.34% of current clients.</a:t>
            </a:r>
            <a:endParaRPr sz="2000"/>
          </a:p>
          <a:p>
            <a:pPr indent="-355600" lvl="0" marL="457200" rtl="0" algn="l">
              <a:spcBef>
                <a:spcPts val="0"/>
              </a:spcBef>
              <a:spcAft>
                <a:spcPts val="0"/>
              </a:spcAft>
              <a:buSzPts val="2000"/>
              <a:buChar char="●"/>
            </a:pPr>
            <a:r>
              <a:rPr lang="en-US" sz="2000"/>
              <a:t>It was a failure for 10.84% of current clients.</a:t>
            </a:r>
            <a:endParaRPr sz="2000"/>
          </a:p>
          <a:p>
            <a:pPr indent="-355600" lvl="0" marL="457200" rtl="0" algn="l">
              <a:spcBef>
                <a:spcPts val="0"/>
              </a:spcBef>
              <a:spcAft>
                <a:spcPts val="0"/>
              </a:spcAft>
              <a:buSzPts val="2000"/>
              <a:buChar char="●"/>
            </a:pPr>
            <a:r>
              <a:rPr lang="en-US" sz="2000"/>
              <a:t>The vast majority of clients were contacted for the first time, so the previous marketing campaign had largely unknown outcomes.</a:t>
            </a:r>
            <a:endParaRPr sz="2000"/>
          </a:p>
        </p:txBody>
      </p:sp>
      <p:sp>
        <p:nvSpPr>
          <p:cNvPr id="325" name="Google Shape;325;p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6" name="Google Shape;326;p39"/>
          <p:cNvPicPr preferRelativeResize="0"/>
          <p:nvPr/>
        </p:nvPicPr>
        <p:blipFill>
          <a:blip r:embed="rId3">
            <a:alphaModFix/>
          </a:blip>
          <a:stretch>
            <a:fillRect/>
          </a:stretch>
        </p:blipFill>
        <p:spPr>
          <a:xfrm>
            <a:off x="5347900" y="1401900"/>
            <a:ext cx="6096000" cy="457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839800" y="457200"/>
            <a:ext cx="3932100" cy="11160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Clients who Subscribed</a:t>
            </a:r>
            <a:endParaRPr/>
          </a:p>
        </p:txBody>
      </p:sp>
      <p:sp>
        <p:nvSpPr>
          <p:cNvPr id="333" name="Google Shape;333;p40"/>
          <p:cNvSpPr txBox="1"/>
          <p:nvPr>
            <p:ph idx="1" type="body"/>
          </p:nvPr>
        </p:nvSpPr>
        <p:spPr>
          <a:xfrm>
            <a:off x="839800" y="1573200"/>
            <a:ext cx="3932100" cy="4295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11.71% of clients subscribed to the term deposit, while 88.29% did not.</a:t>
            </a:r>
            <a:endParaRPr sz="2000"/>
          </a:p>
        </p:txBody>
      </p:sp>
      <p:sp>
        <p:nvSpPr>
          <p:cNvPr id="334" name="Google Shape;334;p4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35" name="Google Shape;335;p40"/>
          <p:cNvPicPr preferRelativeResize="0"/>
          <p:nvPr/>
        </p:nvPicPr>
        <p:blipFill>
          <a:blip r:embed="rId3">
            <a:alphaModFix/>
          </a:blip>
          <a:stretch>
            <a:fillRect/>
          </a:stretch>
        </p:blipFill>
        <p:spPr>
          <a:xfrm>
            <a:off x="5075575" y="1435050"/>
            <a:ext cx="6096000"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idx="12" type="sldNum"/>
          </p:nvPr>
        </p:nvSpPr>
        <p:spPr>
          <a:xfrm>
            <a:off x="10615264" y="6492872"/>
            <a:ext cx="157673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23"/>
          <p:cNvSpPr txBox="1"/>
          <p:nvPr>
            <p:ph type="title"/>
          </p:nvPr>
        </p:nvSpPr>
        <p:spPr>
          <a:xfrm>
            <a:off x="838200" y="524829"/>
            <a:ext cx="10515600" cy="86582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Lato"/>
              <a:buNone/>
            </a:pPr>
            <a:r>
              <a:rPr lang="en-US"/>
              <a:t>Introduction</a:t>
            </a:r>
            <a:endParaRPr/>
          </a:p>
        </p:txBody>
      </p:sp>
      <p:sp>
        <p:nvSpPr>
          <p:cNvPr id="178" name="Google Shape;178;p23"/>
          <p:cNvSpPr txBox="1"/>
          <p:nvPr>
            <p:ph idx="1" type="body"/>
          </p:nvPr>
        </p:nvSpPr>
        <p:spPr>
          <a:xfrm>
            <a:off x="878549" y="1825625"/>
            <a:ext cx="10575300" cy="3980400"/>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SzPts val="2800"/>
              <a:buChar char="•"/>
            </a:pPr>
            <a:r>
              <a:rPr lang="en-US"/>
              <a:t>Data analysis of a marketing campaign of a Portuguese bank (May, 2008 - Nov, 2010).</a:t>
            </a:r>
            <a:endParaRPr/>
          </a:p>
          <a:p>
            <a:pPr indent="-228600" lvl="0" marL="228600" rtl="0" algn="just">
              <a:lnSpc>
                <a:spcPct val="120000"/>
              </a:lnSpc>
              <a:spcBef>
                <a:spcPts val="0"/>
              </a:spcBef>
              <a:spcAft>
                <a:spcPts val="0"/>
              </a:spcAft>
              <a:buSzPts val="2800"/>
              <a:buChar char="•"/>
            </a:pPr>
            <a:r>
              <a:rPr lang="en-US"/>
              <a:t>This aims to predict whether a client will subscribe to a term deposit.</a:t>
            </a:r>
            <a:endParaRPr/>
          </a:p>
        </p:txBody>
      </p:sp>
      <p:sp>
        <p:nvSpPr>
          <p:cNvPr id="179" name="Google Shape;179;p23"/>
          <p:cNvSpPr txBox="1"/>
          <p:nvPr>
            <p:ph idx="11" type="ftr"/>
          </p:nvPr>
        </p:nvSpPr>
        <p:spPr>
          <a:xfrm>
            <a:off x="9114738" y="4899"/>
            <a:ext cx="3019425" cy="314823"/>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IITDH PPTX Template</a:t>
            </a:r>
            <a:endParaRPr/>
          </a:p>
        </p:txBody>
      </p:sp>
      <p:sp>
        <p:nvSpPr>
          <p:cNvPr id="180" name="Google Shape;180;p23"/>
          <p:cNvSpPr txBox="1"/>
          <p:nvPr>
            <p:ph idx="10" type="dt"/>
          </p:nvPr>
        </p:nvSpPr>
        <p:spPr>
          <a:xfrm>
            <a:off x="7872064" y="649287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19-Oct-20</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839800" y="457200"/>
            <a:ext cx="3932100" cy="1065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Correlation b/w Term Deposits and Jobs</a:t>
            </a:r>
            <a:endParaRPr/>
          </a:p>
        </p:txBody>
      </p:sp>
      <p:sp>
        <p:nvSpPr>
          <p:cNvPr id="342" name="Google Shape;342;p41"/>
          <p:cNvSpPr txBox="1"/>
          <p:nvPr>
            <p:ph idx="1" type="body"/>
          </p:nvPr>
        </p:nvSpPr>
        <p:spPr>
          <a:xfrm>
            <a:off x="839800" y="1522800"/>
            <a:ext cx="3932100" cy="43461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Students were 15.67% more likely to subscribe than the average client.</a:t>
            </a:r>
            <a:endParaRPr sz="2000"/>
          </a:p>
          <a:p>
            <a:pPr indent="-355600" lvl="0" marL="457200" rtl="0" algn="l">
              <a:spcBef>
                <a:spcPts val="0"/>
              </a:spcBef>
              <a:spcAft>
                <a:spcPts val="0"/>
              </a:spcAft>
              <a:buSzPts val="2000"/>
              <a:buChar char="●"/>
            </a:pPr>
            <a:r>
              <a:rPr lang="en-US" sz="2000"/>
              <a:t>Retirees were 9.17% more likely to subscribe than the average client.</a:t>
            </a:r>
            <a:endParaRPr sz="2000"/>
          </a:p>
          <a:p>
            <a:pPr indent="-355600" lvl="0" marL="457200" rtl="0" algn="l">
              <a:spcBef>
                <a:spcPts val="0"/>
              </a:spcBef>
              <a:spcAft>
                <a:spcPts val="0"/>
              </a:spcAft>
              <a:buSzPts val="2000"/>
              <a:buChar char="●"/>
            </a:pPr>
            <a:r>
              <a:rPr lang="en-US" sz="2000"/>
              <a:t>Blue-collar workers were 5.83% less likely to subscribe than average.</a:t>
            </a:r>
            <a:endParaRPr sz="2000"/>
          </a:p>
        </p:txBody>
      </p:sp>
      <p:sp>
        <p:nvSpPr>
          <p:cNvPr id="343" name="Google Shape;343;p4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44" name="Google Shape;344;p41"/>
          <p:cNvPicPr preferRelativeResize="0"/>
          <p:nvPr/>
        </p:nvPicPr>
        <p:blipFill>
          <a:blip r:embed="rId3">
            <a:alphaModFix/>
          </a:blip>
          <a:stretch>
            <a:fillRect/>
          </a:stretch>
        </p:blipFill>
        <p:spPr>
          <a:xfrm>
            <a:off x="5489100" y="1361425"/>
            <a:ext cx="6096000" cy="457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1" name="Google Shape;351;p42"/>
          <p:cNvSpPr txBox="1"/>
          <p:nvPr/>
        </p:nvSpPr>
        <p:spPr>
          <a:xfrm>
            <a:off x="1811100" y="2298150"/>
            <a:ext cx="8569800" cy="22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6000">
                <a:solidFill>
                  <a:srgbClr val="CC0000"/>
                </a:solidFill>
                <a:latin typeface="Open Sans"/>
                <a:ea typeface="Open Sans"/>
                <a:cs typeface="Open Sans"/>
                <a:sym typeface="Open Sans"/>
              </a:rPr>
              <a:t>THANK YOU !!</a:t>
            </a:r>
            <a:endParaRPr b="1" i="1" sz="6000">
              <a:solidFill>
                <a:srgbClr val="CC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839800" y="457200"/>
            <a:ext cx="3932100" cy="924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Clients’ Ages</a:t>
            </a:r>
            <a:endParaRPr/>
          </a:p>
        </p:txBody>
      </p:sp>
      <p:sp>
        <p:nvSpPr>
          <p:cNvPr id="187" name="Google Shape;187;p24"/>
          <p:cNvSpPr txBox="1"/>
          <p:nvPr>
            <p:ph idx="1" type="body"/>
          </p:nvPr>
        </p:nvSpPr>
        <p:spPr>
          <a:xfrm>
            <a:off x="839800" y="1452275"/>
            <a:ext cx="3932100" cy="44166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The minimum and maximum ages are 18 and 95 respectively.</a:t>
            </a:r>
            <a:endParaRPr sz="2000"/>
          </a:p>
          <a:p>
            <a:pPr indent="-355600" lvl="0" marL="457200" rtl="0" algn="l">
              <a:spcBef>
                <a:spcPts val="0"/>
              </a:spcBef>
              <a:spcAft>
                <a:spcPts val="0"/>
              </a:spcAft>
              <a:buSzPts val="2000"/>
              <a:buChar char="●"/>
            </a:pPr>
            <a:r>
              <a:rPr lang="en-US" sz="2000"/>
              <a:t>The mean age is </a:t>
            </a:r>
            <a:r>
              <a:rPr lang="en-US" sz="2000"/>
              <a:t>about</a:t>
            </a:r>
            <a:r>
              <a:rPr lang="en-US" sz="2000"/>
              <a:t> 41 years, while the median age is 39 years.</a:t>
            </a:r>
            <a:endParaRPr sz="2000"/>
          </a:p>
          <a:p>
            <a:pPr indent="-355600" lvl="0" marL="457200" rtl="0" algn="l">
              <a:spcBef>
                <a:spcPts val="0"/>
              </a:spcBef>
              <a:spcAft>
                <a:spcPts val="0"/>
              </a:spcAft>
              <a:buSzPts val="2000"/>
              <a:buChar char="●"/>
            </a:pPr>
            <a:r>
              <a:rPr lang="en-US" sz="2000"/>
              <a:t>Most clients are between 30 to 40 years of age, with very few being below 25 or above 60.</a:t>
            </a:r>
            <a:endParaRPr sz="2000"/>
          </a:p>
        </p:txBody>
      </p:sp>
      <p:sp>
        <p:nvSpPr>
          <p:cNvPr id="188" name="Google Shape;188;p24"/>
          <p:cNvSpPr/>
          <p:nvPr>
            <p:ph idx="2" type="pic"/>
          </p:nvPr>
        </p:nvSpPr>
        <p:spPr>
          <a:xfrm>
            <a:off x="5183188" y="987425"/>
            <a:ext cx="6172200" cy="487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89" name="Google Shape;189;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0" name="Google Shape;190;p24"/>
          <p:cNvPicPr preferRelativeResize="0"/>
          <p:nvPr/>
        </p:nvPicPr>
        <p:blipFill>
          <a:blip r:embed="rId3">
            <a:alphaModFix/>
          </a:blip>
          <a:stretch>
            <a:fillRect/>
          </a:stretch>
        </p:blipFill>
        <p:spPr>
          <a:xfrm>
            <a:off x="5183200" y="1201450"/>
            <a:ext cx="6557675" cy="491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839800" y="457200"/>
            <a:ext cx="3932100" cy="924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Clients’ Jobs</a:t>
            </a:r>
            <a:endParaRPr/>
          </a:p>
        </p:txBody>
      </p:sp>
      <p:sp>
        <p:nvSpPr>
          <p:cNvPr id="197" name="Google Shape;197;p25"/>
          <p:cNvSpPr/>
          <p:nvPr>
            <p:ph idx="2" type="pic"/>
          </p:nvPr>
        </p:nvSpPr>
        <p:spPr>
          <a:xfrm>
            <a:off x="5183188" y="987425"/>
            <a:ext cx="6172200" cy="4873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98" name="Google Shape;198;p25"/>
          <p:cNvSpPr txBox="1"/>
          <p:nvPr>
            <p:ph idx="1" type="body"/>
          </p:nvPr>
        </p:nvSpPr>
        <p:spPr>
          <a:xfrm>
            <a:off x="839800" y="1301100"/>
            <a:ext cx="3932100" cy="45678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9,732 clients have blue-collar jobs, the most out of any category, with management also having 9,460 clients.</a:t>
            </a:r>
            <a:endParaRPr sz="2000"/>
          </a:p>
          <a:p>
            <a:pPr indent="-355600" lvl="0" marL="457200" rtl="0" algn="l">
              <a:spcBef>
                <a:spcPts val="0"/>
              </a:spcBef>
              <a:spcAft>
                <a:spcPts val="0"/>
              </a:spcAft>
              <a:buSzPts val="2000"/>
              <a:buChar char="●"/>
            </a:pPr>
            <a:r>
              <a:rPr lang="en-US" sz="2000"/>
              <a:t>288 clients have unknown jobs, while 937 are students.</a:t>
            </a:r>
            <a:endParaRPr sz="2000"/>
          </a:p>
          <a:p>
            <a:pPr indent="-355600" lvl="0" marL="457200" rtl="0" algn="l">
              <a:spcBef>
                <a:spcPts val="0"/>
              </a:spcBef>
              <a:spcAft>
                <a:spcPts val="0"/>
              </a:spcAft>
              <a:buSzPts val="2000"/>
              <a:buChar char="●"/>
            </a:pPr>
            <a:r>
              <a:rPr lang="en-US" sz="2000"/>
              <a:t>The retirees make up 2,267 clients.</a:t>
            </a:r>
            <a:endParaRPr sz="2000"/>
          </a:p>
        </p:txBody>
      </p:sp>
      <p:sp>
        <p:nvSpPr>
          <p:cNvPr id="199" name="Google Shape;199;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0" name="Google Shape;200;p25"/>
          <p:cNvPicPr preferRelativeResize="0"/>
          <p:nvPr/>
        </p:nvPicPr>
        <p:blipFill>
          <a:blip r:embed="rId3">
            <a:alphaModFix/>
          </a:blip>
          <a:stretch>
            <a:fillRect/>
          </a:stretch>
        </p:blipFill>
        <p:spPr>
          <a:xfrm>
            <a:off x="5183200" y="1208225"/>
            <a:ext cx="6096000" cy="457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39800" y="457200"/>
            <a:ext cx="3932100" cy="914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Marital Status of the Clients</a:t>
            </a:r>
            <a:endParaRPr/>
          </a:p>
        </p:txBody>
      </p:sp>
      <p:sp>
        <p:nvSpPr>
          <p:cNvPr id="207" name="Google Shape;207;p26"/>
          <p:cNvSpPr txBox="1"/>
          <p:nvPr>
            <p:ph idx="1" type="body"/>
          </p:nvPr>
        </p:nvSpPr>
        <p:spPr>
          <a:xfrm>
            <a:off x="839800" y="1371600"/>
            <a:ext cx="3932100" cy="4497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60.20% of the clients, or 27, 220 clients, are married.</a:t>
            </a:r>
            <a:endParaRPr sz="2000"/>
          </a:p>
          <a:p>
            <a:pPr indent="-355600" lvl="0" marL="457200" rtl="0" algn="l">
              <a:spcBef>
                <a:spcPts val="0"/>
              </a:spcBef>
              <a:spcAft>
                <a:spcPts val="0"/>
              </a:spcAft>
              <a:buSzPts val="2000"/>
              <a:buChar char="●"/>
            </a:pPr>
            <a:r>
              <a:rPr lang="en-US" sz="2000"/>
              <a:t>28.29% of the clients are single.</a:t>
            </a:r>
            <a:endParaRPr sz="2000"/>
          </a:p>
          <a:p>
            <a:pPr indent="-355600" lvl="0" marL="457200" rtl="0" algn="l">
              <a:spcBef>
                <a:spcPts val="0"/>
              </a:spcBef>
              <a:spcAft>
                <a:spcPts val="0"/>
              </a:spcAft>
              <a:buSzPts val="2000"/>
              <a:buChar char="●"/>
            </a:pPr>
            <a:r>
              <a:rPr lang="en-US" sz="2000"/>
              <a:t>11.52% of the clients are divorced.</a:t>
            </a:r>
            <a:endParaRPr sz="2000"/>
          </a:p>
        </p:txBody>
      </p:sp>
      <p:sp>
        <p:nvSpPr>
          <p:cNvPr id="208" name="Google Shape;208;p2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09" name="Google Shape;209;p26"/>
          <p:cNvPicPr preferRelativeResize="0"/>
          <p:nvPr/>
        </p:nvPicPr>
        <p:blipFill>
          <a:blip r:embed="rId3">
            <a:alphaModFix/>
          </a:blip>
          <a:stretch>
            <a:fillRect/>
          </a:stretch>
        </p:blipFill>
        <p:spPr>
          <a:xfrm>
            <a:off x="5183200" y="1334250"/>
            <a:ext cx="60960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39800" y="457200"/>
            <a:ext cx="3932100" cy="934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Education Level of the Clients</a:t>
            </a:r>
            <a:endParaRPr/>
          </a:p>
        </p:txBody>
      </p:sp>
      <p:sp>
        <p:nvSpPr>
          <p:cNvPr id="216" name="Google Shape;216;p27"/>
          <p:cNvSpPr txBox="1"/>
          <p:nvPr>
            <p:ph idx="1" type="body"/>
          </p:nvPr>
        </p:nvSpPr>
        <p:spPr>
          <a:xfrm>
            <a:off x="839800" y="1391700"/>
            <a:ext cx="3932100" cy="4477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51.32% of clients have completed secondary education.</a:t>
            </a:r>
            <a:endParaRPr sz="2000"/>
          </a:p>
          <a:p>
            <a:pPr indent="-355600" lvl="0" marL="457200" rtl="0" algn="l">
              <a:spcBef>
                <a:spcPts val="0"/>
              </a:spcBef>
              <a:spcAft>
                <a:spcPts val="0"/>
              </a:spcAft>
              <a:buSzPts val="2000"/>
              <a:buChar char="●"/>
            </a:pPr>
            <a:r>
              <a:rPr lang="en-US" sz="2000"/>
              <a:t>29.42% of clients have completed tertiary education.</a:t>
            </a:r>
            <a:endParaRPr sz="2000"/>
          </a:p>
          <a:p>
            <a:pPr indent="-355600" lvl="0" marL="457200" rtl="0" algn="l">
              <a:spcBef>
                <a:spcPts val="0"/>
              </a:spcBef>
              <a:spcAft>
                <a:spcPts val="0"/>
              </a:spcAft>
              <a:buSzPts val="2000"/>
              <a:buChar char="●"/>
            </a:pPr>
            <a:r>
              <a:rPr lang="en-US" sz="2000"/>
              <a:t>15.15% of clients have completed primary education.</a:t>
            </a:r>
            <a:endParaRPr sz="2000"/>
          </a:p>
          <a:p>
            <a:pPr indent="-355600" lvl="0" marL="457200" rtl="0" algn="l">
              <a:spcBef>
                <a:spcPts val="0"/>
              </a:spcBef>
              <a:spcAft>
                <a:spcPts val="0"/>
              </a:spcAft>
              <a:buSzPts val="2000"/>
              <a:buChar char="●"/>
            </a:pPr>
            <a:r>
              <a:rPr lang="en-US" sz="2000"/>
              <a:t>4.11% of clients have unknown education.</a:t>
            </a:r>
            <a:endParaRPr sz="2000"/>
          </a:p>
        </p:txBody>
      </p:sp>
      <p:sp>
        <p:nvSpPr>
          <p:cNvPr id="217" name="Google Shape;217;p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8" name="Google Shape;218;p27"/>
          <p:cNvPicPr preferRelativeResize="0"/>
          <p:nvPr/>
        </p:nvPicPr>
        <p:blipFill>
          <a:blip r:embed="rId3">
            <a:alphaModFix/>
          </a:blip>
          <a:stretch>
            <a:fillRect/>
          </a:stretch>
        </p:blipFill>
        <p:spPr>
          <a:xfrm>
            <a:off x="5025150" y="1391700"/>
            <a:ext cx="6096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39800" y="457200"/>
            <a:ext cx="3932100" cy="924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Proportion of Defaulter Clients</a:t>
            </a:r>
            <a:endParaRPr/>
          </a:p>
        </p:txBody>
      </p:sp>
      <p:sp>
        <p:nvSpPr>
          <p:cNvPr id="225" name="Google Shape;225;p28"/>
          <p:cNvSpPr txBox="1"/>
          <p:nvPr>
            <p:ph idx="1" type="body"/>
          </p:nvPr>
        </p:nvSpPr>
        <p:spPr>
          <a:xfrm>
            <a:off x="839800" y="1270800"/>
            <a:ext cx="3932100" cy="4598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1.8% of clients are found to have credit in default.</a:t>
            </a:r>
            <a:endParaRPr sz="2000"/>
          </a:p>
        </p:txBody>
      </p:sp>
      <p:sp>
        <p:nvSpPr>
          <p:cNvPr id="226" name="Google Shape;226;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7" name="Google Shape;227;p28"/>
          <p:cNvPicPr preferRelativeResize="0"/>
          <p:nvPr/>
        </p:nvPicPr>
        <p:blipFill>
          <a:blip r:embed="rId3">
            <a:alphaModFix/>
          </a:blip>
          <a:stretch>
            <a:fillRect/>
          </a:stretch>
        </p:blipFill>
        <p:spPr>
          <a:xfrm>
            <a:off x="5035225" y="1270800"/>
            <a:ext cx="609600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39800" y="457200"/>
            <a:ext cx="3932100" cy="904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Yearly Balance</a:t>
            </a:r>
            <a:endParaRPr/>
          </a:p>
        </p:txBody>
      </p:sp>
      <p:sp>
        <p:nvSpPr>
          <p:cNvPr id="234" name="Google Shape;234;p29"/>
          <p:cNvSpPr txBox="1"/>
          <p:nvPr>
            <p:ph idx="1" type="body"/>
          </p:nvPr>
        </p:nvSpPr>
        <p:spPr>
          <a:xfrm>
            <a:off x="839800" y="1260600"/>
            <a:ext cx="3932100" cy="4608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sz="2000"/>
              <a:t>Most clients have an average yearly balance of around 0 Euros, with a small portion having negative yearly balance.</a:t>
            </a:r>
            <a:endParaRPr sz="2000"/>
          </a:p>
          <a:p>
            <a:pPr indent="-355600" lvl="0" marL="457200" rtl="0" algn="l">
              <a:spcBef>
                <a:spcPts val="0"/>
              </a:spcBef>
              <a:spcAft>
                <a:spcPts val="0"/>
              </a:spcAft>
              <a:buSzPts val="2000"/>
              <a:buChar char="●"/>
            </a:pPr>
            <a:r>
              <a:rPr lang="en-US" sz="2000"/>
              <a:t>A small percentage of clients have yearly balance of over a 1000 Euros.</a:t>
            </a:r>
            <a:endParaRPr sz="2000"/>
          </a:p>
        </p:txBody>
      </p:sp>
      <p:sp>
        <p:nvSpPr>
          <p:cNvPr id="235" name="Google Shape;235;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6" name="Google Shape;236;p29"/>
          <p:cNvPicPr preferRelativeResize="0"/>
          <p:nvPr/>
        </p:nvPicPr>
        <p:blipFill>
          <a:blip r:embed="rId3">
            <a:alphaModFix/>
          </a:blip>
          <a:stretch>
            <a:fillRect/>
          </a:stretch>
        </p:blipFill>
        <p:spPr>
          <a:xfrm>
            <a:off x="5136075" y="1260600"/>
            <a:ext cx="6096000"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839800" y="457200"/>
            <a:ext cx="3932100" cy="884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Clients with Housing Loans</a:t>
            </a:r>
            <a:endParaRPr/>
          </a:p>
        </p:txBody>
      </p:sp>
      <p:sp>
        <p:nvSpPr>
          <p:cNvPr id="243" name="Google Shape;243;p30"/>
          <p:cNvSpPr txBox="1"/>
          <p:nvPr>
            <p:ph idx="1" type="body"/>
          </p:nvPr>
        </p:nvSpPr>
        <p:spPr>
          <a:xfrm>
            <a:off x="839800" y="1280700"/>
            <a:ext cx="3932100" cy="4588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2000"/>
              <a:t>55.58% of clients have housing loans, while 44.42% do not.</a:t>
            </a:r>
            <a:endParaRPr sz="2000"/>
          </a:p>
        </p:txBody>
      </p:sp>
      <p:sp>
        <p:nvSpPr>
          <p:cNvPr id="244" name="Google Shape;244;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5" name="Google Shape;245;p30"/>
          <p:cNvPicPr preferRelativeResize="0"/>
          <p:nvPr/>
        </p:nvPicPr>
        <p:blipFill>
          <a:blip r:embed="rId3">
            <a:alphaModFix/>
          </a:blip>
          <a:stretch>
            <a:fillRect/>
          </a:stretch>
        </p:blipFill>
        <p:spPr>
          <a:xfrm>
            <a:off x="5115925" y="1288800"/>
            <a:ext cx="6096000" cy="457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