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57" r:id="rId4"/>
    <p:sldId id="261" r:id="rId5"/>
    <p:sldId id="262" r:id="rId6"/>
    <p:sldId id="265" r:id="rId7"/>
    <p:sldId id="268" r:id="rId8"/>
    <p:sldId id="273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F39FD3-894B-4308-99BD-EF1BC1CB6B0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261FB7B-49C5-4BF9-909E-EBEE8FDEE9B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3011616-6738-43CF-AD2F-7F8922F7FBC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E35130-EAC2-46D4-9491-7B4E4A3A07B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E208D33-7A88-4A70-BF91-AFC2374219C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9A44BC6-A106-4D7C-B9C0-334EBFF9072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1478953-5696-43DE-B731-22981E6C1EF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12C99CD-1942-43CE-885C-60DC3F02BE1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EDFEF1F-695D-4F38-9111-6CBB199B0B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EDFEF1F-695D-4F38-9111-6CBB199B0B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782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261FB7B-49C5-4BF9-909E-EBEE8FDEE9B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27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B0EF3FD-B9CF-4F1A-BBFB-4D218605F43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17F3FEA-B4F9-46D2-B713-E04ED23131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55B694B-A240-4D85-A4AC-8DD6641E2B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E390ACD-91E4-4CE1-BFA9-379EF2DAB4D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3D4122-C832-47E5-88A4-78C89E17092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DB3A3A2-6795-465D-9D3E-0F019F0961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BED948-BF8E-46B0-B4CF-DCDD66C8D31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F28614-E5ED-4B4F-A4A7-A45A1E04E41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0E973F-98FF-42A0-A4D8-3E7B8505F40D}"/>
              </a:ext>
            </a:extLst>
          </p:cNvPr>
          <p:cNvSpPr/>
          <p:nvPr/>
        </p:nvSpPr>
        <p:spPr>
          <a:xfrm>
            <a:off x="1934135" y="2967335"/>
            <a:ext cx="527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PC2 HA Cluster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89F60CA-88EE-4BAD-95DC-46E9DB2B1A8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Defining operations: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add a resource to a cluster, must define 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start the service.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stop the service.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monitor the service.</a:t>
            </a:r>
            <a:endParaRPr lang="en-US" sz="24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 start interval=”0” timeout=60 </a:t>
            </a:r>
            <a:endParaRPr lang="en-US" sz="24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 stop interval=”0” timeout=60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 outside the cluster as standalone to measure the timeout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Stop outside the cluster as standalone to measure the timeout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make sure the cluster has more time than the timeout.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Interval defines how many time unit to check for the service.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36" name="CustomShape 4"/>
          <p:cNvSpPr/>
          <p:nvPr/>
        </p:nvSpPr>
        <p:spPr>
          <a:xfrm>
            <a:off x="378000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4-Clustering resources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694733-D2AB-4D24-BC16-C2BC003E344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 grouping: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a situation that resources should always be together.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cluster has no knowledge, it will load balance the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resources, and distribute them to all nodes.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example, for Apache web server, the IP, File system,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Apache service must be grouped together.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40" name="Picture 339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378000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4-Clustering resources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76B33BA-B39D-4C0F-AD58-B277040C9F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Set of rules that define how resources should be loaded.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resource grouping is a convenient way of keeping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resources together.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Situation of a complex dependencies.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Location: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On which server the service should start, or should not.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Colocation: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what resources should be loaded together, or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should not be loaded together.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which order should services loaded.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45" name="Picture 344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46" name="CustomShape 4"/>
          <p:cNvSpPr/>
          <p:nvPr/>
        </p:nvSpPr>
        <p:spPr>
          <a:xfrm>
            <a:off x="6035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5-Constraints.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AB4E748-671C-4B9A-81E8-C68C77BDB92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Distributed Replicated Block Device.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Is a kernel driver with user space for management.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Used in HA, Computer Clusters, Storage pools in cloud.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Mirroring content of (HDD,	Partitions, Logical volumes).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Mirrors data over network (RAID-1).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real time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Transparently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Synchronously or Asynchronously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55" name="Picture 354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56" name="CustomShape 4"/>
          <p:cNvSpPr/>
          <p:nvPr/>
        </p:nvSpPr>
        <p:spPr>
          <a:xfrm>
            <a:off x="4379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6-Working with DRBD.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54D6DDE-6147-4FB1-8792-751C8D75E6F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59" name="Picture 358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60" name="CustomShape 3"/>
          <p:cNvSpPr/>
          <p:nvPr/>
        </p:nvSpPr>
        <p:spPr>
          <a:xfrm>
            <a:off x="4379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6-Working with DRBD.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4"/>
          <a:stretch/>
        </p:blipFill>
        <p:spPr>
          <a:xfrm>
            <a:off x="885240" y="1639080"/>
            <a:ext cx="7070040" cy="448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1731E9-A336-4E99-98DD-A30055526C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Resources roles: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Primary: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device can be used for read/write.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Creating, mount file systems.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 systems can be row, direct I/O, and block device.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Secondary: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Receives all updates from other peers.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Disallows any kind of access.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disallow read? To maintain cache coherency.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65" name="Picture 364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66" name="CustomShape 4"/>
          <p:cNvSpPr/>
          <p:nvPr/>
        </p:nvSpPr>
        <p:spPr>
          <a:xfrm>
            <a:off x="4379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6-Working with DRBD.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9B7DD7A-6101-47C2-9A35-C30F9316542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152280" y="1255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DRBD features: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Single-Primary mode: As in H/A clusters. Does not need a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special file system.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Dual-Primary mode: As in load-balancer clusters. Needs a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special file system as (GFS.OCFS) for distributed lock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manager.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Replication mode: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 A:Async replication, write ops considered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after written to local disk, and packets are send queue.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used in long distance repl. Failure and data loss?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 B:Memory Sync,  write ops considered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after written to local disk, and packets are send to the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peer. What about failure for both nodes?.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 C:Most commonly used. write ops considered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after written to local and remote disks.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70" name="Picture 369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4379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6-Working with DRBD.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9B7DD7A-6101-47C2-9A35-C30F9316542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152280" y="1255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Pacemaker as HA Cluster software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DRBD as infrastructure storage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PC2 with PC2 RA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VIP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DRBD raw storage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File system mount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PC2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Constraints: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Colocation</a:t>
            </a:r>
          </a:p>
          <a:p>
            <a:pPr marL="11304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VIP, PC2, File system mount</a:t>
            </a:r>
          </a:p>
          <a:p>
            <a:pPr marL="11304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File system mount, and DRBD Raw storage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Order</a:t>
            </a:r>
          </a:p>
          <a:p>
            <a:pPr marL="11304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VIP, DRBD, File system mount, and then PC2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70" name="Picture 369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4379040" y="129960"/>
            <a:ext cx="28951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7-PC2 with pacemaker</a:t>
            </a:r>
            <a:endParaRPr lang="en-U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F28614-E5ED-4B4F-A4A7-A45A1E04E41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1-Introduction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2-HA Cluster components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3-pacemaker architecture.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4-Clustering Resources.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5-Constraints.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6-Working with DRBD.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-PC2 with pacemaker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56264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 HA Clusters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68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A808317-9D31-47FB-A28E-2A74FB9F7F9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cluster?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Group of Servers, resources (Storage, Network, Services).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Acts like a single system.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Type of clusters?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 performance.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Load balancing.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 Availability.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56264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1-Introduction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77BE8E6-DE70-4956-A0AC-4FEC967D9C5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 availability cluster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the critical resources have the maximum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possible availability.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Install the cluster software on the member servers.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S/W monitors the availability of the resources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resources or server goes down, the cluster will notice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restart the resource else where in the cluster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grpSp>
        <p:nvGrpSpPr>
          <p:cNvPr id="105" name="Group 4"/>
          <p:cNvGrpSpPr/>
          <p:nvPr/>
        </p:nvGrpSpPr>
        <p:grpSpPr>
          <a:xfrm>
            <a:off x="1065628" y="3798720"/>
            <a:ext cx="6263640" cy="3059280"/>
            <a:chOff x="1051560" y="3840480"/>
            <a:chExt cx="6263640" cy="3059280"/>
          </a:xfrm>
        </p:grpSpPr>
        <p:sp>
          <p:nvSpPr>
            <p:cNvPr id="106" name="CustomShape 5"/>
            <p:cNvSpPr/>
            <p:nvPr/>
          </p:nvSpPr>
          <p:spPr>
            <a:xfrm>
              <a:off x="1280160" y="4965840"/>
              <a:ext cx="5852160" cy="18007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"/>
            <p:cNvSpPr/>
            <p:nvPr/>
          </p:nvSpPr>
          <p:spPr>
            <a:xfrm>
              <a:off x="1371600" y="5950800"/>
              <a:ext cx="1508760" cy="5626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7"/>
            <p:cNvSpPr/>
            <p:nvPr/>
          </p:nvSpPr>
          <p:spPr>
            <a:xfrm>
              <a:off x="3154680" y="5950800"/>
              <a:ext cx="1508760" cy="5626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8"/>
            <p:cNvSpPr/>
            <p:nvPr/>
          </p:nvSpPr>
          <p:spPr>
            <a:xfrm>
              <a:off x="4937760" y="5978880"/>
              <a:ext cx="1508760" cy="5626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TextShape 9"/>
            <p:cNvSpPr txBox="1"/>
            <p:nvPr/>
          </p:nvSpPr>
          <p:spPr>
            <a:xfrm>
              <a:off x="1645920" y="6147720"/>
              <a:ext cx="12344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Server 1</a:t>
              </a:r>
            </a:p>
          </p:txBody>
        </p:sp>
        <p:sp>
          <p:nvSpPr>
            <p:cNvPr id="111" name="TextShape 10"/>
            <p:cNvSpPr txBox="1"/>
            <p:nvPr/>
          </p:nvSpPr>
          <p:spPr>
            <a:xfrm>
              <a:off x="3246120" y="6147720"/>
              <a:ext cx="12344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Server 2</a:t>
              </a:r>
            </a:p>
          </p:txBody>
        </p:sp>
        <p:sp>
          <p:nvSpPr>
            <p:cNvPr id="112" name="TextShape 11"/>
            <p:cNvSpPr txBox="1"/>
            <p:nvPr/>
          </p:nvSpPr>
          <p:spPr>
            <a:xfrm>
              <a:off x="5120640" y="6119280"/>
              <a:ext cx="12344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Server 3</a:t>
              </a:r>
            </a:p>
          </p:txBody>
        </p:sp>
        <p:sp>
          <p:nvSpPr>
            <p:cNvPr id="113" name="TextShape 12"/>
            <p:cNvSpPr txBox="1"/>
            <p:nvPr/>
          </p:nvSpPr>
          <p:spPr>
            <a:xfrm>
              <a:off x="1051560" y="3840480"/>
              <a:ext cx="6263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				A user request</a:t>
              </a:r>
            </a:p>
          </p:txBody>
        </p:sp>
        <p:sp>
          <p:nvSpPr>
            <p:cNvPr id="114" name="Line 13"/>
            <p:cNvSpPr/>
            <p:nvPr/>
          </p:nvSpPr>
          <p:spPr>
            <a:xfrm>
              <a:off x="1097280" y="4122000"/>
              <a:ext cx="553212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TextShape 14"/>
            <p:cNvSpPr txBox="1"/>
            <p:nvPr/>
          </p:nvSpPr>
          <p:spPr>
            <a:xfrm>
              <a:off x="2286000" y="4347000"/>
              <a:ext cx="30632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     Request     a resource</a:t>
              </a:r>
            </a:p>
          </p:txBody>
        </p:sp>
        <p:sp>
          <p:nvSpPr>
            <p:cNvPr id="116" name="CustomShape 15"/>
            <p:cNvSpPr/>
            <p:nvPr/>
          </p:nvSpPr>
          <p:spPr>
            <a:xfrm>
              <a:off x="3611880" y="4122000"/>
              <a:ext cx="182880" cy="731520"/>
            </a:xfrm>
            <a:custGeom>
              <a:avLst/>
              <a:gdLst/>
              <a:ahLst/>
              <a:cxnLst/>
              <a:rect l="0" t="0" r="r" b="b"/>
              <a:pathLst>
                <a:path w="510" h="2034">
                  <a:moveTo>
                    <a:pt x="127" y="0"/>
                  </a:moveTo>
                  <a:lnTo>
                    <a:pt x="127" y="1524"/>
                  </a:lnTo>
                  <a:lnTo>
                    <a:pt x="0" y="1524"/>
                  </a:lnTo>
                  <a:lnTo>
                    <a:pt x="254" y="2033"/>
                  </a:lnTo>
                  <a:lnTo>
                    <a:pt x="509" y="1524"/>
                  </a:lnTo>
                  <a:lnTo>
                    <a:pt x="381" y="1524"/>
                  </a:lnTo>
                  <a:lnTo>
                    <a:pt x="381" y="0"/>
                  </a:lnTo>
                  <a:lnTo>
                    <a:pt x="127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16"/>
            <p:cNvSpPr txBox="1"/>
            <p:nvPr/>
          </p:nvSpPr>
          <p:spPr>
            <a:xfrm>
              <a:off x="1874520" y="4993920"/>
              <a:ext cx="44805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		High availability cluster</a:t>
              </a:r>
            </a:p>
          </p:txBody>
        </p:sp>
        <p:sp>
          <p:nvSpPr>
            <p:cNvPr id="118" name="CustomShape 17"/>
            <p:cNvSpPr/>
            <p:nvPr/>
          </p:nvSpPr>
          <p:spPr>
            <a:xfrm>
              <a:off x="1920240" y="5303520"/>
              <a:ext cx="411480" cy="590760"/>
            </a:xfrm>
            <a:custGeom>
              <a:avLst/>
              <a:gdLst/>
              <a:ahLst/>
              <a:cxnLst/>
              <a:rect l="0" t="0" r="r" b="b"/>
              <a:pathLst>
                <a:path w="1145" h="1642">
                  <a:moveTo>
                    <a:pt x="286" y="0"/>
                  </a:moveTo>
                  <a:lnTo>
                    <a:pt x="286" y="1231"/>
                  </a:lnTo>
                  <a:lnTo>
                    <a:pt x="0" y="1231"/>
                  </a:lnTo>
                  <a:lnTo>
                    <a:pt x="572" y="1641"/>
                  </a:lnTo>
                  <a:lnTo>
                    <a:pt x="1144" y="1231"/>
                  </a:lnTo>
                  <a:lnTo>
                    <a:pt x="858" y="1231"/>
                  </a:lnTo>
                  <a:lnTo>
                    <a:pt x="858" y="0"/>
                  </a:lnTo>
                  <a:lnTo>
                    <a:pt x="286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8"/>
            <p:cNvSpPr/>
            <p:nvPr/>
          </p:nvSpPr>
          <p:spPr>
            <a:xfrm>
              <a:off x="4663440" y="6119280"/>
              <a:ext cx="320040" cy="168840"/>
            </a:xfrm>
            <a:custGeom>
              <a:avLst/>
              <a:gdLst/>
              <a:ahLst/>
              <a:cxnLst/>
              <a:rect l="0" t="0" r="r" b="b"/>
              <a:pathLst>
                <a:path w="890" h="471">
                  <a:moveTo>
                    <a:pt x="0" y="235"/>
                  </a:moveTo>
                  <a:lnTo>
                    <a:pt x="177" y="0"/>
                  </a:lnTo>
                  <a:lnTo>
                    <a:pt x="177" y="117"/>
                  </a:lnTo>
                  <a:lnTo>
                    <a:pt x="712" y="117"/>
                  </a:lnTo>
                  <a:lnTo>
                    <a:pt x="712" y="0"/>
                  </a:lnTo>
                  <a:lnTo>
                    <a:pt x="889" y="235"/>
                  </a:lnTo>
                  <a:lnTo>
                    <a:pt x="712" y="470"/>
                  </a:lnTo>
                  <a:lnTo>
                    <a:pt x="712" y="352"/>
                  </a:lnTo>
                  <a:lnTo>
                    <a:pt x="177" y="352"/>
                  </a:lnTo>
                  <a:lnTo>
                    <a:pt x="177" y="470"/>
                  </a:lnTo>
                  <a:lnTo>
                    <a:pt x="0" y="235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9"/>
            <p:cNvSpPr/>
            <p:nvPr/>
          </p:nvSpPr>
          <p:spPr>
            <a:xfrm>
              <a:off x="2880360" y="6147720"/>
              <a:ext cx="320040" cy="168840"/>
            </a:xfrm>
            <a:custGeom>
              <a:avLst/>
              <a:gdLst/>
              <a:ahLst/>
              <a:cxnLst/>
              <a:rect l="0" t="0" r="r" b="b"/>
              <a:pathLst>
                <a:path w="890" h="471">
                  <a:moveTo>
                    <a:pt x="0" y="235"/>
                  </a:moveTo>
                  <a:lnTo>
                    <a:pt x="177" y="0"/>
                  </a:lnTo>
                  <a:lnTo>
                    <a:pt x="177" y="117"/>
                  </a:lnTo>
                  <a:lnTo>
                    <a:pt x="712" y="117"/>
                  </a:lnTo>
                  <a:lnTo>
                    <a:pt x="712" y="0"/>
                  </a:lnTo>
                  <a:lnTo>
                    <a:pt x="889" y="235"/>
                  </a:lnTo>
                  <a:lnTo>
                    <a:pt x="712" y="470"/>
                  </a:lnTo>
                  <a:lnTo>
                    <a:pt x="712" y="352"/>
                  </a:lnTo>
                  <a:lnTo>
                    <a:pt x="177" y="352"/>
                  </a:lnTo>
                  <a:lnTo>
                    <a:pt x="177" y="470"/>
                  </a:lnTo>
                  <a:lnTo>
                    <a:pt x="0" y="235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Shape 20"/>
            <p:cNvSpPr txBox="1"/>
            <p:nvPr/>
          </p:nvSpPr>
          <p:spPr>
            <a:xfrm>
              <a:off x="3337560" y="6553440"/>
              <a:ext cx="21488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Heart beat</a:t>
              </a:r>
            </a:p>
          </p:txBody>
        </p:sp>
      </p:grpSp>
      <p:sp>
        <p:nvSpPr>
          <p:cNvPr id="122" name="CustomShape 21"/>
          <p:cNvSpPr/>
          <p:nvPr/>
        </p:nvSpPr>
        <p:spPr>
          <a:xfrm>
            <a:off x="456264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1-Introduction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ED810F4-119D-41B6-A33C-9D496F03924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Typical system has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Server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Storage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Network devices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Network cables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Cables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component has a single point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 failure.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 Cluster eliminates SPF.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 Cluster complicate the topology.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87792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2-HA cluster components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129" name="CustomShape 6"/>
          <p:cNvSpPr/>
          <p:nvPr/>
        </p:nvSpPr>
        <p:spPr>
          <a:xfrm>
            <a:off x="5897880" y="2503440"/>
            <a:ext cx="2057400" cy="749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Server</a:t>
            </a:r>
          </a:p>
        </p:txBody>
      </p:sp>
      <p:sp>
        <p:nvSpPr>
          <p:cNvPr id="130" name="CustomShape 7"/>
          <p:cNvSpPr/>
          <p:nvPr/>
        </p:nvSpPr>
        <p:spPr>
          <a:xfrm>
            <a:off x="5852160" y="1123920"/>
            <a:ext cx="2103120" cy="631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8"/>
          <p:cNvSpPr txBox="1"/>
          <p:nvPr/>
        </p:nvSpPr>
        <p:spPr>
          <a:xfrm>
            <a:off x="5989320" y="1281960"/>
            <a:ext cx="178308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Network switch</a:t>
            </a:r>
          </a:p>
        </p:txBody>
      </p:sp>
      <p:sp>
        <p:nvSpPr>
          <p:cNvPr id="132" name="Line 9"/>
          <p:cNvSpPr/>
          <p:nvPr/>
        </p:nvSpPr>
        <p:spPr>
          <a:xfrm>
            <a:off x="6858000" y="1793880"/>
            <a:ext cx="0" cy="709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0"/>
          <p:cNvSpPr/>
          <p:nvPr/>
        </p:nvSpPr>
        <p:spPr>
          <a:xfrm>
            <a:off x="7268400" y="4613040"/>
            <a:ext cx="550800" cy="291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7268400" y="5306040"/>
            <a:ext cx="550800" cy="291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Line 12"/>
          <p:cNvSpPr/>
          <p:nvPr/>
        </p:nvSpPr>
        <p:spPr>
          <a:xfrm>
            <a:off x="7268400" y="4759200"/>
            <a:ext cx="0" cy="693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13"/>
          <p:cNvSpPr/>
          <p:nvPr/>
        </p:nvSpPr>
        <p:spPr>
          <a:xfrm>
            <a:off x="7822440" y="4763160"/>
            <a:ext cx="0" cy="693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14"/>
          <p:cNvSpPr/>
          <p:nvPr/>
        </p:nvSpPr>
        <p:spPr>
          <a:xfrm flipV="1">
            <a:off x="7543800" y="3252600"/>
            <a:ext cx="0" cy="9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TextShape 15"/>
          <p:cNvSpPr txBox="1"/>
          <p:nvPr/>
        </p:nvSpPr>
        <p:spPr>
          <a:xfrm>
            <a:off x="7112160" y="5654520"/>
            <a:ext cx="1187778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Storage</a:t>
            </a:r>
          </a:p>
        </p:txBody>
      </p:sp>
      <p:sp>
        <p:nvSpPr>
          <p:cNvPr id="139" name="TextShape 16"/>
          <p:cNvSpPr txBox="1"/>
          <p:nvPr/>
        </p:nvSpPr>
        <p:spPr>
          <a:xfrm>
            <a:off x="5897880" y="3607560"/>
            <a:ext cx="1691640" cy="43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Fiber/Ethernet</a:t>
            </a:r>
          </a:p>
        </p:txBody>
      </p:sp>
      <p:sp>
        <p:nvSpPr>
          <p:cNvPr id="142" name="Line 19"/>
          <p:cNvSpPr/>
          <p:nvPr/>
        </p:nvSpPr>
        <p:spPr>
          <a:xfrm flipV="1">
            <a:off x="7542720" y="4218840"/>
            <a:ext cx="0" cy="354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148525-332D-4DF3-9017-D1726AE79EF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Different Networks.</a:t>
            </a: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External network carries out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users traffic</a:t>
            </a: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Cluster network carries out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cluster replication, heart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beat traffic.</a:t>
            </a: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 be one network.</a:t>
            </a: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traffic may saturates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cluster network, brings the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cluster network down.</a:t>
            </a:r>
            <a:endParaRPr lang="en-US" sz="2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Separate each network to a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dedicated network.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87792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2-HA cluster components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196" name="CustomShape 6"/>
          <p:cNvSpPr/>
          <p:nvPr/>
        </p:nvSpPr>
        <p:spPr>
          <a:xfrm>
            <a:off x="7073338" y="2891520"/>
            <a:ext cx="1476302" cy="655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Server</a:t>
            </a:r>
          </a:p>
        </p:txBody>
      </p:sp>
      <p:sp>
        <p:nvSpPr>
          <p:cNvPr id="197" name="CustomShape 7"/>
          <p:cNvSpPr/>
          <p:nvPr/>
        </p:nvSpPr>
        <p:spPr>
          <a:xfrm>
            <a:off x="5349240" y="1097280"/>
            <a:ext cx="2103120" cy="70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8"/>
          <p:cNvSpPr txBox="1"/>
          <p:nvPr/>
        </p:nvSpPr>
        <p:spPr>
          <a:xfrm>
            <a:off x="5532120" y="1166400"/>
            <a:ext cx="1783080" cy="66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External Network switch</a:t>
            </a:r>
          </a:p>
        </p:txBody>
      </p:sp>
      <p:sp>
        <p:nvSpPr>
          <p:cNvPr id="199" name="CustomShape 9"/>
          <p:cNvSpPr/>
          <p:nvPr/>
        </p:nvSpPr>
        <p:spPr>
          <a:xfrm>
            <a:off x="6237000" y="5410440"/>
            <a:ext cx="550800" cy="255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6237000" y="6017400"/>
            <a:ext cx="550800" cy="255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11"/>
          <p:cNvSpPr/>
          <p:nvPr/>
        </p:nvSpPr>
        <p:spPr>
          <a:xfrm>
            <a:off x="6237000" y="5538240"/>
            <a:ext cx="0" cy="60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12"/>
          <p:cNvSpPr/>
          <p:nvPr/>
        </p:nvSpPr>
        <p:spPr>
          <a:xfrm>
            <a:off x="6791040" y="5542200"/>
            <a:ext cx="0" cy="60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8138160" y="3547080"/>
            <a:ext cx="0" cy="862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14"/>
          <p:cNvSpPr txBox="1"/>
          <p:nvPr/>
        </p:nvSpPr>
        <p:spPr>
          <a:xfrm>
            <a:off x="6080759" y="6322320"/>
            <a:ext cx="123443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Storage</a:t>
            </a:r>
          </a:p>
        </p:txBody>
      </p:sp>
      <p:sp>
        <p:nvSpPr>
          <p:cNvPr id="205" name="TextShape 15"/>
          <p:cNvSpPr txBox="1"/>
          <p:nvPr/>
        </p:nvSpPr>
        <p:spPr>
          <a:xfrm>
            <a:off x="6492240" y="3857760"/>
            <a:ext cx="1691640" cy="3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Fiber/Ethernet</a:t>
            </a:r>
          </a:p>
        </p:txBody>
      </p:sp>
      <p:sp>
        <p:nvSpPr>
          <p:cNvPr id="208" name="CustomShape 18"/>
          <p:cNvSpPr/>
          <p:nvPr/>
        </p:nvSpPr>
        <p:spPr>
          <a:xfrm>
            <a:off x="4206240" y="2891520"/>
            <a:ext cx="1874517" cy="655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Server</a:t>
            </a:r>
          </a:p>
        </p:txBody>
      </p:sp>
      <p:sp>
        <p:nvSpPr>
          <p:cNvPr id="211" name="TextShape 21"/>
          <p:cNvSpPr txBox="1"/>
          <p:nvPr/>
        </p:nvSpPr>
        <p:spPr>
          <a:xfrm>
            <a:off x="6492600" y="3858120"/>
            <a:ext cx="1691640" cy="3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Fiber/Ethernet</a:t>
            </a:r>
          </a:p>
        </p:txBody>
      </p:sp>
      <p:sp>
        <p:nvSpPr>
          <p:cNvPr id="212" name="Line 22"/>
          <p:cNvSpPr/>
          <p:nvPr/>
        </p:nvSpPr>
        <p:spPr>
          <a:xfrm flipV="1">
            <a:off x="4983480" y="3581640"/>
            <a:ext cx="0" cy="862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23"/>
          <p:cNvSpPr/>
          <p:nvPr/>
        </p:nvSpPr>
        <p:spPr>
          <a:xfrm flipH="1">
            <a:off x="6766560" y="4858560"/>
            <a:ext cx="822960" cy="586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24"/>
          <p:cNvSpPr/>
          <p:nvPr/>
        </p:nvSpPr>
        <p:spPr>
          <a:xfrm>
            <a:off x="5303520" y="4858560"/>
            <a:ext cx="914400" cy="655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28"/>
          <p:cNvSpPr/>
          <p:nvPr/>
        </p:nvSpPr>
        <p:spPr>
          <a:xfrm flipH="1" flipV="1">
            <a:off x="7498080" y="1649520"/>
            <a:ext cx="960120" cy="120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29"/>
          <p:cNvSpPr/>
          <p:nvPr/>
        </p:nvSpPr>
        <p:spPr>
          <a:xfrm flipV="1">
            <a:off x="4251960" y="1649520"/>
            <a:ext cx="1051560" cy="120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E4AFCE-8207-41E7-A6E5-84F4247B630F}"/>
              </a:ext>
            </a:extLst>
          </p:cNvPr>
          <p:cNvCxnSpPr>
            <a:stCxn id="212" idx="0"/>
            <a:endCxn id="214" idx="0"/>
          </p:cNvCxnSpPr>
          <p:nvPr/>
        </p:nvCxnSpPr>
        <p:spPr>
          <a:xfrm>
            <a:off x="4983480" y="4444200"/>
            <a:ext cx="320040" cy="41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C59A5-E44E-4BDA-909D-2B39B0B79596}"/>
              </a:ext>
            </a:extLst>
          </p:cNvPr>
          <p:cNvCxnSpPr>
            <a:stCxn id="213" idx="0"/>
          </p:cNvCxnSpPr>
          <p:nvPr/>
        </p:nvCxnSpPr>
        <p:spPr>
          <a:xfrm flipV="1">
            <a:off x="7589520" y="4409640"/>
            <a:ext cx="548640" cy="44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E9C1-4FBC-4C40-A66E-4EAE0D88738B}"/>
              </a:ext>
            </a:extLst>
          </p:cNvPr>
          <p:cNvCxnSpPr>
            <a:cxnSpLocks/>
            <a:stCxn id="208" idx="3"/>
            <a:endCxn id="196" idx="1"/>
          </p:cNvCxnSpPr>
          <p:nvPr/>
        </p:nvCxnSpPr>
        <p:spPr>
          <a:xfrm>
            <a:off x="6080757" y="3219300"/>
            <a:ext cx="992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DC438-8040-41B5-B2E2-FC6EFF9F57F2}"/>
              </a:ext>
            </a:extLst>
          </p:cNvPr>
          <p:cNvSpPr txBox="1"/>
          <p:nvPr/>
        </p:nvSpPr>
        <p:spPr>
          <a:xfrm>
            <a:off x="6080759" y="285732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network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69DE90F-C8C8-45FE-BB39-FEBA8B94C48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Pacemaker architecture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Cluster resource manager.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Has  the control over, deployed s/w, system, interconnections.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Achieves maximum availability for cluster services.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Detecting, and recovering failures.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Node failure.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 level failure.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of message and membership (corosync, or heartbeat).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91" name="Picture 290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292" name="CustomShape 4"/>
          <p:cNvSpPr/>
          <p:nvPr/>
        </p:nvSpPr>
        <p:spPr>
          <a:xfrm>
            <a:off x="378000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3-Pacemaker architecture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A34C940-1C1B-4EC6-9E3C-96B7239DC4C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Types of Pacemaker clusters.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Active/Passive.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18" name="Picture 317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pic>
        <p:nvPicPr>
          <p:cNvPr id="319" name="Picture 318"/>
          <p:cNvPicPr/>
          <p:nvPr/>
        </p:nvPicPr>
        <p:blipFill>
          <a:blip r:embed="rId4"/>
          <a:stretch/>
        </p:blipFill>
        <p:spPr>
          <a:xfrm>
            <a:off x="1770840" y="2066040"/>
            <a:ext cx="5361480" cy="4039200"/>
          </a:xfrm>
          <a:prstGeom prst="rect">
            <a:avLst/>
          </a:prstGeom>
          <a:ln>
            <a:noFill/>
          </a:ln>
        </p:spPr>
      </p:pic>
      <p:sp>
        <p:nvSpPr>
          <p:cNvPr id="320" name="CustomShape 4"/>
          <p:cNvSpPr/>
          <p:nvPr/>
        </p:nvSpPr>
        <p:spPr>
          <a:xfrm>
            <a:off x="378000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3-Pacemaker architecture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Line 1"/>
          <p:cNvSpPr/>
          <p:nvPr/>
        </p:nvSpPr>
        <p:spPr>
          <a:xfrm>
            <a:off x="0" y="990360"/>
            <a:ext cx="91440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14034D-F67A-4E74-8F8C-5B6EF19927C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52280" y="1219320"/>
            <a:ext cx="9127800" cy="55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main purpose of the cluster is to make the resource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 at all times.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resources must not controlled by the system init system.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be managed by the cluster it self.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take the service out of systemd.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 create a resource, we need a resource agent (RA).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RA is like a service control script.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RA contains  a cluster parameter.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LSB :Linux Standard Base.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OCF:Open Cluster Framework.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Heartbeat, linbit, lvm2, OCFS2, pacemaker, Other.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stonith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30" name="Picture 329"/>
          <p:cNvPicPr/>
          <p:nvPr/>
        </p:nvPicPr>
        <p:blipFill>
          <a:blip r:embed="rId3"/>
          <a:stretch/>
        </p:blipFill>
        <p:spPr>
          <a:xfrm>
            <a:off x="182880" y="148680"/>
            <a:ext cx="1149480" cy="765720"/>
          </a:xfrm>
          <a:prstGeom prst="rect">
            <a:avLst/>
          </a:prstGeom>
          <a:ln>
            <a:noFill/>
          </a:ln>
        </p:spPr>
      </p:pic>
      <p:sp>
        <p:nvSpPr>
          <p:cNvPr id="331" name="CustomShape 4"/>
          <p:cNvSpPr/>
          <p:nvPr/>
        </p:nvSpPr>
        <p:spPr>
          <a:xfrm>
            <a:off x="3780000" y="129960"/>
            <a:ext cx="47174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4-Clustering resources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</TotalTime>
  <Words>1013</Words>
  <Application>Microsoft Office PowerPoint</Application>
  <PresentationFormat>On-screen Show (4:3)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smart way</dc:creator>
  <dc:description/>
  <cp:lastModifiedBy>Ahmed Mohamed El-Sayed</cp:lastModifiedBy>
  <cp:revision>412</cp:revision>
  <dcterms:created xsi:type="dcterms:W3CDTF">2017-04-29T20:28:24Z</dcterms:created>
  <dcterms:modified xsi:type="dcterms:W3CDTF">2022-09-30T10:05:56Z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