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9" r:id="rId2"/>
    <p:sldId id="256" r:id="rId3"/>
    <p:sldId id="270" r:id="rId4"/>
    <p:sldId id="272" r:id="rId5"/>
    <p:sldId id="273" r:id="rId6"/>
    <p:sldId id="271" r:id="rId7"/>
    <p:sldId id="257" r:id="rId8"/>
    <p:sldId id="267" r:id="rId9"/>
    <p:sldId id="268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525E-2386-4BF1-ABC2-118B36D1BAF3}" type="datetimeFigureOut">
              <a:rPr lang="pt-BR" smtClean="0"/>
              <a:pPr/>
              <a:t>25/05/2015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C22-5690-4CEE-805D-3BE22766C8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525E-2386-4BF1-ABC2-118B36D1BAF3}" type="datetimeFigureOut">
              <a:rPr lang="pt-BR" smtClean="0"/>
              <a:pPr/>
              <a:t>25/05/2015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C22-5690-4CEE-805D-3BE22766C8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525E-2386-4BF1-ABC2-118B36D1BAF3}" type="datetimeFigureOut">
              <a:rPr lang="pt-BR" smtClean="0"/>
              <a:pPr/>
              <a:t>25/05/2015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C22-5690-4CEE-805D-3BE22766C8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525E-2386-4BF1-ABC2-118B36D1BAF3}" type="datetimeFigureOut">
              <a:rPr lang="pt-BR" smtClean="0"/>
              <a:pPr/>
              <a:t>25/05/2015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C22-5690-4CEE-805D-3BE22766C8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525E-2386-4BF1-ABC2-118B36D1BAF3}" type="datetimeFigureOut">
              <a:rPr lang="pt-BR" smtClean="0"/>
              <a:pPr/>
              <a:t>25/05/2015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C22-5690-4CEE-805D-3BE22766C8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525E-2386-4BF1-ABC2-118B36D1BAF3}" type="datetimeFigureOut">
              <a:rPr lang="pt-BR" smtClean="0"/>
              <a:pPr/>
              <a:t>25/05/2015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C22-5690-4CEE-805D-3BE22766C8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525E-2386-4BF1-ABC2-118B36D1BAF3}" type="datetimeFigureOut">
              <a:rPr lang="pt-BR" smtClean="0"/>
              <a:pPr/>
              <a:t>25/05/2015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C22-5690-4CEE-805D-3BE22766C8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525E-2386-4BF1-ABC2-118B36D1BAF3}" type="datetimeFigureOut">
              <a:rPr lang="pt-BR" smtClean="0"/>
              <a:pPr/>
              <a:t>25/05/2015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C22-5690-4CEE-805D-3BE22766C8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525E-2386-4BF1-ABC2-118B36D1BAF3}" type="datetimeFigureOut">
              <a:rPr lang="pt-BR" smtClean="0"/>
              <a:pPr/>
              <a:t>25/05/2015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C22-5690-4CEE-805D-3BE22766C8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525E-2386-4BF1-ABC2-118B36D1BAF3}" type="datetimeFigureOut">
              <a:rPr lang="pt-BR" smtClean="0"/>
              <a:pPr/>
              <a:t>25/05/2015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C22-5690-4CEE-805D-3BE22766C8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525E-2386-4BF1-ABC2-118B36D1BAF3}" type="datetimeFigureOut">
              <a:rPr lang="pt-BR" smtClean="0"/>
              <a:pPr/>
              <a:t>25/05/2015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F0B4C22-5690-4CEE-805D-3BE22766C8C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71525E-2386-4BF1-ABC2-118B36D1BAF3}" type="datetimeFigureOut">
              <a:rPr lang="pt-BR" smtClean="0"/>
              <a:pPr/>
              <a:t>25/05/2015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F0B4C22-5690-4CEE-805D-3BE22766C8C0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med">
    <p:wipe dir="d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inhas_seram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911" y="5273824"/>
            <a:ext cx="9114089" cy="1584176"/>
          </a:xfrm>
          <a:prstGeom prst="rect">
            <a:avLst/>
          </a:prstGeom>
        </p:spPr>
      </p:pic>
      <p:pic>
        <p:nvPicPr>
          <p:cNvPr id="8" name="Imagem 7" descr="logo_grup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1556792"/>
            <a:ext cx="6263075" cy="1800200"/>
          </a:xfrm>
          <a:prstGeom prst="rect">
            <a:avLst/>
          </a:prstGeom>
        </p:spPr>
      </p:pic>
      <p:pic>
        <p:nvPicPr>
          <p:cNvPr id="10" name="Imagem 9" descr="site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3688" y="3789040"/>
            <a:ext cx="6002046" cy="1227412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3000372"/>
            <a:ext cx="8610600" cy="3214710"/>
          </a:xfrm>
        </p:spPr>
        <p:txBody>
          <a:bodyPr>
            <a:noAutofit/>
          </a:bodyPr>
          <a:lstStyle/>
          <a:p>
            <a:pPr algn="just"/>
            <a:r>
              <a:rPr lang="pt-BR" sz="1600" dirty="0" smtClean="0">
                <a:latin typeface="+mj-lt"/>
                <a:ea typeface="Verdana" pitchFamily="34" charset="0"/>
                <a:cs typeface="Verdana" pitchFamily="34" charset="0"/>
              </a:rPr>
              <a:t>O </a:t>
            </a:r>
            <a:r>
              <a:rPr lang="pt-BR" sz="1600" b="1" dirty="0" smtClean="0">
                <a:latin typeface="+mj-lt"/>
                <a:ea typeface="Verdana" pitchFamily="34" charset="0"/>
                <a:cs typeface="Verdana" pitchFamily="34" charset="0"/>
              </a:rPr>
              <a:t>Grupo </a:t>
            </a:r>
            <a:r>
              <a:rPr lang="pt-BR" sz="1600" b="1" dirty="0" err="1" smtClean="0">
                <a:latin typeface="+mj-lt"/>
                <a:ea typeface="Verdana" pitchFamily="34" charset="0"/>
                <a:cs typeface="Verdana" pitchFamily="34" charset="0"/>
              </a:rPr>
              <a:t>Serama</a:t>
            </a:r>
            <a:r>
              <a:rPr lang="pt-BR" sz="1600" dirty="0" smtClean="0">
                <a:latin typeface="+mj-lt"/>
                <a:ea typeface="Verdana" pitchFamily="34" charset="0"/>
                <a:cs typeface="Verdana" pitchFamily="34" charset="0"/>
              </a:rPr>
              <a:t> representa atualmente </a:t>
            </a:r>
            <a:r>
              <a:rPr lang="pt-BR" sz="1600" b="1" dirty="0" smtClean="0">
                <a:latin typeface="+mj-lt"/>
                <a:ea typeface="Verdana" pitchFamily="34" charset="0"/>
                <a:cs typeface="Verdana" pitchFamily="34" charset="0"/>
              </a:rPr>
              <a:t>três </a:t>
            </a:r>
            <a:r>
              <a:rPr lang="pt-BR" sz="1600" dirty="0" smtClean="0">
                <a:latin typeface="+mj-lt"/>
                <a:ea typeface="Verdana" pitchFamily="34" charset="0"/>
                <a:cs typeface="Verdana" pitchFamily="34" charset="0"/>
              </a:rPr>
              <a:t>marcas líderes mundiais:</a:t>
            </a:r>
          </a:p>
          <a:p>
            <a:pPr algn="just"/>
            <a:endParaRPr lang="pt-BR" sz="1600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1600" dirty="0" smtClean="0">
                <a:latin typeface="+mj-lt"/>
                <a:ea typeface="Verdana" pitchFamily="34" charset="0"/>
                <a:cs typeface="Verdana" pitchFamily="34" charset="0"/>
              </a:rPr>
              <a:t> Certificação Digital e Contratos de Consulta: </a:t>
            </a:r>
            <a:r>
              <a:rPr lang="pt-BR" sz="1600" b="1" dirty="0" smtClean="0">
                <a:latin typeface="+mj-lt"/>
                <a:ea typeface="Verdana" pitchFamily="34" charset="0"/>
                <a:cs typeface="Verdana" pitchFamily="34" charset="0"/>
              </a:rPr>
              <a:t>SAFEWEB / Serasa </a:t>
            </a:r>
            <a:r>
              <a:rPr lang="pt-BR" sz="1600" b="1" dirty="0" err="1" smtClean="0">
                <a:latin typeface="+mj-lt"/>
                <a:ea typeface="Verdana" pitchFamily="34" charset="0"/>
                <a:cs typeface="Verdana" pitchFamily="34" charset="0"/>
              </a:rPr>
              <a:t>Experian</a:t>
            </a:r>
            <a:endParaRPr lang="pt-BR" sz="1600" b="1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1600" dirty="0" smtClean="0">
                <a:latin typeface="+mj-lt"/>
                <a:ea typeface="Verdana" pitchFamily="34" charset="0"/>
                <a:cs typeface="Verdana" pitchFamily="34" charset="0"/>
              </a:rPr>
              <a:t> Benefícios: </a:t>
            </a:r>
            <a:r>
              <a:rPr lang="pt-BR" sz="1600" b="1" dirty="0" err="1" smtClean="0">
                <a:latin typeface="+mj-lt"/>
                <a:ea typeface="Verdana" pitchFamily="34" charset="0"/>
                <a:cs typeface="Verdana" pitchFamily="34" charset="0"/>
              </a:rPr>
              <a:t>Sodexo</a:t>
            </a:r>
            <a:r>
              <a:rPr lang="pt-BR" sz="1600" b="1" dirty="0" smtClean="0">
                <a:latin typeface="+mj-lt"/>
                <a:ea typeface="Verdana" pitchFamily="34" charset="0"/>
                <a:cs typeface="Verdana" pitchFamily="34" charset="0"/>
              </a:rPr>
              <a:t> </a:t>
            </a:r>
          </a:p>
          <a:p>
            <a:pPr algn="just">
              <a:buFont typeface="Arial" pitchFamily="34" charset="0"/>
              <a:buChar char="•"/>
            </a:pPr>
            <a:r>
              <a:rPr lang="pt-BR" sz="1600" dirty="0" smtClean="0">
                <a:latin typeface="+mj-lt"/>
                <a:ea typeface="Verdana" pitchFamily="34" charset="0"/>
                <a:cs typeface="Verdana" pitchFamily="34" charset="0"/>
              </a:rPr>
              <a:t> Correspondente bancário: </a:t>
            </a:r>
            <a:r>
              <a:rPr lang="pt-BR" sz="1600" b="1" dirty="0" smtClean="0">
                <a:latin typeface="+mj-lt"/>
                <a:ea typeface="Verdana" pitchFamily="34" charset="0"/>
                <a:cs typeface="Verdana" pitchFamily="34" charset="0"/>
              </a:rPr>
              <a:t>Caixa Econômica Federal</a:t>
            </a:r>
          </a:p>
          <a:p>
            <a:pPr algn="just"/>
            <a:endParaRPr lang="pt-BR" sz="1600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pt-BR" sz="1600" b="1" dirty="0" smtClean="0">
                <a:latin typeface="+mj-lt"/>
                <a:ea typeface="Verdana" pitchFamily="34" charset="0"/>
                <a:cs typeface="Verdana" pitchFamily="34" charset="0"/>
              </a:rPr>
              <a:t>Além de atuar nas áreas:</a:t>
            </a:r>
          </a:p>
          <a:p>
            <a:pPr algn="just"/>
            <a:endParaRPr lang="pt-BR" sz="1600" dirty="0">
              <a:latin typeface="+mj-lt"/>
              <a:ea typeface="Verdana" pitchFamily="34" charset="0"/>
              <a:cs typeface="Verdana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1600" b="1" dirty="0" smtClean="0">
                <a:latin typeface="+mj-lt"/>
                <a:ea typeface="Verdana" pitchFamily="34" charset="0"/>
                <a:cs typeface="Verdana" pitchFamily="34" charset="0"/>
              </a:rPr>
              <a:t> Educação</a:t>
            </a:r>
            <a:r>
              <a:rPr lang="pt-BR" sz="1600" dirty="0" smtClean="0">
                <a:latin typeface="+mj-lt"/>
                <a:ea typeface="Verdana" pitchFamily="34" charset="0"/>
                <a:cs typeface="Verdana" pitchFamily="34" charset="0"/>
              </a:rPr>
              <a:t>: Patrocinando e promovendo cursos, treinamentos, workshops em todas nossas áreas.</a:t>
            </a:r>
          </a:p>
          <a:p>
            <a:pPr algn="just">
              <a:buFont typeface="Arial" pitchFamily="34" charset="0"/>
              <a:buChar char="•"/>
            </a:pPr>
            <a:r>
              <a:rPr lang="pt-BR" sz="1600" b="1" dirty="0" smtClean="0">
                <a:latin typeface="+mj-lt"/>
                <a:ea typeface="Verdana" pitchFamily="34" charset="0"/>
                <a:cs typeface="Verdana" pitchFamily="34" charset="0"/>
              </a:rPr>
              <a:t> Websites</a:t>
            </a:r>
            <a:r>
              <a:rPr lang="pt-BR" sz="1600" dirty="0" smtClean="0">
                <a:latin typeface="+mj-lt"/>
                <a:ea typeface="Verdana" pitchFamily="34" charset="0"/>
                <a:cs typeface="Verdana" pitchFamily="34" charset="0"/>
              </a:rPr>
              <a:t>: Desenvolvendo e administrando sites </a:t>
            </a:r>
            <a:r>
              <a:rPr lang="pt-BR" sz="1600" dirty="0" smtClean="0">
                <a:latin typeface="+mj-lt"/>
                <a:ea typeface="Verdana" pitchFamily="34" charset="0"/>
                <a:cs typeface="Verdana" pitchFamily="34" charset="0"/>
              </a:rPr>
              <a:t>para </a:t>
            </a:r>
            <a:r>
              <a:rPr lang="pt-BR" sz="1600" dirty="0" smtClean="0">
                <a:latin typeface="+mj-lt"/>
                <a:ea typeface="Verdana" pitchFamily="34" charset="0"/>
                <a:cs typeface="Verdana" pitchFamily="34" charset="0"/>
              </a:rPr>
              <a:t>nossos clientes.</a:t>
            </a:r>
          </a:p>
        </p:txBody>
      </p:sp>
      <p:pic>
        <p:nvPicPr>
          <p:cNvPr id="5" name="Imagem 4" descr="linhas_seram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911" y="5589240"/>
            <a:ext cx="9114089" cy="1584176"/>
          </a:xfrm>
          <a:prstGeom prst="rect">
            <a:avLst/>
          </a:prstGeom>
        </p:spPr>
      </p:pic>
      <p:pic>
        <p:nvPicPr>
          <p:cNvPr id="8" name="Imagem 7" descr="logo_grup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88" y="714356"/>
            <a:ext cx="5803173" cy="166801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67544" y="257174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NOSSO NEGÓCIO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4206" y="2858636"/>
            <a:ext cx="8610600" cy="1641934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1600" dirty="0" smtClean="0">
                <a:latin typeface="+mj-lt"/>
                <a:ea typeface="Verdana" pitchFamily="34" charset="0"/>
                <a:cs typeface="Verdana" pitchFamily="34" charset="0"/>
              </a:rPr>
              <a:t> O Grupo SERAMA iniciou as atividades empresariais em 10 de junho de 2005</a:t>
            </a:r>
          </a:p>
          <a:p>
            <a:pPr algn="just">
              <a:buFont typeface="Arial" pitchFamily="34" charset="0"/>
              <a:buChar char="•"/>
            </a:pPr>
            <a:r>
              <a:rPr lang="pt-BR" sz="1600" dirty="0" smtClean="0">
                <a:latin typeface="+mj-lt"/>
                <a:ea typeface="Verdana" pitchFamily="34" charset="0"/>
                <a:cs typeface="Verdana" pitchFamily="34" charset="0"/>
              </a:rPr>
              <a:t> Contamos com uma equipe de mais de 60 colaboradores</a:t>
            </a:r>
          </a:p>
          <a:p>
            <a:pPr algn="just">
              <a:buFont typeface="Arial" pitchFamily="34" charset="0"/>
              <a:buChar char="•"/>
            </a:pPr>
            <a:r>
              <a:rPr lang="pt-BR" sz="1600" dirty="0" smtClean="0">
                <a:latin typeface="+mj-lt"/>
                <a:ea typeface="Verdana" pitchFamily="34" charset="0"/>
                <a:cs typeface="Verdana" pitchFamily="34" charset="0"/>
              </a:rPr>
              <a:t> Estamos presentes em 3 estados: Amapá, Amazonas e Pará</a:t>
            </a:r>
          </a:p>
          <a:p>
            <a:pPr algn="just">
              <a:buFont typeface="Arial" pitchFamily="34" charset="0"/>
              <a:buChar char="•"/>
            </a:pPr>
            <a:endParaRPr lang="pt-BR" sz="1600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Imagem 4" descr="linhas_seram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911" y="5589240"/>
            <a:ext cx="9114089" cy="1584176"/>
          </a:xfrm>
          <a:prstGeom prst="rect">
            <a:avLst/>
          </a:prstGeom>
        </p:spPr>
      </p:pic>
      <p:pic>
        <p:nvPicPr>
          <p:cNvPr id="8" name="Imagem 7" descr="logo_grup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88" y="714356"/>
            <a:ext cx="5803173" cy="166801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14282" y="242715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NOSSOS NÚMEROS</a:t>
            </a:r>
          </a:p>
        </p:txBody>
      </p:sp>
      <p:pic>
        <p:nvPicPr>
          <p:cNvPr id="6" name="Imagem 5" descr="1000933_518918028177010_171967323_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396123">
            <a:off x="7033312" y="3112244"/>
            <a:ext cx="1783128" cy="13373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m 8" descr="1002397_507647542637392_1830652167_n (1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69809">
            <a:off x="6305551" y="4589066"/>
            <a:ext cx="2578177" cy="19245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CaixaDeTexto 9"/>
          <p:cNvSpPr txBox="1"/>
          <p:nvPr/>
        </p:nvSpPr>
        <p:spPr>
          <a:xfrm>
            <a:off x="357158" y="4500570"/>
            <a:ext cx="4500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C00000"/>
                </a:solidFill>
                <a:latin typeface="+mj-lt"/>
                <a:ea typeface="Verdana" pitchFamily="34" charset="0"/>
                <a:cs typeface="Verdana" pitchFamily="34" charset="0"/>
              </a:rPr>
              <a:t>Mais de </a:t>
            </a:r>
            <a:r>
              <a:rPr lang="pt-BR" sz="2800" b="1" dirty="0" smtClean="0">
                <a:solidFill>
                  <a:srgbClr val="C00000"/>
                </a:solidFill>
                <a:latin typeface="+mj-lt"/>
                <a:ea typeface="Verdana" pitchFamily="34" charset="0"/>
                <a:cs typeface="Verdana" pitchFamily="34" charset="0"/>
              </a:rPr>
              <a:t>60.000 </a:t>
            </a:r>
            <a:r>
              <a:rPr lang="pt-BR" sz="2800" b="1" dirty="0" smtClean="0">
                <a:solidFill>
                  <a:srgbClr val="C00000"/>
                </a:solidFill>
                <a:latin typeface="+mj-lt"/>
                <a:ea typeface="Verdana" pitchFamily="34" charset="0"/>
                <a:cs typeface="Verdana" pitchFamily="34" charset="0"/>
              </a:rPr>
              <a:t>certificados Comercializados até hoje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inhas_seram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911" y="5273824"/>
            <a:ext cx="9114089" cy="1584176"/>
          </a:xfrm>
          <a:prstGeom prst="rect">
            <a:avLst/>
          </a:prstGeom>
        </p:spPr>
      </p:pic>
      <p:pic>
        <p:nvPicPr>
          <p:cNvPr id="6" name="Imagem 5" descr="logo_apresentaca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764704"/>
            <a:ext cx="4009001" cy="151216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14282" y="270247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PROPOSTA COMERCIAL</a:t>
            </a:r>
            <a:endParaRPr lang="pt-BR" b="1" dirty="0" smtClean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14282" y="3209884"/>
            <a:ext cx="39256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>
                <a:latin typeface="+mj-lt"/>
                <a:ea typeface="Verdana" pitchFamily="34" charset="0"/>
                <a:cs typeface="Verdana" pitchFamily="34" charset="0"/>
              </a:rPr>
              <a:t>O projeto visa propor uma metodologia nova para emissão de certificados digitais para os advogados.</a:t>
            </a:r>
            <a:endParaRPr lang="pt-BR" sz="2000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14282" y="4588068"/>
            <a:ext cx="8677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Com uma grande rede pontos de atendimento, a Serama Segurança Digital visa atender com excelência e da mesma forma, os advogados de todas as regiões do Pará.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364976"/>
            <a:ext cx="1614143" cy="180784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4576597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inhas_seram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911" y="5273824"/>
            <a:ext cx="9114089" cy="1584176"/>
          </a:xfrm>
          <a:prstGeom prst="rect">
            <a:avLst/>
          </a:prstGeom>
        </p:spPr>
      </p:pic>
      <p:pic>
        <p:nvPicPr>
          <p:cNvPr id="6" name="Imagem 5" descr="logo_apresentaca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764704"/>
            <a:ext cx="4009001" cy="151216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14282" y="270247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REDE DE ATENDIMENTO</a:t>
            </a:r>
            <a:endParaRPr lang="pt-BR" b="1" dirty="0" smtClean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14282" y="3209884"/>
            <a:ext cx="39256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>
                <a:latin typeface="+mj-lt"/>
                <a:ea typeface="Verdana" pitchFamily="34" charset="0"/>
                <a:cs typeface="Verdana" pitchFamily="34" charset="0"/>
              </a:rPr>
              <a:t>O projeto visa propor uma metodologia nova para emissão de certificados digitais para os advogados.</a:t>
            </a:r>
            <a:endParaRPr lang="pt-BR" sz="2000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14282" y="4588068"/>
            <a:ext cx="8677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Com uma grande rede pontos de atendimento, a Serama Segurança Digital visa atender com excelência e da mesma forma, os advogados de todas as regiões do Pará.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545" y="2295688"/>
            <a:ext cx="4043576" cy="20505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3896401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inhas_seram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911" y="5273824"/>
            <a:ext cx="9114089" cy="1584176"/>
          </a:xfrm>
          <a:prstGeom prst="rect">
            <a:avLst/>
          </a:prstGeom>
        </p:spPr>
      </p:pic>
      <p:pic>
        <p:nvPicPr>
          <p:cNvPr id="6" name="Imagem 5" descr="logo_apresentaca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764704"/>
            <a:ext cx="4009001" cy="151216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14282" y="270247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ADVOGADO ASSOCIADO</a:t>
            </a:r>
            <a:endParaRPr lang="pt-BR" b="1" dirty="0" smtClean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14282" y="3209884"/>
            <a:ext cx="48577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latin typeface="+mj-lt"/>
                <a:ea typeface="Verdana" pitchFamily="34" charset="0"/>
                <a:cs typeface="Verdana" pitchFamily="34" charset="0"/>
              </a:rPr>
              <a:t>Benefícios:</a:t>
            </a:r>
          </a:p>
          <a:p>
            <a:endParaRPr lang="pt-BR" sz="2000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2000" dirty="0" smtClean="0">
                <a:latin typeface="+mj-lt"/>
                <a:ea typeface="Verdana" pitchFamily="34" charset="0"/>
                <a:cs typeface="Verdana" pitchFamily="34" charset="0"/>
              </a:rPr>
              <a:t> Descontos na compra do CD</a:t>
            </a:r>
          </a:p>
          <a:p>
            <a:pPr>
              <a:buFont typeface="Arial" pitchFamily="34" charset="0"/>
              <a:buChar char="•"/>
            </a:pPr>
            <a:r>
              <a:rPr lang="pt-BR" sz="2000" dirty="0" smtClean="0">
                <a:latin typeface="+mj-lt"/>
                <a:ea typeface="Verdana" pitchFamily="34" charset="0"/>
                <a:cs typeface="Verdana" pitchFamily="34" charset="0"/>
              </a:rPr>
              <a:t> Desenvolvimento de website </a:t>
            </a:r>
            <a:r>
              <a:rPr lang="pt-BR" sz="2000" dirty="0" smtClean="0">
                <a:latin typeface="+mj-lt"/>
                <a:ea typeface="Verdana" pitchFamily="34" charset="0"/>
                <a:cs typeface="Verdana" pitchFamily="34" charset="0"/>
              </a:rPr>
              <a:t>para o escritório sem custo</a:t>
            </a:r>
            <a:endParaRPr lang="pt-BR" sz="2000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endParaRPr lang="pt-BR" sz="2000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" name="Imagem 7" descr="parceri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2090734"/>
            <a:ext cx="4734435" cy="19621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aixaDeTexto 6"/>
          <p:cNvSpPr txBox="1"/>
          <p:nvPr/>
        </p:nvSpPr>
        <p:spPr>
          <a:xfrm>
            <a:off x="755576" y="5172036"/>
            <a:ext cx="5746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Certificado e-CPF A3 (3 anos) </a:t>
            </a:r>
            <a:r>
              <a:rPr lang="pt-BR" sz="2400" b="1" dirty="0" smtClean="0">
                <a:solidFill>
                  <a:srgbClr val="FF0000"/>
                </a:solidFill>
              </a:rPr>
              <a:t>R$ 100,00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3400" y="764704"/>
            <a:ext cx="7851648" cy="2808312"/>
          </a:xfrm>
        </p:spPr>
        <p:txBody>
          <a:bodyPr>
            <a:normAutofit/>
          </a:bodyPr>
          <a:lstStyle/>
          <a:p>
            <a:pPr algn="ctr"/>
            <a:r>
              <a:rPr lang="pt-BR" sz="4400" dirty="0" smtClean="0">
                <a:solidFill>
                  <a:schemeClr val="tx1"/>
                </a:solidFill>
              </a:rPr>
              <a:t>CERTIFICAÇÃO DIGITAL</a:t>
            </a:r>
            <a:endParaRPr lang="pt-BR" sz="4400" dirty="0">
              <a:solidFill>
                <a:schemeClr val="tx1"/>
              </a:solidFill>
            </a:endParaRPr>
          </a:p>
        </p:txBody>
      </p:sp>
      <p:pic>
        <p:nvPicPr>
          <p:cNvPr id="5" name="Imagem 4" descr="linhas_seram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911" y="5273824"/>
            <a:ext cx="9114089" cy="1584176"/>
          </a:xfrm>
          <a:prstGeom prst="rect">
            <a:avLst/>
          </a:prstGeom>
        </p:spPr>
      </p:pic>
      <p:pic>
        <p:nvPicPr>
          <p:cNvPr id="6" name="Imagem 5" descr="logo_apresentaca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980728"/>
            <a:ext cx="4009001" cy="1512168"/>
          </a:xfrm>
          <a:prstGeom prst="rect">
            <a:avLst/>
          </a:prstGeom>
        </p:spPr>
      </p:pic>
      <p:pic>
        <p:nvPicPr>
          <p:cNvPr id="7" name="Imagem 6" descr="cartao_cnpj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3861047"/>
            <a:ext cx="2566083" cy="1424554"/>
          </a:xfrm>
          <a:prstGeom prst="rect">
            <a:avLst/>
          </a:prstGeom>
        </p:spPr>
      </p:pic>
      <p:pic>
        <p:nvPicPr>
          <p:cNvPr id="8" name="Imagem 7" descr="cartao_ecpf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75856" y="3861047"/>
            <a:ext cx="2594195" cy="1440160"/>
          </a:xfrm>
          <a:prstGeom prst="rect">
            <a:avLst/>
          </a:prstGeom>
        </p:spPr>
      </p:pic>
      <p:pic>
        <p:nvPicPr>
          <p:cNvPr id="9" name="Imagem 8" descr="cartao_enota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84168" y="3861048"/>
            <a:ext cx="2602814" cy="1440160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4005065"/>
            <a:ext cx="165826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5" descr="logo_apresentaca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116632"/>
            <a:ext cx="2376264" cy="896311"/>
          </a:xfrm>
          <a:prstGeom prst="rect">
            <a:avLst/>
          </a:prstGeom>
        </p:spPr>
      </p:pic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3419872" y="-914400"/>
            <a:ext cx="5328592" cy="1828800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Solicitação e Emissão do Certificado </a:t>
            </a:r>
            <a:r>
              <a:rPr lang="pt-BR" sz="2400" b="1" dirty="0" smtClean="0">
                <a:solidFill>
                  <a:schemeClr val="tx1"/>
                </a:solidFill>
              </a:rPr>
              <a:t>Digital SERAMA</a:t>
            </a:r>
            <a:endParaRPr lang="pt-BR" sz="2400" b="1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620688"/>
            <a:ext cx="139040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1052736"/>
            <a:ext cx="1723935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05987" y="980728"/>
            <a:ext cx="210408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3717032"/>
            <a:ext cx="1760308" cy="166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4008" y="4077072"/>
            <a:ext cx="1744853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tângulo 22"/>
          <p:cNvSpPr/>
          <p:nvPr/>
        </p:nvSpPr>
        <p:spPr>
          <a:xfrm>
            <a:off x="179512" y="2492896"/>
            <a:ext cx="33843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O cliente preenche o cadastro através do site da SERAMA: </a:t>
            </a:r>
            <a:endParaRPr lang="pt-BR" sz="1400" dirty="0" smtClean="0"/>
          </a:p>
          <a:p>
            <a:r>
              <a:rPr lang="pt-BR" sz="1400" dirty="0" smtClean="0"/>
              <a:t>http</a:t>
            </a:r>
            <a:r>
              <a:rPr lang="pt-BR" sz="1400" dirty="0" smtClean="0"/>
              <a:t>://www</a:t>
            </a:r>
            <a:r>
              <a:rPr lang="pt-BR" sz="1400" dirty="0" smtClean="0"/>
              <a:t>. serama.com.br</a:t>
            </a:r>
            <a:endParaRPr lang="pt-BR" sz="1400" dirty="0" smtClean="0"/>
          </a:p>
          <a:p>
            <a:r>
              <a:rPr lang="pt-BR" sz="1400" dirty="0" smtClean="0"/>
              <a:t>Ou solicita o mesmo através do email</a:t>
            </a:r>
          </a:p>
          <a:p>
            <a:r>
              <a:rPr lang="pt-BR" sz="1400" dirty="0" smtClean="0"/>
              <a:t>adm@serama.com.br'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3563888" y="2060848"/>
            <a:ext cx="295232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A SERAMA envia o boleto para o cliente, o qual após efetuar o pagamento,</a:t>
            </a:r>
          </a:p>
          <a:p>
            <a:r>
              <a:rPr lang="pt-BR" sz="1400" dirty="0" smtClean="0"/>
              <a:t>encaminha o comprovante por email e informa a data e hora boa para validação</a:t>
            </a:r>
          </a:p>
          <a:p>
            <a:r>
              <a:rPr lang="pt-BR" sz="1400" dirty="0" smtClean="0"/>
              <a:t>presencial do seu certificado.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6516216" y="2276872"/>
            <a:ext cx="26277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A SERAMA faz o agendamento para que o representante daquele certificado</a:t>
            </a:r>
          </a:p>
          <a:p>
            <a:r>
              <a:rPr lang="pt-BR" sz="1400" dirty="0" smtClean="0"/>
              <a:t>compareça no endereço correspondente e possa assim receber o certificado.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3347864" y="4581128"/>
            <a:ext cx="15121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A partir deste momento o cliente é o responsável exclusivo pelo seu certificado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179512" y="5445224"/>
            <a:ext cx="18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O Certificado Digital</a:t>
            </a:r>
          </a:p>
          <a:p>
            <a:r>
              <a:rPr lang="pt-BR" sz="1400" dirty="0" smtClean="0"/>
              <a:t>é emitido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6444208" y="3964900"/>
            <a:ext cx="24482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Na confirmação da identidade o agente AR (agente de registro):</a:t>
            </a:r>
          </a:p>
          <a:p>
            <a:endParaRPr lang="pt-BR" sz="1400" dirty="0" smtClean="0"/>
          </a:p>
          <a:p>
            <a:r>
              <a:rPr lang="pt-BR" sz="1400" dirty="0" smtClean="0"/>
              <a:t>1. Coleta os documentos e fotocópias.</a:t>
            </a:r>
          </a:p>
          <a:p>
            <a:r>
              <a:rPr lang="pt-BR" sz="1400" dirty="0" smtClean="0"/>
              <a:t>2. Confronta com o cadastro realizado.</a:t>
            </a:r>
          </a:p>
          <a:p>
            <a:r>
              <a:rPr lang="pt-BR" sz="1400" dirty="0" smtClean="0"/>
              <a:t>3. Apoia a geração do par de chaves.</a:t>
            </a:r>
          </a:p>
          <a:p>
            <a:r>
              <a:rPr lang="pt-BR" sz="1400" dirty="0" smtClean="0"/>
              <a:t>4. Autoriza a Emissão do certificado.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7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inhas_seram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911" y="5273824"/>
            <a:ext cx="9114089" cy="1584176"/>
          </a:xfrm>
          <a:prstGeom prst="rect">
            <a:avLst/>
          </a:prstGeom>
        </p:spPr>
      </p:pic>
      <p:pic>
        <p:nvPicPr>
          <p:cNvPr id="6" name="Imagem 5" descr="logo_apresentaca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1760" y="620055"/>
            <a:ext cx="4392488" cy="1656817"/>
          </a:xfrm>
          <a:prstGeom prst="rect">
            <a:avLst/>
          </a:prstGeom>
        </p:spPr>
      </p:pic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179512" y="3933056"/>
            <a:ext cx="86044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200" b="0" dirty="0" smtClean="0">
                <a:solidFill>
                  <a:schemeClr val="tx1"/>
                </a:solidFill>
              </a:rPr>
              <a:t>Belém (Matriz): R. Bernal do Couto, 610 – </a:t>
            </a:r>
            <a:br>
              <a:rPr lang="pt-BR" sz="3200" b="0" dirty="0" smtClean="0">
                <a:solidFill>
                  <a:schemeClr val="tx1"/>
                </a:solidFill>
              </a:rPr>
            </a:br>
            <a:r>
              <a:rPr lang="pt-BR" sz="3200" b="0" dirty="0" smtClean="0">
                <a:solidFill>
                  <a:schemeClr val="tx1"/>
                </a:solidFill>
              </a:rPr>
              <a:t>CEP: 66055-080 Belém - PA</a:t>
            </a:r>
            <a:br>
              <a:rPr lang="pt-BR" sz="3200" b="0" dirty="0" smtClean="0">
                <a:solidFill>
                  <a:schemeClr val="tx1"/>
                </a:solidFill>
              </a:rPr>
            </a:br>
            <a:r>
              <a:rPr lang="pt-BR" sz="3200" dirty="0" smtClean="0">
                <a:solidFill>
                  <a:schemeClr val="tx1"/>
                </a:solidFill>
              </a:rPr>
              <a:t>[91] 3321-5050 / 5070</a:t>
            </a:r>
            <a:br>
              <a:rPr lang="pt-BR" sz="3200" dirty="0" smtClean="0">
                <a:solidFill>
                  <a:schemeClr val="tx1"/>
                </a:solidFill>
              </a:rPr>
            </a:br>
            <a:r>
              <a:rPr lang="pt-BR" sz="3200" b="0" dirty="0" smtClean="0">
                <a:solidFill>
                  <a:schemeClr val="tx1"/>
                </a:solidFill>
              </a:rPr>
              <a:t>correia.antonio@gruposerama.com.br</a:t>
            </a:r>
            <a:endParaRPr lang="pt-BR" sz="3200" dirty="0" smtClean="0">
              <a:solidFill>
                <a:schemeClr val="tx1"/>
              </a:solidFill>
            </a:endParaRPr>
          </a:p>
        </p:txBody>
      </p:sp>
      <p:pic>
        <p:nvPicPr>
          <p:cNvPr id="23" name="Imagem 22" descr="site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2204864"/>
            <a:ext cx="8098741" cy="1656184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1067</TotalTime>
  <Words>406</Words>
  <Application>Microsoft Office PowerPoint</Application>
  <PresentationFormat>Apresentação na tela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Constantia</vt:lpstr>
      <vt:lpstr>Verdana</vt:lpstr>
      <vt:lpstr>Wingdings 2</vt:lpstr>
      <vt:lpstr>Fluxo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CERTIFICAÇÃO DIGITAL</vt:lpstr>
      <vt:lpstr>Solicitação e Emissão do Certificado Digital SERAMA</vt:lpstr>
      <vt:lpstr>Belém (Matriz): R. Bernal do Couto, 610 –  CEP: 66055-080 Belém - PA [91] 3321-5050 / 5070 correia.antonio@gruposerama.com.br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Flavio</dc:creator>
  <cp:lastModifiedBy>Antonio Carlos Correia</cp:lastModifiedBy>
  <cp:revision>125</cp:revision>
  <dcterms:created xsi:type="dcterms:W3CDTF">2014-02-10T13:36:23Z</dcterms:created>
  <dcterms:modified xsi:type="dcterms:W3CDTF">2015-05-25T18:19:06Z</dcterms:modified>
</cp:coreProperties>
</file>