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bookmarkIdSeed="2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696" r:id="rId2"/>
    <p:sldId id="772" r:id="rId3"/>
    <p:sldId id="766" r:id="rId4"/>
    <p:sldId id="767" r:id="rId5"/>
    <p:sldId id="770" r:id="rId6"/>
    <p:sldId id="771" r:id="rId7"/>
    <p:sldId id="773" r:id="rId8"/>
    <p:sldId id="777" r:id="rId9"/>
    <p:sldId id="776" r:id="rId10"/>
    <p:sldId id="778" r:id="rId11"/>
    <p:sldId id="779" r:id="rId12"/>
    <p:sldId id="781" r:id="rId13"/>
    <p:sldId id="782" r:id="rId14"/>
  </p:sldIdLst>
  <p:sldSz cx="9145588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B2B2B2"/>
    <a:srgbClr val="D2A85D"/>
    <a:srgbClr val="DDDDDD"/>
    <a:srgbClr val="7AB51D"/>
    <a:srgbClr val="61B8CD"/>
    <a:srgbClr val="FCD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2" autoAdjust="0"/>
    <p:restoredTop sz="99620" autoAdjust="0"/>
  </p:normalViewPr>
  <p:slideViewPr>
    <p:cSldViewPr snapToObjects="1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t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t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cs typeface="ＭＳ Ｐゴシック" charset="0"/>
              </a:defRPr>
            </a:lvl1pPr>
          </a:lstStyle>
          <a:p>
            <a:fld id="{32F5DC31-B09D-7F4C-807F-3B55832041E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7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ctr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ctr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cs typeface="ＭＳ Ｐゴシック" charset="0"/>
              </a:defRPr>
            </a:lvl1pPr>
          </a:lstStyle>
          <a:p>
            <a:fld id="{09F17276-51AE-0E49-8EF3-A9BBB0B719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10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11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ctr" defTabSz="957263" eaLnBrk="0" hangingPunct="0"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  <a:cs typeface="ＭＳ Ｐゴシック" charset="0"/>
              </a:defRPr>
            </a:lvl1pPr>
            <a:lvl2pPr marL="742950" indent="-285750" algn="ctr" defTabSz="957263" eaLnBrk="0" hangingPunct="0"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2pPr>
            <a:lvl3pPr marL="1143000" indent="-228600" algn="ctr" defTabSz="957263" eaLnBrk="0" hangingPunct="0"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3pPr>
            <a:lvl4pPr marL="1600200" indent="-228600" algn="ctr" defTabSz="957263" eaLnBrk="0" hangingPunct="0"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4pPr>
            <a:lvl5pPr marL="2057400" indent="-228600" algn="ctr" defTabSz="957263" eaLnBrk="0" hangingPunct="0"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charset="0"/>
                <a:ea typeface="ＭＳ Ｐゴシック" charset="0"/>
              </a:defRPr>
            </a:lvl9pPr>
          </a:lstStyle>
          <a:p>
            <a:pPr algn="r"/>
            <a:fld id="{BB8D768D-4AE9-8949-AB5B-919479322BD3}" type="slidenum">
              <a:rPr lang="en-US" b="0"/>
              <a:pPr algn="r"/>
              <a:t>12</a:t>
            </a:fld>
            <a:endParaRPr lang="en-US" b="0"/>
          </a:p>
        </p:txBody>
      </p:sp>
      <p:sp>
        <p:nvSpPr>
          <p:cNvPr id="14339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9688" cy="3838575"/>
          </a:xfrm>
          <a:ln/>
        </p:spPr>
      </p:sp>
      <p:sp>
        <p:nvSpPr>
          <p:cNvPr id="14340" name="Marcador de notas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759" tIns="47380" rIns="94759" bIns="47380"/>
          <a:lstStyle/>
          <a:p>
            <a:pPr defTabSz="457200" eaLnBrk="1" hangingPunct="1">
              <a:spcBef>
                <a:spcPct val="0"/>
              </a:spcBef>
            </a:pPr>
            <a:endParaRPr lang="es-ES">
              <a:latin typeface="TheSansCorrespondenc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2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3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4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5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6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7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8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9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9069E-D539-9A48-A3DD-C06066D00FE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0182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D247D-FA76-0D42-B096-F455844B032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687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50038" y="404813"/>
            <a:ext cx="2098675" cy="55499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9250" y="404813"/>
            <a:ext cx="6148388" cy="55499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2B967-E6ED-7D49-9041-06718FFA800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9083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70A2E5-DC10-F748-B84F-F3321DCBC33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2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F2E41-9681-D749-AAA2-A5648613307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9521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9250" y="1341438"/>
            <a:ext cx="4122738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24388" y="1341438"/>
            <a:ext cx="4124325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0F6B3-2599-4341-B6DB-BB0505A16BB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767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58B0-18D4-0A44-97C0-48E08C47CCC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634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CD2F-5F92-B94C-B085-EA3585A8E52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5863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CF374-E82A-0B4D-82E2-969110012FD7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372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82FDD-D6BA-9043-9628-86249AF7B80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70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6E43E-636D-4649-9F80-B8A79F11B12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9344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11163" y="404813"/>
            <a:ext cx="7945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341438"/>
            <a:ext cx="8399463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4675" y="6497638"/>
            <a:ext cx="434975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defRPr sz="1100" b="0">
                <a:solidFill>
                  <a:srgbClr val="003F52"/>
                </a:solidFill>
                <a:latin typeface="Telefonica Headline Light" charset="0"/>
                <a:cs typeface="ＭＳ Ｐゴシック" charset="0"/>
              </a:defRPr>
            </a:lvl1pPr>
          </a:lstStyle>
          <a:p>
            <a:fld id="{86751E6C-BD11-C342-AB94-921E376A1247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029" name="Rectángulo 9"/>
          <p:cNvSpPr>
            <a:spLocks noChangeArrowheads="1"/>
          </p:cNvSpPr>
          <p:nvPr/>
        </p:nvSpPr>
        <p:spPr bwMode="auto">
          <a:xfrm>
            <a:off x="295275" y="6427788"/>
            <a:ext cx="4573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b">
            <a:spAutoFit/>
          </a:bodyPr>
          <a:lstStyle/>
          <a:p>
            <a:pPr defTabSz="457200">
              <a:lnSpc>
                <a:spcPct val="90000"/>
              </a:lnSpc>
            </a:pPr>
            <a:r>
              <a:rPr lang="es-ES_tradnl" sz="1000" b="0">
                <a:solidFill>
                  <a:srgbClr val="003F52"/>
                </a:solidFill>
                <a:latin typeface="Telefonica Text" charset="0"/>
                <a:cs typeface="ＭＳ Ｐゴシック" charset="0"/>
              </a:rPr>
              <a:t>Telefónica I+D</a:t>
            </a:r>
          </a:p>
          <a:p>
            <a:pPr defTabSz="457200">
              <a:lnSpc>
                <a:spcPct val="90000"/>
              </a:lnSpc>
            </a:pPr>
            <a:endParaRPr lang="es-ES_tradnl" sz="1000" b="0">
              <a:solidFill>
                <a:srgbClr val="003F52"/>
              </a:solidFill>
              <a:latin typeface="Telefonica Text" charset="0"/>
              <a:cs typeface="ＭＳ Ｐゴシック" charset="0"/>
            </a:endParaRPr>
          </a:p>
        </p:txBody>
      </p:sp>
      <p:sp>
        <p:nvSpPr>
          <p:cNvPr id="1030" name="Line 17"/>
          <p:cNvSpPr>
            <a:spLocks noChangeShapeType="1"/>
          </p:cNvSpPr>
          <p:nvPr/>
        </p:nvSpPr>
        <p:spPr bwMode="auto">
          <a:xfrm>
            <a:off x="0" y="6381750"/>
            <a:ext cx="914558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pic>
        <p:nvPicPr>
          <p:cNvPr id="1031" name="Imagen 6" descr="TFN_Logo Port_Azul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6510338"/>
            <a:ext cx="847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9" descr="Bravo+pos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95250"/>
            <a:ext cx="7191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9pPr>
    </p:titleStyle>
    <p:bodyStyle>
      <a:lvl1pPr marL="171450" indent="-171450" algn="just" defTabSz="457200" rtl="0" eaLnBrk="0" fontAlgn="base" hangingPunct="0">
        <a:spcBef>
          <a:spcPct val="0"/>
        </a:spcBef>
        <a:spcAft>
          <a:spcPts val="600"/>
        </a:spcAft>
        <a:buClr>
          <a:srgbClr val="65C3D4"/>
        </a:buClr>
        <a:buSzPct val="15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36575" indent="-185738" algn="just" defTabSz="457200" rtl="0" eaLnBrk="0" fontAlgn="base" hangingPunct="0">
        <a:spcBef>
          <a:spcPct val="0"/>
        </a:spcBef>
        <a:spcAft>
          <a:spcPts val="600"/>
        </a:spcAft>
        <a:buSzPct val="150000"/>
        <a:buChar char="•"/>
        <a:defRPr>
          <a:solidFill>
            <a:schemeClr val="tx1"/>
          </a:solidFill>
          <a:latin typeface="+mn-lt"/>
          <a:ea typeface="+mn-ea"/>
        </a:defRPr>
      </a:lvl2pPr>
      <a:lvl3pPr marL="900113" indent="-184150" algn="just" defTabSz="457200" rtl="0" eaLnBrk="0" fontAlgn="base" hangingPunct="0">
        <a:spcBef>
          <a:spcPct val="0"/>
        </a:spcBef>
        <a:spcAft>
          <a:spcPts val="600"/>
        </a:spcAft>
        <a:buSzPct val="150000"/>
        <a:buFont typeface="Lucida Grande" charset="0"/>
        <a:buChar char="›"/>
        <a:defRPr sz="1600">
          <a:solidFill>
            <a:schemeClr val="tx1"/>
          </a:solidFill>
          <a:latin typeface="+mn-lt"/>
          <a:ea typeface="+mn-ea"/>
        </a:defRPr>
      </a:lvl3pPr>
      <a:lvl4pPr marL="1257300" indent="-177800" algn="just" defTabSz="457200" rtl="0" eaLnBrk="0" fontAlgn="base" hangingPunct="0">
        <a:spcBef>
          <a:spcPct val="0"/>
        </a:spcBef>
        <a:spcAft>
          <a:spcPts val="600"/>
        </a:spcAft>
        <a:buSzPct val="150000"/>
        <a:buFont typeface="Lucida Grande" charset="0"/>
        <a:buChar char="›"/>
        <a:defRPr sz="1200">
          <a:solidFill>
            <a:schemeClr val="tx1"/>
          </a:solidFill>
          <a:latin typeface="+mn-lt"/>
          <a:ea typeface="+mn-ea"/>
        </a:defRPr>
      </a:lvl4pPr>
      <a:lvl5pPr marL="1614488" indent="-177800" algn="just" defTabSz="457200" rtl="0" eaLnBrk="0" fontAlgn="base" hangingPunct="0">
        <a:spcBef>
          <a:spcPct val="0"/>
        </a:spcBef>
        <a:spcAft>
          <a:spcPts val="600"/>
        </a:spcAft>
        <a:buSzPct val="150000"/>
        <a:buFont typeface="Lucida Grande" charset="0"/>
        <a:buChar char="›"/>
        <a:defRPr sz="1200">
          <a:solidFill>
            <a:schemeClr val="tx1"/>
          </a:solidFill>
          <a:latin typeface="+mn-lt"/>
          <a:ea typeface="+mn-ea"/>
        </a:defRPr>
      </a:lvl5pPr>
      <a:lvl6pPr marL="20716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6pPr>
      <a:lvl7pPr marL="25288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7pPr>
      <a:lvl8pPr marL="29860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8pPr>
      <a:lvl9pPr marL="34432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/>
          <p:nvPr/>
        </p:nvSpPr>
        <p:spPr>
          <a:xfrm>
            <a:off x="0" y="5457144"/>
            <a:ext cx="9145588" cy="1412875"/>
          </a:xfrm>
          <a:custGeom>
            <a:avLst/>
            <a:gdLst>
              <a:gd name="connsiteX0" fmla="*/ 0 w 9194204"/>
              <a:gd name="connsiteY0" fmla="*/ 0 h 1932290"/>
              <a:gd name="connsiteX1" fmla="*/ 9194204 w 9194204"/>
              <a:gd name="connsiteY1" fmla="*/ 640478 h 1932290"/>
              <a:gd name="connsiteX2" fmla="*/ 9183349 w 9194204"/>
              <a:gd name="connsiteY2" fmla="*/ 1932290 h 1932290"/>
              <a:gd name="connsiteX3" fmla="*/ 0 w 9194204"/>
              <a:gd name="connsiteY3" fmla="*/ 1921434 h 1932290"/>
              <a:gd name="connsiteX4" fmla="*/ 0 w 9194204"/>
              <a:gd name="connsiteY4" fmla="*/ 0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204" h="1932290">
                <a:moveTo>
                  <a:pt x="0" y="0"/>
                </a:moveTo>
                <a:lnTo>
                  <a:pt x="9194204" y="640478"/>
                </a:lnTo>
                <a:cubicBezTo>
                  <a:pt x="9190586" y="1071082"/>
                  <a:pt x="9183349" y="1932290"/>
                  <a:pt x="9183349" y="1932290"/>
                </a:cubicBezTo>
                <a:lnTo>
                  <a:pt x="0" y="19214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 b="0" dirty="0"/>
          </a:p>
        </p:txBody>
      </p:sp>
      <p:pic>
        <p:nvPicPr>
          <p:cNvPr id="3075" name="Imagen 6" descr="TFN_Logo Port_Azu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3" y="6108700"/>
            <a:ext cx="16192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Subtítulo 2"/>
          <p:cNvSpPr>
            <a:spLocks/>
          </p:cNvSpPr>
          <p:nvPr/>
        </p:nvSpPr>
        <p:spPr bwMode="auto">
          <a:xfrm>
            <a:off x="265112" y="307975"/>
            <a:ext cx="7548042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lnSpc>
                <a:spcPts val="3800"/>
              </a:lnSpc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None/>
            </a:pPr>
            <a:r>
              <a:rPr lang="en-US" sz="46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Inside Firefox OS</a:t>
            </a:r>
          </a:p>
          <a:p>
            <a:pPr defTabSz="457200">
              <a:lnSpc>
                <a:spcPts val="3800"/>
              </a:lnSpc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None/>
            </a:pPr>
            <a:r>
              <a:rPr lang="en-US" sz="46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A look to the HTML5 device</a:t>
            </a:r>
            <a:endParaRPr lang="en-US" sz="46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</p:txBody>
      </p:sp>
      <p:sp>
        <p:nvSpPr>
          <p:cNvPr id="3077" name="Marcador de fecha 3"/>
          <p:cNvSpPr>
            <a:spLocks/>
          </p:cNvSpPr>
          <p:nvPr/>
        </p:nvSpPr>
        <p:spPr bwMode="auto">
          <a:xfrm>
            <a:off x="301625" y="3672900"/>
            <a:ext cx="4108450" cy="153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b">
            <a:spAutoFit/>
          </a:bodyPr>
          <a:lstStyle/>
          <a:p>
            <a:pPr defTabSz="457200">
              <a:buFont typeface="Arial" charset="0"/>
              <a:buNone/>
            </a:pP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  <a:p>
            <a:pPr defTabSz="457200">
              <a:buFont typeface="Arial" charset="0"/>
              <a:buNone/>
            </a:pP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  <a:p>
            <a:pPr defTabSz="457200">
              <a:buFont typeface="Arial" charset="0"/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Albert </a:t>
            </a:r>
            <a:r>
              <a:rPr lang="en-US" sz="1800" b="0" dirty="0" err="1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Crespell</a:t>
            </a: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 Perez</a:t>
            </a: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  <a:p>
            <a:pPr defTabSz="457200">
              <a:buFont typeface="Arial" charset="0"/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acperez@tid.es</a:t>
            </a:r>
          </a:p>
          <a:p>
            <a:pPr defTabSz="457200">
              <a:buFont typeface="Arial" charset="0"/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May 2013</a:t>
            </a: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</p:txBody>
      </p:sp>
      <p:pic>
        <p:nvPicPr>
          <p:cNvPr id="1027" name="Picture 3" descr="C:\Users\acperez.HI\Desktop\Mozilla_Firefox_Logo_mit_Schriftzu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5976889"/>
            <a:ext cx="1499370" cy="57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GAIA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4" y="1196753"/>
            <a:ext cx="696897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0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GAIA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1026" name="Picture 2" descr="C:\Users\acperez.HI\Desktop\HTML5_Logo_51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66" y="249289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s3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2314" y="1461641"/>
            <a:ext cx="2215515" cy="4222750"/>
          </a:xfrm>
          <a:prstGeom prst="rect">
            <a:avLst/>
          </a:prstGeom>
          <a:ln w="762">
            <a:solidFill>
              <a:srgbClr val="000000"/>
            </a:solidFill>
            <a:prstDash val="solid"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02" y="1340768"/>
            <a:ext cx="41433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Updates: FOTA </a:t>
            </a:r>
            <a:r>
              <a:rPr lang="en-US" sz="2800" b="1" dirty="0" err="1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vs</a:t>
            </a: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OTA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99672"/>
              </p:ext>
            </p:extLst>
          </p:nvPr>
        </p:nvGraphicFramePr>
        <p:xfrm>
          <a:off x="728191" y="3573016"/>
          <a:ext cx="7601024" cy="269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512"/>
                <a:gridCol w="3800512"/>
              </a:tblGrid>
              <a:tr h="38488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OTA</a:t>
                      </a:r>
                      <a:endParaRPr lang="es-ES" dirty="0"/>
                    </a:p>
                  </a:txBody>
                  <a:tcPr/>
                </a:tc>
              </a:tr>
              <a:tr h="38488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 smtClean="0"/>
                        <a:t>Gonk</a:t>
                      </a:r>
                      <a:r>
                        <a:rPr lang="en-US" noProof="0" dirty="0" smtClean="0"/>
                        <a:t> &amp; Gecko &amp; Gai</a:t>
                      </a:r>
                      <a:r>
                        <a:rPr lang="en-US" baseline="0" noProof="0" dirty="0" smtClean="0"/>
                        <a:t>a updates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Gecko &amp; Gaia updates</a:t>
                      </a:r>
                      <a:endParaRPr lang="en-US" noProof="0"/>
                    </a:p>
                  </a:txBody>
                  <a:tcPr/>
                </a:tc>
              </a:tr>
              <a:tr h="384882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Applies to the whole filesystem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Applies to </a:t>
                      </a:r>
                      <a:r>
                        <a:rPr lang="en-US" sz="1800" noProof="0" dirty="0" smtClean="0">
                          <a:latin typeface="Courier New"/>
                        </a:rPr>
                        <a:t>/system/b2g</a:t>
                      </a:r>
                      <a:endParaRPr lang="en-US" sz="1800" noProof="0" dirty="0">
                        <a:latin typeface="Courier New"/>
                      </a:endParaRPr>
                    </a:p>
                  </a:txBody>
                  <a:tcPr/>
                </a:tc>
              </a:tr>
              <a:tr h="38488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Update via recovery mode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Update</a:t>
                      </a:r>
                      <a:r>
                        <a:rPr lang="en-US" baseline="0" noProof="0" smtClean="0"/>
                        <a:t> via atomic swap of files</a:t>
                      </a:r>
                      <a:endParaRPr lang="en-US" noProof="0"/>
                    </a:p>
                  </a:txBody>
                  <a:tcPr/>
                </a:tc>
              </a:tr>
              <a:tr h="384882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Android + Firefox update system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Firefox update system</a:t>
                      </a:r>
                      <a:endParaRPr lang="en-US" noProof="0"/>
                    </a:p>
                  </a:txBody>
                  <a:tcPr/>
                </a:tc>
              </a:tr>
              <a:tr h="38488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System must be stopped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System can</a:t>
                      </a:r>
                      <a:r>
                        <a:rPr lang="en-US" baseline="0" noProof="0" dirty="0" smtClean="0"/>
                        <a:t> keep running</a:t>
                      </a:r>
                      <a:endParaRPr lang="en-US" noProof="0" dirty="0"/>
                    </a:p>
                  </a:txBody>
                  <a:tcPr/>
                </a:tc>
              </a:tr>
              <a:tr h="38488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Device specific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Multi-device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900386" y="1365714"/>
            <a:ext cx="7208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600" b="0" dirty="0">
                <a:latin typeface="Franklin Gothic Medium"/>
              </a:rPr>
              <a:t>https://updates.b2g.com/release/unagi1/18.0/20121203123456/update.xml</a:t>
            </a:r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11956" y="1772816"/>
            <a:ext cx="826529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b="0" dirty="0">
                <a:latin typeface="Arial monospaced for SAP" pitchFamily="49" charset="0"/>
              </a:rPr>
              <a:t>&lt;?</a:t>
            </a:r>
            <a:r>
              <a:rPr lang="es-ES" sz="1000" b="0" dirty="0" err="1">
                <a:latin typeface="Arial monospaced for SAP" pitchFamily="49" charset="0"/>
              </a:rPr>
              <a:t>xml</a:t>
            </a:r>
            <a:r>
              <a:rPr lang="es-ES" sz="1000" b="0" dirty="0">
                <a:latin typeface="Arial monospaced for SAP" pitchFamily="49" charset="0"/>
              </a:rPr>
              <a:t> </a:t>
            </a:r>
            <a:r>
              <a:rPr lang="es-ES" sz="1000" b="0" dirty="0" err="1">
                <a:latin typeface="Arial monospaced for SAP" pitchFamily="49" charset="0"/>
              </a:rPr>
              <a:t>version</a:t>
            </a:r>
            <a:r>
              <a:rPr lang="es-ES" sz="1000" b="0" dirty="0">
                <a:latin typeface="Arial monospaced for SAP" pitchFamily="49" charset="0"/>
              </a:rPr>
              <a:t>="1.0"?&gt; </a:t>
            </a:r>
          </a:p>
          <a:p>
            <a:r>
              <a:rPr lang="es-ES" sz="1000" b="0" dirty="0" smtClean="0">
                <a:latin typeface="Arial monospaced for SAP" pitchFamily="49" charset="0"/>
              </a:rPr>
              <a:t>&lt;</a:t>
            </a:r>
            <a:r>
              <a:rPr lang="es-ES" sz="1000" b="0" dirty="0" err="1">
                <a:latin typeface="Arial monospaced for SAP" pitchFamily="49" charset="0"/>
              </a:rPr>
              <a:t>updates</a:t>
            </a:r>
            <a:r>
              <a:rPr lang="es-ES" sz="1000" b="0" dirty="0">
                <a:latin typeface="Arial monospaced for SAP" pitchFamily="49" charset="0"/>
              </a:rPr>
              <a:t>&gt; </a:t>
            </a:r>
            <a:endParaRPr lang="es-ES" sz="1000" b="0" dirty="0" smtClean="0">
              <a:latin typeface="Arial monospaced for SAP" pitchFamily="49" charset="0"/>
            </a:endParaRPr>
          </a:p>
          <a:p>
            <a:r>
              <a:rPr lang="es-ES" sz="1000" b="0" dirty="0" smtClean="0">
                <a:latin typeface="Arial monospaced for SAP" pitchFamily="49" charset="0"/>
              </a:rPr>
              <a:t>  &lt;</a:t>
            </a:r>
            <a:r>
              <a:rPr lang="es-ES" sz="1000" b="0" dirty="0" err="1">
                <a:latin typeface="Arial monospaced for SAP" pitchFamily="49" charset="0"/>
              </a:rPr>
              <a:t>update</a:t>
            </a:r>
            <a:r>
              <a:rPr lang="es-ES" sz="1000" b="0" dirty="0">
                <a:latin typeface="Arial monospaced for SAP" pitchFamily="49" charset="0"/>
              </a:rPr>
              <a:t> </a:t>
            </a:r>
            <a:r>
              <a:rPr lang="es-ES" sz="1000" b="0" dirty="0" err="1">
                <a:latin typeface="Arial monospaced for SAP" pitchFamily="49" charset="0"/>
              </a:rPr>
              <a:t>type</a:t>
            </a:r>
            <a:r>
              <a:rPr lang="es-ES" sz="1000" b="0" dirty="0">
                <a:latin typeface="Arial monospaced for SAP" pitchFamily="49" charset="0"/>
              </a:rPr>
              <a:t>="</a:t>
            </a:r>
            <a:r>
              <a:rPr lang="es-ES" sz="1000" b="0" dirty="0" err="1">
                <a:latin typeface="Arial monospaced for SAP" pitchFamily="49" charset="0"/>
              </a:rPr>
              <a:t>major</a:t>
            </a:r>
            <a:r>
              <a:rPr lang="es-ES" sz="1000" b="0" dirty="0">
                <a:latin typeface="Arial monospaced for SAP" pitchFamily="49" charset="0"/>
              </a:rPr>
              <a:t>" </a:t>
            </a:r>
            <a:r>
              <a:rPr lang="es-ES" sz="1000" b="0" dirty="0" err="1">
                <a:latin typeface="Arial monospaced for SAP" pitchFamily="49" charset="0"/>
              </a:rPr>
              <a:t>appVersion</a:t>
            </a:r>
            <a:r>
              <a:rPr lang="es-ES" sz="1000" b="0" dirty="0">
                <a:latin typeface="Arial monospaced for SAP" pitchFamily="49" charset="0"/>
              </a:rPr>
              <a:t>="19.0" </a:t>
            </a:r>
            <a:r>
              <a:rPr lang="es-ES" sz="1000" b="0" dirty="0" err="1">
                <a:latin typeface="Arial monospaced for SAP" pitchFamily="49" charset="0"/>
              </a:rPr>
              <a:t>version</a:t>
            </a:r>
            <a:r>
              <a:rPr lang="es-ES" sz="1000" b="0" dirty="0">
                <a:latin typeface="Arial monospaced for SAP" pitchFamily="49" charset="0"/>
              </a:rPr>
              <a:t>="19.0" </a:t>
            </a:r>
            <a:r>
              <a:rPr lang="es-ES" sz="1000" b="0" dirty="0" err="1">
                <a:latin typeface="Arial monospaced for SAP" pitchFamily="49" charset="0"/>
              </a:rPr>
              <a:t>extensionVersion</a:t>
            </a:r>
            <a:r>
              <a:rPr lang="es-ES" sz="1000" b="0" dirty="0">
                <a:latin typeface="Arial monospaced for SAP" pitchFamily="49" charset="0"/>
              </a:rPr>
              <a:t>="</a:t>
            </a:r>
            <a:r>
              <a:rPr lang="es-ES" sz="1000" b="0" dirty="0" smtClean="0">
                <a:latin typeface="Arial monospaced for SAP" pitchFamily="49" charset="0"/>
              </a:rPr>
              <a:t>19.0“</a:t>
            </a:r>
          </a:p>
          <a:p>
            <a:r>
              <a:rPr lang="es-ES" sz="1000" b="0" dirty="0" smtClean="0">
                <a:latin typeface="Arial monospaced for SAP" pitchFamily="49" charset="0"/>
              </a:rPr>
              <a:t>          </a:t>
            </a:r>
            <a:r>
              <a:rPr lang="es-ES" sz="1000" b="0" dirty="0" err="1" smtClean="0">
                <a:latin typeface="Arial monospaced for SAP" pitchFamily="49" charset="0"/>
              </a:rPr>
              <a:t>buildID</a:t>
            </a:r>
            <a:r>
              <a:rPr lang="es-ES" sz="1000" b="0" dirty="0">
                <a:latin typeface="Arial monospaced for SAP" pitchFamily="49" charset="0"/>
              </a:rPr>
              <a:t>="20121210123456" </a:t>
            </a:r>
            <a:r>
              <a:rPr lang="es-ES" sz="1000" b="0" dirty="0" err="1">
                <a:latin typeface="Arial monospaced for SAP" pitchFamily="49" charset="0"/>
              </a:rPr>
              <a:t>licenseURL</a:t>
            </a:r>
            <a:r>
              <a:rPr lang="es-ES" sz="1000" b="0" dirty="0" smtClean="0">
                <a:latin typeface="Arial monospaced for SAP" pitchFamily="49" charset="0"/>
              </a:rPr>
              <a:t>=“http</a:t>
            </a:r>
            <a:r>
              <a:rPr lang="es-ES" sz="1000" b="0" dirty="0">
                <a:latin typeface="Arial monospaced for SAP" pitchFamily="49" charset="0"/>
              </a:rPr>
              <a:t>://</a:t>
            </a:r>
            <a:r>
              <a:rPr lang="es-ES" sz="1000" b="0" dirty="0" smtClean="0">
                <a:latin typeface="Arial monospaced for SAP" pitchFamily="49" charset="0"/>
              </a:rPr>
              <a:t>www.mozilla.com/test/sample-eula.html”</a:t>
            </a:r>
          </a:p>
          <a:p>
            <a:r>
              <a:rPr lang="es-ES" sz="1000" b="0" dirty="0" smtClean="0">
                <a:latin typeface="Arial monospaced for SAP" pitchFamily="49" charset="0"/>
              </a:rPr>
              <a:t>          </a:t>
            </a:r>
            <a:r>
              <a:rPr lang="es-ES" sz="1000" b="0" dirty="0" err="1" smtClean="0">
                <a:latin typeface="Arial monospaced for SAP" pitchFamily="49" charset="0"/>
              </a:rPr>
              <a:t>detailsURL</a:t>
            </a:r>
            <a:r>
              <a:rPr lang="es-ES" sz="1000" b="0" dirty="0">
                <a:latin typeface="Arial monospaced for SAP" pitchFamily="49" charset="0"/>
              </a:rPr>
              <a:t>="http://www.mozilla.com/test/sample-details.html</a:t>
            </a:r>
            <a:r>
              <a:rPr lang="es-ES" sz="1000" b="0" dirty="0" smtClean="0">
                <a:latin typeface="Arial monospaced for SAP" pitchFamily="49" charset="0"/>
              </a:rPr>
              <a:t>"&gt;</a:t>
            </a:r>
          </a:p>
          <a:p>
            <a:r>
              <a:rPr lang="es-ES" sz="1000" b="0" dirty="0">
                <a:latin typeface="Arial monospaced for SAP" pitchFamily="49" charset="0"/>
              </a:rPr>
              <a:t> </a:t>
            </a:r>
            <a:r>
              <a:rPr lang="es-ES" sz="1000" b="0" dirty="0" smtClean="0">
                <a:latin typeface="Arial monospaced for SAP" pitchFamily="49" charset="0"/>
              </a:rPr>
              <a:t>   &lt;</a:t>
            </a:r>
            <a:r>
              <a:rPr lang="es-ES" sz="1000" b="0" dirty="0" err="1">
                <a:latin typeface="Arial monospaced for SAP" pitchFamily="49" charset="0"/>
              </a:rPr>
              <a:t>patch</a:t>
            </a:r>
            <a:r>
              <a:rPr lang="es-ES" sz="1000" b="0" dirty="0">
                <a:latin typeface="Arial monospaced for SAP" pitchFamily="49" charset="0"/>
              </a:rPr>
              <a:t> </a:t>
            </a:r>
            <a:r>
              <a:rPr lang="es-ES" sz="1000" b="0" dirty="0" err="1">
                <a:latin typeface="Arial monospaced for SAP" pitchFamily="49" charset="0"/>
              </a:rPr>
              <a:t>type</a:t>
            </a:r>
            <a:r>
              <a:rPr lang="es-ES" sz="1000" b="0" dirty="0">
                <a:latin typeface="Arial monospaced for SAP" pitchFamily="49" charset="0"/>
              </a:rPr>
              <a:t>="</a:t>
            </a:r>
            <a:r>
              <a:rPr lang="es-ES" sz="1000" b="0" dirty="0" err="1">
                <a:latin typeface="Arial monospaced for SAP" pitchFamily="49" charset="0"/>
              </a:rPr>
              <a:t>partial</a:t>
            </a:r>
            <a:r>
              <a:rPr lang="es-ES" sz="1000" b="0" dirty="0">
                <a:latin typeface="Arial monospaced for SAP" pitchFamily="49" charset="0"/>
              </a:rPr>
              <a:t>" URL="https://updates.b2g.com/release/unagi1/18.0/20121203123456/update.mar"</a:t>
            </a:r>
            <a:endParaRPr lang="es-ES" sz="1000" b="0" dirty="0" smtClean="0">
              <a:latin typeface="Arial monospaced for SAP" pitchFamily="49" charset="0"/>
            </a:endParaRPr>
          </a:p>
          <a:p>
            <a:r>
              <a:rPr lang="es-ES" sz="1000" b="0" dirty="0" smtClean="0">
                <a:latin typeface="Arial monospaced for SAP" pitchFamily="49" charset="0"/>
              </a:rPr>
              <a:t>           </a:t>
            </a:r>
            <a:r>
              <a:rPr lang="es-ES" sz="1000" b="0" dirty="0" err="1" smtClean="0">
                <a:latin typeface="Arial monospaced for SAP" pitchFamily="49" charset="0"/>
              </a:rPr>
              <a:t>hashFunction</a:t>
            </a:r>
            <a:r>
              <a:rPr lang="es-ES" sz="1000" b="0" dirty="0">
                <a:latin typeface="Arial monospaced for SAP" pitchFamily="49" charset="0"/>
              </a:rPr>
              <a:t>="</a:t>
            </a:r>
            <a:r>
              <a:rPr lang="es-ES" sz="1000" b="0" dirty="0" smtClean="0">
                <a:latin typeface="Arial monospaced for SAP" pitchFamily="49" charset="0"/>
              </a:rPr>
              <a:t>SHA512“ </a:t>
            </a:r>
            <a:r>
              <a:rPr lang="es-ES" sz="1000" b="0" dirty="0" err="1" smtClean="0">
                <a:latin typeface="Arial monospaced for SAP" pitchFamily="49" charset="0"/>
              </a:rPr>
              <a:t>hashValue</a:t>
            </a:r>
            <a:r>
              <a:rPr lang="es-ES" sz="1000" b="0" dirty="0" smtClean="0">
                <a:latin typeface="Arial monospaced for SAP" pitchFamily="49" charset="0"/>
              </a:rPr>
              <a:t>="</a:t>
            </a:r>
            <a:r>
              <a:rPr lang="es-ES" sz="1000" b="0" dirty="0" smtClean="0"/>
              <a:t>5111e033875752b7d9b32b4795152dea5e7dcb3edea18c1f2c8f3bd89e17d103d6f</a:t>
            </a:r>
            <a:r>
              <a:rPr lang="es-ES" sz="1000" b="0" dirty="0" smtClean="0">
                <a:latin typeface="Arial monospaced for SAP" pitchFamily="49" charset="0"/>
              </a:rPr>
              <a:t>“</a:t>
            </a:r>
          </a:p>
          <a:p>
            <a:r>
              <a:rPr lang="es-ES" sz="1000" b="0" dirty="0">
                <a:latin typeface="Arial monospaced for SAP" pitchFamily="49" charset="0"/>
              </a:rPr>
              <a:t> </a:t>
            </a:r>
            <a:r>
              <a:rPr lang="es-ES" sz="1000" b="0" dirty="0" smtClean="0">
                <a:latin typeface="Arial monospaced for SAP" pitchFamily="49" charset="0"/>
              </a:rPr>
              <a:t>          </a:t>
            </a:r>
            <a:r>
              <a:rPr lang="es-ES" sz="1000" b="0" dirty="0" err="1" smtClean="0">
                <a:latin typeface="Arial monospaced for SAP" pitchFamily="49" charset="0"/>
              </a:rPr>
              <a:t>size</a:t>
            </a:r>
            <a:r>
              <a:rPr lang="es-ES" sz="1000" b="0" dirty="0">
                <a:latin typeface="Arial monospaced for SAP" pitchFamily="49" charset="0"/>
              </a:rPr>
              <a:t>="41901319</a:t>
            </a:r>
            <a:r>
              <a:rPr lang="es-ES" sz="1000" b="0" dirty="0" smtClean="0">
                <a:latin typeface="Arial monospaced for SAP" pitchFamily="49" charset="0"/>
              </a:rPr>
              <a:t>"/&gt;</a:t>
            </a:r>
          </a:p>
          <a:p>
            <a:r>
              <a:rPr lang="es-ES" sz="1000" b="0" dirty="0" smtClean="0">
                <a:latin typeface="Arial monospaced for SAP" pitchFamily="49" charset="0"/>
              </a:rPr>
              <a:t>  &lt;/</a:t>
            </a:r>
            <a:r>
              <a:rPr lang="es-ES" sz="1000" b="0" dirty="0" err="1">
                <a:latin typeface="Arial monospaced for SAP" pitchFamily="49" charset="0"/>
              </a:rPr>
              <a:t>update</a:t>
            </a:r>
            <a:r>
              <a:rPr lang="es-ES" sz="1000" b="0" dirty="0" smtClean="0">
                <a:latin typeface="Arial monospaced for SAP" pitchFamily="49" charset="0"/>
              </a:rPr>
              <a:t>&gt;</a:t>
            </a:r>
          </a:p>
          <a:p>
            <a:r>
              <a:rPr lang="es-ES" sz="1000" b="0" dirty="0" smtClean="0">
                <a:latin typeface="Arial monospaced for SAP" pitchFamily="49" charset="0"/>
              </a:rPr>
              <a:t>&lt;/</a:t>
            </a:r>
            <a:r>
              <a:rPr lang="es-ES" sz="1000" b="0" dirty="0" err="1">
                <a:latin typeface="Arial monospaced for SAP" pitchFamily="49" charset="0"/>
              </a:rPr>
              <a:t>updates</a:t>
            </a:r>
            <a:r>
              <a:rPr lang="es-ES" sz="1000" b="0" dirty="0">
                <a:latin typeface="Arial monospaced for SAP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11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n 5" descr="TFN_Logo Cierre_Azu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3019425"/>
            <a:ext cx="30845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0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What is Firefox OS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6146" name="Picture 2" descr="C:\Users\acperez.HI\Desktop\Firefox-OS-02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8" y="1284665"/>
            <a:ext cx="2476208" cy="263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82" y="3850762"/>
            <a:ext cx="1440160" cy="2530566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/>
        </p:nvSpPr>
        <p:spPr bwMode="auto">
          <a:xfrm>
            <a:off x="252314" y="3933056"/>
            <a:ext cx="669674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185738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00113" indent="-1841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4488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16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288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60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32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 Firefox OS internal storage map</a:t>
            </a:r>
          </a:p>
          <a:p>
            <a:pPr lvl="1"/>
            <a:r>
              <a:rPr lang="en-US" sz="1800" dirty="0" smtClean="0"/>
              <a:t>Firefox OS 1.0 is designed for devices with at least 512MB of storage for the OS and apps, as well as an external storage (SD card) for media and updates.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512MB of storage is </a:t>
            </a:r>
            <a:r>
              <a:rPr lang="en-US" sz="1800" dirty="0" smtClean="0"/>
              <a:t>partitioned </a:t>
            </a:r>
            <a:r>
              <a:rPr lang="en-US" sz="1800" dirty="0"/>
              <a:t>for the system files (</a:t>
            </a:r>
            <a:r>
              <a:rPr lang="en-US" sz="1800" dirty="0" err="1"/>
              <a:t>Gonk</a:t>
            </a:r>
            <a:r>
              <a:rPr lang="en-US" sz="1800" dirty="0"/>
              <a:t>, Gecko, and Gaia), data files (app &amp; user), an HTTP data </a:t>
            </a:r>
            <a:r>
              <a:rPr lang="en-US" sz="1800" dirty="0" smtClean="0"/>
              <a:t>cache for storage of cached objects, </a:t>
            </a:r>
            <a:r>
              <a:rPr lang="en-US" sz="1800" dirty="0"/>
              <a:t>and a small amount of storage </a:t>
            </a:r>
            <a:r>
              <a:rPr lang="en-US" sz="1800" dirty="0" smtClean="0"/>
              <a:t>for </a:t>
            </a:r>
            <a:r>
              <a:rPr lang="en-US" sz="1800" dirty="0"/>
              <a:t>OS </a:t>
            </a:r>
            <a:r>
              <a:rPr lang="en-US" sz="1800" dirty="0" smtClean="0"/>
              <a:t>usage.</a:t>
            </a:r>
          </a:p>
        </p:txBody>
      </p:sp>
      <p:pic>
        <p:nvPicPr>
          <p:cNvPr id="6148" name="Picture 4" descr="C:\Users\acperez.HI\Desktop\Firefox-Marketplace-783x600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86" y="2132856"/>
            <a:ext cx="959356" cy="7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cperez.HI\Desktop\html5_css3_javascrip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49" y="1896856"/>
            <a:ext cx="304879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cperez.HI\Desktop\twitter-logo-11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2800" r="20478" b="3195"/>
          <a:stretch/>
        </p:blipFill>
        <p:spPr bwMode="auto">
          <a:xfrm>
            <a:off x="2929698" y="2657333"/>
            <a:ext cx="622800" cy="61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cperez.HI\Desktop\logo_facebook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51" y="2132856"/>
            <a:ext cx="622294" cy="6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acperez.HI\Desktop\youtube_grande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86" y="2474447"/>
            <a:ext cx="622800" cy="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acperez.HI\Desktop\Cut-the-Rope-android2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07" y="2755150"/>
            <a:ext cx="622800" cy="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How it looks like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" y="1310105"/>
            <a:ext cx="9145587" cy="5093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heSansCorrespondence" charset="0"/>
              <a:ea typeface="ＭＳ Ｐゴシック" charset="0"/>
            </a:endParaRPr>
          </a:p>
        </p:txBody>
      </p:sp>
      <p:sp>
        <p:nvSpPr>
          <p:cNvPr id="94" name="Rectangle 58"/>
          <p:cNvSpPr/>
          <p:nvPr/>
        </p:nvSpPr>
        <p:spPr>
          <a:xfrm>
            <a:off x="90348" y="4747152"/>
            <a:ext cx="8982238" cy="887009"/>
          </a:xfrm>
          <a:prstGeom prst="rect">
            <a:avLst/>
          </a:prstGeom>
          <a:solidFill>
            <a:srgbClr val="7C848A">
              <a:alpha val="45000"/>
            </a:srgbClr>
          </a:solidFill>
          <a:ln>
            <a:noFill/>
          </a:ln>
        </p:spPr>
        <p:txBody>
          <a:bodyPr vert="horz" wrap="square" lIns="0" tIns="0" rIns="10800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Re-Using already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existing software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(e.g. Drivers for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Android) = Low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Porting Effort</a:t>
            </a:r>
          </a:p>
        </p:txBody>
      </p:sp>
      <p:sp>
        <p:nvSpPr>
          <p:cNvPr id="95" name="Rectángulo redondeado 25"/>
          <p:cNvSpPr/>
          <p:nvPr/>
        </p:nvSpPr>
        <p:spPr bwMode="auto">
          <a:xfrm>
            <a:off x="342650" y="5675179"/>
            <a:ext cx="3409762" cy="211948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algn="ctr" defTabSz="914400"/>
            <a:r>
              <a:rPr lang="en-US" sz="1050" kern="0" dirty="0">
                <a:solidFill>
                  <a:srgbClr val="FFFFFF"/>
                </a:solidFill>
                <a:latin typeface="TheSansCorrespondence"/>
              </a:rPr>
              <a:t>Hardware Platform</a:t>
            </a:r>
          </a:p>
        </p:txBody>
      </p:sp>
      <p:sp>
        <p:nvSpPr>
          <p:cNvPr id="96" name="Rectángulo redondeado 26"/>
          <p:cNvSpPr/>
          <p:nvPr/>
        </p:nvSpPr>
        <p:spPr bwMode="auto">
          <a:xfrm>
            <a:off x="342650" y="4776648"/>
            <a:ext cx="3409762" cy="828315"/>
          </a:xfrm>
          <a:prstGeom prst="roundRect">
            <a:avLst>
              <a:gd name="adj" fmla="val 5934"/>
            </a:avLst>
          </a:prstGeom>
          <a:solidFill>
            <a:schemeClr val="accent2">
              <a:lumMod val="20000"/>
              <a:lumOff val="80000"/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System Service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7" name="Rectángulo redondeado 27"/>
          <p:cNvSpPr/>
          <p:nvPr/>
        </p:nvSpPr>
        <p:spPr bwMode="auto">
          <a:xfrm>
            <a:off x="342650" y="3392163"/>
            <a:ext cx="3409762" cy="1276985"/>
          </a:xfrm>
          <a:prstGeom prst="roundRect">
            <a:avLst>
              <a:gd name="adj" fmla="val 5727"/>
            </a:avLst>
          </a:prstGeom>
          <a:solidFill>
            <a:schemeClr val="accent2">
              <a:lumMod val="20000"/>
              <a:lumOff val="80000"/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 pitchFamily="34" charset="0"/>
              </a:rPr>
              <a:t>Execution Environment</a:t>
            </a:r>
          </a:p>
        </p:txBody>
      </p:sp>
      <p:sp>
        <p:nvSpPr>
          <p:cNvPr id="98" name="Rectángulo redondeado 29"/>
          <p:cNvSpPr/>
          <p:nvPr/>
        </p:nvSpPr>
        <p:spPr bwMode="auto">
          <a:xfrm>
            <a:off x="2029514" y="2760926"/>
            <a:ext cx="1722897" cy="50626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eSansCorrespondence" pitchFamily="34" charset="0"/>
              </a:rPr>
              <a:t>Native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eSansCorrespondence" pitchFamily="34" charset="0"/>
              </a:rPr>
              <a:t>Apps and UX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99" name="Rectángulo redondeado 32"/>
          <p:cNvSpPr/>
          <p:nvPr/>
        </p:nvSpPr>
        <p:spPr bwMode="auto">
          <a:xfrm>
            <a:off x="558588" y="5048794"/>
            <a:ext cx="1384539" cy="412043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Kernel</a:t>
            </a:r>
          </a:p>
        </p:txBody>
      </p:sp>
      <p:sp>
        <p:nvSpPr>
          <p:cNvPr id="100" name="Rectángulo redondeado 33"/>
          <p:cNvSpPr/>
          <p:nvPr/>
        </p:nvSpPr>
        <p:spPr bwMode="auto">
          <a:xfrm>
            <a:off x="2029514" y="5044708"/>
            <a:ext cx="1467071" cy="412043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Drivers</a:t>
            </a:r>
          </a:p>
        </p:txBody>
      </p:sp>
      <p:sp>
        <p:nvSpPr>
          <p:cNvPr id="101" name="Rectángulo redondeado 34"/>
          <p:cNvSpPr/>
          <p:nvPr/>
        </p:nvSpPr>
        <p:spPr bwMode="auto">
          <a:xfrm>
            <a:off x="558589" y="4215108"/>
            <a:ext cx="2937997" cy="412043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Libraries</a:t>
            </a:r>
          </a:p>
        </p:txBody>
      </p:sp>
      <p:sp>
        <p:nvSpPr>
          <p:cNvPr id="102" name="Rectángulo redondeado 35"/>
          <p:cNvSpPr/>
          <p:nvPr/>
        </p:nvSpPr>
        <p:spPr bwMode="auto">
          <a:xfrm>
            <a:off x="558588" y="3760750"/>
            <a:ext cx="2937998" cy="434161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Middleware Framework</a:t>
            </a:r>
          </a:p>
        </p:txBody>
      </p:sp>
      <p:sp>
        <p:nvSpPr>
          <p:cNvPr id="103" name="Rectángulo redondeado 28"/>
          <p:cNvSpPr/>
          <p:nvPr/>
        </p:nvSpPr>
        <p:spPr bwMode="auto">
          <a:xfrm>
            <a:off x="367017" y="2760926"/>
            <a:ext cx="1460753" cy="506267"/>
          </a:xfrm>
          <a:prstGeom prst="roundRect">
            <a:avLst/>
          </a:prstGeom>
          <a:solidFill>
            <a:srgbClr val="002A82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ctr" anchorCtr="1"/>
          <a:lstStyle/>
          <a:p>
            <a:pPr algn="ctr" defTabSz="914400"/>
            <a:r>
              <a:rPr lang="en-US" sz="1100" kern="0" dirty="0">
                <a:solidFill>
                  <a:srgbClr val="FFFFFF"/>
                </a:solidFill>
                <a:latin typeface="TheSansCorrespondence" pitchFamily="34" charset="0"/>
              </a:rPr>
              <a:t>Browser</a:t>
            </a:r>
          </a:p>
        </p:txBody>
      </p:sp>
      <p:sp>
        <p:nvSpPr>
          <p:cNvPr id="104" name="Rectángulo redondeado 29"/>
          <p:cNvSpPr/>
          <p:nvPr/>
        </p:nvSpPr>
        <p:spPr bwMode="auto">
          <a:xfrm>
            <a:off x="367017" y="2159071"/>
            <a:ext cx="1460753" cy="506267"/>
          </a:xfrm>
          <a:prstGeom prst="roundRect">
            <a:avLst/>
          </a:prstGeom>
          <a:solidFill>
            <a:srgbClr val="AAAF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heSansCorrespondence" pitchFamily="34" charset="0"/>
              </a:rPr>
              <a:t>Web Apps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105" name="Rectángulo redondeado 25"/>
          <p:cNvSpPr/>
          <p:nvPr/>
        </p:nvSpPr>
        <p:spPr bwMode="auto">
          <a:xfrm>
            <a:off x="4275076" y="5670968"/>
            <a:ext cx="3409762" cy="211948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algn="ctr" defTabSz="914400"/>
            <a:r>
              <a:rPr lang="en-US" sz="1050" kern="0" dirty="0">
                <a:solidFill>
                  <a:srgbClr val="FFFFFF"/>
                </a:solidFill>
                <a:latin typeface="TheSansCorrespondence"/>
              </a:rPr>
              <a:t>Hardware Platform</a:t>
            </a:r>
          </a:p>
        </p:txBody>
      </p:sp>
      <p:sp>
        <p:nvSpPr>
          <p:cNvPr id="106" name="Rectángulo redondeado 26"/>
          <p:cNvSpPr/>
          <p:nvPr/>
        </p:nvSpPr>
        <p:spPr bwMode="auto">
          <a:xfrm>
            <a:off x="4275076" y="4772437"/>
            <a:ext cx="3409762" cy="828315"/>
          </a:xfrm>
          <a:prstGeom prst="roundRect">
            <a:avLst>
              <a:gd name="adj" fmla="val 5934"/>
            </a:avLst>
          </a:prstGeom>
          <a:solidFill>
            <a:schemeClr val="accent2">
              <a:lumMod val="20000"/>
              <a:lumOff val="80000"/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System Service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7" name="Rectángulo redondeado 32"/>
          <p:cNvSpPr/>
          <p:nvPr/>
        </p:nvSpPr>
        <p:spPr bwMode="auto">
          <a:xfrm>
            <a:off x="4491015" y="5044583"/>
            <a:ext cx="1384539" cy="412043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Kernel</a:t>
            </a:r>
          </a:p>
        </p:txBody>
      </p:sp>
      <p:sp>
        <p:nvSpPr>
          <p:cNvPr id="108" name="Rectángulo redondeado 33"/>
          <p:cNvSpPr/>
          <p:nvPr/>
        </p:nvSpPr>
        <p:spPr bwMode="auto">
          <a:xfrm>
            <a:off x="5961941" y="5040497"/>
            <a:ext cx="1467071" cy="412043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Drivers</a:t>
            </a:r>
          </a:p>
        </p:txBody>
      </p:sp>
      <p:sp>
        <p:nvSpPr>
          <p:cNvPr id="109" name="Rectángulo redondeado 84"/>
          <p:cNvSpPr/>
          <p:nvPr/>
        </p:nvSpPr>
        <p:spPr>
          <a:xfrm>
            <a:off x="255047" y="1822649"/>
            <a:ext cx="3694536" cy="4240709"/>
          </a:xfrm>
          <a:prstGeom prst="roundRect">
            <a:avLst>
              <a:gd name="adj" fmla="val 6867"/>
            </a:avLst>
          </a:prstGeom>
          <a:ln>
            <a:solidFill>
              <a:srgbClr val="FFFFFF"/>
            </a:solidFill>
            <a:prstDash val="lgDash"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smtClean="0">
              <a:ln>
                <a:noFill/>
              </a:ln>
              <a:solidFill>
                <a:srgbClr val="043F52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110" name="Rectángulo redondeado 85"/>
          <p:cNvSpPr/>
          <p:nvPr/>
        </p:nvSpPr>
        <p:spPr>
          <a:xfrm>
            <a:off x="4073996" y="1822649"/>
            <a:ext cx="3694536" cy="4240709"/>
          </a:xfrm>
          <a:prstGeom prst="roundRect">
            <a:avLst>
              <a:gd name="adj" fmla="val 6867"/>
            </a:avLst>
          </a:prstGeom>
          <a:ln>
            <a:solidFill>
              <a:srgbClr val="FFFFFF"/>
            </a:solidFill>
            <a:prstDash val="lgDash"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smtClean="0">
              <a:ln>
                <a:noFill/>
              </a:ln>
              <a:solidFill>
                <a:srgbClr val="043F52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111" name="Rectangle 58"/>
          <p:cNvSpPr/>
          <p:nvPr/>
        </p:nvSpPr>
        <p:spPr>
          <a:xfrm>
            <a:off x="4166950" y="3623646"/>
            <a:ext cx="4857240" cy="1003505"/>
          </a:xfrm>
          <a:prstGeom prst="rect">
            <a:avLst/>
          </a:prstGeom>
          <a:solidFill>
            <a:srgbClr val="AAAFB3">
              <a:lumMod val="60000"/>
              <a:lumOff val="40000"/>
              <a:alpha val="71000"/>
            </a:srgbClr>
          </a:solidFill>
          <a:ln>
            <a:noFill/>
          </a:ln>
        </p:spPr>
        <p:txBody>
          <a:bodyPr vert="horz" wrap="square" lIns="0" tIns="0" rIns="10800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Thinner stack: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Improves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s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calability across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d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ifferent device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tiers</a:t>
            </a:r>
          </a:p>
        </p:txBody>
      </p:sp>
      <p:pic>
        <p:nvPicPr>
          <p:cNvPr id="112" name="Imagen 8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" b="100000" l="0" r="100000">
                        <a14:foregroundMark x1="2082" y1="40976" x2="6755" y2="20266"/>
                        <a14:foregroundMark x1="20924" y1="25888" x2="20924" y2="55325"/>
                        <a14:foregroundMark x1="29761" y1="52959" x2="37735" y2="43491"/>
                        <a14:foregroundMark x1="42357" y1="25148" x2="42357" y2="51627"/>
                        <a14:foregroundMark x1="48146" y1="34467" x2="48248" y2="44675"/>
                        <a14:foregroundMark x1="59218" y1="27219" x2="55714" y2="369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7420" y="5291030"/>
            <a:ext cx="1488137" cy="51082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4185698" y="2204153"/>
            <a:ext cx="4857240" cy="1155212"/>
            <a:chOff x="4220089" y="3106514"/>
            <a:chExt cx="4856397" cy="1155212"/>
          </a:xfrm>
        </p:grpSpPr>
        <p:sp>
          <p:nvSpPr>
            <p:cNvPr id="114" name="Rectangle 58"/>
            <p:cNvSpPr/>
            <p:nvPr/>
          </p:nvSpPr>
          <p:spPr>
            <a:xfrm>
              <a:off x="4220089" y="3106514"/>
              <a:ext cx="4856397" cy="553357"/>
            </a:xfrm>
            <a:prstGeom prst="rect">
              <a:avLst/>
            </a:prstGeom>
            <a:solidFill>
              <a:srgbClr val="7C848A">
                <a:alpha val="45000"/>
              </a:srgbClr>
            </a:solidFill>
            <a:ln>
              <a:noFill/>
            </a:ln>
          </p:spPr>
          <p:txBody>
            <a:bodyPr vert="horz" wrap="square" lIns="0" tIns="0" rIns="10800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Fully Web Based: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Simple UX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c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reation process</a:t>
              </a:r>
            </a:p>
          </p:txBody>
        </p:sp>
        <p:sp>
          <p:nvSpPr>
            <p:cNvPr id="115" name="Rectangle 58"/>
            <p:cNvSpPr/>
            <p:nvPr/>
          </p:nvSpPr>
          <p:spPr>
            <a:xfrm>
              <a:off x="4220089" y="3708369"/>
              <a:ext cx="4856397" cy="553357"/>
            </a:xfrm>
            <a:prstGeom prst="rect">
              <a:avLst/>
            </a:prstGeom>
            <a:solidFill>
              <a:srgbClr val="AAAFB3">
                <a:lumMod val="60000"/>
                <a:lumOff val="40000"/>
                <a:alpha val="71000"/>
              </a:srgbClr>
            </a:solidFill>
            <a:ln>
              <a:noFill/>
            </a:ln>
          </p:spPr>
          <p:txBody>
            <a:bodyPr vert="horz" wrap="square" lIns="0" tIns="0" rIns="10800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Based in open 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s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tandards (No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 proprietary API)</a:t>
              </a:r>
            </a:p>
          </p:txBody>
        </p:sp>
        <p:sp>
          <p:nvSpPr>
            <p:cNvPr id="116" name="Rectángulo redondeado 29"/>
            <p:cNvSpPr/>
            <p:nvPr/>
          </p:nvSpPr>
          <p:spPr bwMode="auto">
            <a:xfrm>
              <a:off x="4274334" y="3106514"/>
              <a:ext cx="3409170" cy="506267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>
                <a:srgbClr val="000000">
                  <a:alpha val="43000"/>
                </a:srgbClr>
              </a:outerShdw>
            </a:effectLst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Web Apps and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Web Based UX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 pitchFamily="34" charset="0"/>
              </a:endParaRPr>
            </a:p>
          </p:txBody>
        </p:sp>
        <p:sp>
          <p:nvSpPr>
            <p:cNvPr id="117" name="Rectángulo redondeado 28"/>
            <p:cNvSpPr/>
            <p:nvPr/>
          </p:nvSpPr>
          <p:spPr bwMode="auto">
            <a:xfrm>
              <a:off x="4274334" y="3708369"/>
              <a:ext cx="3409170" cy="506267"/>
            </a:xfrm>
            <a:prstGeom prst="roundRect">
              <a:avLst/>
            </a:prstGeom>
            <a:solidFill>
              <a:srgbClr val="002A82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>
                <a:srgbClr val="000000">
                  <a:alpha val="43000"/>
                </a:srgbClr>
              </a:outerShdw>
            </a:effectLst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Browser +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WebAPIs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 pitchFamily="34" charset="0"/>
              </a:endParaRPr>
            </a:p>
          </p:txBody>
        </p:sp>
        <p:pic>
          <p:nvPicPr>
            <p:cNvPr id="118" name="Imagen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7236" y="3165065"/>
              <a:ext cx="1214486" cy="332859"/>
            </a:xfrm>
            <a:prstGeom prst="rect">
              <a:avLst/>
            </a:prstGeom>
          </p:spPr>
        </p:pic>
      </p:grpSp>
      <p:pic>
        <p:nvPicPr>
          <p:cNvPr id="119" name="Imagen 8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564" y="2723363"/>
            <a:ext cx="877151" cy="668800"/>
          </a:xfrm>
          <a:prstGeom prst="rect">
            <a:avLst/>
          </a:prstGeom>
        </p:spPr>
      </p:pic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sp>
        <p:nvSpPr>
          <p:cNvPr id="122" name="Up Arrow 121"/>
          <p:cNvSpPr/>
          <p:nvPr/>
        </p:nvSpPr>
        <p:spPr bwMode="auto">
          <a:xfrm>
            <a:off x="4920367" y="3166247"/>
            <a:ext cx="1750735" cy="1610400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rgbClr val="CADBF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" name="Rectangle 122"/>
          <p:cNvSpPr/>
          <p:nvPr/>
        </p:nvSpPr>
        <p:spPr>
          <a:xfrm rot="16200000">
            <a:off x="5387998" y="3960623"/>
            <a:ext cx="824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elefonica Text"/>
                <a:cs typeface="Telefonica Text"/>
              </a:rPr>
              <a:t>DIRECT</a:t>
            </a: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elefonica Text"/>
                <a:cs typeface="Telefonica Text"/>
              </a:rPr>
              <a:t>ACCESS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Telefonica Text"/>
              <a:cs typeface="Telefonica Text"/>
            </a:endParaRPr>
          </a:p>
        </p:txBody>
      </p:sp>
    </p:spTree>
    <p:extLst>
      <p:ext uri="{BB962C8B-B14F-4D97-AF65-F5344CB8AC3E}">
        <p14:creationId xmlns:p14="http://schemas.microsoft.com/office/powerpoint/2010/main" val="32906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Architecture: GONK layer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7" y="1916832"/>
            <a:ext cx="74199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Architecture: GECKO layer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2204864"/>
            <a:ext cx="79629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Architecture: GAIA layer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69" y="2313409"/>
            <a:ext cx="64960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78104"/>
            <a:ext cx="71913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3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rial Black"/>
                <a:cs typeface="Arial Black"/>
              </a:rPr>
              <a:t>From web content to </a:t>
            </a:r>
            <a:r>
              <a:rPr lang="en-US" sz="2800" dirty="0" err="1" smtClean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lang="en-US" sz="2800" dirty="0" smtClean="0">
                <a:solidFill>
                  <a:srgbClr val="FFFFFF"/>
                </a:solidFill>
                <a:latin typeface="Arial Black"/>
                <a:cs typeface="Arial Black"/>
              </a:rPr>
              <a:t> system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1435728" y="1612022"/>
            <a:ext cx="5993083" cy="4176464"/>
            <a:chOff x="1676055" y="1628800"/>
            <a:chExt cx="5993083" cy="4176464"/>
          </a:xfrm>
        </p:grpSpPr>
        <p:sp>
          <p:nvSpPr>
            <p:cNvPr id="121" name="Rectangle 16"/>
            <p:cNvSpPr/>
            <p:nvPr/>
          </p:nvSpPr>
          <p:spPr>
            <a:xfrm>
              <a:off x="4186901" y="1766136"/>
              <a:ext cx="34822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65C3D4"/>
                </a:buClr>
                <a:buSzPct val="150000"/>
              </a:pPr>
              <a:r>
                <a:rPr lang="en-US" sz="2000" b="1" kern="0" dirty="0" smtClean="0">
                  <a:solidFill>
                    <a:schemeClr val="bg1"/>
                  </a:solidFill>
                  <a:latin typeface="Telefonica Text"/>
                  <a:ea typeface="ＭＳ Ｐゴシック"/>
                </a:rPr>
                <a:t>NEW HTML5-PHONE</a:t>
              </a:r>
            </a:p>
          </p:txBody>
        </p:sp>
        <p:sp>
          <p:nvSpPr>
            <p:cNvPr id="6" name="5 Rectángulo"/>
            <p:cNvSpPr/>
            <p:nvPr/>
          </p:nvSpPr>
          <p:spPr bwMode="auto">
            <a:xfrm>
              <a:off x="1676055" y="1628800"/>
              <a:ext cx="5760640" cy="41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7" name="CuadroTexto 3"/>
            <p:cNvSpPr txBox="1"/>
            <p:nvPr/>
          </p:nvSpPr>
          <p:spPr>
            <a:xfrm>
              <a:off x="1748063" y="162880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6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Device</a:t>
              </a:r>
              <a:endParaRPr lang="en-GB" sz="16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1748063" y="2132856"/>
              <a:ext cx="2808312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9" name="CuadroTexto 9"/>
            <p:cNvSpPr txBox="1"/>
            <p:nvPr/>
          </p:nvSpPr>
          <p:spPr>
            <a:xfrm>
              <a:off x="1748063" y="2132856"/>
              <a:ext cx="1351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B2G Main process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10"/>
            <p:cNvSpPr txBox="1"/>
            <p:nvPr/>
          </p:nvSpPr>
          <p:spPr>
            <a:xfrm>
              <a:off x="2309415" y="2401143"/>
              <a:ext cx="1814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Gecko server &gt;&gt;</a:t>
              </a:r>
            </a:p>
          </p:txBody>
        </p:sp>
        <p:sp>
          <p:nvSpPr>
            <p:cNvPr id="11" name="10 Rectángulo"/>
            <p:cNvSpPr/>
            <p:nvPr/>
          </p:nvSpPr>
          <p:spPr bwMode="auto">
            <a:xfrm>
              <a:off x="4700391" y="2132856"/>
              <a:ext cx="1008112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2" name="CuadroTexto 13"/>
            <p:cNvSpPr txBox="1"/>
            <p:nvPr/>
          </p:nvSpPr>
          <p:spPr>
            <a:xfrm>
              <a:off x="4681420" y="213285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Gecko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CuadroTexto 15"/>
            <p:cNvSpPr txBox="1"/>
            <p:nvPr/>
          </p:nvSpPr>
          <p:spPr>
            <a:xfrm>
              <a:off x="4687163" y="2348880"/>
              <a:ext cx="1093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HAL &gt;&gt;</a:t>
              </a:r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5780511" y="2132856"/>
              <a:ext cx="720080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5" name="CuadroTexto 17"/>
            <p:cNvSpPr txBox="1"/>
            <p:nvPr/>
          </p:nvSpPr>
          <p:spPr>
            <a:xfrm>
              <a:off x="5780511" y="2143889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err="1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Gonk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"/>
            <p:cNvSpPr/>
            <p:nvPr/>
          </p:nvSpPr>
          <p:spPr bwMode="auto">
            <a:xfrm>
              <a:off x="6572599" y="2132856"/>
              <a:ext cx="720080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7" name="CuadroTexto 19"/>
            <p:cNvSpPr txBox="1"/>
            <p:nvPr/>
          </p:nvSpPr>
          <p:spPr>
            <a:xfrm>
              <a:off x="6545740" y="2132856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HW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17 Flecha curvada hacia arriba"/>
            <p:cNvSpPr/>
            <p:nvPr/>
          </p:nvSpPr>
          <p:spPr bwMode="auto">
            <a:xfrm>
              <a:off x="6356575" y="2996952"/>
              <a:ext cx="504056" cy="288032"/>
            </a:xfrm>
            <a:prstGeom prst="curved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9" name="18 Flecha curvada hacia arriba"/>
            <p:cNvSpPr/>
            <p:nvPr/>
          </p:nvSpPr>
          <p:spPr bwMode="auto">
            <a:xfrm>
              <a:off x="5564487" y="2996952"/>
              <a:ext cx="504056" cy="288032"/>
            </a:xfrm>
            <a:prstGeom prst="curvedUpArrow">
              <a:avLst/>
            </a:prstGeom>
            <a:solidFill>
              <a:srgbClr val="00C6D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0" name="19 Flecha curvada hacia arriba"/>
            <p:cNvSpPr/>
            <p:nvPr/>
          </p:nvSpPr>
          <p:spPr bwMode="auto">
            <a:xfrm>
              <a:off x="4412359" y="2996952"/>
              <a:ext cx="504056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1" name="20 Flecha curvada hacia arriba"/>
            <p:cNvSpPr/>
            <p:nvPr/>
          </p:nvSpPr>
          <p:spPr bwMode="auto">
            <a:xfrm rot="5400000">
              <a:off x="3440251" y="3248980"/>
              <a:ext cx="79208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2" name="21 Flecha curvada hacia arriba"/>
            <p:cNvSpPr/>
            <p:nvPr/>
          </p:nvSpPr>
          <p:spPr bwMode="auto">
            <a:xfrm rot="10800000">
              <a:off x="4340351" y="1844824"/>
              <a:ext cx="504056" cy="288032"/>
            </a:xfrm>
            <a:prstGeom prst="curvedUpArrow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3" name="22 Flecha curvada hacia arriba"/>
            <p:cNvSpPr/>
            <p:nvPr/>
          </p:nvSpPr>
          <p:spPr bwMode="auto">
            <a:xfrm rot="10800000">
              <a:off x="5420471" y="1844824"/>
              <a:ext cx="504056" cy="288032"/>
            </a:xfrm>
            <a:prstGeom prst="curvedUpArrow">
              <a:avLst/>
            </a:prstGeom>
            <a:solidFill>
              <a:srgbClr val="00C6D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3980311" y="3789040"/>
              <a:ext cx="2808312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5" name="CuadroTexto 28"/>
            <p:cNvSpPr txBox="1"/>
            <p:nvPr/>
          </p:nvSpPr>
          <p:spPr>
            <a:xfrm>
              <a:off x="3980311" y="3789040"/>
              <a:ext cx="1531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B2G content process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CuadroTexto 29"/>
            <p:cNvSpPr txBox="1"/>
            <p:nvPr/>
          </p:nvSpPr>
          <p:spPr>
            <a:xfrm>
              <a:off x="4196335" y="3985319"/>
              <a:ext cx="252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low-privileged process &gt;&gt;</a:t>
              </a:r>
            </a:p>
          </p:txBody>
        </p:sp>
        <p:sp>
          <p:nvSpPr>
            <p:cNvPr id="27" name="26 Rectángulo redondeado"/>
            <p:cNvSpPr/>
            <p:nvPr/>
          </p:nvSpPr>
          <p:spPr bwMode="auto">
            <a:xfrm>
              <a:off x="4340351" y="3429000"/>
              <a:ext cx="201622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8" name="CuadroTexto 31"/>
            <p:cNvSpPr txBox="1"/>
            <p:nvPr/>
          </p:nvSpPr>
          <p:spPr>
            <a:xfrm>
              <a:off x="4772399" y="3440033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Web content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28 Flecha curvada hacia arriba"/>
            <p:cNvSpPr/>
            <p:nvPr/>
          </p:nvSpPr>
          <p:spPr bwMode="auto">
            <a:xfrm rot="16200000">
              <a:off x="3800290" y="3248980"/>
              <a:ext cx="79208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0" name="29 Rectángulo"/>
            <p:cNvSpPr/>
            <p:nvPr/>
          </p:nvSpPr>
          <p:spPr bwMode="auto">
            <a:xfrm>
              <a:off x="2756175" y="4869160"/>
              <a:ext cx="2808312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1" name="CuadroTexto 35"/>
            <p:cNvSpPr txBox="1"/>
            <p:nvPr/>
          </p:nvSpPr>
          <p:spPr>
            <a:xfrm>
              <a:off x="2756175" y="4869160"/>
              <a:ext cx="1531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B2G content process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uadroTexto 36"/>
            <p:cNvSpPr txBox="1"/>
            <p:nvPr/>
          </p:nvSpPr>
          <p:spPr>
            <a:xfrm>
              <a:off x="2972199" y="5065439"/>
              <a:ext cx="252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low-privileged process &gt;&gt;</a:t>
              </a:r>
            </a:p>
          </p:txBody>
        </p:sp>
        <p:sp>
          <p:nvSpPr>
            <p:cNvPr id="33" name="32 Rectángulo redondeado"/>
            <p:cNvSpPr/>
            <p:nvPr/>
          </p:nvSpPr>
          <p:spPr bwMode="auto">
            <a:xfrm>
              <a:off x="3116215" y="4509120"/>
              <a:ext cx="201622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4" name="CuadroTexto 38"/>
            <p:cNvSpPr txBox="1"/>
            <p:nvPr/>
          </p:nvSpPr>
          <p:spPr>
            <a:xfrm>
              <a:off x="3548263" y="4520153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Web content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34 Flecha curvada hacia arriba"/>
            <p:cNvSpPr/>
            <p:nvPr/>
          </p:nvSpPr>
          <p:spPr bwMode="auto">
            <a:xfrm rot="5400000">
              <a:off x="1676055" y="3789040"/>
              <a:ext cx="187220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6" name="35 Flecha curvada hacia arriba"/>
            <p:cNvSpPr/>
            <p:nvPr/>
          </p:nvSpPr>
          <p:spPr bwMode="auto">
            <a:xfrm rot="16200000">
              <a:off x="1964087" y="3789040"/>
              <a:ext cx="187220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7" name="36 Flecha curvada hacia arriba"/>
            <p:cNvSpPr/>
            <p:nvPr/>
          </p:nvSpPr>
          <p:spPr bwMode="auto">
            <a:xfrm rot="10800000">
              <a:off x="6284567" y="1844825"/>
              <a:ext cx="504056" cy="288032"/>
            </a:xfrm>
            <a:prstGeom prst="curved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8" name="CuadroTexto 42"/>
            <p:cNvSpPr txBox="1"/>
            <p:nvPr/>
          </p:nvSpPr>
          <p:spPr>
            <a:xfrm rot="16200000">
              <a:off x="1204905" y="3720321"/>
              <a:ext cx="1980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IPDL-based communication</a:t>
              </a:r>
            </a:p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 mechanism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CuadroTexto 44"/>
            <p:cNvSpPr txBox="1"/>
            <p:nvPr/>
          </p:nvSpPr>
          <p:spPr>
            <a:xfrm rot="16200000">
              <a:off x="2749255" y="3363913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IPDL-based</a:t>
              </a:r>
            </a:p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 communication</a:t>
              </a:r>
            </a:p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 mechanism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6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GECKO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468338" y="3861048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XPIDL</a:t>
            </a:r>
          </a:p>
        </p:txBody>
      </p:sp>
      <p:sp>
        <p:nvSpPr>
          <p:cNvPr id="6" name="5 Flecha derecha"/>
          <p:cNvSpPr/>
          <p:nvPr/>
        </p:nvSpPr>
        <p:spPr bwMode="auto">
          <a:xfrm>
            <a:off x="5508898" y="5265204"/>
            <a:ext cx="864096" cy="8280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6661026" y="5499230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XPT</a:t>
            </a:r>
          </a:p>
        </p:txBody>
      </p:sp>
      <p:sp>
        <p:nvSpPr>
          <p:cNvPr id="15" name="14 Rectángulo"/>
          <p:cNvSpPr/>
          <p:nvPr/>
        </p:nvSpPr>
        <p:spPr bwMode="auto">
          <a:xfrm>
            <a:off x="5533816" y="3954283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h</a:t>
            </a:r>
          </a:p>
        </p:txBody>
      </p:sp>
      <p:sp>
        <p:nvSpPr>
          <p:cNvPr id="17" name="16 Rectángulo"/>
          <p:cNvSpPr/>
          <p:nvPr/>
        </p:nvSpPr>
        <p:spPr bwMode="auto">
          <a:xfrm>
            <a:off x="5652914" y="4250699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cpp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7309098" y="4098299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 smtClean="0">
                <a:solidFill>
                  <a:schemeClr val="bg1"/>
                </a:solidFill>
                <a:latin typeface="TheSansCorrespondence" pitchFamily="34" charset="0"/>
              </a:rPr>
              <a:t>js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7" name="6 Flecha izquierda y derecha"/>
          <p:cNvSpPr/>
          <p:nvPr/>
        </p:nvSpPr>
        <p:spPr bwMode="auto">
          <a:xfrm rot="3680289">
            <a:off x="6205752" y="4740113"/>
            <a:ext cx="839178" cy="60884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22" name="21 Flecha izquierda y derecha"/>
          <p:cNvSpPr/>
          <p:nvPr/>
        </p:nvSpPr>
        <p:spPr bwMode="auto">
          <a:xfrm rot="6960067">
            <a:off x="7203046" y="4723462"/>
            <a:ext cx="839178" cy="60884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pic>
        <p:nvPicPr>
          <p:cNvPr id="23" name="Picture 3" descr="C:\Users\acperez.HI\Desktop\moz_0501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9944" r="4031" b="4798"/>
          <a:stretch/>
        </p:blipFill>
        <p:spPr bwMode="auto">
          <a:xfrm>
            <a:off x="590868" y="1512451"/>
            <a:ext cx="3087584" cy="21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1" y="4261445"/>
            <a:ext cx="4676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Esquina doblada"/>
          <p:cNvSpPr/>
          <p:nvPr/>
        </p:nvSpPr>
        <p:spPr bwMode="auto">
          <a:xfrm>
            <a:off x="4716810" y="1679973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Manager</a:t>
            </a:r>
          </a:p>
        </p:txBody>
      </p:sp>
      <p:sp>
        <p:nvSpPr>
          <p:cNvPr id="28" name="27 Esquina doblada"/>
          <p:cNvSpPr/>
          <p:nvPr/>
        </p:nvSpPr>
        <p:spPr bwMode="auto">
          <a:xfrm>
            <a:off x="6084962" y="1679973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Service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29" name="28 Esquina doblada"/>
          <p:cNvSpPr/>
          <p:nvPr/>
        </p:nvSpPr>
        <p:spPr bwMode="auto">
          <a:xfrm>
            <a:off x="7381106" y="1679973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Database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cxnSp>
        <p:nvCxnSpPr>
          <p:cNvPr id="11" name="10 Conector recto de flecha"/>
          <p:cNvCxnSpPr>
            <a:stCxn id="9" idx="3"/>
            <a:endCxn id="28" idx="1"/>
          </p:cNvCxnSpPr>
          <p:nvPr/>
        </p:nvCxnSpPr>
        <p:spPr bwMode="auto">
          <a:xfrm>
            <a:off x="5652914" y="2194447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31 Conector recto de flecha"/>
          <p:cNvCxnSpPr>
            <a:stCxn id="28" idx="3"/>
            <a:endCxn id="29" idx="1"/>
          </p:cNvCxnSpPr>
          <p:nvPr/>
        </p:nvCxnSpPr>
        <p:spPr bwMode="auto">
          <a:xfrm>
            <a:off x="7021066" y="2194447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201" name="Picture 9" descr="C:\Users\acperez.HI\Desktop\images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02" y="3068960"/>
            <a:ext cx="683312" cy="6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35 Conector recto de flecha"/>
          <p:cNvCxnSpPr>
            <a:stCxn id="29" idx="2"/>
            <a:endCxn id="8201" idx="0"/>
          </p:cNvCxnSpPr>
          <p:nvPr/>
        </p:nvCxnSpPr>
        <p:spPr bwMode="auto">
          <a:xfrm>
            <a:off x="7849158" y="270892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41 Esquina doblada"/>
          <p:cNvSpPr/>
          <p:nvPr/>
        </p:nvSpPr>
        <p:spPr bwMode="auto">
          <a:xfrm>
            <a:off x="3780706" y="2852936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 smtClean="0">
                <a:latin typeface="TheSansCorrespondence" pitchFamily="34" charset="0"/>
              </a:rPr>
              <a:t>WebApp</a:t>
            </a:r>
            <a:endParaRPr lang="es-ES" dirty="0" smtClean="0">
              <a:latin typeface="TheSansCorrespondence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(JS)</a:t>
            </a:r>
          </a:p>
        </p:txBody>
      </p:sp>
      <p:cxnSp>
        <p:nvCxnSpPr>
          <p:cNvPr id="43" name="42 Conector recto de flecha"/>
          <p:cNvCxnSpPr>
            <a:stCxn id="42" idx="0"/>
            <a:endCxn id="9" idx="1"/>
          </p:cNvCxnSpPr>
          <p:nvPr/>
        </p:nvCxnSpPr>
        <p:spPr bwMode="auto">
          <a:xfrm flipV="1">
            <a:off x="4248758" y="2194447"/>
            <a:ext cx="468052" cy="658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14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_plantilla_color_bravo">
  <a:themeElements>
    <a:clrScheme name="TF_plantilla_color_bravo 15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61B8CD"/>
      </a:accent2>
      <a:accent3>
        <a:srgbClr val="FFFFFF"/>
      </a:accent3>
      <a:accent4>
        <a:srgbClr val="033445"/>
      </a:accent4>
      <a:accent5>
        <a:srgbClr val="AAAFB3"/>
      </a:accent5>
      <a:accent6>
        <a:srgbClr val="57A6BA"/>
      </a:accent6>
      <a:hlink>
        <a:srgbClr val="FFFFCC"/>
      </a:hlink>
      <a:folHlink>
        <a:srgbClr val="D2A85D"/>
      </a:folHlink>
    </a:clrScheme>
    <a:fontScheme name="TF_plantilla_color_bravo">
      <a:majorFont>
        <a:latin typeface="Telefonica Headline Light"/>
        <a:ea typeface="Arial Unicode MS"/>
        <a:cs typeface="Arial Unicode MS"/>
      </a:majorFont>
      <a:minorFont>
        <a:latin typeface="Telefonica Tex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lnDef>
  </a:objectDefaults>
  <a:extraClrSchemeLst>
    <a:extraClrScheme>
      <a:clrScheme name="TF_plantilla_color_bravo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55463</TotalTime>
  <Words>451</Words>
  <Application>Microsoft Office PowerPoint</Application>
  <PresentationFormat>Personalizado</PresentationFormat>
  <Paragraphs>132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TF_plantilla_color_bravo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Gestión de Marca</Manager>
  <Company>Telefónica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PowerPoint</dc:title>
  <dc:creator>jaav</dc:creator>
  <cp:keywords>Spot colour scheme</cp:keywords>
  <dc:description>Feb 2004 update for Office 2003 rollout_x000d_
May 2004 Copyright line update_x000d_
Jan 2005 Copyright update</dc:description>
  <cp:lastModifiedBy>ALBERTO CRESPELL PEREZ</cp:lastModifiedBy>
  <cp:revision>1161</cp:revision>
  <cp:lastPrinted>2012-04-04T17:11:07Z</cp:lastPrinted>
  <dcterms:created xsi:type="dcterms:W3CDTF">2010-04-29T10:15:24Z</dcterms:created>
  <dcterms:modified xsi:type="dcterms:W3CDTF">2013-05-13T20:48:44Z</dcterms:modified>
</cp:coreProperties>
</file>