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9" r:id="rId3"/>
    <p:sldId id="446" r:id="rId4"/>
    <p:sldId id="445" r:id="rId5"/>
    <p:sldId id="447" r:id="rId6"/>
    <p:sldId id="450" r:id="rId7"/>
    <p:sldId id="451" r:id="rId8"/>
    <p:sldId id="452" r:id="rId9"/>
    <p:sldId id="453" r:id="rId10"/>
    <p:sldId id="454" r:id="rId11"/>
    <p:sldId id="448" r:id="rId12"/>
    <p:sldId id="455" r:id="rId13"/>
    <p:sldId id="44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3560">
          <p15:clr>
            <a:srgbClr val="A4A3A4"/>
          </p15:clr>
        </p15:guide>
        <p15:guide id="6" pos="2200">
          <p15:clr>
            <a:srgbClr val="A4A3A4"/>
          </p15:clr>
        </p15:guide>
        <p15:guide id="7" pos="296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6F4"/>
    <a:srgbClr val="E7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533" autoAdjust="0"/>
  </p:normalViewPr>
  <p:slideViewPr>
    <p:cSldViewPr showGuides="1">
      <p:cViewPr varScale="1">
        <p:scale>
          <a:sx n="116" d="100"/>
          <a:sy n="116" d="100"/>
        </p:scale>
        <p:origin x="1800" y="108"/>
      </p:cViewPr>
      <p:guideLst>
        <p:guide orient="horz" pos="2160"/>
        <p:guide orient="horz" pos="1117"/>
        <p:guide orient="horz" pos="3793"/>
        <p:guide pos="2880"/>
        <p:guide pos="3560"/>
        <p:guide pos="2200"/>
        <p:guide pos="296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22A35-5D19-42E4-B7F8-1D194F95FCE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179C7D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Textmasterformat bearbeiten</a:t>
            </a:r>
          </a:p>
          <a:p>
            <a:pPr marL="360363" marR="0" lvl="1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Ebene</a:t>
            </a:r>
          </a:p>
          <a:p>
            <a:pPr marL="536575" marR="0" lvl="2" indent="-176213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Dritte Ebene</a:t>
            </a:r>
          </a:p>
          <a:p>
            <a:pPr marL="715963" marR="0" lvl="3" indent="-1746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Vierte Ebene</a:t>
            </a:r>
          </a:p>
          <a:p>
            <a:pPr marL="896938" marR="0" lvl="4" indent="-1809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Fünfte Ebene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03F13-BFD1-45E1-A829-2B84F1DBC3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marR="0" indent="-1714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179C7D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marR="0" indent="-1841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6575" marR="0" indent="-176213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5963" marR="0" indent="-17462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6938" marR="0" indent="-18097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03F13-BFD1-45E1-A829-2B84F1DBC32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94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9" y="2895728"/>
            <a:ext cx="8199675" cy="29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9731" cy="42480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bg2"/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/3 zu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bg2"/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50419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bg2"/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25875" y="1773238"/>
            <a:ext cx="50419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bg2"/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6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3238"/>
            <a:ext cx="8208000" cy="4249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565041"/>
            <a:ext cx="12567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 smtClean="0">
                <a:solidFill>
                  <a:schemeClr val="bg2">
                    <a:lumMod val="50000"/>
                  </a:schemeClr>
                </a:solidFill>
              </a:rPr>
              <a:t>© Fraunhofer ··</a:t>
            </a:r>
            <a:r>
              <a:rPr lang="de-DE" sz="800" baseline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800" dirty="0" smtClean="0">
                <a:solidFill>
                  <a:schemeClr val="bg2">
                    <a:lumMod val="50000"/>
                  </a:schemeClr>
                </a:solidFill>
              </a:rPr>
              <a:t>Seite </a:t>
            </a:r>
            <a:fld id="{2A8EBD41-E5DA-4769-BDD5-2A8A1EFB616C}" type="slidenum">
              <a:rPr lang="de-DE" sz="800" smtClean="0">
                <a:solidFill>
                  <a:schemeClr val="bg2">
                    <a:lumMod val="50000"/>
                  </a:schemeClr>
                </a:solidFill>
              </a:rPr>
              <a:pPr/>
              <a:t>‹Nr.›</a:t>
            </a:fld>
            <a:r>
              <a:rPr lang="de-DE" sz="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8545" y="6421931"/>
            <a:ext cx="1336180" cy="26622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272824"/>
            <a:ext cx="1594381" cy="5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christoph.quix@fit.fraunhofer.d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cs typeface="Times New Roman" panose="02020603050405020304" pitchFamily="18" charset="0"/>
              </a:rPr>
              <a:t>PD Dr. Christoph Quix</a:t>
            </a:r>
            <a:r>
              <a:rPr lang="de-DE" dirty="0">
                <a:solidFill>
                  <a:srgbClr val="FF0000"/>
                </a:solidFill>
              </a:rPr>
              <a:t/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 smtClean="0"/>
              <a:t>IDS e.V. AG Architektur – 13. Juli 2016 – Frankfurt </a:t>
            </a:r>
            <a:endParaRPr lang="de-DE" dirty="0" smtClean="0">
              <a:cs typeface="Times New Roman" panose="02020603050405020304" pitchFamily="18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Industrial </a:t>
            </a:r>
            <a:r>
              <a:rPr lang="de-DE" dirty="0"/>
              <a:t>Data </a:t>
            </a:r>
            <a:r>
              <a:rPr lang="de-DE" dirty="0" smtClean="0"/>
              <a:t>Space</a:t>
            </a:r>
            <a:br>
              <a:rPr lang="de-DE" dirty="0" smtClean="0"/>
            </a:br>
            <a:r>
              <a:rPr lang="de-DE" dirty="0" smtClean="0"/>
              <a:t>Geschäftsarchitektur</a:t>
            </a:r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0" b="271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23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Publish</a:t>
            </a:r>
            <a:r>
              <a:rPr lang="de-DE" dirty="0" smtClean="0"/>
              <a:t> &amp;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Data Apps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135173" cy="49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 und Vorgehen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Aktueller Stand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40530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Zertifizierungsprozesse einbinden</a:t>
            </a:r>
          </a:p>
          <a:p>
            <a:pPr lvl="1"/>
            <a:r>
              <a:rPr lang="de-DE" dirty="0" smtClean="0"/>
              <a:t>Wo ist Zertifizierung erforderlich?</a:t>
            </a:r>
          </a:p>
          <a:p>
            <a:pPr lvl="1"/>
            <a:r>
              <a:rPr lang="de-DE" dirty="0" smtClean="0"/>
              <a:t>Zertifizierung von Komponenten vs. Teilnehmern</a:t>
            </a:r>
          </a:p>
          <a:p>
            <a:r>
              <a:rPr lang="de-DE" dirty="0" smtClean="0"/>
              <a:t>Rollen verifizieren</a:t>
            </a:r>
          </a:p>
          <a:p>
            <a:pPr lvl="1"/>
            <a:r>
              <a:rPr lang="de-DE" dirty="0" smtClean="0"/>
              <a:t>Clearing House</a:t>
            </a:r>
          </a:p>
          <a:p>
            <a:r>
              <a:rPr lang="de-DE" dirty="0" smtClean="0"/>
              <a:t>Schnittstellen ausarbeiten und in Architekturentwurf integrieren</a:t>
            </a:r>
          </a:p>
          <a:p>
            <a:r>
              <a:rPr lang="de-DE" dirty="0" smtClean="0"/>
              <a:t>Referenz-Anwendungsfälle modellieren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27650"/>
              </p:ext>
            </p:extLst>
          </p:nvPr>
        </p:nvGraphicFramePr>
        <p:xfrm>
          <a:off x="472708" y="1556793"/>
          <a:ext cx="8202016" cy="44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0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3254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smtClean="0">
                          <a:solidFill>
                            <a:schemeClr val="tx2"/>
                          </a:solidFill>
                        </a:rPr>
                        <a:t>PD </a:t>
                      </a:r>
                      <a:r>
                        <a:rPr lang="de-DE" sz="1600" b="0" i="0" dirty="0" smtClean="0">
                          <a:solidFill>
                            <a:schemeClr val="tx2"/>
                          </a:solidFill>
                        </a:rPr>
                        <a:t>Dr. </a:t>
                      </a:r>
                      <a:r>
                        <a:rPr lang="de-DE" sz="1600" b="0" i="0" dirty="0" smtClean="0">
                          <a:solidFill>
                            <a:schemeClr val="tx2"/>
                          </a:solidFill>
                        </a:rPr>
                        <a:t>Christoph Quix</a:t>
                      </a:r>
                      <a:endParaRPr lang="de-DE" sz="1600" b="0" i="0" dirty="0" smtClean="0">
                        <a:solidFill>
                          <a:schemeClr val="tx2"/>
                        </a:solidFill>
                      </a:endParaRPr>
                    </a:p>
                    <a:p>
                      <a:endParaRPr lang="de-DE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0" i="0" dirty="0" smtClean="0">
                          <a:solidFill>
                            <a:schemeClr val="tx1"/>
                          </a:solidFill>
                        </a:rPr>
                        <a:t>Fraunhofer </a:t>
                      </a:r>
                      <a:r>
                        <a:rPr lang="de-DE" sz="1400" b="0" i="0" dirty="0" smtClean="0">
                          <a:solidFill>
                            <a:schemeClr val="tx1"/>
                          </a:solidFill>
                        </a:rPr>
                        <a:t>FIT</a:t>
                      </a:r>
                      <a:endParaRPr lang="de-DE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solidFill>
                            <a:schemeClr val="tx1"/>
                          </a:solidFill>
                          <a:hlinkClick r:id="rId2"/>
                        </a:rPr>
                        <a:t>Christoph.Quix@fit.fraunhofer.de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7301096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73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731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73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73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5396673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Ihr Ansprechpartner für weitere Informationen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446629" y="6433240"/>
            <a:ext cx="65" cy="12311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052" name="Picture 4" descr="Emai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86" y="340041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wbda-utmbdc.org/iwbda2016/wp-content/uploads/2016/04/christo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1872208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3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 und Vorgehen</a:t>
            </a:r>
            <a:endParaRPr lang="de-DE" dirty="0" smtClean="0"/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Aktueller Stand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Ausblick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Strukturierte Modellierung der IDS-Prozesse</a:t>
            </a:r>
          </a:p>
          <a:p>
            <a:r>
              <a:rPr lang="de-DE" dirty="0" smtClean="0"/>
              <a:t>Abgleich mit</a:t>
            </a:r>
          </a:p>
          <a:p>
            <a:pPr lvl="1"/>
            <a:r>
              <a:rPr lang="de-DE" dirty="0" smtClean="0"/>
              <a:t>Anwendungsfällen</a:t>
            </a:r>
          </a:p>
          <a:p>
            <a:pPr lvl="1"/>
            <a:r>
              <a:rPr lang="de-DE" dirty="0" smtClean="0"/>
              <a:t>Architektur</a:t>
            </a:r>
          </a:p>
          <a:p>
            <a:pPr lvl="1"/>
            <a:r>
              <a:rPr lang="de-DE" dirty="0" smtClean="0"/>
              <a:t>Referenz-Implementierungen</a:t>
            </a:r>
          </a:p>
          <a:p>
            <a:pPr lvl="1"/>
            <a:endParaRPr lang="de-DE" dirty="0"/>
          </a:p>
          <a:p>
            <a:r>
              <a:rPr lang="de-DE" dirty="0" smtClean="0"/>
              <a:t>Nicht betrachtet:</a:t>
            </a:r>
          </a:p>
          <a:p>
            <a:pPr lvl="1"/>
            <a:r>
              <a:rPr lang="de-DE" dirty="0" smtClean="0"/>
              <a:t>Prozesse, die innerhalb eines Unternehmens organisatorisch erforderlich sind, um Daten über den IDS auszutauschen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5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zur Entwicklung der Geschäftsarchitektur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der IDS-Prozesse (Whitepaper, Architektur, …)</a:t>
            </a:r>
          </a:p>
          <a:p>
            <a:pPr lvl="1"/>
            <a:r>
              <a:rPr lang="de-DE" dirty="0" smtClean="0"/>
              <a:t>Rollen identifizieren</a:t>
            </a:r>
          </a:p>
          <a:p>
            <a:pPr lvl="1"/>
            <a:r>
              <a:rPr lang="de-DE" dirty="0" smtClean="0"/>
              <a:t>Prozesse zuweisen</a:t>
            </a:r>
          </a:p>
          <a:p>
            <a:pPr lvl="1"/>
            <a:r>
              <a:rPr lang="de-DE" dirty="0" smtClean="0"/>
              <a:t>Einzelne Prozesse modellieren</a:t>
            </a:r>
          </a:p>
          <a:p>
            <a:pPr lvl="1"/>
            <a:r>
              <a:rPr lang="de-DE" dirty="0" smtClean="0"/>
              <a:t>Gesamtprozessmodell erstellen</a:t>
            </a:r>
          </a:p>
          <a:p>
            <a:r>
              <a:rPr lang="de-DE" dirty="0" smtClean="0"/>
              <a:t>Modellierung in BPMN</a:t>
            </a:r>
          </a:p>
          <a:p>
            <a:r>
              <a:rPr lang="de-DE" dirty="0" smtClean="0"/>
              <a:t>Ableiten der erforderlichen Schnittstellen der IDS-Komponenten</a:t>
            </a: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4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 und Vorgehen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de-DE" dirty="0"/>
              <a:t>Aktueller Stand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Ausblick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Erster Entwurf der Geschäftsarchitektur wurde fertig gestellt</a:t>
            </a:r>
          </a:p>
          <a:p>
            <a:r>
              <a:rPr lang="de-DE" dirty="0" smtClean="0"/>
              <a:t>Rollen wurden identifiziert</a:t>
            </a:r>
          </a:p>
          <a:p>
            <a:r>
              <a:rPr lang="de-DE" dirty="0" smtClean="0"/>
              <a:t>Grundlegende Prozesse beschrieben und modelliert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7195947" y="2296052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Data Owner</a:t>
            </a:r>
            <a:endParaRPr lang="en-GB" sz="1000" kern="0" dirty="0"/>
          </a:p>
        </p:txBody>
      </p:sp>
      <p:sp>
        <p:nvSpPr>
          <p:cNvPr id="6" name="Abgerundetes Rechteck 5"/>
          <p:cNvSpPr/>
          <p:nvPr/>
        </p:nvSpPr>
        <p:spPr>
          <a:xfrm>
            <a:off x="5541494" y="2296052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Data Provider</a:t>
            </a:r>
            <a:endParaRPr lang="en-GB" sz="1000" kern="0" dirty="0"/>
          </a:p>
        </p:txBody>
      </p:sp>
      <p:cxnSp>
        <p:nvCxnSpPr>
          <p:cNvPr id="7" name="Gerade Verbindung mit Pfeil 6"/>
          <p:cNvCxnSpPr>
            <a:stCxn id="5" idx="1"/>
            <a:endCxn id="6" idx="3"/>
          </p:cNvCxnSpPr>
          <p:nvPr/>
        </p:nvCxnSpPr>
        <p:spPr bwMode="auto">
          <a:xfrm flipH="1">
            <a:off x="6405590" y="2512076"/>
            <a:ext cx="790357" cy="0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6504713" y="2463750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authorise</a:t>
            </a:r>
            <a:endParaRPr lang="en-GB" sz="1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716958" y="2296052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Data</a:t>
            </a:r>
          </a:p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Consumer</a:t>
            </a:r>
            <a:endParaRPr lang="en-GB" sz="1000" kern="0" dirty="0"/>
          </a:p>
        </p:txBody>
      </p:sp>
      <p:sp>
        <p:nvSpPr>
          <p:cNvPr id="10" name="Abgerundetes Rechteck 9"/>
          <p:cNvSpPr/>
          <p:nvPr/>
        </p:nvSpPr>
        <p:spPr>
          <a:xfrm>
            <a:off x="3021214" y="2872116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Broker</a:t>
            </a:r>
            <a:endParaRPr lang="en-GB" sz="1000" kern="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3021506" y="3448180"/>
            <a:ext cx="86409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Clearing House</a:t>
            </a:r>
            <a:endParaRPr lang="en-GB" sz="1000" kern="0" dirty="0"/>
          </a:p>
        </p:txBody>
      </p:sp>
      <p:cxnSp>
        <p:nvCxnSpPr>
          <p:cNvPr id="12" name="Gerade Verbindung mit Pfeil 11"/>
          <p:cNvCxnSpPr>
            <a:stCxn id="6" idx="1"/>
            <a:endCxn id="10" idx="3"/>
          </p:cNvCxnSpPr>
          <p:nvPr/>
        </p:nvCxnSpPr>
        <p:spPr bwMode="auto">
          <a:xfrm flipH="1">
            <a:off x="3885310" y="2512076"/>
            <a:ext cx="1656184" cy="576064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12"/>
          <p:cNvSpPr txBox="1"/>
          <p:nvPr/>
        </p:nvSpPr>
        <p:spPr>
          <a:xfrm rot="20548894">
            <a:off x="3975272" y="2659107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publish metadata</a:t>
            </a:r>
            <a:endParaRPr lang="en-GB" sz="1000" dirty="0"/>
          </a:p>
        </p:txBody>
      </p:sp>
      <p:cxnSp>
        <p:nvCxnSpPr>
          <p:cNvPr id="14" name="Gerade Verbindung mit Pfeil 13"/>
          <p:cNvCxnSpPr>
            <a:stCxn id="6" idx="1"/>
            <a:endCxn id="11" idx="3"/>
          </p:cNvCxnSpPr>
          <p:nvPr/>
        </p:nvCxnSpPr>
        <p:spPr bwMode="auto">
          <a:xfrm flipH="1">
            <a:off x="3885602" y="2512076"/>
            <a:ext cx="1655892" cy="1152128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 rot="19426951">
            <a:off x="4242405" y="3030265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log transaction</a:t>
            </a:r>
            <a:endParaRPr lang="en-GB" sz="1000" dirty="0"/>
          </a:p>
        </p:txBody>
      </p:sp>
      <p:cxnSp>
        <p:nvCxnSpPr>
          <p:cNvPr id="16" name="Gerade Verbindung mit Pfeil 15"/>
          <p:cNvCxnSpPr>
            <a:stCxn id="9" idx="3"/>
            <a:endCxn id="10" idx="1"/>
          </p:cNvCxnSpPr>
          <p:nvPr/>
        </p:nvCxnSpPr>
        <p:spPr bwMode="auto">
          <a:xfrm>
            <a:off x="1581054" y="2512076"/>
            <a:ext cx="1440160" cy="576064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 rot="1465766">
            <a:off x="1957678" y="269071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search metadata</a:t>
            </a:r>
            <a:endParaRPr lang="en-GB" sz="1000" dirty="0"/>
          </a:p>
        </p:txBody>
      </p:sp>
      <p:cxnSp>
        <p:nvCxnSpPr>
          <p:cNvPr id="18" name="Gerade Verbindung mit Pfeil 17"/>
          <p:cNvCxnSpPr>
            <a:stCxn id="9" idx="3"/>
            <a:endCxn id="11" idx="1"/>
          </p:cNvCxnSpPr>
          <p:nvPr/>
        </p:nvCxnSpPr>
        <p:spPr bwMode="auto">
          <a:xfrm>
            <a:off x="1581054" y="2512076"/>
            <a:ext cx="1440452" cy="1152128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feld 18"/>
          <p:cNvSpPr txBox="1"/>
          <p:nvPr/>
        </p:nvSpPr>
        <p:spPr>
          <a:xfrm rot="2368525">
            <a:off x="1876807" y="3116576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log transaction</a:t>
            </a:r>
            <a:endParaRPr lang="en-GB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3014004" y="4312275"/>
            <a:ext cx="862365" cy="454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err="1" smtClean="0">
                <a:solidFill>
                  <a:schemeClr val="dk1"/>
                </a:solidFill>
              </a:rPr>
              <a:t>AppStore</a:t>
            </a:r>
            <a:endParaRPr lang="en-GB" sz="1000" kern="0" dirty="0">
              <a:solidFill>
                <a:schemeClr val="dk1"/>
              </a:solidFill>
            </a:endParaRPr>
          </a:p>
        </p:txBody>
      </p:sp>
      <p:cxnSp>
        <p:nvCxnSpPr>
          <p:cNvPr id="21" name="Gerade Verbindung mit Pfeil 20"/>
          <p:cNvCxnSpPr>
            <a:stCxn id="6" idx="2"/>
            <a:endCxn id="20" idx="3"/>
          </p:cNvCxnSpPr>
          <p:nvPr/>
        </p:nvCxnSpPr>
        <p:spPr bwMode="auto">
          <a:xfrm flipH="1">
            <a:off x="3876369" y="2728100"/>
            <a:ext cx="2097173" cy="1811313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stCxn id="9" idx="2"/>
            <a:endCxn id="20" idx="1"/>
          </p:cNvCxnSpPr>
          <p:nvPr/>
        </p:nvCxnSpPr>
        <p:spPr bwMode="auto">
          <a:xfrm>
            <a:off x="1149006" y="2728100"/>
            <a:ext cx="1864998" cy="1811313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 rot="19144216">
            <a:off x="4473949" y="360716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use data apps</a:t>
            </a:r>
            <a:endParaRPr lang="en-GB" sz="1000" dirty="0"/>
          </a:p>
        </p:txBody>
      </p:sp>
      <p:sp>
        <p:nvSpPr>
          <p:cNvPr id="24" name="Textfeld 23"/>
          <p:cNvSpPr txBox="1"/>
          <p:nvPr/>
        </p:nvSpPr>
        <p:spPr>
          <a:xfrm rot="2786969">
            <a:off x="1627501" y="3635146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use data apps</a:t>
            </a:r>
            <a:endParaRPr lang="en-GB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138954" y="4312275"/>
            <a:ext cx="862365" cy="454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>
                <a:solidFill>
                  <a:schemeClr val="dk1"/>
                </a:solidFill>
              </a:rPr>
              <a:t>App</a:t>
            </a:r>
          </a:p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Developer</a:t>
            </a:r>
            <a:endParaRPr lang="en-GB" sz="1000" kern="0" dirty="0">
              <a:solidFill>
                <a:schemeClr val="dk1"/>
              </a:solidFill>
            </a:endParaRPr>
          </a:p>
        </p:txBody>
      </p:sp>
      <p:cxnSp>
        <p:nvCxnSpPr>
          <p:cNvPr id="26" name="Gerade Verbindung mit Pfeil 25"/>
          <p:cNvCxnSpPr>
            <a:stCxn id="25" idx="1"/>
            <a:endCxn id="20" idx="3"/>
          </p:cNvCxnSpPr>
          <p:nvPr/>
        </p:nvCxnSpPr>
        <p:spPr bwMode="auto">
          <a:xfrm flipH="1">
            <a:off x="3876369" y="4539413"/>
            <a:ext cx="1262585" cy="0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/>
          <p:cNvSpPr txBox="1"/>
          <p:nvPr/>
        </p:nvSpPr>
        <p:spPr>
          <a:xfrm>
            <a:off x="4177776" y="4348387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publish app</a:t>
            </a:r>
            <a:endParaRPr lang="en-GB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87824" y="1340768"/>
            <a:ext cx="1008112" cy="4901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/>
              <a:t>Connector</a:t>
            </a:r>
            <a:br>
              <a:rPr lang="en-GB" sz="1000" kern="0" dirty="0" smtClean="0"/>
            </a:br>
            <a:r>
              <a:rPr lang="en-GB" sz="1000" kern="0" dirty="0" smtClean="0"/>
              <a:t>Service Provider</a:t>
            </a:r>
            <a:endParaRPr lang="en-GB" sz="1000" kern="0" dirty="0"/>
          </a:p>
        </p:txBody>
      </p:sp>
      <p:cxnSp>
        <p:nvCxnSpPr>
          <p:cNvPr id="29" name="Gerade Verbindung mit Pfeil 28"/>
          <p:cNvCxnSpPr>
            <a:stCxn id="9" idx="0"/>
            <a:endCxn id="28" idx="1"/>
          </p:cNvCxnSpPr>
          <p:nvPr/>
        </p:nvCxnSpPr>
        <p:spPr bwMode="auto">
          <a:xfrm flipV="1">
            <a:off x="1149006" y="1585833"/>
            <a:ext cx="1838818" cy="710219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/>
          <p:cNvCxnSpPr>
            <a:stCxn id="6" idx="0"/>
            <a:endCxn id="28" idx="3"/>
          </p:cNvCxnSpPr>
          <p:nvPr/>
        </p:nvCxnSpPr>
        <p:spPr bwMode="auto">
          <a:xfrm flipH="1" flipV="1">
            <a:off x="3995936" y="1585833"/>
            <a:ext cx="1977606" cy="710219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r Verbinder 30"/>
          <p:cNvCxnSpPr>
            <a:stCxn id="9" idx="3"/>
            <a:endCxn id="6" idx="1"/>
          </p:cNvCxnSpPr>
          <p:nvPr/>
        </p:nvCxnSpPr>
        <p:spPr bwMode="auto">
          <a:xfrm>
            <a:off x="1581054" y="2512076"/>
            <a:ext cx="3960440" cy="0"/>
          </a:xfrm>
          <a:prstGeom prst="line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096778" y="231695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exchange data</a:t>
            </a:r>
            <a:endParaRPr lang="en-GB" sz="1000" dirty="0"/>
          </a:p>
        </p:txBody>
      </p:sp>
      <p:sp>
        <p:nvSpPr>
          <p:cNvPr id="33" name="Textfeld 32"/>
          <p:cNvSpPr txBox="1"/>
          <p:nvPr/>
        </p:nvSpPr>
        <p:spPr>
          <a:xfrm rot="1166340">
            <a:off x="4475154" y="168172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transfer data</a:t>
            </a:r>
            <a:endParaRPr lang="en-GB" sz="1000" dirty="0"/>
          </a:p>
        </p:txBody>
      </p:sp>
      <p:sp>
        <p:nvSpPr>
          <p:cNvPr id="34" name="Textfeld 33"/>
          <p:cNvSpPr txBox="1"/>
          <p:nvPr/>
        </p:nvSpPr>
        <p:spPr>
          <a:xfrm rot="20350175">
            <a:off x="1780479" y="1658130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receive data</a:t>
            </a:r>
            <a:endParaRPr lang="en-GB" sz="10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643029" y="5051653"/>
            <a:ext cx="943952" cy="4542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GB" sz="1000" kern="0" dirty="0" smtClean="0">
                <a:solidFill>
                  <a:schemeClr val="dk1"/>
                </a:solidFill>
              </a:rPr>
              <a:t>Certification Body</a:t>
            </a:r>
          </a:p>
        </p:txBody>
      </p:sp>
      <p:cxnSp>
        <p:nvCxnSpPr>
          <p:cNvPr id="36" name="Gerade Verbindung mit Pfeil 35"/>
          <p:cNvCxnSpPr>
            <a:stCxn id="35" idx="3"/>
            <a:endCxn id="25" idx="2"/>
          </p:cNvCxnSpPr>
          <p:nvPr/>
        </p:nvCxnSpPr>
        <p:spPr bwMode="auto">
          <a:xfrm flipV="1">
            <a:off x="4586981" y="4766550"/>
            <a:ext cx="983156" cy="512241"/>
          </a:xfrm>
          <a:prstGeom prst="straightConnector1">
            <a:avLst/>
          </a:prstGeom>
          <a:noFill/>
          <a:ln w="9525" cap="flat" cmpd="sng" algn="ctr">
            <a:solidFill>
              <a:srgbClr val="179C7D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feld 36"/>
          <p:cNvSpPr txBox="1"/>
          <p:nvPr/>
        </p:nvSpPr>
        <p:spPr>
          <a:xfrm rot="19877518">
            <a:off x="4617016" y="494500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000" dirty="0" smtClean="0"/>
              <a:t>certify software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160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Provide</a:t>
            </a:r>
            <a:r>
              <a:rPr lang="de-DE" dirty="0" smtClean="0"/>
              <a:t> Data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13048" cy="44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: Exchange Data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704132"/>
            <a:ext cx="8208000" cy="54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G IML 2013">
  <a:themeElements>
    <a:clrScheme name="IML FhG 2013">
      <a:dk1>
        <a:sysClr val="windowText" lastClr="000000"/>
      </a:dk1>
      <a:lt1>
        <a:srgbClr val="FFFFFF"/>
      </a:lt1>
      <a:dk2>
        <a:srgbClr val="179C7D"/>
      </a:dk2>
      <a:lt2>
        <a:srgbClr val="E1E3E3"/>
      </a:lt2>
      <a:accent1>
        <a:srgbClr val="006E92"/>
      </a:accent1>
      <a:accent2>
        <a:srgbClr val="25BAE2"/>
      </a:accent2>
      <a:accent3>
        <a:srgbClr val="84B818"/>
      </a:accent3>
      <a:accent4>
        <a:srgbClr val="F29400"/>
      </a:accent4>
      <a:accent5>
        <a:srgbClr val="A8AFAF"/>
      </a:accent5>
      <a:accent6>
        <a:srgbClr val="CBAF73"/>
      </a:accent6>
      <a:hlink>
        <a:srgbClr val="179C7D"/>
      </a:hlink>
      <a:folHlink>
        <a:srgbClr val="7F7F7F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hangingPunct="0">
          <a:spcAft>
            <a:spcPts val="300"/>
          </a:spcAft>
          <a:defRPr sz="1600" kern="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spcAft>
            <a:spcPts val="300"/>
          </a:spcAft>
          <a:defRPr dirty="0"/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hG IML 2013.potx" id="{21D6F845-38F3-4FD8-AB3A-FC426A0DBE7C}" vid="{A25A0650-D886-41F7-AABB-E0C0E29E1F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FhG IML 2013</Template>
  <TotalTime>0</TotalTime>
  <Words>204</Words>
  <Application>Microsoft Office PowerPoint</Application>
  <PresentationFormat>Bildschirmpräsentation (4:3)</PresentationFormat>
  <Paragraphs>76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Frutiger LT Com 45 Light</vt:lpstr>
      <vt:lpstr>Frutiger LT Com 55 Roman</vt:lpstr>
      <vt:lpstr>Times New Roman</vt:lpstr>
      <vt:lpstr>Wingdings</vt:lpstr>
      <vt:lpstr>FhG IML 2013</vt:lpstr>
      <vt:lpstr>Industrial Data Space Geschäftsarchitektur</vt:lpstr>
      <vt:lpstr>Inhaltsübersicht</vt:lpstr>
      <vt:lpstr>Motivation</vt:lpstr>
      <vt:lpstr>Vorgehen zur Entwicklung der Geschäftsarchitektur</vt:lpstr>
      <vt:lpstr>Inhaltsübersicht</vt:lpstr>
      <vt:lpstr>Aktueller Stand</vt:lpstr>
      <vt:lpstr>Überblick</vt:lpstr>
      <vt:lpstr>Process: Provide Data</vt:lpstr>
      <vt:lpstr>Process: Exchange Data</vt:lpstr>
      <vt:lpstr>Process: Publish &amp; Usage of Data Apps</vt:lpstr>
      <vt:lpstr>Inhaltsübersicht</vt:lpstr>
      <vt:lpstr>Ausblick</vt:lpstr>
      <vt:lpstr>Ihr Ansprechpartner für weitere Informationen</vt:lpstr>
    </vt:vector>
  </TitlesOfParts>
  <Company>Fraunhofer IML/ISST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Data Space</dc:title>
  <dc:subject/>
  <dc:creator>Prof. Dr.-Ing. Boris Otto</dc:creator>
  <cp:lastModifiedBy>Christoph Quix</cp:lastModifiedBy>
  <cp:revision>232</cp:revision>
  <dcterms:created xsi:type="dcterms:W3CDTF">2015-10-29T15:23:56Z</dcterms:created>
  <dcterms:modified xsi:type="dcterms:W3CDTF">2016-07-11T22:55:44Z</dcterms:modified>
</cp:coreProperties>
</file>