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52" d="100"/>
          <a:sy n="152" d="100"/>
        </p:scale>
        <p:origin x="-80" y="9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18246-8DD2-FF49-88F4-3560B1F6DA6D}" type="datetimeFigureOut">
              <a:rPr lang="de-DE" smtClean="0"/>
              <a:t>02.06.16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C35BD-15C7-AE4A-8BE4-09D634FBAA2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417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18246-8DD2-FF49-88F4-3560B1F6DA6D}" type="datetimeFigureOut">
              <a:rPr lang="de-DE" smtClean="0"/>
              <a:t>02.06.16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C35BD-15C7-AE4A-8BE4-09D634FBAA2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3843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18246-8DD2-FF49-88F4-3560B1F6DA6D}" type="datetimeFigureOut">
              <a:rPr lang="de-DE" smtClean="0"/>
              <a:t>02.06.16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C35BD-15C7-AE4A-8BE4-09D634FBAA2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96099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8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E47A0-738D-4D58-BB04-723EADB7C222}" type="datetimeFigureOut">
              <a:rPr lang="de-DE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31.05.16</a:t>
            </a:fld>
            <a:endParaRPr lang="de-D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B8942-47D3-4280-8056-4CB0672F004D}" type="slidenum">
              <a:rPr lang="de-DE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‹Nr.›</a:t>
            </a:fld>
            <a:endParaRPr lang="de-D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439777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E47A0-738D-4D58-BB04-723EADB7C222}" type="datetimeFigureOut">
              <a:rPr lang="de-DE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31.05.16</a:t>
            </a:fld>
            <a:endParaRPr lang="de-D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B8942-47D3-4280-8056-4CB0672F004D}" type="slidenum">
              <a:rPr lang="de-DE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‹Nr.›</a:t>
            </a:fld>
            <a:endParaRPr lang="de-D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342044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3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4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29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3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58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8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1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16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E47A0-738D-4D58-BB04-723EADB7C222}" type="datetimeFigureOut">
              <a:rPr lang="de-DE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31.05.16</a:t>
            </a:fld>
            <a:endParaRPr lang="de-D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B8942-47D3-4280-8056-4CB0672F004D}" type="slidenum">
              <a:rPr lang="de-DE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‹Nr.›</a:t>
            </a:fld>
            <a:endParaRPr lang="de-D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522880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3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3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E47A0-738D-4D58-BB04-723EADB7C222}" type="datetimeFigureOut">
              <a:rPr lang="de-DE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31.05.16</a:t>
            </a:fld>
            <a:endParaRPr lang="de-D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B8942-47D3-4280-8056-4CB0672F004D}" type="slidenum">
              <a:rPr lang="de-DE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‹Nr.›</a:t>
            </a:fld>
            <a:endParaRPr lang="de-D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244275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45" indent="0">
              <a:buNone/>
              <a:defRPr sz="2000" b="1"/>
            </a:lvl2pPr>
            <a:lvl3pPr marL="914290" indent="0">
              <a:buNone/>
              <a:defRPr sz="1800" b="1"/>
            </a:lvl3pPr>
            <a:lvl4pPr marL="1371435" indent="0">
              <a:buNone/>
              <a:defRPr sz="1600" b="1"/>
            </a:lvl4pPr>
            <a:lvl5pPr marL="1828581" indent="0">
              <a:buNone/>
              <a:defRPr sz="1600" b="1"/>
            </a:lvl5pPr>
            <a:lvl6pPr marL="2285726" indent="0">
              <a:buNone/>
              <a:defRPr sz="1600" b="1"/>
            </a:lvl6pPr>
            <a:lvl7pPr marL="2742871" indent="0">
              <a:buNone/>
              <a:defRPr sz="1600" b="1"/>
            </a:lvl7pPr>
            <a:lvl8pPr marL="3200016" indent="0">
              <a:buNone/>
              <a:defRPr sz="1600" b="1"/>
            </a:lvl8pPr>
            <a:lvl9pPr marL="3657161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45" indent="0">
              <a:buNone/>
              <a:defRPr sz="2000" b="1"/>
            </a:lvl2pPr>
            <a:lvl3pPr marL="914290" indent="0">
              <a:buNone/>
              <a:defRPr sz="1800" b="1"/>
            </a:lvl3pPr>
            <a:lvl4pPr marL="1371435" indent="0">
              <a:buNone/>
              <a:defRPr sz="1600" b="1"/>
            </a:lvl4pPr>
            <a:lvl5pPr marL="1828581" indent="0">
              <a:buNone/>
              <a:defRPr sz="1600" b="1"/>
            </a:lvl5pPr>
            <a:lvl6pPr marL="2285726" indent="0">
              <a:buNone/>
              <a:defRPr sz="1600" b="1"/>
            </a:lvl6pPr>
            <a:lvl7pPr marL="2742871" indent="0">
              <a:buNone/>
              <a:defRPr sz="1600" b="1"/>
            </a:lvl7pPr>
            <a:lvl8pPr marL="3200016" indent="0">
              <a:buNone/>
              <a:defRPr sz="1600" b="1"/>
            </a:lvl8pPr>
            <a:lvl9pPr marL="3657161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E47A0-738D-4D58-BB04-723EADB7C222}" type="datetimeFigureOut">
              <a:rPr lang="de-DE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31.05.16</a:t>
            </a:fld>
            <a:endParaRPr lang="de-D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B8942-47D3-4280-8056-4CB0672F004D}" type="slidenum">
              <a:rPr lang="de-DE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‹Nr.›</a:t>
            </a:fld>
            <a:endParaRPr lang="de-D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377000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E47A0-738D-4D58-BB04-723EADB7C222}" type="datetimeFigureOut">
              <a:rPr lang="de-DE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31.05.16</a:t>
            </a:fld>
            <a:endParaRPr lang="de-D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B8942-47D3-4280-8056-4CB0672F004D}" type="slidenum">
              <a:rPr lang="de-DE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‹Nr.›</a:t>
            </a:fld>
            <a:endParaRPr lang="de-D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899605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E47A0-738D-4D58-BB04-723EADB7C222}" type="datetimeFigureOut">
              <a:rPr lang="de-DE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31.05.16</a:t>
            </a:fld>
            <a:endParaRPr lang="de-D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B8942-47D3-4280-8056-4CB0672F004D}" type="slidenum">
              <a:rPr lang="de-DE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‹Nr.›</a:t>
            </a:fld>
            <a:endParaRPr lang="de-D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014396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1" y="273053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1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45" indent="0">
              <a:buNone/>
              <a:defRPr sz="1200"/>
            </a:lvl2pPr>
            <a:lvl3pPr marL="914290" indent="0">
              <a:buNone/>
              <a:defRPr sz="1000"/>
            </a:lvl3pPr>
            <a:lvl4pPr marL="1371435" indent="0">
              <a:buNone/>
              <a:defRPr sz="900"/>
            </a:lvl4pPr>
            <a:lvl5pPr marL="1828581" indent="0">
              <a:buNone/>
              <a:defRPr sz="900"/>
            </a:lvl5pPr>
            <a:lvl6pPr marL="2285726" indent="0">
              <a:buNone/>
              <a:defRPr sz="900"/>
            </a:lvl6pPr>
            <a:lvl7pPr marL="2742871" indent="0">
              <a:buNone/>
              <a:defRPr sz="900"/>
            </a:lvl7pPr>
            <a:lvl8pPr marL="3200016" indent="0">
              <a:buNone/>
              <a:defRPr sz="900"/>
            </a:lvl8pPr>
            <a:lvl9pPr marL="3657161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E47A0-738D-4D58-BB04-723EADB7C222}" type="datetimeFigureOut">
              <a:rPr lang="de-DE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31.05.16</a:t>
            </a:fld>
            <a:endParaRPr lang="de-D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B8942-47D3-4280-8056-4CB0672F004D}" type="slidenum">
              <a:rPr lang="de-DE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‹Nr.›</a:t>
            </a:fld>
            <a:endParaRPr lang="de-D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59523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18246-8DD2-FF49-88F4-3560B1F6DA6D}" type="datetimeFigureOut">
              <a:rPr lang="de-DE" smtClean="0"/>
              <a:t>02.06.16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C35BD-15C7-AE4A-8BE4-09D634FBAA2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49916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45" indent="0">
              <a:buNone/>
              <a:defRPr sz="2800"/>
            </a:lvl2pPr>
            <a:lvl3pPr marL="914290" indent="0">
              <a:buNone/>
              <a:defRPr sz="2400"/>
            </a:lvl3pPr>
            <a:lvl4pPr marL="1371435" indent="0">
              <a:buNone/>
              <a:defRPr sz="2000"/>
            </a:lvl4pPr>
            <a:lvl5pPr marL="1828581" indent="0">
              <a:buNone/>
              <a:defRPr sz="2000"/>
            </a:lvl5pPr>
            <a:lvl6pPr marL="2285726" indent="0">
              <a:buNone/>
              <a:defRPr sz="2000"/>
            </a:lvl6pPr>
            <a:lvl7pPr marL="2742871" indent="0">
              <a:buNone/>
              <a:defRPr sz="2000"/>
            </a:lvl7pPr>
            <a:lvl8pPr marL="3200016" indent="0">
              <a:buNone/>
              <a:defRPr sz="2000"/>
            </a:lvl8pPr>
            <a:lvl9pPr marL="3657161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45" indent="0">
              <a:buNone/>
              <a:defRPr sz="1200"/>
            </a:lvl2pPr>
            <a:lvl3pPr marL="914290" indent="0">
              <a:buNone/>
              <a:defRPr sz="1000"/>
            </a:lvl3pPr>
            <a:lvl4pPr marL="1371435" indent="0">
              <a:buNone/>
              <a:defRPr sz="900"/>
            </a:lvl4pPr>
            <a:lvl5pPr marL="1828581" indent="0">
              <a:buNone/>
              <a:defRPr sz="900"/>
            </a:lvl5pPr>
            <a:lvl6pPr marL="2285726" indent="0">
              <a:buNone/>
              <a:defRPr sz="900"/>
            </a:lvl6pPr>
            <a:lvl7pPr marL="2742871" indent="0">
              <a:buNone/>
              <a:defRPr sz="900"/>
            </a:lvl7pPr>
            <a:lvl8pPr marL="3200016" indent="0">
              <a:buNone/>
              <a:defRPr sz="900"/>
            </a:lvl8pPr>
            <a:lvl9pPr marL="3657161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E47A0-738D-4D58-BB04-723EADB7C222}" type="datetimeFigureOut">
              <a:rPr lang="de-DE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31.05.16</a:t>
            </a:fld>
            <a:endParaRPr lang="de-D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B8942-47D3-4280-8056-4CB0672F004D}" type="slidenum">
              <a:rPr lang="de-DE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‹Nr.›</a:t>
            </a:fld>
            <a:endParaRPr lang="de-D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848627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E47A0-738D-4D58-BB04-723EADB7C222}" type="datetimeFigureOut">
              <a:rPr lang="de-DE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31.05.16</a:t>
            </a:fld>
            <a:endParaRPr lang="de-D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B8942-47D3-4280-8056-4CB0672F004D}" type="slidenum">
              <a:rPr lang="de-DE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‹Nr.›</a:t>
            </a:fld>
            <a:endParaRPr lang="de-D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4807337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E47A0-738D-4D58-BB04-723EADB7C222}" type="datetimeFigureOut">
              <a:rPr lang="de-DE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31.05.16</a:t>
            </a:fld>
            <a:endParaRPr lang="de-D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B8942-47D3-4280-8056-4CB0672F004D}" type="slidenum">
              <a:rPr lang="de-DE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‹Nr.›</a:t>
            </a:fld>
            <a:endParaRPr lang="de-D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49730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18246-8DD2-FF49-88F4-3560B1F6DA6D}" type="datetimeFigureOut">
              <a:rPr lang="de-DE" smtClean="0"/>
              <a:t>02.06.16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C35BD-15C7-AE4A-8BE4-09D634FBAA2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7135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18246-8DD2-FF49-88F4-3560B1F6DA6D}" type="datetimeFigureOut">
              <a:rPr lang="de-DE" smtClean="0"/>
              <a:t>02.06.16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C35BD-15C7-AE4A-8BE4-09D634FBAA2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657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18246-8DD2-FF49-88F4-3560B1F6DA6D}" type="datetimeFigureOut">
              <a:rPr lang="de-DE" smtClean="0"/>
              <a:t>02.06.16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C35BD-15C7-AE4A-8BE4-09D634FBAA2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9232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18246-8DD2-FF49-88F4-3560B1F6DA6D}" type="datetimeFigureOut">
              <a:rPr lang="de-DE" smtClean="0"/>
              <a:t>02.06.16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C35BD-15C7-AE4A-8BE4-09D634FBAA2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7833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18246-8DD2-FF49-88F4-3560B1F6DA6D}" type="datetimeFigureOut">
              <a:rPr lang="de-DE" smtClean="0"/>
              <a:t>02.06.16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C35BD-15C7-AE4A-8BE4-09D634FBAA2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0597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18246-8DD2-FF49-88F4-3560B1F6DA6D}" type="datetimeFigureOut">
              <a:rPr lang="de-DE" smtClean="0"/>
              <a:t>02.06.16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C35BD-15C7-AE4A-8BE4-09D634FBAA2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2752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18246-8DD2-FF49-88F4-3560B1F6DA6D}" type="datetimeFigureOut">
              <a:rPr lang="de-DE" smtClean="0"/>
              <a:t>02.06.16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C35BD-15C7-AE4A-8BE4-09D634FBAA2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4336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418246-8DD2-FF49-88F4-3560B1F6DA6D}" type="datetimeFigureOut">
              <a:rPr lang="de-DE" smtClean="0"/>
              <a:t>02.06.16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BC35BD-15C7-AE4A-8BE4-09D634FBAA2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8185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29" tIns="45715" rIns="91429" bIns="45715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3"/>
            <a:ext cx="8229600" cy="4525963"/>
          </a:xfrm>
          <a:prstGeom prst="rect">
            <a:avLst/>
          </a:prstGeom>
        </p:spPr>
        <p:txBody>
          <a:bodyPr vert="horz" lIns="91429" tIns="45715" rIns="91429" bIns="45715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3"/>
            <a:ext cx="2133600" cy="365125"/>
          </a:xfrm>
          <a:prstGeom prst="rect">
            <a:avLst/>
          </a:prstGeom>
        </p:spPr>
        <p:txBody>
          <a:bodyPr vert="horz" lIns="91429" tIns="45715" rIns="91429" bIns="45715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290"/>
            <a:fld id="{77DE47A0-738D-4D58-BB04-723EADB7C222}" type="datetimeFigureOut">
              <a:rPr lang="de-DE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914290"/>
              <a:t>31.05.16</a:t>
            </a:fld>
            <a:endParaRPr lang="de-D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3"/>
            <a:ext cx="2895600" cy="365125"/>
          </a:xfrm>
          <a:prstGeom prst="rect">
            <a:avLst/>
          </a:prstGeom>
        </p:spPr>
        <p:txBody>
          <a:bodyPr vert="horz" lIns="91429" tIns="45715" rIns="91429" bIns="45715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290"/>
            <a:endParaRPr lang="de-D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3"/>
            <a:ext cx="2133600" cy="365125"/>
          </a:xfrm>
          <a:prstGeom prst="rect">
            <a:avLst/>
          </a:prstGeom>
        </p:spPr>
        <p:txBody>
          <a:bodyPr vert="horz" lIns="91429" tIns="45715" rIns="91429" bIns="45715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290"/>
            <a:fld id="{4F9B8942-47D3-4280-8056-4CB0672F004D}" type="slidenum">
              <a:rPr lang="de-DE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914290"/>
              <a:t>‹Nr.›</a:t>
            </a:fld>
            <a:endParaRPr lang="de-D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89276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29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59" indent="-342859" algn="l" defTabSz="91429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61" indent="-285716" algn="l" defTabSz="91429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63" indent="-228573" algn="l" defTabSz="9142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08" indent="-228573" algn="l" defTabSz="91429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53" indent="-228573" algn="l" defTabSz="91429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298" indent="-228573" algn="l" defTabSz="9142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43" indent="-228573" algn="l" defTabSz="9142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589" indent="-228573" algn="l" defTabSz="9142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34" indent="-228573" algn="l" defTabSz="9142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2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5" algn="l" defTabSz="9142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0" algn="l" defTabSz="9142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5" algn="l" defTabSz="9142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1" algn="l" defTabSz="9142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26" algn="l" defTabSz="9142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1" algn="l" defTabSz="9142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16" algn="l" defTabSz="9142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61" algn="l" defTabSz="9142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uppieren 36"/>
          <p:cNvGrpSpPr/>
          <p:nvPr/>
        </p:nvGrpSpPr>
        <p:grpSpPr>
          <a:xfrm>
            <a:off x="210505" y="80951"/>
            <a:ext cx="3950022" cy="3857143"/>
            <a:chOff x="327608" y="2055375"/>
            <a:chExt cx="5530031" cy="5400000"/>
          </a:xfrm>
        </p:grpSpPr>
        <p:sp>
          <p:nvSpPr>
            <p:cNvPr id="11" name="Ellipse 10"/>
            <p:cNvSpPr/>
            <p:nvPr/>
          </p:nvSpPr>
          <p:spPr>
            <a:xfrm>
              <a:off x="327608" y="2055375"/>
              <a:ext cx="5400000" cy="5400000"/>
            </a:xfrm>
            <a:prstGeom prst="ellipse">
              <a:avLst/>
            </a:prstGeom>
            <a:solidFill>
              <a:srgbClr val="EDF2F9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80"/>
              <a:endParaRPr lang="de-DE">
                <a:solidFill>
                  <a:prstClr val="white"/>
                </a:solidFill>
                <a:latin typeface="Lato Regular"/>
              </a:endParaRPr>
            </a:p>
          </p:txBody>
        </p:sp>
        <p:cxnSp>
          <p:nvCxnSpPr>
            <p:cNvPr id="17" name="Gerade Verbindung 16"/>
            <p:cNvCxnSpPr>
              <a:stCxn id="8" idx="0"/>
              <a:endCxn id="11" idx="0"/>
            </p:cNvCxnSpPr>
            <p:nvPr/>
          </p:nvCxnSpPr>
          <p:spPr>
            <a:xfrm flipV="1">
              <a:off x="3027608" y="2055375"/>
              <a:ext cx="0" cy="859416"/>
            </a:xfrm>
            <a:prstGeom prst="line">
              <a:avLst/>
            </a:prstGeom>
            <a:ln w="28575" cmpd="sng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>
              <a:stCxn id="8" idx="5"/>
              <a:endCxn id="11" idx="5"/>
            </p:cNvCxnSpPr>
            <p:nvPr/>
          </p:nvCxnSpPr>
          <p:spPr>
            <a:xfrm>
              <a:off x="4338714" y="6080081"/>
              <a:ext cx="598082" cy="584482"/>
            </a:xfrm>
            <a:prstGeom prst="line">
              <a:avLst/>
            </a:prstGeom>
            <a:ln w="28575" cmpd="sng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>
              <a:stCxn id="8" idx="3"/>
              <a:endCxn id="11" idx="3"/>
            </p:cNvCxnSpPr>
            <p:nvPr/>
          </p:nvCxnSpPr>
          <p:spPr>
            <a:xfrm flipH="1">
              <a:off x="1118420" y="6080081"/>
              <a:ext cx="598082" cy="584482"/>
            </a:xfrm>
            <a:prstGeom prst="line">
              <a:avLst/>
            </a:prstGeom>
            <a:ln w="28575" cmpd="sng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Ellipse 7"/>
            <p:cNvSpPr>
              <a:spLocks noChangeAspect="1"/>
            </p:cNvSpPr>
            <p:nvPr/>
          </p:nvSpPr>
          <p:spPr>
            <a:xfrm>
              <a:off x="1173424" y="2914791"/>
              <a:ext cx="3708368" cy="3708368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80"/>
              <a:endParaRPr lang="de-DE" sz="900">
                <a:solidFill>
                  <a:prstClr val="white"/>
                </a:solidFill>
                <a:latin typeface="Lato Regular"/>
              </a:endParaRPr>
            </a:p>
          </p:txBody>
        </p:sp>
        <p:sp>
          <p:nvSpPr>
            <p:cNvPr id="5" name="Ellipse 4"/>
            <p:cNvSpPr>
              <a:spLocks noChangeAspect="1"/>
            </p:cNvSpPr>
            <p:nvPr/>
          </p:nvSpPr>
          <p:spPr>
            <a:xfrm>
              <a:off x="1797523" y="3519115"/>
              <a:ext cx="2472245" cy="247252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180"/>
              <a:endParaRPr lang="de-DE" sz="900">
                <a:solidFill>
                  <a:prstClr val="black"/>
                </a:solidFill>
                <a:latin typeface="Lato Regular"/>
              </a:endParaRPr>
            </a:p>
          </p:txBody>
        </p:sp>
        <p:sp>
          <p:nvSpPr>
            <p:cNvPr id="4" name="Ellipse 3"/>
            <p:cNvSpPr>
              <a:spLocks noChangeAspect="1"/>
            </p:cNvSpPr>
            <p:nvPr/>
          </p:nvSpPr>
          <p:spPr>
            <a:xfrm>
              <a:off x="2441761" y="4165407"/>
              <a:ext cx="1179935" cy="1179935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180"/>
              <a:r>
                <a:rPr lang="de-DE" sz="900" dirty="0">
                  <a:solidFill>
                    <a:prstClr val="white"/>
                  </a:solidFill>
                  <a:latin typeface="Lato Regular"/>
                </a:rPr>
                <a:t>Daten-geber &amp;    -nutzer</a:t>
              </a:r>
            </a:p>
          </p:txBody>
        </p:sp>
        <p:sp>
          <p:nvSpPr>
            <p:cNvPr id="6" name="Textfeld 5"/>
            <p:cNvSpPr txBox="1">
              <a:spLocks noChangeAspect="1"/>
            </p:cNvSpPr>
            <p:nvPr/>
          </p:nvSpPr>
          <p:spPr>
            <a:xfrm>
              <a:off x="2519458" y="3780337"/>
              <a:ext cx="1329047" cy="5170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180"/>
              <a:r>
                <a:rPr lang="de-DE" sz="900" dirty="0">
                  <a:solidFill>
                    <a:prstClr val="white"/>
                  </a:solidFill>
                  <a:latin typeface="Lato Regular"/>
                </a:rPr>
                <a:t>Broker Betreiber</a:t>
              </a:r>
            </a:p>
          </p:txBody>
        </p:sp>
        <p:sp>
          <p:nvSpPr>
            <p:cNvPr id="7" name="Textfeld 6"/>
            <p:cNvSpPr txBox="1">
              <a:spLocks noChangeAspect="1"/>
            </p:cNvSpPr>
            <p:nvPr/>
          </p:nvSpPr>
          <p:spPr>
            <a:xfrm>
              <a:off x="2532611" y="5345343"/>
              <a:ext cx="1292453" cy="5170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180"/>
              <a:r>
                <a:rPr lang="de-DE" sz="900" dirty="0">
                  <a:solidFill>
                    <a:prstClr val="white"/>
                  </a:solidFill>
                  <a:latin typeface="Lato Regular"/>
                </a:rPr>
                <a:t>Betreiber Clearing</a:t>
              </a:r>
            </a:p>
          </p:txBody>
        </p:sp>
        <p:sp>
          <p:nvSpPr>
            <p:cNvPr id="9" name="Textfeld 8"/>
            <p:cNvSpPr txBox="1">
              <a:spLocks noChangeAspect="1"/>
            </p:cNvSpPr>
            <p:nvPr/>
          </p:nvSpPr>
          <p:spPr>
            <a:xfrm>
              <a:off x="2622890" y="3054883"/>
              <a:ext cx="1329047" cy="5170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180"/>
              <a:r>
                <a:rPr lang="de-DE" sz="900" dirty="0">
                  <a:solidFill>
                    <a:prstClr val="black"/>
                  </a:solidFill>
                  <a:latin typeface="Lato Regular"/>
                </a:rPr>
                <a:t>Betreiber App Store</a:t>
              </a:r>
            </a:p>
          </p:txBody>
        </p:sp>
        <p:sp>
          <p:nvSpPr>
            <p:cNvPr id="10" name="Textfeld 9"/>
            <p:cNvSpPr txBox="1">
              <a:spLocks noChangeAspect="1"/>
            </p:cNvSpPr>
            <p:nvPr/>
          </p:nvSpPr>
          <p:spPr>
            <a:xfrm>
              <a:off x="1991903" y="6003932"/>
              <a:ext cx="1329047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180"/>
              <a:r>
                <a:rPr lang="de-DE" sz="900" dirty="0">
                  <a:solidFill>
                    <a:prstClr val="black"/>
                  </a:solidFill>
                  <a:latin typeface="Lato Regular"/>
                </a:rPr>
                <a:t>App Anbieter</a:t>
              </a:r>
            </a:p>
          </p:txBody>
        </p:sp>
        <p:sp>
          <p:nvSpPr>
            <p:cNvPr id="12" name="Textfeld 11"/>
            <p:cNvSpPr txBox="1">
              <a:spLocks noChangeAspect="1"/>
            </p:cNvSpPr>
            <p:nvPr/>
          </p:nvSpPr>
          <p:spPr>
            <a:xfrm>
              <a:off x="4600600" y="3285715"/>
              <a:ext cx="982171" cy="9048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180"/>
              <a:r>
                <a:rPr lang="de-DE" sz="900" dirty="0">
                  <a:solidFill>
                    <a:prstClr val="black"/>
                  </a:solidFill>
                  <a:latin typeface="Lato Regular"/>
                </a:rPr>
                <a:t>Betreiber IDS Konnektor</a:t>
              </a:r>
            </a:p>
          </p:txBody>
        </p:sp>
        <p:sp>
          <p:nvSpPr>
            <p:cNvPr id="13" name="Textfeld 12"/>
            <p:cNvSpPr txBox="1">
              <a:spLocks noChangeAspect="1"/>
            </p:cNvSpPr>
            <p:nvPr/>
          </p:nvSpPr>
          <p:spPr>
            <a:xfrm>
              <a:off x="4960639" y="4078348"/>
              <a:ext cx="897000" cy="5170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180"/>
              <a:r>
                <a:rPr lang="de-DE" sz="900" dirty="0" err="1">
                  <a:solidFill>
                    <a:prstClr val="black"/>
                  </a:solidFill>
                  <a:latin typeface="Lato Regular"/>
                </a:rPr>
                <a:t>Cloud</a:t>
              </a:r>
              <a:r>
                <a:rPr lang="de-DE" sz="900" dirty="0">
                  <a:solidFill>
                    <a:prstClr val="black"/>
                  </a:solidFill>
                  <a:latin typeface="Lato Regular"/>
                </a:rPr>
                <a:t> </a:t>
              </a:r>
            </a:p>
            <a:p>
              <a:pPr defTabSz="914180"/>
              <a:r>
                <a:rPr lang="de-DE" sz="900" dirty="0">
                  <a:solidFill>
                    <a:prstClr val="black"/>
                  </a:solidFill>
                  <a:latin typeface="Lato Regular"/>
                </a:rPr>
                <a:t>Anbieter</a:t>
              </a:r>
            </a:p>
          </p:txBody>
        </p:sp>
        <p:sp>
          <p:nvSpPr>
            <p:cNvPr id="14" name="Textfeld 13"/>
            <p:cNvSpPr txBox="1">
              <a:spLocks noChangeAspect="1"/>
            </p:cNvSpPr>
            <p:nvPr/>
          </p:nvSpPr>
          <p:spPr>
            <a:xfrm>
              <a:off x="1205566" y="2683958"/>
              <a:ext cx="1236194" cy="7109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180"/>
              <a:r>
                <a:rPr lang="de-DE" sz="900" dirty="0">
                  <a:solidFill>
                    <a:prstClr val="black"/>
                  </a:solidFill>
                  <a:latin typeface="Lato Regular"/>
                </a:rPr>
                <a:t>Anbieter Smart Data Services (IT)</a:t>
              </a:r>
            </a:p>
          </p:txBody>
        </p:sp>
        <p:sp>
          <p:nvSpPr>
            <p:cNvPr id="15" name="Textfeld 14"/>
            <p:cNvSpPr txBox="1">
              <a:spLocks noChangeAspect="1"/>
            </p:cNvSpPr>
            <p:nvPr/>
          </p:nvSpPr>
          <p:spPr>
            <a:xfrm>
              <a:off x="2496018" y="6816824"/>
              <a:ext cx="1561421" cy="5170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180"/>
              <a:r>
                <a:rPr lang="de-DE" sz="900" dirty="0">
                  <a:solidFill>
                    <a:prstClr val="black"/>
                  </a:solidFill>
                  <a:latin typeface="Lato Regular"/>
                </a:rPr>
                <a:t>Anbieter Mehrwertdienste</a:t>
              </a:r>
            </a:p>
          </p:txBody>
        </p:sp>
      </p:grpSp>
      <p:grpSp>
        <p:nvGrpSpPr>
          <p:cNvPr id="59" name="Gruppieren 58"/>
          <p:cNvGrpSpPr/>
          <p:nvPr/>
        </p:nvGrpSpPr>
        <p:grpSpPr>
          <a:xfrm>
            <a:off x="5601785" y="1069965"/>
            <a:ext cx="2960644" cy="1455020"/>
            <a:chOff x="7090223" y="6855399"/>
            <a:chExt cx="4144901" cy="2037028"/>
          </a:xfrm>
        </p:grpSpPr>
        <p:sp>
          <p:nvSpPr>
            <p:cNvPr id="24" name="Rechteck 23"/>
            <p:cNvSpPr/>
            <p:nvPr/>
          </p:nvSpPr>
          <p:spPr>
            <a:xfrm>
              <a:off x="7090223" y="6855399"/>
              <a:ext cx="4144901" cy="2037028"/>
            </a:xfrm>
            <a:prstGeom prst="rect">
              <a:avLst/>
            </a:prstGeom>
            <a:solidFill>
              <a:srgbClr val="EDF2F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80"/>
              <a:r>
                <a:rPr lang="de-DE" dirty="0">
                  <a:solidFill>
                    <a:prstClr val="black"/>
                  </a:solidFill>
                  <a:latin typeface="Lato Regular"/>
                </a:rPr>
                <a:t>ZERTIFIZIERUNG</a:t>
              </a:r>
            </a:p>
            <a:p>
              <a:pPr algn="ctr" defTabSz="914180"/>
              <a:endParaRPr lang="de-DE" dirty="0">
                <a:solidFill>
                  <a:prstClr val="black"/>
                </a:solidFill>
                <a:latin typeface="Lato Regular"/>
              </a:endParaRPr>
            </a:p>
            <a:p>
              <a:pPr algn="ctr" defTabSz="914180"/>
              <a:endParaRPr lang="de-DE" dirty="0">
                <a:solidFill>
                  <a:prstClr val="black"/>
                </a:solidFill>
                <a:latin typeface="Lato Regular"/>
              </a:endParaRPr>
            </a:p>
            <a:p>
              <a:pPr algn="ctr" defTabSz="914180"/>
              <a:endParaRPr lang="de-DE" dirty="0">
                <a:solidFill>
                  <a:prstClr val="black"/>
                </a:solidFill>
                <a:latin typeface="Lato Regular"/>
              </a:endParaRPr>
            </a:p>
            <a:p>
              <a:pPr algn="ctr" defTabSz="914180"/>
              <a:endParaRPr lang="de-DE" dirty="0">
                <a:solidFill>
                  <a:prstClr val="black"/>
                </a:solidFill>
                <a:latin typeface="Lato Regular"/>
              </a:endParaRPr>
            </a:p>
          </p:txBody>
        </p:sp>
        <p:cxnSp>
          <p:nvCxnSpPr>
            <p:cNvPr id="26" name="Gerade Verbindung 25"/>
            <p:cNvCxnSpPr/>
            <p:nvPr/>
          </p:nvCxnSpPr>
          <p:spPr>
            <a:xfrm>
              <a:off x="7562716" y="7320880"/>
              <a:ext cx="302433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8" name="Gruppieren 57"/>
            <p:cNvGrpSpPr/>
            <p:nvPr/>
          </p:nvGrpSpPr>
          <p:grpSpPr>
            <a:xfrm>
              <a:off x="7230201" y="7464896"/>
              <a:ext cx="3908842" cy="1154169"/>
              <a:chOff x="7230201" y="7392868"/>
              <a:chExt cx="3908842" cy="1154169"/>
            </a:xfrm>
          </p:grpSpPr>
          <p:sp>
            <p:nvSpPr>
              <p:cNvPr id="48" name="Abgerundetes Rechteck 47"/>
              <p:cNvSpPr/>
              <p:nvPr/>
            </p:nvSpPr>
            <p:spPr>
              <a:xfrm>
                <a:off x="9095563" y="8177811"/>
                <a:ext cx="857250" cy="369226"/>
              </a:xfrm>
              <a:prstGeom prst="round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180"/>
                <a:r>
                  <a:rPr lang="de-DE" sz="700" dirty="0">
                    <a:solidFill>
                      <a:prstClr val="white"/>
                    </a:solidFill>
                    <a:latin typeface="Lato Regular"/>
                    <a:cs typeface="Lato Regular"/>
                  </a:rPr>
                  <a:t>Prüfstelle</a:t>
                </a:r>
              </a:p>
            </p:txBody>
          </p:sp>
          <p:sp>
            <p:nvSpPr>
              <p:cNvPr id="49" name="Abgerundetes Rechteck 48"/>
              <p:cNvSpPr/>
              <p:nvPr/>
            </p:nvSpPr>
            <p:spPr>
              <a:xfrm>
                <a:off x="8117918" y="7392868"/>
                <a:ext cx="857250" cy="369226"/>
              </a:xfrm>
              <a:prstGeom prst="round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180"/>
                <a:r>
                  <a:rPr lang="de-DE" sz="700" dirty="0">
                    <a:solidFill>
                      <a:prstClr val="white"/>
                    </a:solidFill>
                    <a:latin typeface="Lato Regular"/>
                    <a:cs typeface="Lato Regular"/>
                  </a:rPr>
                  <a:t>Antrag-steller</a:t>
                </a:r>
              </a:p>
            </p:txBody>
          </p:sp>
          <p:sp>
            <p:nvSpPr>
              <p:cNvPr id="50" name="Abgerundetes Rechteck 49"/>
              <p:cNvSpPr/>
              <p:nvPr/>
            </p:nvSpPr>
            <p:spPr>
              <a:xfrm>
                <a:off x="7230201" y="8177811"/>
                <a:ext cx="857250" cy="369226"/>
              </a:xfrm>
              <a:prstGeom prst="round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180"/>
                <a:r>
                  <a:rPr lang="de-DE" sz="700" dirty="0" err="1">
                    <a:solidFill>
                      <a:prstClr val="white"/>
                    </a:solidFill>
                    <a:latin typeface="Lato Regular"/>
                    <a:cs typeface="Lato Regular"/>
                  </a:rPr>
                  <a:t>Zertifizie-rungsstelle</a:t>
                </a:r>
                <a:endParaRPr lang="de-DE" sz="700" dirty="0">
                  <a:solidFill>
                    <a:prstClr val="white"/>
                  </a:solidFill>
                  <a:latin typeface="Lato Regular"/>
                  <a:cs typeface="Lato Regular"/>
                </a:endParaRPr>
              </a:p>
            </p:txBody>
          </p:sp>
          <p:sp>
            <p:nvSpPr>
              <p:cNvPr id="51" name="Abgerundetes Rechteck 50"/>
              <p:cNvSpPr/>
              <p:nvPr/>
            </p:nvSpPr>
            <p:spPr>
              <a:xfrm>
                <a:off x="10281793" y="8177811"/>
                <a:ext cx="857250" cy="369226"/>
              </a:xfrm>
              <a:prstGeom prst="round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180"/>
                <a:r>
                  <a:rPr lang="de-DE" sz="700" dirty="0" err="1">
                    <a:solidFill>
                      <a:prstClr val="white"/>
                    </a:solidFill>
                    <a:latin typeface="Lato Regular"/>
                    <a:cs typeface="Lato Regular"/>
                  </a:rPr>
                  <a:t>Akkredetierungsstelle</a:t>
                </a:r>
                <a:endParaRPr lang="de-DE" sz="700" dirty="0">
                  <a:solidFill>
                    <a:prstClr val="white"/>
                  </a:solidFill>
                  <a:latin typeface="Lato Regular"/>
                  <a:cs typeface="Lato Regular"/>
                </a:endParaRPr>
              </a:p>
            </p:txBody>
          </p:sp>
          <p:cxnSp>
            <p:nvCxnSpPr>
              <p:cNvPr id="52" name="Gerade Verbindung 51"/>
              <p:cNvCxnSpPr>
                <a:stCxn id="50" idx="3"/>
                <a:endCxn id="48" idx="1"/>
              </p:cNvCxnSpPr>
              <p:nvPr/>
            </p:nvCxnSpPr>
            <p:spPr>
              <a:xfrm>
                <a:off x="8087451" y="8362424"/>
                <a:ext cx="1008112" cy="0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" name="Gerade Verbindung 52"/>
              <p:cNvCxnSpPr>
                <a:stCxn id="50" idx="0"/>
                <a:endCxn id="49" idx="1"/>
              </p:cNvCxnSpPr>
              <p:nvPr/>
            </p:nvCxnSpPr>
            <p:spPr>
              <a:xfrm flipV="1">
                <a:off x="7658826" y="7577481"/>
                <a:ext cx="459092" cy="600330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Gerade Verbindung 53"/>
              <p:cNvCxnSpPr>
                <a:stCxn id="49" idx="3"/>
                <a:endCxn id="48" idx="0"/>
              </p:cNvCxnSpPr>
              <p:nvPr/>
            </p:nvCxnSpPr>
            <p:spPr>
              <a:xfrm>
                <a:off x="8975168" y="7577481"/>
                <a:ext cx="549020" cy="600330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Gerade Verbindung 54"/>
              <p:cNvCxnSpPr>
                <a:stCxn id="48" idx="3"/>
                <a:endCxn id="51" idx="1"/>
              </p:cNvCxnSpPr>
              <p:nvPr/>
            </p:nvCxnSpPr>
            <p:spPr>
              <a:xfrm>
                <a:off x="9952813" y="8362424"/>
                <a:ext cx="328980" cy="0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65" name="Gerade Verbindung 64"/>
          <p:cNvCxnSpPr/>
          <p:nvPr/>
        </p:nvCxnSpPr>
        <p:spPr>
          <a:xfrm flipH="1" flipV="1">
            <a:off x="210504" y="2297446"/>
            <a:ext cx="419650" cy="27163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 Verbindung 66"/>
          <p:cNvCxnSpPr/>
          <p:nvPr/>
        </p:nvCxnSpPr>
        <p:spPr>
          <a:xfrm flipV="1">
            <a:off x="3590799" y="2197861"/>
            <a:ext cx="476849" cy="28159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69"/>
          <p:cNvCxnSpPr/>
          <p:nvPr/>
        </p:nvCxnSpPr>
        <p:spPr>
          <a:xfrm flipH="1" flipV="1">
            <a:off x="3026333" y="291509"/>
            <a:ext cx="2589273" cy="7784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71"/>
          <p:cNvCxnSpPr/>
          <p:nvPr/>
        </p:nvCxnSpPr>
        <p:spPr>
          <a:xfrm flipH="1">
            <a:off x="3028972" y="2524986"/>
            <a:ext cx="2572814" cy="12126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Ellipse 10"/>
          <p:cNvSpPr>
            <a:spLocks/>
          </p:cNvSpPr>
          <p:nvPr/>
        </p:nvSpPr>
        <p:spPr>
          <a:xfrm>
            <a:off x="8018098" y="1165893"/>
            <a:ext cx="308571" cy="30857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298" tIns="32649" rIns="65298" bIns="32649" rtlCol="0" anchor="ctr"/>
          <a:lstStyle/>
          <a:p>
            <a:pPr algn="ctr" defTabSz="914180"/>
            <a:r>
              <a:rPr lang="de-DE" sz="1400" dirty="0">
                <a:solidFill>
                  <a:srgbClr val="000000"/>
                </a:solidFill>
                <a:latin typeface="Lato Regular"/>
              </a:rPr>
              <a:t>F</a:t>
            </a:r>
          </a:p>
        </p:txBody>
      </p:sp>
      <p:grpSp>
        <p:nvGrpSpPr>
          <p:cNvPr id="25" name="Gruppieren 24"/>
          <p:cNvGrpSpPr/>
          <p:nvPr/>
        </p:nvGrpSpPr>
        <p:grpSpPr>
          <a:xfrm>
            <a:off x="630154" y="5013765"/>
            <a:ext cx="2960644" cy="1455020"/>
            <a:chOff x="882215" y="7019271"/>
            <a:chExt cx="4144901" cy="2037028"/>
          </a:xfrm>
        </p:grpSpPr>
        <p:sp>
          <p:nvSpPr>
            <p:cNvPr id="38" name="Rechteck 37"/>
            <p:cNvSpPr/>
            <p:nvPr/>
          </p:nvSpPr>
          <p:spPr>
            <a:xfrm>
              <a:off x="882215" y="7019271"/>
              <a:ext cx="4144901" cy="2037028"/>
            </a:xfrm>
            <a:prstGeom prst="rect">
              <a:avLst/>
            </a:prstGeom>
            <a:solidFill>
              <a:srgbClr val="EDF2F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80"/>
              <a:r>
                <a:rPr lang="de-DE" dirty="0">
                  <a:solidFill>
                    <a:prstClr val="black"/>
                  </a:solidFill>
                  <a:latin typeface="Lato Regular"/>
                </a:rPr>
                <a:t>KOMPONENTEN</a:t>
              </a:r>
            </a:p>
            <a:p>
              <a:pPr algn="ctr" defTabSz="914180"/>
              <a:endParaRPr lang="de-DE" dirty="0">
                <a:solidFill>
                  <a:prstClr val="black"/>
                </a:solidFill>
                <a:latin typeface="Lato Regular"/>
              </a:endParaRPr>
            </a:p>
            <a:p>
              <a:pPr algn="ctr" defTabSz="914180"/>
              <a:endParaRPr lang="de-DE" dirty="0">
                <a:solidFill>
                  <a:prstClr val="black"/>
                </a:solidFill>
                <a:latin typeface="Lato Regular"/>
              </a:endParaRPr>
            </a:p>
            <a:p>
              <a:pPr algn="ctr" defTabSz="914180"/>
              <a:endParaRPr lang="de-DE" dirty="0">
                <a:solidFill>
                  <a:prstClr val="black"/>
                </a:solidFill>
                <a:latin typeface="Lato Regular"/>
              </a:endParaRPr>
            </a:p>
            <a:p>
              <a:pPr algn="ctr" defTabSz="914180"/>
              <a:endParaRPr lang="de-DE" dirty="0">
                <a:solidFill>
                  <a:prstClr val="black"/>
                </a:solidFill>
                <a:latin typeface="Lato Regular"/>
              </a:endParaRPr>
            </a:p>
          </p:txBody>
        </p:sp>
        <p:sp>
          <p:nvSpPr>
            <p:cNvPr id="18" name="Rechteck 17"/>
            <p:cNvSpPr/>
            <p:nvPr/>
          </p:nvSpPr>
          <p:spPr>
            <a:xfrm>
              <a:off x="1066304" y="7693756"/>
              <a:ext cx="804863" cy="3708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80"/>
              <a:r>
                <a:rPr lang="de-DE" sz="700" dirty="0">
                  <a:solidFill>
                    <a:prstClr val="white"/>
                  </a:solidFill>
                  <a:latin typeface="Lato Regular"/>
                </a:rPr>
                <a:t>Konnektor</a:t>
              </a:r>
            </a:p>
          </p:txBody>
        </p:sp>
        <p:sp>
          <p:nvSpPr>
            <p:cNvPr id="85" name="Rechteck 84"/>
            <p:cNvSpPr/>
            <p:nvPr/>
          </p:nvSpPr>
          <p:spPr>
            <a:xfrm>
              <a:off x="2058878" y="7704469"/>
              <a:ext cx="804863" cy="3708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80"/>
              <a:r>
                <a:rPr lang="de-DE" sz="700" dirty="0">
                  <a:solidFill>
                    <a:prstClr val="white"/>
                  </a:solidFill>
                  <a:latin typeface="Lato Regular"/>
                </a:rPr>
                <a:t>App Store</a:t>
              </a:r>
            </a:p>
          </p:txBody>
        </p:sp>
        <p:sp>
          <p:nvSpPr>
            <p:cNvPr id="86" name="Rechteck 85"/>
            <p:cNvSpPr/>
            <p:nvPr/>
          </p:nvSpPr>
          <p:spPr>
            <a:xfrm>
              <a:off x="3051452" y="7715182"/>
              <a:ext cx="804863" cy="3708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80"/>
              <a:r>
                <a:rPr lang="de-DE" sz="700" dirty="0">
                  <a:solidFill>
                    <a:prstClr val="white"/>
                  </a:solidFill>
                  <a:latin typeface="Lato Regular"/>
                </a:rPr>
                <a:t>Vokabular</a:t>
              </a:r>
            </a:p>
          </p:txBody>
        </p:sp>
        <p:sp>
          <p:nvSpPr>
            <p:cNvPr id="87" name="Rechteck 86"/>
            <p:cNvSpPr/>
            <p:nvPr/>
          </p:nvSpPr>
          <p:spPr>
            <a:xfrm>
              <a:off x="4044026" y="7725894"/>
              <a:ext cx="804863" cy="3708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80"/>
              <a:r>
                <a:rPr lang="de-DE" sz="700" dirty="0">
                  <a:solidFill>
                    <a:prstClr val="white"/>
                  </a:solidFill>
                  <a:latin typeface="Lato Regular"/>
                </a:rPr>
                <a:t>Clearing-Dienst</a:t>
              </a:r>
            </a:p>
          </p:txBody>
        </p:sp>
        <p:sp>
          <p:nvSpPr>
            <p:cNvPr id="88" name="Rechteck 87"/>
            <p:cNvSpPr/>
            <p:nvPr/>
          </p:nvSpPr>
          <p:spPr>
            <a:xfrm>
              <a:off x="1066304" y="8431367"/>
              <a:ext cx="804863" cy="3708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80"/>
              <a:r>
                <a:rPr lang="de-DE" sz="700" dirty="0">
                  <a:solidFill>
                    <a:prstClr val="white"/>
                  </a:solidFill>
                  <a:latin typeface="Lato Regular"/>
                </a:rPr>
                <a:t>Broker</a:t>
              </a:r>
            </a:p>
          </p:txBody>
        </p:sp>
        <p:sp>
          <p:nvSpPr>
            <p:cNvPr id="89" name="Rechteck 88"/>
            <p:cNvSpPr/>
            <p:nvPr/>
          </p:nvSpPr>
          <p:spPr>
            <a:xfrm>
              <a:off x="2058878" y="8442080"/>
              <a:ext cx="804863" cy="3708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80"/>
              <a:r>
                <a:rPr lang="de-DE" sz="700" dirty="0">
                  <a:solidFill>
                    <a:prstClr val="white"/>
                  </a:solidFill>
                  <a:latin typeface="Lato Regular"/>
                </a:rPr>
                <a:t>Apps</a:t>
              </a:r>
            </a:p>
          </p:txBody>
        </p:sp>
        <p:sp>
          <p:nvSpPr>
            <p:cNvPr id="90" name="Rechteck 89"/>
            <p:cNvSpPr/>
            <p:nvPr/>
          </p:nvSpPr>
          <p:spPr>
            <a:xfrm>
              <a:off x="3051452" y="8452793"/>
              <a:ext cx="804863" cy="3708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80"/>
              <a:r>
                <a:rPr lang="de-DE" sz="700" dirty="0">
                  <a:solidFill>
                    <a:prstClr val="white"/>
                  </a:solidFill>
                  <a:latin typeface="Lato Regular"/>
                </a:rPr>
                <a:t>Registry</a:t>
              </a:r>
            </a:p>
          </p:txBody>
        </p:sp>
        <p:sp>
          <p:nvSpPr>
            <p:cNvPr id="91" name="Rechteck 90"/>
            <p:cNvSpPr/>
            <p:nvPr/>
          </p:nvSpPr>
          <p:spPr>
            <a:xfrm>
              <a:off x="4044026" y="8463505"/>
              <a:ext cx="804863" cy="3708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80"/>
              <a:r>
                <a:rPr lang="de-DE" sz="700" dirty="0">
                  <a:solidFill>
                    <a:prstClr val="white"/>
                  </a:solidFill>
                  <a:latin typeface="Lato Regular"/>
                </a:rPr>
                <a:t>3rd Party </a:t>
              </a:r>
              <a:r>
                <a:rPr lang="de-DE" sz="700" dirty="0" err="1">
                  <a:solidFill>
                    <a:prstClr val="white"/>
                  </a:solidFill>
                  <a:latin typeface="Lato Regular"/>
                </a:rPr>
                <a:t>Cloud</a:t>
              </a:r>
              <a:endParaRPr lang="de-DE" sz="700" dirty="0">
                <a:solidFill>
                  <a:prstClr val="white"/>
                </a:solidFill>
                <a:latin typeface="Lato Regular"/>
              </a:endParaRPr>
            </a:p>
          </p:txBody>
        </p:sp>
        <p:cxnSp>
          <p:nvCxnSpPr>
            <p:cNvPr id="92" name="Gerade Verbindung 91"/>
            <p:cNvCxnSpPr/>
            <p:nvPr/>
          </p:nvCxnSpPr>
          <p:spPr>
            <a:xfrm>
              <a:off x="1422121" y="7464896"/>
              <a:ext cx="302433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Gerade Verbindung 92"/>
            <p:cNvCxnSpPr/>
            <p:nvPr/>
          </p:nvCxnSpPr>
          <p:spPr>
            <a:xfrm>
              <a:off x="1432248" y="8256984"/>
              <a:ext cx="302433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Gerade Verbindung 94"/>
            <p:cNvCxnSpPr/>
            <p:nvPr/>
          </p:nvCxnSpPr>
          <p:spPr>
            <a:xfrm flipV="1">
              <a:off x="2944416" y="7392888"/>
              <a:ext cx="0" cy="15324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Gerade Verbindung 95"/>
            <p:cNvCxnSpPr/>
            <p:nvPr/>
          </p:nvCxnSpPr>
          <p:spPr>
            <a:xfrm flipV="1">
              <a:off x="1959000" y="7392888"/>
              <a:ext cx="0" cy="15324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Gerade Verbindung 96"/>
            <p:cNvCxnSpPr/>
            <p:nvPr/>
          </p:nvCxnSpPr>
          <p:spPr>
            <a:xfrm flipV="1">
              <a:off x="3947255" y="7392888"/>
              <a:ext cx="0" cy="15324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uppieren 1"/>
          <p:cNvGrpSpPr/>
          <p:nvPr/>
        </p:nvGrpSpPr>
        <p:grpSpPr>
          <a:xfrm>
            <a:off x="5102436" y="4674786"/>
            <a:ext cx="3496432" cy="1816223"/>
            <a:chOff x="7194427" y="5336444"/>
            <a:chExt cx="4895005" cy="2542712"/>
          </a:xfrm>
        </p:grpSpPr>
        <p:sp>
          <p:nvSpPr>
            <p:cNvPr id="60" name="Rechteck 59"/>
            <p:cNvSpPr/>
            <p:nvPr/>
          </p:nvSpPr>
          <p:spPr>
            <a:xfrm>
              <a:off x="7194427" y="5336444"/>
              <a:ext cx="4792973" cy="2542712"/>
            </a:xfrm>
            <a:prstGeom prst="rect">
              <a:avLst/>
            </a:prstGeom>
            <a:solidFill>
              <a:srgbClr val="EDF2F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80"/>
              <a:r>
                <a:rPr lang="de-DE" dirty="0">
                  <a:solidFill>
                    <a:prstClr val="black"/>
                  </a:solidFill>
                  <a:latin typeface="Lato Regular"/>
                </a:rPr>
                <a:t>INTERESSENSGRUPPEN</a:t>
              </a:r>
            </a:p>
            <a:p>
              <a:pPr algn="ctr" defTabSz="914180"/>
              <a:endParaRPr lang="de-DE" dirty="0">
                <a:solidFill>
                  <a:prstClr val="black"/>
                </a:solidFill>
                <a:latin typeface="Lato Regular"/>
              </a:endParaRPr>
            </a:p>
            <a:p>
              <a:pPr algn="ctr" defTabSz="914180"/>
              <a:endParaRPr lang="de-DE" dirty="0">
                <a:solidFill>
                  <a:prstClr val="black"/>
                </a:solidFill>
                <a:latin typeface="Lato Regular"/>
              </a:endParaRPr>
            </a:p>
            <a:p>
              <a:pPr algn="ctr" defTabSz="914180"/>
              <a:endParaRPr lang="de-DE" dirty="0">
                <a:solidFill>
                  <a:prstClr val="black"/>
                </a:solidFill>
                <a:latin typeface="Lato Regular"/>
              </a:endParaRPr>
            </a:p>
            <a:p>
              <a:pPr algn="ctr" defTabSz="914180"/>
              <a:endParaRPr lang="de-DE" dirty="0">
                <a:solidFill>
                  <a:prstClr val="black"/>
                </a:solidFill>
                <a:latin typeface="Lato Regular"/>
              </a:endParaRPr>
            </a:p>
            <a:p>
              <a:pPr algn="ctr" defTabSz="914180"/>
              <a:endParaRPr lang="de-DE" dirty="0">
                <a:solidFill>
                  <a:prstClr val="black"/>
                </a:solidFill>
                <a:latin typeface="Lato Regular"/>
              </a:endParaRPr>
            </a:p>
            <a:p>
              <a:pPr algn="ctr" defTabSz="914180"/>
              <a:endParaRPr lang="de-DE" dirty="0">
                <a:solidFill>
                  <a:prstClr val="black"/>
                </a:solidFill>
                <a:latin typeface="Lato Regular"/>
              </a:endParaRPr>
            </a:p>
          </p:txBody>
        </p:sp>
        <p:cxnSp>
          <p:nvCxnSpPr>
            <p:cNvPr id="62" name="Gerade Verbindung 61"/>
            <p:cNvCxnSpPr/>
            <p:nvPr/>
          </p:nvCxnSpPr>
          <p:spPr>
            <a:xfrm>
              <a:off x="8056984" y="5736704"/>
              <a:ext cx="302433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feld 62"/>
            <p:cNvSpPr txBox="1"/>
            <p:nvPr/>
          </p:nvSpPr>
          <p:spPr>
            <a:xfrm>
              <a:off x="7696944" y="5912657"/>
              <a:ext cx="1872207" cy="430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180"/>
              <a:r>
                <a:rPr lang="de-DE" sz="700" dirty="0">
                  <a:solidFill>
                    <a:prstClr val="black"/>
                  </a:solidFill>
                  <a:latin typeface="Lato Regular"/>
                </a:rPr>
                <a:t>Anwender/ Nutzer des IDS, die Daten austauschen. </a:t>
              </a:r>
            </a:p>
          </p:txBody>
        </p:sp>
        <p:sp>
          <p:nvSpPr>
            <p:cNvPr id="56" name="Ellipse 3"/>
            <p:cNvSpPr>
              <a:spLocks noChangeAspect="1"/>
            </p:cNvSpPr>
            <p:nvPr/>
          </p:nvSpPr>
          <p:spPr>
            <a:xfrm>
              <a:off x="7349119" y="5912203"/>
              <a:ext cx="402897" cy="402897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180"/>
              <a:r>
                <a:rPr lang="de-DE" sz="1400" dirty="0">
                  <a:solidFill>
                    <a:prstClr val="white"/>
                  </a:solidFill>
                  <a:latin typeface="Lato Regular"/>
                </a:rPr>
                <a:t>A</a:t>
              </a:r>
            </a:p>
          </p:txBody>
        </p:sp>
        <p:sp>
          <p:nvSpPr>
            <p:cNvPr id="61" name="Ellipse 4"/>
            <p:cNvSpPr>
              <a:spLocks noChangeAspect="1"/>
            </p:cNvSpPr>
            <p:nvPr/>
          </p:nvSpPr>
          <p:spPr>
            <a:xfrm>
              <a:off x="7334591" y="6601990"/>
              <a:ext cx="431952" cy="4320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180"/>
              <a:r>
                <a:rPr lang="de-DE" sz="1400" dirty="0">
                  <a:solidFill>
                    <a:prstClr val="black"/>
                  </a:solidFill>
                  <a:latin typeface="Lato Regular"/>
                </a:rPr>
                <a:t>B</a:t>
              </a:r>
            </a:p>
          </p:txBody>
        </p:sp>
        <p:sp>
          <p:nvSpPr>
            <p:cNvPr id="64" name="Ellipse 7"/>
            <p:cNvSpPr>
              <a:spLocks noChangeAspect="1"/>
            </p:cNvSpPr>
            <p:nvPr/>
          </p:nvSpPr>
          <p:spPr>
            <a:xfrm>
              <a:off x="7349119" y="7320880"/>
              <a:ext cx="432000" cy="4320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80"/>
              <a:r>
                <a:rPr lang="de-DE" sz="1400" dirty="0">
                  <a:solidFill>
                    <a:prstClr val="black"/>
                  </a:solidFill>
                  <a:latin typeface="Lato Regular"/>
                </a:rPr>
                <a:t>C</a:t>
              </a:r>
            </a:p>
          </p:txBody>
        </p:sp>
        <p:sp>
          <p:nvSpPr>
            <p:cNvPr id="66" name="Ellipse 10"/>
            <p:cNvSpPr>
              <a:spLocks/>
            </p:cNvSpPr>
            <p:nvPr/>
          </p:nvSpPr>
          <p:spPr>
            <a:xfrm>
              <a:off x="9641208" y="6616542"/>
              <a:ext cx="432000" cy="432000"/>
            </a:xfrm>
            <a:prstGeom prst="ellipse">
              <a:avLst/>
            </a:prstGeom>
            <a:solidFill>
              <a:srgbClr val="EDF2F9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80"/>
              <a:r>
                <a:rPr lang="de-DE" sz="1400" dirty="0">
                  <a:solidFill>
                    <a:srgbClr val="000000"/>
                  </a:solidFill>
                  <a:latin typeface="Lato Regular"/>
                </a:rPr>
                <a:t>E</a:t>
              </a:r>
            </a:p>
          </p:txBody>
        </p:sp>
        <p:sp>
          <p:nvSpPr>
            <p:cNvPr id="69" name="Ellipse 10"/>
            <p:cNvSpPr>
              <a:spLocks/>
            </p:cNvSpPr>
            <p:nvPr/>
          </p:nvSpPr>
          <p:spPr>
            <a:xfrm>
              <a:off x="9641208" y="5912203"/>
              <a:ext cx="432000" cy="432000"/>
            </a:xfrm>
            <a:prstGeom prst="ellipse">
              <a:avLst/>
            </a:prstGeom>
            <a:solidFill>
              <a:srgbClr val="EDF2F9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80"/>
              <a:r>
                <a:rPr lang="de-DE" sz="1400" dirty="0">
                  <a:solidFill>
                    <a:srgbClr val="000000"/>
                  </a:solidFill>
                  <a:latin typeface="Lato Regular"/>
                </a:rPr>
                <a:t>D</a:t>
              </a:r>
            </a:p>
          </p:txBody>
        </p:sp>
        <p:sp>
          <p:nvSpPr>
            <p:cNvPr id="71" name="Ellipse 10"/>
            <p:cNvSpPr>
              <a:spLocks/>
            </p:cNvSpPr>
            <p:nvPr/>
          </p:nvSpPr>
          <p:spPr>
            <a:xfrm>
              <a:off x="9641208" y="7320880"/>
              <a:ext cx="432000" cy="432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80"/>
              <a:r>
                <a:rPr lang="de-DE" sz="1400" dirty="0">
                  <a:solidFill>
                    <a:srgbClr val="000000"/>
                  </a:solidFill>
                  <a:latin typeface="Lato Regular"/>
                </a:rPr>
                <a:t>F</a:t>
              </a:r>
            </a:p>
          </p:txBody>
        </p:sp>
        <p:sp>
          <p:nvSpPr>
            <p:cNvPr id="68" name="Textfeld 67"/>
            <p:cNvSpPr txBox="1"/>
            <p:nvPr/>
          </p:nvSpPr>
          <p:spPr>
            <a:xfrm>
              <a:off x="7694065" y="6468978"/>
              <a:ext cx="1896847" cy="7325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180"/>
              <a:r>
                <a:rPr lang="de-DE" sz="700" dirty="0">
                  <a:solidFill>
                    <a:prstClr val="black"/>
                  </a:solidFill>
                  <a:latin typeface="Lato Regular"/>
                </a:rPr>
                <a:t>Geschäftsmodelle und Dienste die von Unternehmen betrieben werden. Mehrere Betreiber sind möglich. </a:t>
              </a:r>
            </a:p>
          </p:txBody>
        </p:sp>
        <p:sp>
          <p:nvSpPr>
            <p:cNvPr id="74" name="Textfeld 73"/>
            <p:cNvSpPr txBox="1"/>
            <p:nvPr/>
          </p:nvSpPr>
          <p:spPr>
            <a:xfrm>
              <a:off x="7725796" y="7248872"/>
              <a:ext cx="1896847" cy="5816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180"/>
              <a:r>
                <a:rPr lang="de-DE" sz="700" dirty="0">
                  <a:solidFill>
                    <a:prstClr val="black"/>
                  </a:solidFill>
                  <a:latin typeface="Lato Regular"/>
                </a:rPr>
                <a:t>Bereitstellung von Anwendungen &amp; Diensten sowie Entwicklungsleistungen</a:t>
              </a:r>
            </a:p>
          </p:txBody>
        </p:sp>
        <p:sp>
          <p:nvSpPr>
            <p:cNvPr id="75" name="Textfeld 74"/>
            <p:cNvSpPr txBox="1"/>
            <p:nvPr/>
          </p:nvSpPr>
          <p:spPr>
            <a:xfrm>
              <a:off x="10021818" y="5808712"/>
              <a:ext cx="1965580" cy="5816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180"/>
              <a:r>
                <a:rPr lang="de-DE" sz="700" dirty="0">
                  <a:solidFill>
                    <a:prstClr val="black"/>
                  </a:solidFill>
                  <a:latin typeface="Lato Regular"/>
                </a:rPr>
                <a:t>Leistungen von Drittanbietern. </a:t>
              </a:r>
              <a:r>
                <a:rPr lang="de-DE" sz="700" dirty="0" err="1">
                  <a:solidFill>
                    <a:prstClr val="black"/>
                  </a:solidFill>
                  <a:latin typeface="Lato Regular"/>
                </a:rPr>
                <a:t>Cloud</a:t>
              </a:r>
              <a:r>
                <a:rPr lang="de-DE" sz="700" dirty="0">
                  <a:solidFill>
                    <a:prstClr val="black"/>
                  </a:solidFill>
                  <a:latin typeface="Lato Regular"/>
                </a:rPr>
                <a:t> tritt als Händler auf und Betreiber als Dienstleister.</a:t>
              </a:r>
            </a:p>
          </p:txBody>
        </p:sp>
        <p:sp>
          <p:nvSpPr>
            <p:cNvPr id="76" name="Textfeld 75"/>
            <p:cNvSpPr txBox="1"/>
            <p:nvPr/>
          </p:nvSpPr>
          <p:spPr>
            <a:xfrm>
              <a:off x="10018940" y="6384777"/>
              <a:ext cx="2070492" cy="8833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180"/>
              <a:r>
                <a:rPr lang="de-DE" sz="700" dirty="0">
                  <a:solidFill>
                    <a:prstClr val="black"/>
                  </a:solidFill>
                  <a:latin typeface="Lato Regular"/>
                </a:rPr>
                <a:t>Verschiedenste Entwicklung &amp; Bereitstellung von Diensten. Smart Services als IT-Dienste. Mehrwertdienste jegliche weiteren Dienstleistungen.</a:t>
              </a:r>
            </a:p>
          </p:txBody>
        </p:sp>
        <p:sp>
          <p:nvSpPr>
            <p:cNvPr id="77" name="Textfeld 76"/>
            <p:cNvSpPr txBox="1"/>
            <p:nvPr/>
          </p:nvSpPr>
          <p:spPr>
            <a:xfrm>
              <a:off x="10050669" y="7270939"/>
              <a:ext cx="2038763" cy="5816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180"/>
              <a:r>
                <a:rPr lang="de-DE" sz="700" dirty="0">
                  <a:solidFill>
                    <a:prstClr val="black"/>
                  </a:solidFill>
                  <a:latin typeface="Lato Regular"/>
                </a:rPr>
                <a:t>Prozess zur Teilnahme am IDS. Zertifizierung von: Entwicklern, Unternehmen, Komponenten.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16687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Rechteck 116"/>
          <p:cNvSpPr/>
          <p:nvPr/>
        </p:nvSpPr>
        <p:spPr>
          <a:xfrm>
            <a:off x="611561" y="2143144"/>
            <a:ext cx="7663709" cy="1697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5298" tIns="32649" rIns="65298" bIns="32649" rtlCol="0" anchor="ctr"/>
          <a:lstStyle/>
          <a:p>
            <a:pPr algn="ctr" defTabSz="914180"/>
            <a:endParaRPr lang="de-DE">
              <a:solidFill>
                <a:prstClr val="white"/>
              </a:solidFill>
              <a:latin typeface="Lato Regular"/>
            </a:endParaRPr>
          </a:p>
        </p:txBody>
      </p:sp>
      <p:sp>
        <p:nvSpPr>
          <p:cNvPr id="158" name="Rechteck 157"/>
          <p:cNvSpPr/>
          <p:nvPr/>
        </p:nvSpPr>
        <p:spPr>
          <a:xfrm>
            <a:off x="2103154" y="2657487"/>
            <a:ext cx="2160240" cy="13372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5298" tIns="32649" rIns="65298" bIns="32649" rtlCol="0" anchor="ctr"/>
          <a:lstStyle/>
          <a:p>
            <a:pPr algn="ctr" defTabSz="914180"/>
            <a:endParaRPr lang="de-DE">
              <a:solidFill>
                <a:prstClr val="white"/>
              </a:solidFill>
              <a:latin typeface="Lato Regular"/>
            </a:endParaRPr>
          </a:p>
        </p:txBody>
      </p:sp>
      <p:sp>
        <p:nvSpPr>
          <p:cNvPr id="124" name="Rechteck 123"/>
          <p:cNvSpPr/>
          <p:nvPr/>
        </p:nvSpPr>
        <p:spPr>
          <a:xfrm>
            <a:off x="1177337" y="5023464"/>
            <a:ext cx="2520280" cy="13372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5298" tIns="32649" rIns="65298" bIns="32649" rtlCol="0" anchor="ctr"/>
          <a:lstStyle/>
          <a:p>
            <a:pPr algn="ctr" defTabSz="914180"/>
            <a:endParaRPr lang="de-DE">
              <a:solidFill>
                <a:prstClr val="white"/>
              </a:solidFill>
              <a:latin typeface="Lato Regular"/>
            </a:endParaRPr>
          </a:p>
        </p:txBody>
      </p:sp>
      <p:sp>
        <p:nvSpPr>
          <p:cNvPr id="122" name="Rechteck 121"/>
          <p:cNvSpPr/>
          <p:nvPr/>
        </p:nvSpPr>
        <p:spPr>
          <a:xfrm>
            <a:off x="5034909" y="4509121"/>
            <a:ext cx="2520280" cy="13372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5298" tIns="32649" rIns="65298" bIns="32649" rtlCol="0" anchor="ctr"/>
          <a:lstStyle/>
          <a:p>
            <a:pPr algn="ctr" defTabSz="914180"/>
            <a:endParaRPr lang="de-DE">
              <a:solidFill>
                <a:prstClr val="white"/>
              </a:solidFill>
              <a:latin typeface="Lato Regular"/>
            </a:endParaRPr>
          </a:p>
        </p:txBody>
      </p:sp>
      <p:sp>
        <p:nvSpPr>
          <p:cNvPr id="119" name="Rechteck 118"/>
          <p:cNvSpPr/>
          <p:nvPr/>
        </p:nvSpPr>
        <p:spPr>
          <a:xfrm>
            <a:off x="3800486" y="291510"/>
            <a:ext cx="3034623" cy="13372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5298" tIns="32649" rIns="65298" bIns="32649" rtlCol="0" anchor="ctr"/>
          <a:lstStyle/>
          <a:p>
            <a:pPr algn="ctr" defTabSz="914180"/>
            <a:endParaRPr lang="de-DE">
              <a:solidFill>
                <a:prstClr val="white"/>
              </a:solidFill>
              <a:latin typeface="Lato Regular"/>
            </a:endParaRPr>
          </a:p>
        </p:txBody>
      </p:sp>
      <p:cxnSp>
        <p:nvCxnSpPr>
          <p:cNvPr id="13" name="Gerade Verbindung 12"/>
          <p:cNvCxnSpPr>
            <a:stCxn id="129" idx="2"/>
            <a:endCxn id="128" idx="3"/>
          </p:cNvCxnSpPr>
          <p:nvPr/>
        </p:nvCxnSpPr>
        <p:spPr>
          <a:xfrm flipH="1">
            <a:off x="6240696" y="4980739"/>
            <a:ext cx="575571" cy="412931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Gerade Verbindung 13"/>
          <p:cNvCxnSpPr>
            <a:stCxn id="128" idx="0"/>
            <a:endCxn id="45" idx="2"/>
          </p:cNvCxnSpPr>
          <p:nvPr/>
        </p:nvCxnSpPr>
        <p:spPr>
          <a:xfrm flipH="1" flipV="1">
            <a:off x="5025383" y="2945136"/>
            <a:ext cx="864312" cy="2298105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Gerade Verbindung 14"/>
          <p:cNvCxnSpPr>
            <a:stCxn id="128" idx="1"/>
            <a:endCxn id="34" idx="2"/>
          </p:cNvCxnSpPr>
          <p:nvPr/>
        </p:nvCxnSpPr>
        <p:spPr>
          <a:xfrm flipH="1" flipV="1">
            <a:off x="1322116" y="2951049"/>
            <a:ext cx="4216581" cy="2442620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Gerade Verbindung 15"/>
          <p:cNvCxnSpPr>
            <a:stCxn id="46" idx="1"/>
            <a:endCxn id="45" idx="3"/>
          </p:cNvCxnSpPr>
          <p:nvPr/>
        </p:nvCxnSpPr>
        <p:spPr>
          <a:xfrm flipH="1" flipV="1">
            <a:off x="5375898" y="2794166"/>
            <a:ext cx="1562081" cy="14290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Gerade Verbindung 16"/>
          <p:cNvCxnSpPr>
            <a:stCxn id="46" idx="0"/>
            <a:endCxn id="130" idx="3"/>
          </p:cNvCxnSpPr>
          <p:nvPr/>
        </p:nvCxnSpPr>
        <p:spPr>
          <a:xfrm flipH="1" flipV="1">
            <a:off x="4965394" y="861160"/>
            <a:ext cx="2323097" cy="1796326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Gerade Verbindung 17"/>
          <p:cNvCxnSpPr>
            <a:stCxn id="46" idx="0"/>
            <a:endCxn id="131" idx="3"/>
          </p:cNvCxnSpPr>
          <p:nvPr/>
        </p:nvCxnSpPr>
        <p:spPr>
          <a:xfrm flipH="1" flipV="1">
            <a:off x="6594286" y="964029"/>
            <a:ext cx="694206" cy="1693457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Gerade Verbindung 18"/>
          <p:cNvCxnSpPr>
            <a:stCxn id="46" idx="2"/>
            <a:endCxn id="133" idx="3"/>
          </p:cNvCxnSpPr>
          <p:nvPr/>
        </p:nvCxnSpPr>
        <p:spPr>
          <a:xfrm flipH="1">
            <a:off x="3139477" y="2959426"/>
            <a:ext cx="4149014" cy="3054295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Gerade Verbindung 19"/>
          <p:cNvCxnSpPr>
            <a:stCxn id="130" idx="2"/>
            <a:endCxn id="45" idx="0"/>
          </p:cNvCxnSpPr>
          <p:nvPr/>
        </p:nvCxnSpPr>
        <p:spPr>
          <a:xfrm>
            <a:off x="4614395" y="1011589"/>
            <a:ext cx="410989" cy="1631607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Gerade Verbindung 20"/>
          <p:cNvCxnSpPr>
            <a:stCxn id="130" idx="1"/>
            <a:endCxn id="34" idx="0"/>
          </p:cNvCxnSpPr>
          <p:nvPr/>
        </p:nvCxnSpPr>
        <p:spPr>
          <a:xfrm flipH="1">
            <a:off x="1322114" y="861162"/>
            <a:ext cx="2941280" cy="1787949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Gerade Verbindung 21"/>
          <p:cNvCxnSpPr>
            <a:stCxn id="130" idx="3"/>
            <a:endCxn id="131" idx="1"/>
          </p:cNvCxnSpPr>
          <p:nvPr/>
        </p:nvCxnSpPr>
        <p:spPr>
          <a:xfrm>
            <a:off x="4965396" y="861161"/>
            <a:ext cx="926891" cy="102869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Gerade Verbindung 22"/>
          <p:cNvCxnSpPr>
            <a:stCxn id="130" idx="2"/>
            <a:endCxn id="133" idx="0"/>
          </p:cNvCxnSpPr>
          <p:nvPr/>
        </p:nvCxnSpPr>
        <p:spPr>
          <a:xfrm flipH="1">
            <a:off x="2788477" y="1011589"/>
            <a:ext cx="1825917" cy="4809400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Gerade Verbindung 23"/>
          <p:cNvCxnSpPr>
            <a:stCxn id="45" idx="0"/>
            <a:endCxn id="131" idx="2"/>
          </p:cNvCxnSpPr>
          <p:nvPr/>
        </p:nvCxnSpPr>
        <p:spPr>
          <a:xfrm flipV="1">
            <a:off x="5025383" y="1114458"/>
            <a:ext cx="1217902" cy="1528739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Gerade Verbindung 24"/>
          <p:cNvCxnSpPr>
            <a:stCxn id="131" idx="1"/>
            <a:endCxn id="34" idx="0"/>
          </p:cNvCxnSpPr>
          <p:nvPr/>
        </p:nvCxnSpPr>
        <p:spPr>
          <a:xfrm flipH="1">
            <a:off x="1322116" y="964030"/>
            <a:ext cx="4570171" cy="1685081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Gerade Verbindung 25"/>
          <p:cNvCxnSpPr>
            <a:stCxn id="45" idx="1"/>
            <a:endCxn id="104" idx="3"/>
          </p:cNvCxnSpPr>
          <p:nvPr/>
        </p:nvCxnSpPr>
        <p:spPr>
          <a:xfrm flipH="1">
            <a:off x="3469038" y="2794167"/>
            <a:ext cx="1205831" cy="381537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Gerade Verbindung 26"/>
          <p:cNvCxnSpPr>
            <a:stCxn id="83" idx="3"/>
            <a:endCxn id="45" idx="1"/>
          </p:cNvCxnSpPr>
          <p:nvPr/>
        </p:nvCxnSpPr>
        <p:spPr>
          <a:xfrm flipV="1">
            <a:off x="3469038" y="2794167"/>
            <a:ext cx="1205831" cy="733829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Gerade Verbindung 27"/>
          <p:cNvCxnSpPr>
            <a:stCxn id="45" idx="2"/>
            <a:endCxn id="133" idx="0"/>
          </p:cNvCxnSpPr>
          <p:nvPr/>
        </p:nvCxnSpPr>
        <p:spPr>
          <a:xfrm flipH="1">
            <a:off x="2788477" y="2945135"/>
            <a:ext cx="2236906" cy="2875854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Gerade Verbindung 28"/>
          <p:cNvCxnSpPr>
            <a:stCxn id="45" idx="1"/>
            <a:endCxn id="34" idx="3"/>
          </p:cNvCxnSpPr>
          <p:nvPr/>
        </p:nvCxnSpPr>
        <p:spPr>
          <a:xfrm flipH="1">
            <a:off x="1672629" y="2794166"/>
            <a:ext cx="3002241" cy="5914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Gerade Verbindung 29"/>
          <p:cNvCxnSpPr>
            <a:stCxn id="34" idx="2"/>
            <a:endCxn id="133" idx="1"/>
          </p:cNvCxnSpPr>
          <p:nvPr/>
        </p:nvCxnSpPr>
        <p:spPr>
          <a:xfrm>
            <a:off x="1322114" y="2951050"/>
            <a:ext cx="1115363" cy="3062671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Gerade Verbindung 30"/>
          <p:cNvCxnSpPr>
            <a:stCxn id="34" idx="3"/>
            <a:endCxn id="104" idx="1"/>
          </p:cNvCxnSpPr>
          <p:nvPr/>
        </p:nvCxnSpPr>
        <p:spPr>
          <a:xfrm>
            <a:off x="1672629" y="2800079"/>
            <a:ext cx="1094409" cy="375624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Gerade Verbindung 31"/>
          <p:cNvCxnSpPr>
            <a:stCxn id="34" idx="2"/>
            <a:endCxn id="83" idx="1"/>
          </p:cNvCxnSpPr>
          <p:nvPr/>
        </p:nvCxnSpPr>
        <p:spPr>
          <a:xfrm>
            <a:off x="1322114" y="2951048"/>
            <a:ext cx="1444923" cy="576946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Gerade Verbindung 32"/>
          <p:cNvCxnSpPr>
            <a:stCxn id="133" idx="3"/>
            <a:endCxn id="128" idx="2"/>
          </p:cNvCxnSpPr>
          <p:nvPr/>
        </p:nvCxnSpPr>
        <p:spPr>
          <a:xfrm flipV="1">
            <a:off x="3139477" y="5544098"/>
            <a:ext cx="2750218" cy="469623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8" name="Ellipse 3"/>
          <p:cNvSpPr>
            <a:spLocks noChangeAspect="1"/>
          </p:cNvSpPr>
          <p:nvPr/>
        </p:nvSpPr>
        <p:spPr>
          <a:xfrm>
            <a:off x="714429" y="2246012"/>
            <a:ext cx="287784" cy="28778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65298" tIns="32649" rIns="65298" bIns="32649" rtlCol="0" anchor="ctr"/>
          <a:lstStyle/>
          <a:p>
            <a:pPr algn="ctr" defTabSz="914180"/>
            <a:r>
              <a:rPr lang="de-DE" sz="1400" dirty="0">
                <a:solidFill>
                  <a:prstClr val="white"/>
                </a:solidFill>
                <a:latin typeface="Lato Regular"/>
              </a:rPr>
              <a:t>A</a:t>
            </a:r>
          </a:p>
        </p:txBody>
      </p:sp>
      <p:sp>
        <p:nvSpPr>
          <p:cNvPr id="121" name="Ellipse 4"/>
          <p:cNvSpPr>
            <a:spLocks noChangeAspect="1"/>
          </p:cNvSpPr>
          <p:nvPr/>
        </p:nvSpPr>
        <p:spPr>
          <a:xfrm>
            <a:off x="3851921" y="3583304"/>
            <a:ext cx="308537" cy="308571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65298" tIns="32649" rIns="65298" bIns="32649" rtlCol="0" anchor="ctr"/>
          <a:lstStyle/>
          <a:p>
            <a:pPr algn="ctr" defTabSz="914180"/>
            <a:r>
              <a:rPr lang="de-DE" sz="1400" dirty="0">
                <a:solidFill>
                  <a:prstClr val="white"/>
                </a:solidFill>
                <a:latin typeface="Lato Regular"/>
              </a:rPr>
              <a:t>B</a:t>
            </a:r>
          </a:p>
        </p:txBody>
      </p:sp>
      <p:sp>
        <p:nvSpPr>
          <p:cNvPr id="123" name="Ellipse 7"/>
          <p:cNvSpPr>
            <a:spLocks noChangeAspect="1"/>
          </p:cNvSpPr>
          <p:nvPr/>
        </p:nvSpPr>
        <p:spPr>
          <a:xfrm>
            <a:off x="7092281" y="5332070"/>
            <a:ext cx="308571" cy="308571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298" tIns="32649" rIns="65298" bIns="32649" rtlCol="0" anchor="ctr"/>
          <a:lstStyle/>
          <a:p>
            <a:pPr algn="ctr" defTabSz="914180"/>
            <a:r>
              <a:rPr lang="de-DE" sz="1400" dirty="0">
                <a:solidFill>
                  <a:prstClr val="black"/>
                </a:solidFill>
                <a:latin typeface="Lato Regular"/>
              </a:rPr>
              <a:t>C</a:t>
            </a:r>
          </a:p>
        </p:txBody>
      </p:sp>
      <p:sp>
        <p:nvSpPr>
          <p:cNvPr id="125" name="Ellipse 10"/>
          <p:cNvSpPr>
            <a:spLocks/>
          </p:cNvSpPr>
          <p:nvPr/>
        </p:nvSpPr>
        <p:spPr>
          <a:xfrm>
            <a:off x="1280207" y="5949316"/>
            <a:ext cx="308571" cy="308571"/>
          </a:xfrm>
          <a:prstGeom prst="ellipse">
            <a:avLst/>
          </a:prstGeom>
          <a:solidFill>
            <a:srgbClr val="EDF2F9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298" tIns="32649" rIns="65298" bIns="32649" rtlCol="0" anchor="ctr"/>
          <a:lstStyle/>
          <a:p>
            <a:pPr algn="ctr" defTabSz="914180"/>
            <a:r>
              <a:rPr lang="de-DE" sz="1400" dirty="0">
                <a:solidFill>
                  <a:srgbClr val="000000"/>
                </a:solidFill>
                <a:latin typeface="Lato Regular"/>
              </a:rPr>
              <a:t>E</a:t>
            </a:r>
          </a:p>
        </p:txBody>
      </p:sp>
      <p:sp>
        <p:nvSpPr>
          <p:cNvPr id="159" name="Ellipse 10"/>
          <p:cNvSpPr>
            <a:spLocks/>
          </p:cNvSpPr>
          <p:nvPr/>
        </p:nvSpPr>
        <p:spPr>
          <a:xfrm>
            <a:off x="3876073" y="350727"/>
            <a:ext cx="308571" cy="308571"/>
          </a:xfrm>
          <a:prstGeom prst="ellipse">
            <a:avLst/>
          </a:prstGeom>
          <a:solidFill>
            <a:srgbClr val="EDF2F9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298" tIns="32649" rIns="65298" bIns="32649" rtlCol="0" anchor="ctr"/>
          <a:lstStyle/>
          <a:p>
            <a:pPr algn="ctr" defTabSz="914180"/>
            <a:r>
              <a:rPr lang="de-DE" sz="1400" dirty="0">
                <a:solidFill>
                  <a:srgbClr val="000000"/>
                </a:solidFill>
                <a:latin typeface="Lato Regular"/>
              </a:rPr>
              <a:t>D</a:t>
            </a:r>
          </a:p>
        </p:txBody>
      </p:sp>
      <p:sp>
        <p:nvSpPr>
          <p:cNvPr id="34" name="Rechteck 33"/>
          <p:cNvSpPr/>
          <p:nvPr/>
        </p:nvSpPr>
        <p:spPr>
          <a:xfrm>
            <a:off x="971600" y="2649111"/>
            <a:ext cx="701028" cy="30193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298" tIns="32649" rIns="65298" bIns="32649" rtlCol="0" anchor="ctr"/>
          <a:lstStyle/>
          <a:p>
            <a:pPr algn="ctr" defTabSz="914180"/>
            <a:r>
              <a:rPr lang="de-DE" sz="700" dirty="0">
                <a:solidFill>
                  <a:prstClr val="white"/>
                </a:solidFill>
                <a:latin typeface="Lato Regular"/>
              </a:rPr>
              <a:t>Datennehmer/ -nutzer</a:t>
            </a:r>
          </a:p>
        </p:txBody>
      </p:sp>
      <p:sp>
        <p:nvSpPr>
          <p:cNvPr id="45" name="Rechteck 44"/>
          <p:cNvSpPr/>
          <p:nvPr/>
        </p:nvSpPr>
        <p:spPr>
          <a:xfrm>
            <a:off x="4674870" y="2643197"/>
            <a:ext cx="701028" cy="30193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298" tIns="32649" rIns="65298" bIns="32649" rtlCol="0" anchor="ctr"/>
          <a:lstStyle/>
          <a:p>
            <a:pPr algn="ctr" defTabSz="914180"/>
            <a:r>
              <a:rPr lang="de-DE" sz="700" dirty="0">
                <a:solidFill>
                  <a:prstClr val="white"/>
                </a:solidFill>
                <a:latin typeface="Lato Regular"/>
              </a:rPr>
              <a:t>Datengeber</a:t>
            </a:r>
          </a:p>
        </p:txBody>
      </p:sp>
      <p:sp>
        <p:nvSpPr>
          <p:cNvPr id="46" name="Rechteck 45"/>
          <p:cNvSpPr/>
          <p:nvPr/>
        </p:nvSpPr>
        <p:spPr>
          <a:xfrm>
            <a:off x="6937977" y="2657487"/>
            <a:ext cx="701028" cy="30193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298" tIns="32649" rIns="65298" bIns="32649" rtlCol="0" anchor="ctr"/>
          <a:lstStyle/>
          <a:p>
            <a:pPr algn="ctr" defTabSz="914180"/>
            <a:r>
              <a:rPr lang="de-DE" sz="700" dirty="0">
                <a:solidFill>
                  <a:prstClr val="white"/>
                </a:solidFill>
                <a:latin typeface="Lato Regular"/>
              </a:rPr>
              <a:t>Dateneigen-</a:t>
            </a:r>
            <a:r>
              <a:rPr lang="de-DE" sz="700" dirty="0" err="1">
                <a:solidFill>
                  <a:prstClr val="white"/>
                </a:solidFill>
                <a:latin typeface="Lato Regular"/>
              </a:rPr>
              <a:t>tümer</a:t>
            </a:r>
            <a:endParaRPr lang="de-DE" sz="700" dirty="0">
              <a:solidFill>
                <a:prstClr val="white"/>
              </a:solidFill>
              <a:latin typeface="Lato Regular"/>
            </a:endParaRPr>
          </a:p>
        </p:txBody>
      </p:sp>
      <p:sp>
        <p:nvSpPr>
          <p:cNvPr id="104" name="Rechteck 103"/>
          <p:cNvSpPr/>
          <p:nvPr/>
        </p:nvSpPr>
        <p:spPr>
          <a:xfrm>
            <a:off x="2767037" y="3025274"/>
            <a:ext cx="702000" cy="30085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298" tIns="32649" rIns="65298" bIns="32649" rtlCol="0" anchor="ctr"/>
          <a:lstStyle/>
          <a:p>
            <a:pPr algn="ctr" defTabSz="914180"/>
            <a:r>
              <a:rPr lang="de-DE" sz="700" dirty="0">
                <a:solidFill>
                  <a:prstClr val="white"/>
                </a:solidFill>
                <a:latin typeface="Lato Regular"/>
              </a:rPr>
              <a:t>Broker Betreiber</a:t>
            </a:r>
          </a:p>
        </p:txBody>
      </p:sp>
      <p:sp>
        <p:nvSpPr>
          <p:cNvPr id="83" name="Rechteck 82"/>
          <p:cNvSpPr/>
          <p:nvPr/>
        </p:nvSpPr>
        <p:spPr>
          <a:xfrm>
            <a:off x="2767037" y="3377567"/>
            <a:ext cx="702000" cy="30085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298" tIns="32649" rIns="65298" bIns="32649" rtlCol="0" anchor="ctr"/>
          <a:lstStyle/>
          <a:p>
            <a:pPr algn="ctr" defTabSz="914180"/>
            <a:r>
              <a:rPr lang="de-DE" sz="700" dirty="0">
                <a:solidFill>
                  <a:prstClr val="white"/>
                </a:solidFill>
                <a:latin typeface="Lato Regular"/>
              </a:rPr>
              <a:t>Clearingstelle Betreiber</a:t>
            </a:r>
          </a:p>
        </p:txBody>
      </p:sp>
      <p:sp>
        <p:nvSpPr>
          <p:cNvPr id="128" name="Rechteck 127"/>
          <p:cNvSpPr/>
          <p:nvPr/>
        </p:nvSpPr>
        <p:spPr>
          <a:xfrm>
            <a:off x="5538695" y="5243241"/>
            <a:ext cx="702000" cy="30085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298" tIns="32649" rIns="65298" bIns="32649" rtlCol="0" anchor="ctr"/>
          <a:lstStyle/>
          <a:p>
            <a:pPr algn="ctr" defTabSz="914180"/>
            <a:r>
              <a:rPr lang="de-DE" sz="700" dirty="0">
                <a:solidFill>
                  <a:prstClr val="black"/>
                </a:solidFill>
                <a:latin typeface="Lato Regular"/>
              </a:rPr>
              <a:t>Betreiber App Store</a:t>
            </a:r>
          </a:p>
        </p:txBody>
      </p:sp>
      <p:sp>
        <p:nvSpPr>
          <p:cNvPr id="129" name="Rechteck 128"/>
          <p:cNvSpPr/>
          <p:nvPr/>
        </p:nvSpPr>
        <p:spPr>
          <a:xfrm>
            <a:off x="6465266" y="4679882"/>
            <a:ext cx="702000" cy="30085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298" tIns="32649" rIns="65298" bIns="32649" rtlCol="0" anchor="ctr"/>
          <a:lstStyle/>
          <a:p>
            <a:pPr algn="ctr" defTabSz="914180"/>
            <a:r>
              <a:rPr lang="de-DE" sz="700" dirty="0">
                <a:solidFill>
                  <a:prstClr val="black"/>
                </a:solidFill>
                <a:latin typeface="Lato Regular"/>
              </a:rPr>
              <a:t>App Anbieter</a:t>
            </a:r>
          </a:p>
        </p:txBody>
      </p:sp>
      <p:sp>
        <p:nvSpPr>
          <p:cNvPr id="130" name="Rechteck 129"/>
          <p:cNvSpPr/>
          <p:nvPr/>
        </p:nvSpPr>
        <p:spPr>
          <a:xfrm>
            <a:off x="4263394" y="710732"/>
            <a:ext cx="702000" cy="300857"/>
          </a:xfrm>
          <a:prstGeom prst="rect">
            <a:avLst/>
          </a:prstGeom>
          <a:solidFill>
            <a:srgbClr val="EDF2F9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298" tIns="32649" rIns="65298" bIns="32649" rtlCol="0" anchor="ctr"/>
          <a:lstStyle/>
          <a:p>
            <a:pPr algn="ctr" defTabSz="914180"/>
            <a:r>
              <a:rPr lang="de-DE" sz="700" dirty="0">
                <a:solidFill>
                  <a:prstClr val="black"/>
                </a:solidFill>
                <a:latin typeface="Lato Regular"/>
              </a:rPr>
              <a:t>Betreiber IDS Konnektor</a:t>
            </a:r>
          </a:p>
        </p:txBody>
      </p:sp>
      <p:sp>
        <p:nvSpPr>
          <p:cNvPr id="131" name="Rechteck 130"/>
          <p:cNvSpPr/>
          <p:nvPr/>
        </p:nvSpPr>
        <p:spPr>
          <a:xfrm>
            <a:off x="5892285" y="813601"/>
            <a:ext cx="702000" cy="300857"/>
          </a:xfrm>
          <a:prstGeom prst="rect">
            <a:avLst/>
          </a:prstGeom>
          <a:solidFill>
            <a:srgbClr val="EDF2F9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298" tIns="32649" rIns="65298" bIns="32649" rtlCol="0" anchor="ctr"/>
          <a:lstStyle/>
          <a:p>
            <a:pPr algn="ctr" defTabSz="914180"/>
            <a:r>
              <a:rPr lang="de-DE" sz="700" dirty="0" err="1">
                <a:solidFill>
                  <a:prstClr val="black"/>
                </a:solidFill>
                <a:latin typeface="Lato Regular"/>
              </a:rPr>
              <a:t>Cloud</a:t>
            </a:r>
            <a:r>
              <a:rPr lang="de-DE" sz="700" dirty="0">
                <a:solidFill>
                  <a:prstClr val="black"/>
                </a:solidFill>
                <a:latin typeface="Lato Regular"/>
              </a:rPr>
              <a:t> Anbieter</a:t>
            </a:r>
          </a:p>
        </p:txBody>
      </p:sp>
      <p:sp>
        <p:nvSpPr>
          <p:cNvPr id="132" name="Rechteck 131"/>
          <p:cNvSpPr/>
          <p:nvPr/>
        </p:nvSpPr>
        <p:spPr>
          <a:xfrm>
            <a:off x="1316090" y="5332068"/>
            <a:ext cx="702000" cy="385462"/>
          </a:xfrm>
          <a:prstGeom prst="rect">
            <a:avLst/>
          </a:prstGeom>
          <a:solidFill>
            <a:srgbClr val="EDF2F9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298" tIns="32649" rIns="65298" bIns="32649" rtlCol="0" anchor="ctr"/>
          <a:lstStyle/>
          <a:p>
            <a:pPr algn="ctr" defTabSz="914180"/>
            <a:r>
              <a:rPr lang="de-DE" sz="700" dirty="0">
                <a:solidFill>
                  <a:prstClr val="black"/>
                </a:solidFill>
                <a:latin typeface="Lato Regular"/>
              </a:rPr>
              <a:t>Anbieter Nicht-IT Services</a:t>
            </a:r>
          </a:p>
        </p:txBody>
      </p:sp>
      <p:sp>
        <p:nvSpPr>
          <p:cNvPr id="133" name="Rechteck 132"/>
          <p:cNvSpPr/>
          <p:nvPr/>
        </p:nvSpPr>
        <p:spPr>
          <a:xfrm>
            <a:off x="2437477" y="5820990"/>
            <a:ext cx="702000" cy="385462"/>
          </a:xfrm>
          <a:prstGeom prst="rect">
            <a:avLst/>
          </a:prstGeom>
          <a:solidFill>
            <a:srgbClr val="EDF2F9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298" tIns="32649" rIns="65298" bIns="32649" rtlCol="0" anchor="ctr"/>
          <a:lstStyle/>
          <a:p>
            <a:pPr algn="ctr" defTabSz="914180"/>
            <a:r>
              <a:rPr lang="de-DE" sz="700" dirty="0">
                <a:solidFill>
                  <a:prstClr val="black"/>
                </a:solidFill>
                <a:latin typeface="Lato Regular"/>
              </a:rPr>
              <a:t>Anbieter Smart Service (IT)</a:t>
            </a:r>
          </a:p>
        </p:txBody>
      </p:sp>
    </p:spTree>
    <p:extLst>
      <p:ext uri="{BB962C8B-B14F-4D97-AF65-F5344CB8AC3E}">
        <p14:creationId xmlns:p14="http://schemas.microsoft.com/office/powerpoint/2010/main" val="4276242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Rechteck 116"/>
          <p:cNvSpPr/>
          <p:nvPr/>
        </p:nvSpPr>
        <p:spPr>
          <a:xfrm>
            <a:off x="611561" y="2143144"/>
            <a:ext cx="7663709" cy="1697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5298" tIns="32649" rIns="65298" bIns="32649" rtlCol="0" anchor="ctr"/>
          <a:lstStyle/>
          <a:p>
            <a:pPr algn="ctr" defTabSz="914180"/>
            <a:endParaRPr lang="de-DE">
              <a:solidFill>
                <a:prstClr val="white"/>
              </a:solidFill>
              <a:latin typeface="Lato Regular"/>
            </a:endParaRPr>
          </a:p>
        </p:txBody>
      </p:sp>
      <p:sp>
        <p:nvSpPr>
          <p:cNvPr id="158" name="Rechteck 157"/>
          <p:cNvSpPr/>
          <p:nvPr/>
        </p:nvSpPr>
        <p:spPr>
          <a:xfrm>
            <a:off x="2103154" y="2657487"/>
            <a:ext cx="2160240" cy="13372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5298" tIns="32649" rIns="65298" bIns="32649" rtlCol="0" anchor="ctr"/>
          <a:lstStyle/>
          <a:p>
            <a:pPr algn="ctr" defTabSz="914180"/>
            <a:endParaRPr lang="de-DE">
              <a:solidFill>
                <a:prstClr val="white"/>
              </a:solidFill>
              <a:latin typeface="Lato Regular"/>
            </a:endParaRPr>
          </a:p>
        </p:txBody>
      </p:sp>
      <p:sp>
        <p:nvSpPr>
          <p:cNvPr id="122" name="Rechteck 121"/>
          <p:cNvSpPr/>
          <p:nvPr/>
        </p:nvSpPr>
        <p:spPr>
          <a:xfrm>
            <a:off x="5034909" y="4509121"/>
            <a:ext cx="2520280" cy="13372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5298" tIns="32649" rIns="65298" bIns="32649" rtlCol="0" anchor="ctr"/>
          <a:lstStyle/>
          <a:p>
            <a:pPr algn="ctr" defTabSz="914180"/>
            <a:endParaRPr lang="de-DE">
              <a:solidFill>
                <a:prstClr val="white"/>
              </a:solidFill>
              <a:latin typeface="Lato Regular"/>
            </a:endParaRPr>
          </a:p>
        </p:txBody>
      </p:sp>
      <p:cxnSp>
        <p:nvCxnSpPr>
          <p:cNvPr id="13" name="Gerade Verbindung 12"/>
          <p:cNvCxnSpPr>
            <a:stCxn id="129" idx="2"/>
            <a:endCxn id="128" idx="3"/>
          </p:cNvCxnSpPr>
          <p:nvPr/>
        </p:nvCxnSpPr>
        <p:spPr>
          <a:xfrm flipH="1">
            <a:off x="6240696" y="4980739"/>
            <a:ext cx="575571" cy="412931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Gerade Verbindung 13"/>
          <p:cNvCxnSpPr>
            <a:stCxn id="128" idx="0"/>
            <a:endCxn id="45" idx="2"/>
          </p:cNvCxnSpPr>
          <p:nvPr/>
        </p:nvCxnSpPr>
        <p:spPr>
          <a:xfrm flipH="1" flipV="1">
            <a:off x="5025383" y="2945136"/>
            <a:ext cx="864312" cy="2298105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Gerade Verbindung 14"/>
          <p:cNvCxnSpPr>
            <a:stCxn id="128" idx="1"/>
            <a:endCxn id="34" idx="2"/>
          </p:cNvCxnSpPr>
          <p:nvPr/>
        </p:nvCxnSpPr>
        <p:spPr>
          <a:xfrm flipH="1" flipV="1">
            <a:off x="1322116" y="2951049"/>
            <a:ext cx="4216581" cy="2442620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Gerade Verbindung 25"/>
          <p:cNvCxnSpPr>
            <a:stCxn id="45" idx="1"/>
            <a:endCxn id="104" idx="3"/>
          </p:cNvCxnSpPr>
          <p:nvPr/>
        </p:nvCxnSpPr>
        <p:spPr>
          <a:xfrm flipH="1">
            <a:off x="3469038" y="2794167"/>
            <a:ext cx="1205831" cy="381537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Gerade Verbindung 26"/>
          <p:cNvCxnSpPr>
            <a:stCxn id="83" idx="3"/>
            <a:endCxn id="45" idx="1"/>
          </p:cNvCxnSpPr>
          <p:nvPr/>
        </p:nvCxnSpPr>
        <p:spPr>
          <a:xfrm flipV="1">
            <a:off x="3469038" y="2794167"/>
            <a:ext cx="1205831" cy="733829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Gerade Verbindung 28"/>
          <p:cNvCxnSpPr>
            <a:stCxn id="45" idx="1"/>
            <a:endCxn id="34" idx="3"/>
          </p:cNvCxnSpPr>
          <p:nvPr/>
        </p:nvCxnSpPr>
        <p:spPr>
          <a:xfrm flipH="1">
            <a:off x="1672629" y="2794166"/>
            <a:ext cx="3002241" cy="5914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Gerade Verbindung 30"/>
          <p:cNvCxnSpPr>
            <a:stCxn id="34" idx="3"/>
            <a:endCxn id="104" idx="1"/>
          </p:cNvCxnSpPr>
          <p:nvPr/>
        </p:nvCxnSpPr>
        <p:spPr>
          <a:xfrm>
            <a:off x="1672629" y="2800079"/>
            <a:ext cx="1094409" cy="375624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Gerade Verbindung 31"/>
          <p:cNvCxnSpPr>
            <a:stCxn id="34" idx="2"/>
            <a:endCxn id="83" idx="1"/>
          </p:cNvCxnSpPr>
          <p:nvPr/>
        </p:nvCxnSpPr>
        <p:spPr>
          <a:xfrm>
            <a:off x="1322114" y="2951048"/>
            <a:ext cx="1444923" cy="576946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8" name="Ellipse 3"/>
          <p:cNvSpPr>
            <a:spLocks noChangeAspect="1"/>
          </p:cNvSpPr>
          <p:nvPr/>
        </p:nvSpPr>
        <p:spPr>
          <a:xfrm>
            <a:off x="714429" y="2246012"/>
            <a:ext cx="287784" cy="28778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65298" tIns="32649" rIns="65298" bIns="32649" rtlCol="0" anchor="ctr"/>
          <a:lstStyle/>
          <a:p>
            <a:pPr algn="ctr" defTabSz="914180"/>
            <a:r>
              <a:rPr lang="de-DE" sz="1400" dirty="0">
                <a:solidFill>
                  <a:prstClr val="white"/>
                </a:solidFill>
                <a:latin typeface="Lato Regular"/>
              </a:rPr>
              <a:t>A</a:t>
            </a:r>
          </a:p>
        </p:txBody>
      </p:sp>
      <p:sp>
        <p:nvSpPr>
          <p:cNvPr id="121" name="Ellipse 4"/>
          <p:cNvSpPr>
            <a:spLocks noChangeAspect="1"/>
          </p:cNvSpPr>
          <p:nvPr/>
        </p:nvSpPr>
        <p:spPr>
          <a:xfrm>
            <a:off x="3851921" y="3583304"/>
            <a:ext cx="308537" cy="308571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65298" tIns="32649" rIns="65298" bIns="32649" rtlCol="0" anchor="ctr"/>
          <a:lstStyle/>
          <a:p>
            <a:pPr algn="ctr" defTabSz="914180"/>
            <a:r>
              <a:rPr lang="de-DE" sz="1400" dirty="0">
                <a:solidFill>
                  <a:prstClr val="white"/>
                </a:solidFill>
                <a:latin typeface="Lato Regular"/>
              </a:rPr>
              <a:t>B</a:t>
            </a:r>
          </a:p>
        </p:txBody>
      </p:sp>
      <p:sp>
        <p:nvSpPr>
          <p:cNvPr id="123" name="Ellipse 7"/>
          <p:cNvSpPr>
            <a:spLocks noChangeAspect="1"/>
          </p:cNvSpPr>
          <p:nvPr/>
        </p:nvSpPr>
        <p:spPr>
          <a:xfrm>
            <a:off x="7092281" y="5332070"/>
            <a:ext cx="308571" cy="308571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298" tIns="32649" rIns="65298" bIns="32649" rtlCol="0" anchor="ctr"/>
          <a:lstStyle/>
          <a:p>
            <a:pPr algn="ctr" defTabSz="914180"/>
            <a:r>
              <a:rPr lang="de-DE" sz="1400" dirty="0">
                <a:solidFill>
                  <a:prstClr val="black"/>
                </a:solidFill>
                <a:latin typeface="Lato Regular"/>
              </a:rPr>
              <a:t>C</a:t>
            </a:r>
          </a:p>
        </p:txBody>
      </p:sp>
      <p:sp>
        <p:nvSpPr>
          <p:cNvPr id="34" name="Rechteck 33"/>
          <p:cNvSpPr/>
          <p:nvPr/>
        </p:nvSpPr>
        <p:spPr>
          <a:xfrm>
            <a:off x="971600" y="2649111"/>
            <a:ext cx="701028" cy="30193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298" tIns="32649" rIns="65298" bIns="32649" rtlCol="0" anchor="ctr"/>
          <a:lstStyle/>
          <a:p>
            <a:pPr algn="ctr" defTabSz="914180"/>
            <a:r>
              <a:rPr lang="de-DE" sz="700" dirty="0">
                <a:solidFill>
                  <a:prstClr val="white"/>
                </a:solidFill>
                <a:latin typeface="Lato Regular"/>
              </a:rPr>
              <a:t>Datennehmer/ -nutzer</a:t>
            </a:r>
          </a:p>
        </p:txBody>
      </p:sp>
      <p:sp>
        <p:nvSpPr>
          <p:cNvPr id="45" name="Rechteck 44"/>
          <p:cNvSpPr/>
          <p:nvPr/>
        </p:nvSpPr>
        <p:spPr>
          <a:xfrm>
            <a:off x="4674870" y="2643197"/>
            <a:ext cx="701028" cy="30193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298" tIns="32649" rIns="65298" bIns="32649" rtlCol="0" anchor="ctr"/>
          <a:lstStyle/>
          <a:p>
            <a:pPr algn="ctr" defTabSz="914180"/>
            <a:r>
              <a:rPr lang="de-DE" sz="700" dirty="0">
                <a:solidFill>
                  <a:prstClr val="white"/>
                </a:solidFill>
                <a:latin typeface="Lato Regular"/>
              </a:rPr>
              <a:t>Datengeber</a:t>
            </a:r>
          </a:p>
        </p:txBody>
      </p:sp>
      <p:sp>
        <p:nvSpPr>
          <p:cNvPr id="104" name="Rechteck 103"/>
          <p:cNvSpPr/>
          <p:nvPr/>
        </p:nvSpPr>
        <p:spPr>
          <a:xfrm>
            <a:off x="2767037" y="3025274"/>
            <a:ext cx="702000" cy="30085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298" tIns="32649" rIns="65298" bIns="32649" rtlCol="0" anchor="ctr"/>
          <a:lstStyle/>
          <a:p>
            <a:pPr algn="ctr" defTabSz="914180"/>
            <a:r>
              <a:rPr lang="de-DE" sz="700" dirty="0">
                <a:solidFill>
                  <a:prstClr val="white"/>
                </a:solidFill>
                <a:latin typeface="Lato Regular"/>
              </a:rPr>
              <a:t>Broker Betreiber</a:t>
            </a:r>
          </a:p>
        </p:txBody>
      </p:sp>
      <p:sp>
        <p:nvSpPr>
          <p:cNvPr id="83" name="Rechteck 82"/>
          <p:cNvSpPr/>
          <p:nvPr/>
        </p:nvSpPr>
        <p:spPr>
          <a:xfrm>
            <a:off x="2767037" y="3377567"/>
            <a:ext cx="702000" cy="30085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298" tIns="32649" rIns="65298" bIns="32649" rtlCol="0" anchor="ctr"/>
          <a:lstStyle/>
          <a:p>
            <a:pPr algn="ctr" defTabSz="914180"/>
            <a:r>
              <a:rPr lang="de-DE" sz="700" dirty="0">
                <a:solidFill>
                  <a:prstClr val="white"/>
                </a:solidFill>
                <a:latin typeface="Lato Regular"/>
              </a:rPr>
              <a:t>Clearingstelle Betreiber</a:t>
            </a:r>
          </a:p>
        </p:txBody>
      </p:sp>
      <p:sp>
        <p:nvSpPr>
          <p:cNvPr id="128" name="Rechteck 127"/>
          <p:cNvSpPr/>
          <p:nvPr/>
        </p:nvSpPr>
        <p:spPr>
          <a:xfrm>
            <a:off x="5538695" y="5243241"/>
            <a:ext cx="702000" cy="30085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298" tIns="32649" rIns="65298" bIns="32649" rtlCol="0" anchor="ctr"/>
          <a:lstStyle/>
          <a:p>
            <a:pPr algn="ctr" defTabSz="914180"/>
            <a:r>
              <a:rPr lang="de-DE" sz="700" dirty="0">
                <a:solidFill>
                  <a:prstClr val="black"/>
                </a:solidFill>
                <a:latin typeface="Lato Regular"/>
              </a:rPr>
              <a:t>Betreiber App Store</a:t>
            </a:r>
          </a:p>
        </p:txBody>
      </p:sp>
      <p:sp>
        <p:nvSpPr>
          <p:cNvPr id="129" name="Rechteck 128"/>
          <p:cNvSpPr/>
          <p:nvPr/>
        </p:nvSpPr>
        <p:spPr>
          <a:xfrm>
            <a:off x="6465266" y="4679882"/>
            <a:ext cx="702000" cy="30085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298" tIns="32649" rIns="65298" bIns="32649" rtlCol="0" anchor="ctr"/>
          <a:lstStyle/>
          <a:p>
            <a:pPr algn="ctr" defTabSz="914180"/>
            <a:r>
              <a:rPr lang="de-DE" sz="700" dirty="0">
                <a:solidFill>
                  <a:prstClr val="black"/>
                </a:solidFill>
                <a:latin typeface="Lato Regular"/>
              </a:rPr>
              <a:t>App Anbieter</a:t>
            </a:r>
          </a:p>
        </p:txBody>
      </p:sp>
      <p:sp>
        <p:nvSpPr>
          <p:cNvPr id="44" name="Textfeld 43"/>
          <p:cNvSpPr txBox="1"/>
          <p:nvPr/>
        </p:nvSpPr>
        <p:spPr>
          <a:xfrm>
            <a:off x="158708" y="85458"/>
            <a:ext cx="3024566" cy="835394"/>
          </a:xfrm>
          <a:prstGeom prst="rect">
            <a:avLst/>
          </a:prstGeom>
          <a:noFill/>
        </p:spPr>
        <p:txBody>
          <a:bodyPr wrap="square" lIns="65298" tIns="32649" rIns="65298" bIns="32649" rtlCol="0">
            <a:spAutoFit/>
          </a:bodyPr>
          <a:lstStyle/>
          <a:p>
            <a:pPr defTabSz="914180"/>
            <a:r>
              <a:rPr lang="de-DE" sz="1000" dirty="0" err="1">
                <a:solidFill>
                  <a:prstClr val="black"/>
                </a:solidFill>
                <a:latin typeface="Calibri"/>
              </a:rPr>
              <a:t>Use</a:t>
            </a:r>
            <a:r>
              <a:rPr lang="de-DE" sz="1000" dirty="0">
                <a:solidFill>
                  <a:prstClr val="black"/>
                </a:solidFill>
                <a:latin typeface="Calibri"/>
              </a:rPr>
              <a:t>-Case 1: Klassischer bilateraler Datenaustausch zwischen Datengeber und Datennehmer. Vermittelt über einen Broker, überprüft über die Clearingstelle und mit dem Einsatz von Apps, die über den App Store zur Verfügung stehen.</a:t>
            </a:r>
          </a:p>
        </p:txBody>
      </p:sp>
    </p:spTree>
    <p:extLst>
      <p:ext uri="{BB962C8B-B14F-4D97-AF65-F5344CB8AC3E}">
        <p14:creationId xmlns:p14="http://schemas.microsoft.com/office/powerpoint/2010/main" val="2035740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Rechteck 116"/>
          <p:cNvSpPr/>
          <p:nvPr/>
        </p:nvSpPr>
        <p:spPr>
          <a:xfrm>
            <a:off x="611561" y="2143144"/>
            <a:ext cx="7663709" cy="1697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5298" tIns="32649" rIns="65298" bIns="32649" rtlCol="0" anchor="ctr"/>
          <a:lstStyle/>
          <a:p>
            <a:pPr algn="ctr" defTabSz="914180"/>
            <a:endParaRPr lang="de-DE">
              <a:solidFill>
                <a:prstClr val="white"/>
              </a:solidFill>
              <a:latin typeface="Lato Regular"/>
            </a:endParaRPr>
          </a:p>
        </p:txBody>
      </p:sp>
      <p:sp>
        <p:nvSpPr>
          <p:cNvPr id="158" name="Rechteck 157"/>
          <p:cNvSpPr/>
          <p:nvPr/>
        </p:nvSpPr>
        <p:spPr>
          <a:xfrm>
            <a:off x="2103154" y="2657487"/>
            <a:ext cx="2160240" cy="13372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5298" tIns="32649" rIns="65298" bIns="32649" rtlCol="0" anchor="ctr"/>
          <a:lstStyle/>
          <a:p>
            <a:pPr algn="ctr" defTabSz="914180"/>
            <a:endParaRPr lang="de-DE">
              <a:solidFill>
                <a:prstClr val="white"/>
              </a:solidFill>
              <a:latin typeface="Lato Regular"/>
            </a:endParaRPr>
          </a:p>
        </p:txBody>
      </p:sp>
      <p:sp>
        <p:nvSpPr>
          <p:cNvPr id="122" name="Rechteck 121"/>
          <p:cNvSpPr/>
          <p:nvPr/>
        </p:nvSpPr>
        <p:spPr>
          <a:xfrm>
            <a:off x="5034909" y="4509121"/>
            <a:ext cx="2520280" cy="13372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5298" tIns="32649" rIns="65298" bIns="32649" rtlCol="0" anchor="ctr"/>
          <a:lstStyle/>
          <a:p>
            <a:pPr algn="ctr" defTabSz="914180"/>
            <a:endParaRPr lang="de-DE">
              <a:solidFill>
                <a:prstClr val="white"/>
              </a:solidFill>
              <a:latin typeface="Lato Regular"/>
            </a:endParaRPr>
          </a:p>
        </p:txBody>
      </p:sp>
      <p:sp>
        <p:nvSpPr>
          <p:cNvPr id="119" name="Rechteck 118"/>
          <p:cNvSpPr/>
          <p:nvPr/>
        </p:nvSpPr>
        <p:spPr>
          <a:xfrm>
            <a:off x="3800486" y="291510"/>
            <a:ext cx="3034623" cy="13372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5298" tIns="32649" rIns="65298" bIns="32649" rtlCol="0" anchor="ctr"/>
          <a:lstStyle/>
          <a:p>
            <a:pPr algn="ctr" defTabSz="914180"/>
            <a:endParaRPr lang="de-DE">
              <a:solidFill>
                <a:prstClr val="white"/>
              </a:solidFill>
              <a:latin typeface="Lato Regular"/>
            </a:endParaRPr>
          </a:p>
        </p:txBody>
      </p:sp>
      <p:cxnSp>
        <p:nvCxnSpPr>
          <p:cNvPr id="13" name="Gerade Verbindung 12"/>
          <p:cNvCxnSpPr>
            <a:stCxn id="129" idx="2"/>
            <a:endCxn id="128" idx="3"/>
          </p:cNvCxnSpPr>
          <p:nvPr/>
        </p:nvCxnSpPr>
        <p:spPr>
          <a:xfrm flipH="1">
            <a:off x="6240696" y="4980739"/>
            <a:ext cx="575571" cy="412931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Gerade Verbindung 13"/>
          <p:cNvCxnSpPr>
            <a:stCxn id="128" idx="0"/>
            <a:endCxn id="45" idx="2"/>
          </p:cNvCxnSpPr>
          <p:nvPr/>
        </p:nvCxnSpPr>
        <p:spPr>
          <a:xfrm flipH="1" flipV="1">
            <a:off x="5025383" y="2945136"/>
            <a:ext cx="864312" cy="2298105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Gerade Verbindung 14"/>
          <p:cNvCxnSpPr>
            <a:stCxn id="128" idx="1"/>
            <a:endCxn id="34" idx="2"/>
          </p:cNvCxnSpPr>
          <p:nvPr/>
        </p:nvCxnSpPr>
        <p:spPr>
          <a:xfrm flipH="1" flipV="1">
            <a:off x="1322116" y="2951049"/>
            <a:ext cx="4216581" cy="2442620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Gerade Verbindung 15"/>
          <p:cNvCxnSpPr>
            <a:stCxn id="46" idx="1"/>
            <a:endCxn id="45" idx="3"/>
          </p:cNvCxnSpPr>
          <p:nvPr/>
        </p:nvCxnSpPr>
        <p:spPr>
          <a:xfrm flipH="1" flipV="1">
            <a:off x="5375898" y="2794166"/>
            <a:ext cx="1562081" cy="14290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Gerade Verbindung 17"/>
          <p:cNvCxnSpPr>
            <a:stCxn id="46" idx="0"/>
            <a:endCxn id="131" idx="3"/>
          </p:cNvCxnSpPr>
          <p:nvPr/>
        </p:nvCxnSpPr>
        <p:spPr>
          <a:xfrm flipH="1" flipV="1">
            <a:off x="6594286" y="964029"/>
            <a:ext cx="694206" cy="1693457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Gerade Verbindung 23"/>
          <p:cNvCxnSpPr>
            <a:stCxn id="45" idx="0"/>
            <a:endCxn id="131" idx="2"/>
          </p:cNvCxnSpPr>
          <p:nvPr/>
        </p:nvCxnSpPr>
        <p:spPr>
          <a:xfrm flipV="1">
            <a:off x="5025383" y="1114458"/>
            <a:ext cx="1217902" cy="1528739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Gerade Verbindung 24"/>
          <p:cNvCxnSpPr>
            <a:stCxn id="131" idx="1"/>
            <a:endCxn id="34" idx="0"/>
          </p:cNvCxnSpPr>
          <p:nvPr/>
        </p:nvCxnSpPr>
        <p:spPr>
          <a:xfrm flipH="1">
            <a:off x="1322116" y="964030"/>
            <a:ext cx="4570171" cy="1685081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Gerade Verbindung 25"/>
          <p:cNvCxnSpPr>
            <a:stCxn id="45" idx="1"/>
            <a:endCxn id="104" idx="3"/>
          </p:cNvCxnSpPr>
          <p:nvPr/>
        </p:nvCxnSpPr>
        <p:spPr>
          <a:xfrm flipH="1">
            <a:off x="3469038" y="2794167"/>
            <a:ext cx="1205831" cy="381537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Gerade Verbindung 26"/>
          <p:cNvCxnSpPr>
            <a:stCxn id="83" idx="3"/>
            <a:endCxn id="45" idx="1"/>
          </p:cNvCxnSpPr>
          <p:nvPr/>
        </p:nvCxnSpPr>
        <p:spPr>
          <a:xfrm flipV="1">
            <a:off x="3469038" y="2794167"/>
            <a:ext cx="1205831" cy="733829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Gerade Verbindung 28"/>
          <p:cNvCxnSpPr>
            <a:stCxn id="45" idx="1"/>
            <a:endCxn id="34" idx="3"/>
          </p:cNvCxnSpPr>
          <p:nvPr/>
        </p:nvCxnSpPr>
        <p:spPr>
          <a:xfrm flipH="1">
            <a:off x="1672629" y="2794166"/>
            <a:ext cx="3002241" cy="5914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Gerade Verbindung 30"/>
          <p:cNvCxnSpPr>
            <a:stCxn id="34" idx="3"/>
            <a:endCxn id="104" idx="1"/>
          </p:cNvCxnSpPr>
          <p:nvPr/>
        </p:nvCxnSpPr>
        <p:spPr>
          <a:xfrm>
            <a:off x="1672629" y="2800079"/>
            <a:ext cx="1094409" cy="375624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Gerade Verbindung 31"/>
          <p:cNvCxnSpPr>
            <a:stCxn id="34" idx="2"/>
            <a:endCxn id="83" idx="1"/>
          </p:cNvCxnSpPr>
          <p:nvPr/>
        </p:nvCxnSpPr>
        <p:spPr>
          <a:xfrm>
            <a:off x="1322114" y="2951048"/>
            <a:ext cx="1444923" cy="576946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8" name="Ellipse 3"/>
          <p:cNvSpPr>
            <a:spLocks noChangeAspect="1"/>
          </p:cNvSpPr>
          <p:nvPr/>
        </p:nvSpPr>
        <p:spPr>
          <a:xfrm>
            <a:off x="714429" y="2246012"/>
            <a:ext cx="287784" cy="28778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65298" tIns="32649" rIns="65298" bIns="32649" rtlCol="0" anchor="ctr"/>
          <a:lstStyle/>
          <a:p>
            <a:pPr algn="ctr" defTabSz="914180"/>
            <a:r>
              <a:rPr lang="de-DE" sz="1400" dirty="0">
                <a:solidFill>
                  <a:prstClr val="white"/>
                </a:solidFill>
                <a:latin typeface="Lato Regular"/>
              </a:rPr>
              <a:t>A</a:t>
            </a:r>
          </a:p>
        </p:txBody>
      </p:sp>
      <p:sp>
        <p:nvSpPr>
          <p:cNvPr id="121" name="Ellipse 4"/>
          <p:cNvSpPr>
            <a:spLocks noChangeAspect="1"/>
          </p:cNvSpPr>
          <p:nvPr/>
        </p:nvSpPr>
        <p:spPr>
          <a:xfrm>
            <a:off x="3851921" y="3583304"/>
            <a:ext cx="308537" cy="308571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65298" tIns="32649" rIns="65298" bIns="32649" rtlCol="0" anchor="ctr"/>
          <a:lstStyle/>
          <a:p>
            <a:pPr algn="ctr" defTabSz="914180"/>
            <a:r>
              <a:rPr lang="de-DE" sz="1400" dirty="0">
                <a:solidFill>
                  <a:prstClr val="white"/>
                </a:solidFill>
                <a:latin typeface="Lato Regular"/>
              </a:rPr>
              <a:t>B</a:t>
            </a:r>
          </a:p>
        </p:txBody>
      </p:sp>
      <p:sp>
        <p:nvSpPr>
          <p:cNvPr id="123" name="Ellipse 7"/>
          <p:cNvSpPr>
            <a:spLocks noChangeAspect="1"/>
          </p:cNvSpPr>
          <p:nvPr/>
        </p:nvSpPr>
        <p:spPr>
          <a:xfrm>
            <a:off x="7092281" y="5332070"/>
            <a:ext cx="308571" cy="308571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298" tIns="32649" rIns="65298" bIns="32649" rtlCol="0" anchor="ctr"/>
          <a:lstStyle/>
          <a:p>
            <a:pPr algn="ctr" defTabSz="914180"/>
            <a:r>
              <a:rPr lang="de-DE" sz="1400" dirty="0">
                <a:solidFill>
                  <a:prstClr val="black"/>
                </a:solidFill>
                <a:latin typeface="Lato Regular"/>
              </a:rPr>
              <a:t>C</a:t>
            </a:r>
          </a:p>
        </p:txBody>
      </p:sp>
      <p:sp>
        <p:nvSpPr>
          <p:cNvPr id="159" name="Ellipse 10"/>
          <p:cNvSpPr>
            <a:spLocks/>
          </p:cNvSpPr>
          <p:nvPr/>
        </p:nvSpPr>
        <p:spPr>
          <a:xfrm>
            <a:off x="3876073" y="350727"/>
            <a:ext cx="308571" cy="308571"/>
          </a:xfrm>
          <a:prstGeom prst="ellipse">
            <a:avLst/>
          </a:prstGeom>
          <a:solidFill>
            <a:srgbClr val="EDF2F9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298" tIns="32649" rIns="65298" bIns="32649" rtlCol="0" anchor="ctr"/>
          <a:lstStyle/>
          <a:p>
            <a:pPr algn="ctr" defTabSz="914180"/>
            <a:r>
              <a:rPr lang="de-DE" sz="1400" dirty="0">
                <a:solidFill>
                  <a:srgbClr val="000000"/>
                </a:solidFill>
                <a:latin typeface="Lato Regular"/>
              </a:rPr>
              <a:t>D</a:t>
            </a:r>
          </a:p>
        </p:txBody>
      </p:sp>
      <p:sp>
        <p:nvSpPr>
          <p:cNvPr id="34" name="Rechteck 33"/>
          <p:cNvSpPr/>
          <p:nvPr/>
        </p:nvSpPr>
        <p:spPr>
          <a:xfrm>
            <a:off x="971600" y="2649111"/>
            <a:ext cx="701028" cy="30193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298" tIns="32649" rIns="65298" bIns="32649" rtlCol="0" anchor="ctr"/>
          <a:lstStyle/>
          <a:p>
            <a:pPr algn="ctr" defTabSz="914180"/>
            <a:r>
              <a:rPr lang="de-DE" sz="700" dirty="0">
                <a:solidFill>
                  <a:prstClr val="white"/>
                </a:solidFill>
                <a:latin typeface="Lato Regular"/>
              </a:rPr>
              <a:t>Datennehmer/ -nutzer</a:t>
            </a:r>
          </a:p>
        </p:txBody>
      </p:sp>
      <p:sp>
        <p:nvSpPr>
          <p:cNvPr id="45" name="Rechteck 44"/>
          <p:cNvSpPr/>
          <p:nvPr/>
        </p:nvSpPr>
        <p:spPr>
          <a:xfrm>
            <a:off x="4674870" y="2643197"/>
            <a:ext cx="701028" cy="30193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298" tIns="32649" rIns="65298" bIns="32649" rtlCol="0" anchor="ctr"/>
          <a:lstStyle/>
          <a:p>
            <a:pPr algn="ctr" defTabSz="914180"/>
            <a:r>
              <a:rPr lang="de-DE" sz="700" dirty="0">
                <a:solidFill>
                  <a:prstClr val="white"/>
                </a:solidFill>
                <a:latin typeface="Lato Regular"/>
              </a:rPr>
              <a:t>Datengeber</a:t>
            </a:r>
          </a:p>
        </p:txBody>
      </p:sp>
      <p:sp>
        <p:nvSpPr>
          <p:cNvPr id="46" name="Rechteck 45"/>
          <p:cNvSpPr/>
          <p:nvPr/>
        </p:nvSpPr>
        <p:spPr>
          <a:xfrm>
            <a:off x="6937977" y="2657487"/>
            <a:ext cx="701028" cy="30193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298" tIns="32649" rIns="65298" bIns="32649" rtlCol="0" anchor="ctr"/>
          <a:lstStyle/>
          <a:p>
            <a:pPr algn="ctr" defTabSz="914180"/>
            <a:r>
              <a:rPr lang="de-DE" sz="700" dirty="0">
                <a:solidFill>
                  <a:prstClr val="white"/>
                </a:solidFill>
                <a:latin typeface="Lato Regular"/>
              </a:rPr>
              <a:t>Dateneigen-</a:t>
            </a:r>
            <a:r>
              <a:rPr lang="de-DE" sz="700" dirty="0" err="1">
                <a:solidFill>
                  <a:prstClr val="white"/>
                </a:solidFill>
                <a:latin typeface="Lato Regular"/>
              </a:rPr>
              <a:t>tümer</a:t>
            </a:r>
            <a:endParaRPr lang="de-DE" sz="700" dirty="0">
              <a:solidFill>
                <a:prstClr val="white"/>
              </a:solidFill>
              <a:latin typeface="Lato Regular"/>
            </a:endParaRPr>
          </a:p>
        </p:txBody>
      </p:sp>
      <p:sp>
        <p:nvSpPr>
          <p:cNvPr id="104" name="Rechteck 103"/>
          <p:cNvSpPr/>
          <p:nvPr/>
        </p:nvSpPr>
        <p:spPr>
          <a:xfrm>
            <a:off x="2767037" y="3025274"/>
            <a:ext cx="702000" cy="30085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298" tIns="32649" rIns="65298" bIns="32649" rtlCol="0" anchor="ctr"/>
          <a:lstStyle/>
          <a:p>
            <a:pPr algn="ctr" defTabSz="914180"/>
            <a:r>
              <a:rPr lang="de-DE" sz="700" dirty="0">
                <a:solidFill>
                  <a:prstClr val="white"/>
                </a:solidFill>
                <a:latin typeface="Lato Regular"/>
              </a:rPr>
              <a:t>Broker Betreiber</a:t>
            </a:r>
          </a:p>
        </p:txBody>
      </p:sp>
      <p:sp>
        <p:nvSpPr>
          <p:cNvPr id="83" name="Rechteck 82"/>
          <p:cNvSpPr/>
          <p:nvPr/>
        </p:nvSpPr>
        <p:spPr>
          <a:xfrm>
            <a:off x="2767037" y="3377567"/>
            <a:ext cx="702000" cy="30085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298" tIns="32649" rIns="65298" bIns="32649" rtlCol="0" anchor="ctr"/>
          <a:lstStyle/>
          <a:p>
            <a:pPr algn="ctr" defTabSz="914180"/>
            <a:r>
              <a:rPr lang="de-DE" sz="700" dirty="0">
                <a:solidFill>
                  <a:prstClr val="white"/>
                </a:solidFill>
                <a:latin typeface="Lato Regular"/>
              </a:rPr>
              <a:t>Clearingstelle Betreiber</a:t>
            </a:r>
          </a:p>
        </p:txBody>
      </p:sp>
      <p:sp>
        <p:nvSpPr>
          <p:cNvPr id="128" name="Rechteck 127"/>
          <p:cNvSpPr/>
          <p:nvPr/>
        </p:nvSpPr>
        <p:spPr>
          <a:xfrm>
            <a:off x="5538695" y="5243241"/>
            <a:ext cx="702000" cy="30085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298" tIns="32649" rIns="65298" bIns="32649" rtlCol="0" anchor="ctr"/>
          <a:lstStyle/>
          <a:p>
            <a:pPr algn="ctr" defTabSz="914180"/>
            <a:r>
              <a:rPr lang="de-DE" sz="700" dirty="0">
                <a:solidFill>
                  <a:prstClr val="black"/>
                </a:solidFill>
                <a:latin typeface="Lato Regular"/>
              </a:rPr>
              <a:t>Betreiber App Store</a:t>
            </a:r>
          </a:p>
        </p:txBody>
      </p:sp>
      <p:sp>
        <p:nvSpPr>
          <p:cNvPr id="129" name="Rechteck 128"/>
          <p:cNvSpPr/>
          <p:nvPr/>
        </p:nvSpPr>
        <p:spPr>
          <a:xfrm>
            <a:off x="6465266" y="4679882"/>
            <a:ext cx="702000" cy="30085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298" tIns="32649" rIns="65298" bIns="32649" rtlCol="0" anchor="ctr"/>
          <a:lstStyle/>
          <a:p>
            <a:pPr algn="ctr" defTabSz="914180"/>
            <a:r>
              <a:rPr lang="de-DE" sz="700" dirty="0">
                <a:solidFill>
                  <a:prstClr val="black"/>
                </a:solidFill>
                <a:latin typeface="Lato Regular"/>
              </a:rPr>
              <a:t>App Anbieter</a:t>
            </a:r>
          </a:p>
        </p:txBody>
      </p:sp>
      <p:sp>
        <p:nvSpPr>
          <p:cNvPr id="131" name="Rechteck 130"/>
          <p:cNvSpPr/>
          <p:nvPr/>
        </p:nvSpPr>
        <p:spPr>
          <a:xfrm>
            <a:off x="5892285" y="813601"/>
            <a:ext cx="702000" cy="300857"/>
          </a:xfrm>
          <a:prstGeom prst="rect">
            <a:avLst/>
          </a:prstGeom>
          <a:solidFill>
            <a:srgbClr val="EDF2F9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298" tIns="32649" rIns="65298" bIns="32649" rtlCol="0" anchor="ctr"/>
          <a:lstStyle/>
          <a:p>
            <a:pPr algn="ctr" defTabSz="914180"/>
            <a:r>
              <a:rPr lang="de-DE" sz="700" dirty="0" err="1">
                <a:solidFill>
                  <a:prstClr val="black"/>
                </a:solidFill>
                <a:latin typeface="Lato Regular"/>
              </a:rPr>
              <a:t>Cloud</a:t>
            </a:r>
            <a:r>
              <a:rPr lang="de-DE" sz="700" dirty="0">
                <a:solidFill>
                  <a:prstClr val="black"/>
                </a:solidFill>
                <a:latin typeface="Lato Regular"/>
              </a:rPr>
              <a:t> Anbieter</a:t>
            </a:r>
          </a:p>
        </p:txBody>
      </p:sp>
      <p:sp>
        <p:nvSpPr>
          <p:cNvPr id="44" name="Textfeld 43"/>
          <p:cNvSpPr txBox="1"/>
          <p:nvPr/>
        </p:nvSpPr>
        <p:spPr>
          <a:xfrm>
            <a:off x="158709" y="85458"/>
            <a:ext cx="2818829" cy="1143170"/>
          </a:xfrm>
          <a:prstGeom prst="rect">
            <a:avLst/>
          </a:prstGeom>
          <a:noFill/>
        </p:spPr>
        <p:txBody>
          <a:bodyPr wrap="square" lIns="65298" tIns="32649" rIns="65298" bIns="32649" rtlCol="0">
            <a:spAutoFit/>
          </a:bodyPr>
          <a:lstStyle/>
          <a:p>
            <a:pPr defTabSz="914180"/>
            <a:r>
              <a:rPr lang="de-DE" sz="1000" dirty="0" err="1">
                <a:solidFill>
                  <a:prstClr val="black"/>
                </a:solidFill>
                <a:latin typeface="Calibri"/>
              </a:rPr>
              <a:t>Use</a:t>
            </a:r>
            <a:r>
              <a:rPr lang="de-DE" sz="1000" dirty="0">
                <a:solidFill>
                  <a:prstClr val="black"/>
                </a:solidFill>
                <a:latin typeface="Calibri"/>
              </a:rPr>
              <a:t>-Case 2: Datenaustausch über eine 3rd Party </a:t>
            </a:r>
            <a:r>
              <a:rPr lang="de-DE" sz="1000" dirty="0" err="1">
                <a:solidFill>
                  <a:prstClr val="black"/>
                </a:solidFill>
                <a:latin typeface="Calibri"/>
              </a:rPr>
              <a:t>Cloud</a:t>
            </a:r>
            <a:r>
              <a:rPr lang="de-DE" sz="1000" dirty="0">
                <a:solidFill>
                  <a:prstClr val="black"/>
                </a:solidFill>
                <a:latin typeface="Calibri"/>
              </a:rPr>
              <a:t>. Die </a:t>
            </a:r>
            <a:r>
              <a:rPr lang="de-DE" sz="1000" dirty="0" err="1">
                <a:solidFill>
                  <a:prstClr val="black"/>
                </a:solidFill>
                <a:latin typeface="Calibri"/>
              </a:rPr>
              <a:t>Cloud</a:t>
            </a:r>
            <a:r>
              <a:rPr lang="de-DE" sz="1000" dirty="0">
                <a:solidFill>
                  <a:prstClr val="black"/>
                </a:solidFill>
                <a:latin typeface="Calibri"/>
              </a:rPr>
              <a:t> sammelt Daten von Dateneigentümern und stellt diese als Händler bereit. Sobald ein Datentransfer zum Datennehmer erfolgt, definiert sich die </a:t>
            </a:r>
            <a:r>
              <a:rPr lang="de-DE" sz="1000" dirty="0" err="1">
                <a:solidFill>
                  <a:prstClr val="black"/>
                </a:solidFill>
                <a:latin typeface="Calibri"/>
              </a:rPr>
              <a:t>Cloud</a:t>
            </a:r>
            <a:r>
              <a:rPr lang="de-DE" sz="1000" dirty="0">
                <a:solidFill>
                  <a:prstClr val="black"/>
                </a:solidFill>
                <a:latin typeface="Calibri"/>
              </a:rPr>
              <a:t> als Datengeber und steht somit in Verbindung mit Broker, Clearing und App Store.</a:t>
            </a:r>
          </a:p>
        </p:txBody>
      </p:sp>
    </p:spTree>
    <p:extLst>
      <p:ext uri="{BB962C8B-B14F-4D97-AF65-F5344CB8AC3E}">
        <p14:creationId xmlns:p14="http://schemas.microsoft.com/office/powerpoint/2010/main" val="4022819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Rechteck 116"/>
          <p:cNvSpPr/>
          <p:nvPr/>
        </p:nvSpPr>
        <p:spPr>
          <a:xfrm>
            <a:off x="611561" y="2143144"/>
            <a:ext cx="7663709" cy="1697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5298" tIns="32649" rIns="65298" bIns="32649" rtlCol="0" anchor="ctr"/>
          <a:lstStyle/>
          <a:p>
            <a:pPr algn="ctr" defTabSz="914180"/>
            <a:endParaRPr lang="de-DE">
              <a:solidFill>
                <a:prstClr val="white"/>
              </a:solidFill>
              <a:latin typeface="Lato Regular"/>
            </a:endParaRPr>
          </a:p>
        </p:txBody>
      </p:sp>
      <p:sp>
        <p:nvSpPr>
          <p:cNvPr id="158" name="Rechteck 157"/>
          <p:cNvSpPr/>
          <p:nvPr/>
        </p:nvSpPr>
        <p:spPr>
          <a:xfrm>
            <a:off x="2103154" y="2657487"/>
            <a:ext cx="2160240" cy="13372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5298" tIns="32649" rIns="65298" bIns="32649" rtlCol="0" anchor="ctr"/>
          <a:lstStyle/>
          <a:p>
            <a:pPr algn="ctr" defTabSz="914180"/>
            <a:endParaRPr lang="de-DE">
              <a:solidFill>
                <a:prstClr val="white"/>
              </a:solidFill>
              <a:latin typeface="Lato Regular"/>
            </a:endParaRPr>
          </a:p>
        </p:txBody>
      </p:sp>
      <p:sp>
        <p:nvSpPr>
          <p:cNvPr id="122" name="Rechteck 121"/>
          <p:cNvSpPr/>
          <p:nvPr/>
        </p:nvSpPr>
        <p:spPr>
          <a:xfrm>
            <a:off x="5034909" y="4509121"/>
            <a:ext cx="2520280" cy="13372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5298" tIns="32649" rIns="65298" bIns="32649" rtlCol="0" anchor="ctr"/>
          <a:lstStyle/>
          <a:p>
            <a:pPr algn="ctr" defTabSz="914180"/>
            <a:endParaRPr lang="de-DE">
              <a:solidFill>
                <a:prstClr val="white"/>
              </a:solidFill>
              <a:latin typeface="Lato Regular"/>
            </a:endParaRPr>
          </a:p>
        </p:txBody>
      </p:sp>
      <p:sp>
        <p:nvSpPr>
          <p:cNvPr id="119" name="Rechteck 118"/>
          <p:cNvSpPr/>
          <p:nvPr/>
        </p:nvSpPr>
        <p:spPr>
          <a:xfrm>
            <a:off x="3800486" y="291510"/>
            <a:ext cx="3034623" cy="13372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5298" tIns="32649" rIns="65298" bIns="32649" rtlCol="0" anchor="ctr"/>
          <a:lstStyle/>
          <a:p>
            <a:pPr algn="ctr" defTabSz="914180"/>
            <a:endParaRPr lang="de-DE">
              <a:solidFill>
                <a:prstClr val="white"/>
              </a:solidFill>
              <a:latin typeface="Lato Regular"/>
            </a:endParaRPr>
          </a:p>
        </p:txBody>
      </p:sp>
      <p:cxnSp>
        <p:nvCxnSpPr>
          <p:cNvPr id="13" name="Gerade Verbindung 12"/>
          <p:cNvCxnSpPr>
            <a:stCxn id="129" idx="2"/>
            <a:endCxn id="128" idx="3"/>
          </p:cNvCxnSpPr>
          <p:nvPr/>
        </p:nvCxnSpPr>
        <p:spPr>
          <a:xfrm flipH="1">
            <a:off x="6240696" y="4980739"/>
            <a:ext cx="575571" cy="412931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Gerade Verbindung 13"/>
          <p:cNvCxnSpPr>
            <a:stCxn id="128" idx="0"/>
            <a:endCxn id="45" idx="2"/>
          </p:cNvCxnSpPr>
          <p:nvPr/>
        </p:nvCxnSpPr>
        <p:spPr>
          <a:xfrm flipH="1" flipV="1">
            <a:off x="5025383" y="2945136"/>
            <a:ext cx="864312" cy="2298105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Gerade Verbindung 14"/>
          <p:cNvCxnSpPr>
            <a:stCxn id="128" idx="1"/>
            <a:endCxn id="34" idx="2"/>
          </p:cNvCxnSpPr>
          <p:nvPr/>
        </p:nvCxnSpPr>
        <p:spPr>
          <a:xfrm flipH="1" flipV="1">
            <a:off x="1322116" y="2951049"/>
            <a:ext cx="4216581" cy="2442620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Gerade Verbindung 19"/>
          <p:cNvCxnSpPr>
            <a:stCxn id="130" idx="2"/>
            <a:endCxn id="45" idx="0"/>
          </p:cNvCxnSpPr>
          <p:nvPr/>
        </p:nvCxnSpPr>
        <p:spPr>
          <a:xfrm>
            <a:off x="4614395" y="1011589"/>
            <a:ext cx="410989" cy="1631607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Gerade Verbindung 20"/>
          <p:cNvCxnSpPr>
            <a:stCxn id="130" idx="1"/>
            <a:endCxn id="34" idx="0"/>
          </p:cNvCxnSpPr>
          <p:nvPr/>
        </p:nvCxnSpPr>
        <p:spPr>
          <a:xfrm flipH="1">
            <a:off x="1322114" y="861162"/>
            <a:ext cx="2941280" cy="1787949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Gerade Verbindung 25"/>
          <p:cNvCxnSpPr>
            <a:stCxn id="45" idx="1"/>
            <a:endCxn id="104" idx="3"/>
          </p:cNvCxnSpPr>
          <p:nvPr/>
        </p:nvCxnSpPr>
        <p:spPr>
          <a:xfrm flipH="1">
            <a:off x="3469038" y="2794167"/>
            <a:ext cx="1205831" cy="381537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Gerade Verbindung 26"/>
          <p:cNvCxnSpPr>
            <a:stCxn id="83" idx="3"/>
            <a:endCxn id="45" idx="1"/>
          </p:cNvCxnSpPr>
          <p:nvPr/>
        </p:nvCxnSpPr>
        <p:spPr>
          <a:xfrm flipV="1">
            <a:off x="3469038" y="2794167"/>
            <a:ext cx="1205831" cy="733829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Gerade Verbindung 28"/>
          <p:cNvCxnSpPr>
            <a:stCxn id="45" idx="1"/>
            <a:endCxn id="34" idx="3"/>
          </p:cNvCxnSpPr>
          <p:nvPr/>
        </p:nvCxnSpPr>
        <p:spPr>
          <a:xfrm flipH="1">
            <a:off x="1672629" y="2794166"/>
            <a:ext cx="3002241" cy="5914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Gerade Verbindung 30"/>
          <p:cNvCxnSpPr>
            <a:stCxn id="34" idx="3"/>
            <a:endCxn id="104" idx="1"/>
          </p:cNvCxnSpPr>
          <p:nvPr/>
        </p:nvCxnSpPr>
        <p:spPr>
          <a:xfrm>
            <a:off x="1672629" y="2800079"/>
            <a:ext cx="1094409" cy="375624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Gerade Verbindung 31"/>
          <p:cNvCxnSpPr>
            <a:stCxn id="34" idx="2"/>
            <a:endCxn id="83" idx="1"/>
          </p:cNvCxnSpPr>
          <p:nvPr/>
        </p:nvCxnSpPr>
        <p:spPr>
          <a:xfrm>
            <a:off x="1322114" y="2951048"/>
            <a:ext cx="1444923" cy="576946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8" name="Ellipse 3"/>
          <p:cNvSpPr>
            <a:spLocks noChangeAspect="1"/>
          </p:cNvSpPr>
          <p:nvPr/>
        </p:nvSpPr>
        <p:spPr>
          <a:xfrm>
            <a:off x="714429" y="2246012"/>
            <a:ext cx="287784" cy="28778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65298" tIns="32649" rIns="65298" bIns="32649" rtlCol="0" anchor="ctr"/>
          <a:lstStyle/>
          <a:p>
            <a:pPr algn="ctr" defTabSz="914180"/>
            <a:r>
              <a:rPr lang="de-DE" sz="1400" dirty="0">
                <a:solidFill>
                  <a:prstClr val="white"/>
                </a:solidFill>
                <a:latin typeface="Lato Regular"/>
              </a:rPr>
              <a:t>A</a:t>
            </a:r>
          </a:p>
        </p:txBody>
      </p:sp>
      <p:sp>
        <p:nvSpPr>
          <p:cNvPr id="121" name="Ellipse 4"/>
          <p:cNvSpPr>
            <a:spLocks noChangeAspect="1"/>
          </p:cNvSpPr>
          <p:nvPr/>
        </p:nvSpPr>
        <p:spPr>
          <a:xfrm>
            <a:off x="3851921" y="3583304"/>
            <a:ext cx="308537" cy="308571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65298" tIns="32649" rIns="65298" bIns="32649" rtlCol="0" anchor="ctr"/>
          <a:lstStyle/>
          <a:p>
            <a:pPr algn="ctr" defTabSz="914180"/>
            <a:r>
              <a:rPr lang="de-DE" sz="1400" dirty="0">
                <a:solidFill>
                  <a:prstClr val="white"/>
                </a:solidFill>
                <a:latin typeface="Lato Regular"/>
              </a:rPr>
              <a:t>B</a:t>
            </a:r>
          </a:p>
        </p:txBody>
      </p:sp>
      <p:sp>
        <p:nvSpPr>
          <p:cNvPr id="123" name="Ellipse 7"/>
          <p:cNvSpPr>
            <a:spLocks noChangeAspect="1"/>
          </p:cNvSpPr>
          <p:nvPr/>
        </p:nvSpPr>
        <p:spPr>
          <a:xfrm>
            <a:off x="7092281" y="5332070"/>
            <a:ext cx="308571" cy="308571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298" tIns="32649" rIns="65298" bIns="32649" rtlCol="0" anchor="ctr"/>
          <a:lstStyle/>
          <a:p>
            <a:pPr algn="ctr" defTabSz="914180"/>
            <a:r>
              <a:rPr lang="de-DE" sz="1400" dirty="0">
                <a:solidFill>
                  <a:prstClr val="black"/>
                </a:solidFill>
                <a:latin typeface="Lato Regular"/>
              </a:rPr>
              <a:t>C</a:t>
            </a:r>
          </a:p>
        </p:txBody>
      </p:sp>
      <p:sp>
        <p:nvSpPr>
          <p:cNvPr id="159" name="Ellipse 10"/>
          <p:cNvSpPr>
            <a:spLocks/>
          </p:cNvSpPr>
          <p:nvPr/>
        </p:nvSpPr>
        <p:spPr>
          <a:xfrm>
            <a:off x="3876073" y="350727"/>
            <a:ext cx="308571" cy="308571"/>
          </a:xfrm>
          <a:prstGeom prst="ellipse">
            <a:avLst/>
          </a:prstGeom>
          <a:solidFill>
            <a:srgbClr val="EDF2F9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298" tIns="32649" rIns="65298" bIns="32649" rtlCol="0" anchor="ctr"/>
          <a:lstStyle/>
          <a:p>
            <a:pPr algn="ctr" defTabSz="914180"/>
            <a:r>
              <a:rPr lang="de-DE" sz="1400" dirty="0">
                <a:solidFill>
                  <a:srgbClr val="000000"/>
                </a:solidFill>
                <a:latin typeface="Lato Regular"/>
              </a:rPr>
              <a:t>D</a:t>
            </a:r>
          </a:p>
        </p:txBody>
      </p:sp>
      <p:sp>
        <p:nvSpPr>
          <p:cNvPr id="34" name="Rechteck 33"/>
          <p:cNvSpPr/>
          <p:nvPr/>
        </p:nvSpPr>
        <p:spPr>
          <a:xfrm>
            <a:off x="971600" y="2649111"/>
            <a:ext cx="701028" cy="30193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298" tIns="32649" rIns="65298" bIns="32649" rtlCol="0" anchor="ctr"/>
          <a:lstStyle/>
          <a:p>
            <a:pPr algn="ctr" defTabSz="914180"/>
            <a:r>
              <a:rPr lang="de-DE" sz="700" dirty="0">
                <a:solidFill>
                  <a:prstClr val="white"/>
                </a:solidFill>
                <a:latin typeface="Lato Regular"/>
              </a:rPr>
              <a:t>Datennehmer/ -nutzer</a:t>
            </a:r>
          </a:p>
        </p:txBody>
      </p:sp>
      <p:sp>
        <p:nvSpPr>
          <p:cNvPr id="45" name="Rechteck 44"/>
          <p:cNvSpPr/>
          <p:nvPr/>
        </p:nvSpPr>
        <p:spPr>
          <a:xfrm>
            <a:off x="4674870" y="2643197"/>
            <a:ext cx="701028" cy="30193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298" tIns="32649" rIns="65298" bIns="32649" rtlCol="0" anchor="ctr"/>
          <a:lstStyle/>
          <a:p>
            <a:pPr algn="ctr" defTabSz="914180"/>
            <a:r>
              <a:rPr lang="de-DE" sz="700" dirty="0">
                <a:solidFill>
                  <a:prstClr val="white"/>
                </a:solidFill>
                <a:latin typeface="Lato Regular"/>
              </a:rPr>
              <a:t>Datengeber</a:t>
            </a:r>
          </a:p>
        </p:txBody>
      </p:sp>
      <p:sp>
        <p:nvSpPr>
          <p:cNvPr id="104" name="Rechteck 103"/>
          <p:cNvSpPr/>
          <p:nvPr/>
        </p:nvSpPr>
        <p:spPr>
          <a:xfrm>
            <a:off x="2767037" y="3025274"/>
            <a:ext cx="702000" cy="30085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298" tIns="32649" rIns="65298" bIns="32649" rtlCol="0" anchor="ctr"/>
          <a:lstStyle/>
          <a:p>
            <a:pPr algn="ctr" defTabSz="914180"/>
            <a:r>
              <a:rPr lang="de-DE" sz="700" dirty="0">
                <a:solidFill>
                  <a:prstClr val="white"/>
                </a:solidFill>
                <a:latin typeface="Lato Regular"/>
              </a:rPr>
              <a:t>Broker Betreiber</a:t>
            </a:r>
          </a:p>
        </p:txBody>
      </p:sp>
      <p:sp>
        <p:nvSpPr>
          <p:cNvPr id="83" name="Rechteck 82"/>
          <p:cNvSpPr/>
          <p:nvPr/>
        </p:nvSpPr>
        <p:spPr>
          <a:xfrm>
            <a:off x="2767037" y="3377567"/>
            <a:ext cx="702000" cy="30085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298" tIns="32649" rIns="65298" bIns="32649" rtlCol="0" anchor="ctr"/>
          <a:lstStyle/>
          <a:p>
            <a:pPr algn="ctr" defTabSz="914180"/>
            <a:r>
              <a:rPr lang="de-DE" sz="700" dirty="0">
                <a:solidFill>
                  <a:prstClr val="white"/>
                </a:solidFill>
                <a:latin typeface="Lato Regular"/>
              </a:rPr>
              <a:t>Clearingstelle Betreiber</a:t>
            </a:r>
          </a:p>
        </p:txBody>
      </p:sp>
      <p:sp>
        <p:nvSpPr>
          <p:cNvPr id="128" name="Rechteck 127"/>
          <p:cNvSpPr/>
          <p:nvPr/>
        </p:nvSpPr>
        <p:spPr>
          <a:xfrm>
            <a:off x="5538695" y="5243241"/>
            <a:ext cx="702000" cy="30085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298" tIns="32649" rIns="65298" bIns="32649" rtlCol="0" anchor="ctr"/>
          <a:lstStyle/>
          <a:p>
            <a:pPr algn="ctr" defTabSz="914180"/>
            <a:r>
              <a:rPr lang="de-DE" sz="700" dirty="0">
                <a:solidFill>
                  <a:prstClr val="black"/>
                </a:solidFill>
                <a:latin typeface="Lato Regular"/>
              </a:rPr>
              <a:t>Betreiber App Store</a:t>
            </a:r>
          </a:p>
        </p:txBody>
      </p:sp>
      <p:sp>
        <p:nvSpPr>
          <p:cNvPr id="129" name="Rechteck 128"/>
          <p:cNvSpPr/>
          <p:nvPr/>
        </p:nvSpPr>
        <p:spPr>
          <a:xfrm>
            <a:off x="6465266" y="4679882"/>
            <a:ext cx="702000" cy="30085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298" tIns="32649" rIns="65298" bIns="32649" rtlCol="0" anchor="ctr"/>
          <a:lstStyle/>
          <a:p>
            <a:pPr algn="ctr" defTabSz="914180"/>
            <a:r>
              <a:rPr lang="de-DE" sz="700" dirty="0">
                <a:solidFill>
                  <a:prstClr val="black"/>
                </a:solidFill>
                <a:latin typeface="Lato Regular"/>
              </a:rPr>
              <a:t>App Anbieter</a:t>
            </a:r>
          </a:p>
        </p:txBody>
      </p:sp>
      <p:sp>
        <p:nvSpPr>
          <p:cNvPr id="130" name="Rechteck 129"/>
          <p:cNvSpPr/>
          <p:nvPr/>
        </p:nvSpPr>
        <p:spPr>
          <a:xfrm>
            <a:off x="4263394" y="710732"/>
            <a:ext cx="702000" cy="300857"/>
          </a:xfrm>
          <a:prstGeom prst="rect">
            <a:avLst/>
          </a:prstGeom>
          <a:solidFill>
            <a:srgbClr val="EDF2F9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298" tIns="32649" rIns="65298" bIns="32649" rtlCol="0" anchor="ctr"/>
          <a:lstStyle/>
          <a:p>
            <a:pPr algn="ctr" defTabSz="914180"/>
            <a:r>
              <a:rPr lang="de-DE" sz="700" dirty="0">
                <a:solidFill>
                  <a:prstClr val="black"/>
                </a:solidFill>
                <a:latin typeface="Lato Regular"/>
              </a:rPr>
              <a:t>Betreiber IDS Konnektor</a:t>
            </a:r>
          </a:p>
        </p:txBody>
      </p:sp>
      <p:sp>
        <p:nvSpPr>
          <p:cNvPr id="44" name="Textfeld 43"/>
          <p:cNvSpPr txBox="1"/>
          <p:nvPr/>
        </p:nvSpPr>
        <p:spPr>
          <a:xfrm>
            <a:off x="158708" y="85459"/>
            <a:ext cx="2634046" cy="527617"/>
          </a:xfrm>
          <a:prstGeom prst="rect">
            <a:avLst/>
          </a:prstGeom>
          <a:noFill/>
        </p:spPr>
        <p:txBody>
          <a:bodyPr wrap="square" lIns="65298" tIns="32649" rIns="65298" bIns="32649" rtlCol="0">
            <a:spAutoFit/>
          </a:bodyPr>
          <a:lstStyle/>
          <a:p>
            <a:pPr defTabSz="914180"/>
            <a:r>
              <a:rPr lang="de-DE" sz="1000" dirty="0" err="1">
                <a:solidFill>
                  <a:prstClr val="black"/>
                </a:solidFill>
                <a:latin typeface="Calibri"/>
              </a:rPr>
              <a:t>Use</a:t>
            </a:r>
            <a:r>
              <a:rPr lang="de-DE" sz="1000" dirty="0">
                <a:solidFill>
                  <a:prstClr val="black"/>
                </a:solidFill>
                <a:latin typeface="Calibri"/>
              </a:rPr>
              <a:t>-Case 3: Datennehmer und/oder Datengeber lassen ihre Konnektoren durch einen Dienstleister betreiben. </a:t>
            </a:r>
          </a:p>
        </p:txBody>
      </p:sp>
    </p:spTree>
    <p:extLst>
      <p:ext uri="{BB962C8B-B14F-4D97-AF65-F5344CB8AC3E}">
        <p14:creationId xmlns:p14="http://schemas.microsoft.com/office/powerpoint/2010/main" val="3625154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Rechteck 116"/>
          <p:cNvSpPr/>
          <p:nvPr/>
        </p:nvSpPr>
        <p:spPr>
          <a:xfrm>
            <a:off x="611561" y="2143144"/>
            <a:ext cx="7663709" cy="1697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5298" tIns="32649" rIns="65298" bIns="32649" rtlCol="0" anchor="ctr"/>
          <a:lstStyle/>
          <a:p>
            <a:pPr algn="ctr" defTabSz="914180"/>
            <a:endParaRPr lang="de-DE">
              <a:solidFill>
                <a:prstClr val="white"/>
              </a:solidFill>
              <a:latin typeface="Lato Regular"/>
            </a:endParaRPr>
          </a:p>
        </p:txBody>
      </p:sp>
      <p:sp>
        <p:nvSpPr>
          <p:cNvPr id="158" name="Rechteck 157"/>
          <p:cNvSpPr/>
          <p:nvPr/>
        </p:nvSpPr>
        <p:spPr>
          <a:xfrm>
            <a:off x="2103154" y="2657487"/>
            <a:ext cx="2160240" cy="13372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5298" tIns="32649" rIns="65298" bIns="32649" rtlCol="0" anchor="ctr"/>
          <a:lstStyle/>
          <a:p>
            <a:pPr algn="ctr" defTabSz="914180"/>
            <a:endParaRPr lang="de-DE">
              <a:solidFill>
                <a:prstClr val="white"/>
              </a:solidFill>
              <a:latin typeface="Lato Regular"/>
            </a:endParaRPr>
          </a:p>
        </p:txBody>
      </p:sp>
      <p:sp>
        <p:nvSpPr>
          <p:cNvPr id="124" name="Rechteck 123"/>
          <p:cNvSpPr/>
          <p:nvPr/>
        </p:nvSpPr>
        <p:spPr>
          <a:xfrm>
            <a:off x="1177337" y="5023464"/>
            <a:ext cx="2520280" cy="13372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5298" tIns="32649" rIns="65298" bIns="32649" rtlCol="0" anchor="ctr"/>
          <a:lstStyle/>
          <a:p>
            <a:pPr algn="ctr" defTabSz="914180"/>
            <a:endParaRPr lang="de-DE">
              <a:solidFill>
                <a:prstClr val="white"/>
              </a:solidFill>
              <a:latin typeface="Lato Regular"/>
            </a:endParaRPr>
          </a:p>
        </p:txBody>
      </p:sp>
      <p:sp>
        <p:nvSpPr>
          <p:cNvPr id="122" name="Rechteck 121"/>
          <p:cNvSpPr/>
          <p:nvPr/>
        </p:nvSpPr>
        <p:spPr>
          <a:xfrm>
            <a:off x="5034909" y="4509121"/>
            <a:ext cx="2520280" cy="13372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5298" tIns="32649" rIns="65298" bIns="32649" rtlCol="0" anchor="ctr"/>
          <a:lstStyle/>
          <a:p>
            <a:pPr algn="ctr" defTabSz="914180"/>
            <a:endParaRPr lang="de-DE">
              <a:solidFill>
                <a:prstClr val="white"/>
              </a:solidFill>
              <a:latin typeface="Lato Regular"/>
            </a:endParaRPr>
          </a:p>
        </p:txBody>
      </p:sp>
      <p:sp>
        <p:nvSpPr>
          <p:cNvPr id="119" name="Rechteck 118"/>
          <p:cNvSpPr/>
          <p:nvPr/>
        </p:nvSpPr>
        <p:spPr>
          <a:xfrm>
            <a:off x="3800486" y="291510"/>
            <a:ext cx="3034623" cy="13372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5298" tIns="32649" rIns="65298" bIns="32649" rtlCol="0" anchor="ctr"/>
          <a:lstStyle/>
          <a:p>
            <a:pPr algn="ctr" defTabSz="914180"/>
            <a:endParaRPr lang="de-DE">
              <a:solidFill>
                <a:prstClr val="white"/>
              </a:solidFill>
              <a:latin typeface="Lato Regular"/>
            </a:endParaRPr>
          </a:p>
        </p:txBody>
      </p:sp>
      <p:cxnSp>
        <p:nvCxnSpPr>
          <p:cNvPr id="13" name="Gerade Verbindung 12"/>
          <p:cNvCxnSpPr>
            <a:stCxn id="129" idx="2"/>
            <a:endCxn id="128" idx="3"/>
          </p:cNvCxnSpPr>
          <p:nvPr/>
        </p:nvCxnSpPr>
        <p:spPr>
          <a:xfrm flipH="1">
            <a:off x="6240696" y="4980739"/>
            <a:ext cx="575571" cy="412931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Gerade Verbindung 13"/>
          <p:cNvCxnSpPr>
            <a:stCxn id="128" idx="0"/>
            <a:endCxn id="45" idx="2"/>
          </p:cNvCxnSpPr>
          <p:nvPr/>
        </p:nvCxnSpPr>
        <p:spPr>
          <a:xfrm flipH="1" flipV="1">
            <a:off x="5025383" y="2945136"/>
            <a:ext cx="864312" cy="2298105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Gerade Verbindung 14"/>
          <p:cNvCxnSpPr>
            <a:stCxn id="128" idx="1"/>
            <a:endCxn id="34" idx="2"/>
          </p:cNvCxnSpPr>
          <p:nvPr/>
        </p:nvCxnSpPr>
        <p:spPr>
          <a:xfrm flipH="1" flipV="1">
            <a:off x="1322116" y="2951049"/>
            <a:ext cx="4216581" cy="2442620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Gerade Verbindung 15"/>
          <p:cNvCxnSpPr>
            <a:stCxn id="46" idx="1"/>
            <a:endCxn id="45" idx="3"/>
          </p:cNvCxnSpPr>
          <p:nvPr/>
        </p:nvCxnSpPr>
        <p:spPr>
          <a:xfrm flipH="1" flipV="1">
            <a:off x="5375898" y="2794166"/>
            <a:ext cx="1562081" cy="14290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Gerade Verbindung 16"/>
          <p:cNvCxnSpPr>
            <a:stCxn id="46" idx="0"/>
            <a:endCxn id="130" idx="3"/>
          </p:cNvCxnSpPr>
          <p:nvPr/>
        </p:nvCxnSpPr>
        <p:spPr>
          <a:xfrm flipH="1" flipV="1">
            <a:off x="4965394" y="861160"/>
            <a:ext cx="2323097" cy="1796326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Gerade Verbindung 17"/>
          <p:cNvCxnSpPr>
            <a:stCxn id="46" idx="0"/>
            <a:endCxn id="131" idx="3"/>
          </p:cNvCxnSpPr>
          <p:nvPr/>
        </p:nvCxnSpPr>
        <p:spPr>
          <a:xfrm flipH="1" flipV="1">
            <a:off x="6594286" y="964029"/>
            <a:ext cx="694206" cy="1693457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Gerade Verbindung 18"/>
          <p:cNvCxnSpPr>
            <a:stCxn id="46" idx="2"/>
            <a:endCxn id="133" idx="3"/>
          </p:cNvCxnSpPr>
          <p:nvPr/>
        </p:nvCxnSpPr>
        <p:spPr>
          <a:xfrm flipH="1">
            <a:off x="3139477" y="2959426"/>
            <a:ext cx="4149014" cy="3054295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Gerade Verbindung 19"/>
          <p:cNvCxnSpPr>
            <a:stCxn id="130" idx="2"/>
            <a:endCxn id="45" idx="0"/>
          </p:cNvCxnSpPr>
          <p:nvPr/>
        </p:nvCxnSpPr>
        <p:spPr>
          <a:xfrm>
            <a:off x="4614395" y="1011589"/>
            <a:ext cx="410989" cy="1631607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Gerade Verbindung 20"/>
          <p:cNvCxnSpPr>
            <a:stCxn id="130" idx="1"/>
            <a:endCxn id="34" idx="0"/>
          </p:cNvCxnSpPr>
          <p:nvPr/>
        </p:nvCxnSpPr>
        <p:spPr>
          <a:xfrm flipH="1">
            <a:off x="1322114" y="861162"/>
            <a:ext cx="2941280" cy="1787949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Gerade Verbindung 21"/>
          <p:cNvCxnSpPr>
            <a:stCxn id="130" idx="3"/>
            <a:endCxn id="131" idx="1"/>
          </p:cNvCxnSpPr>
          <p:nvPr/>
        </p:nvCxnSpPr>
        <p:spPr>
          <a:xfrm>
            <a:off x="4965396" y="861161"/>
            <a:ext cx="926891" cy="102869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Gerade Verbindung 22"/>
          <p:cNvCxnSpPr>
            <a:stCxn id="130" idx="2"/>
            <a:endCxn id="133" idx="0"/>
          </p:cNvCxnSpPr>
          <p:nvPr/>
        </p:nvCxnSpPr>
        <p:spPr>
          <a:xfrm flipH="1">
            <a:off x="2788477" y="1011589"/>
            <a:ext cx="1825917" cy="4809400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Gerade Verbindung 23"/>
          <p:cNvCxnSpPr>
            <a:stCxn id="45" idx="0"/>
            <a:endCxn id="131" idx="2"/>
          </p:cNvCxnSpPr>
          <p:nvPr/>
        </p:nvCxnSpPr>
        <p:spPr>
          <a:xfrm flipV="1">
            <a:off x="5025383" y="1114458"/>
            <a:ext cx="1217902" cy="1528739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Gerade Verbindung 24"/>
          <p:cNvCxnSpPr>
            <a:stCxn id="131" idx="1"/>
            <a:endCxn id="34" idx="0"/>
          </p:cNvCxnSpPr>
          <p:nvPr/>
        </p:nvCxnSpPr>
        <p:spPr>
          <a:xfrm flipH="1">
            <a:off x="1322116" y="964030"/>
            <a:ext cx="4570171" cy="1685081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Gerade Verbindung 25"/>
          <p:cNvCxnSpPr>
            <a:stCxn id="45" idx="1"/>
            <a:endCxn id="104" idx="3"/>
          </p:cNvCxnSpPr>
          <p:nvPr/>
        </p:nvCxnSpPr>
        <p:spPr>
          <a:xfrm flipH="1">
            <a:off x="3469038" y="2794167"/>
            <a:ext cx="1205831" cy="381537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Gerade Verbindung 26"/>
          <p:cNvCxnSpPr>
            <a:stCxn id="83" idx="3"/>
            <a:endCxn id="45" idx="1"/>
          </p:cNvCxnSpPr>
          <p:nvPr/>
        </p:nvCxnSpPr>
        <p:spPr>
          <a:xfrm flipV="1">
            <a:off x="3469038" y="2794167"/>
            <a:ext cx="1205831" cy="733829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Gerade Verbindung 27"/>
          <p:cNvCxnSpPr>
            <a:stCxn id="45" idx="2"/>
            <a:endCxn id="133" idx="0"/>
          </p:cNvCxnSpPr>
          <p:nvPr/>
        </p:nvCxnSpPr>
        <p:spPr>
          <a:xfrm flipH="1">
            <a:off x="2788477" y="2945135"/>
            <a:ext cx="2236906" cy="2875854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Gerade Verbindung 28"/>
          <p:cNvCxnSpPr>
            <a:stCxn id="45" idx="1"/>
            <a:endCxn id="34" idx="3"/>
          </p:cNvCxnSpPr>
          <p:nvPr/>
        </p:nvCxnSpPr>
        <p:spPr>
          <a:xfrm flipH="1">
            <a:off x="1672629" y="2794166"/>
            <a:ext cx="3002241" cy="5914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Gerade Verbindung 29"/>
          <p:cNvCxnSpPr>
            <a:stCxn id="34" idx="2"/>
            <a:endCxn id="133" idx="1"/>
          </p:cNvCxnSpPr>
          <p:nvPr/>
        </p:nvCxnSpPr>
        <p:spPr>
          <a:xfrm>
            <a:off x="1322114" y="2951050"/>
            <a:ext cx="1115363" cy="3062671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Gerade Verbindung 30"/>
          <p:cNvCxnSpPr>
            <a:stCxn id="34" idx="3"/>
            <a:endCxn id="104" idx="1"/>
          </p:cNvCxnSpPr>
          <p:nvPr/>
        </p:nvCxnSpPr>
        <p:spPr>
          <a:xfrm>
            <a:off x="1672629" y="2800079"/>
            <a:ext cx="1094409" cy="375624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Gerade Verbindung 31"/>
          <p:cNvCxnSpPr>
            <a:stCxn id="34" idx="2"/>
            <a:endCxn id="83" idx="1"/>
          </p:cNvCxnSpPr>
          <p:nvPr/>
        </p:nvCxnSpPr>
        <p:spPr>
          <a:xfrm>
            <a:off x="1322114" y="2951048"/>
            <a:ext cx="1444923" cy="576946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Gerade Verbindung 32"/>
          <p:cNvCxnSpPr>
            <a:stCxn id="133" idx="3"/>
            <a:endCxn id="128" idx="2"/>
          </p:cNvCxnSpPr>
          <p:nvPr/>
        </p:nvCxnSpPr>
        <p:spPr>
          <a:xfrm flipV="1">
            <a:off x="3139477" y="5544098"/>
            <a:ext cx="2750218" cy="469623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8" name="Ellipse 3"/>
          <p:cNvSpPr>
            <a:spLocks noChangeAspect="1"/>
          </p:cNvSpPr>
          <p:nvPr/>
        </p:nvSpPr>
        <p:spPr>
          <a:xfrm>
            <a:off x="714429" y="2246012"/>
            <a:ext cx="287784" cy="28778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65298" tIns="32649" rIns="65298" bIns="32649" rtlCol="0" anchor="ctr"/>
          <a:lstStyle/>
          <a:p>
            <a:pPr algn="ctr" defTabSz="914180"/>
            <a:r>
              <a:rPr lang="de-DE" sz="1400" dirty="0">
                <a:solidFill>
                  <a:prstClr val="white"/>
                </a:solidFill>
                <a:latin typeface="Lato Regular"/>
              </a:rPr>
              <a:t>A</a:t>
            </a:r>
          </a:p>
        </p:txBody>
      </p:sp>
      <p:sp>
        <p:nvSpPr>
          <p:cNvPr id="121" name="Ellipse 4"/>
          <p:cNvSpPr>
            <a:spLocks noChangeAspect="1"/>
          </p:cNvSpPr>
          <p:nvPr/>
        </p:nvSpPr>
        <p:spPr>
          <a:xfrm>
            <a:off x="3851921" y="3583304"/>
            <a:ext cx="308537" cy="308571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65298" tIns="32649" rIns="65298" bIns="32649" rtlCol="0" anchor="ctr"/>
          <a:lstStyle/>
          <a:p>
            <a:pPr algn="ctr" defTabSz="914180"/>
            <a:r>
              <a:rPr lang="de-DE" sz="1400" dirty="0">
                <a:solidFill>
                  <a:prstClr val="white"/>
                </a:solidFill>
                <a:latin typeface="Lato Regular"/>
              </a:rPr>
              <a:t>B</a:t>
            </a:r>
          </a:p>
        </p:txBody>
      </p:sp>
      <p:sp>
        <p:nvSpPr>
          <p:cNvPr id="123" name="Ellipse 7"/>
          <p:cNvSpPr>
            <a:spLocks noChangeAspect="1"/>
          </p:cNvSpPr>
          <p:nvPr/>
        </p:nvSpPr>
        <p:spPr>
          <a:xfrm>
            <a:off x="7092281" y="5332070"/>
            <a:ext cx="308571" cy="308571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298" tIns="32649" rIns="65298" bIns="32649" rtlCol="0" anchor="ctr"/>
          <a:lstStyle/>
          <a:p>
            <a:pPr algn="ctr" defTabSz="914180"/>
            <a:r>
              <a:rPr lang="de-DE" sz="1400" dirty="0">
                <a:solidFill>
                  <a:prstClr val="black"/>
                </a:solidFill>
                <a:latin typeface="Lato Regular"/>
              </a:rPr>
              <a:t>C</a:t>
            </a:r>
          </a:p>
        </p:txBody>
      </p:sp>
      <p:sp>
        <p:nvSpPr>
          <p:cNvPr id="125" name="Ellipse 10"/>
          <p:cNvSpPr>
            <a:spLocks/>
          </p:cNvSpPr>
          <p:nvPr/>
        </p:nvSpPr>
        <p:spPr>
          <a:xfrm>
            <a:off x="1280207" y="5949316"/>
            <a:ext cx="308571" cy="308571"/>
          </a:xfrm>
          <a:prstGeom prst="ellipse">
            <a:avLst/>
          </a:prstGeom>
          <a:solidFill>
            <a:srgbClr val="EDF2F9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298" tIns="32649" rIns="65298" bIns="32649" rtlCol="0" anchor="ctr"/>
          <a:lstStyle/>
          <a:p>
            <a:pPr algn="ctr" defTabSz="914180"/>
            <a:r>
              <a:rPr lang="de-DE" sz="1400" dirty="0">
                <a:solidFill>
                  <a:srgbClr val="000000"/>
                </a:solidFill>
                <a:latin typeface="Lato Regular"/>
              </a:rPr>
              <a:t>E</a:t>
            </a:r>
          </a:p>
        </p:txBody>
      </p:sp>
      <p:sp>
        <p:nvSpPr>
          <p:cNvPr id="159" name="Ellipse 10"/>
          <p:cNvSpPr>
            <a:spLocks/>
          </p:cNvSpPr>
          <p:nvPr/>
        </p:nvSpPr>
        <p:spPr>
          <a:xfrm>
            <a:off x="3876073" y="350727"/>
            <a:ext cx="308571" cy="308571"/>
          </a:xfrm>
          <a:prstGeom prst="ellipse">
            <a:avLst/>
          </a:prstGeom>
          <a:solidFill>
            <a:srgbClr val="EDF2F9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298" tIns="32649" rIns="65298" bIns="32649" rtlCol="0" anchor="ctr"/>
          <a:lstStyle/>
          <a:p>
            <a:pPr algn="ctr" defTabSz="914180"/>
            <a:r>
              <a:rPr lang="de-DE" sz="1400" dirty="0">
                <a:solidFill>
                  <a:srgbClr val="000000"/>
                </a:solidFill>
                <a:latin typeface="Lato Regular"/>
              </a:rPr>
              <a:t>D</a:t>
            </a:r>
          </a:p>
        </p:txBody>
      </p:sp>
      <p:sp>
        <p:nvSpPr>
          <p:cNvPr id="34" name="Rechteck 33"/>
          <p:cNvSpPr/>
          <p:nvPr/>
        </p:nvSpPr>
        <p:spPr>
          <a:xfrm>
            <a:off x="971600" y="2649111"/>
            <a:ext cx="701028" cy="30193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298" tIns="32649" rIns="65298" bIns="32649" rtlCol="0" anchor="ctr"/>
          <a:lstStyle/>
          <a:p>
            <a:pPr algn="ctr" defTabSz="914180"/>
            <a:r>
              <a:rPr lang="de-DE" sz="700" dirty="0">
                <a:solidFill>
                  <a:prstClr val="white"/>
                </a:solidFill>
                <a:latin typeface="Lato Regular"/>
              </a:rPr>
              <a:t>Datennehmer/ -nutzer</a:t>
            </a:r>
          </a:p>
        </p:txBody>
      </p:sp>
      <p:sp>
        <p:nvSpPr>
          <p:cNvPr id="45" name="Rechteck 44"/>
          <p:cNvSpPr/>
          <p:nvPr/>
        </p:nvSpPr>
        <p:spPr>
          <a:xfrm>
            <a:off x="4674870" y="2643197"/>
            <a:ext cx="701028" cy="30193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298" tIns="32649" rIns="65298" bIns="32649" rtlCol="0" anchor="ctr"/>
          <a:lstStyle/>
          <a:p>
            <a:pPr algn="ctr" defTabSz="914180"/>
            <a:r>
              <a:rPr lang="de-DE" sz="700" dirty="0">
                <a:solidFill>
                  <a:prstClr val="white"/>
                </a:solidFill>
                <a:latin typeface="Lato Regular"/>
              </a:rPr>
              <a:t>Datengeber</a:t>
            </a:r>
          </a:p>
        </p:txBody>
      </p:sp>
      <p:sp>
        <p:nvSpPr>
          <p:cNvPr id="46" name="Rechteck 45"/>
          <p:cNvSpPr/>
          <p:nvPr/>
        </p:nvSpPr>
        <p:spPr>
          <a:xfrm>
            <a:off x="6937977" y="2657487"/>
            <a:ext cx="701028" cy="30193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298" tIns="32649" rIns="65298" bIns="32649" rtlCol="0" anchor="ctr"/>
          <a:lstStyle/>
          <a:p>
            <a:pPr algn="ctr" defTabSz="914180"/>
            <a:r>
              <a:rPr lang="de-DE" sz="700" dirty="0">
                <a:solidFill>
                  <a:prstClr val="white"/>
                </a:solidFill>
                <a:latin typeface="Lato Regular"/>
              </a:rPr>
              <a:t>Dateneigen-</a:t>
            </a:r>
            <a:r>
              <a:rPr lang="de-DE" sz="700" dirty="0" err="1">
                <a:solidFill>
                  <a:prstClr val="white"/>
                </a:solidFill>
                <a:latin typeface="Lato Regular"/>
              </a:rPr>
              <a:t>tümer</a:t>
            </a:r>
            <a:endParaRPr lang="de-DE" sz="700" dirty="0">
              <a:solidFill>
                <a:prstClr val="white"/>
              </a:solidFill>
              <a:latin typeface="Lato Regular"/>
            </a:endParaRPr>
          </a:p>
        </p:txBody>
      </p:sp>
      <p:sp>
        <p:nvSpPr>
          <p:cNvPr id="104" name="Rechteck 103"/>
          <p:cNvSpPr/>
          <p:nvPr/>
        </p:nvSpPr>
        <p:spPr>
          <a:xfrm>
            <a:off x="2767037" y="3025274"/>
            <a:ext cx="702000" cy="30085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298" tIns="32649" rIns="65298" bIns="32649" rtlCol="0" anchor="ctr"/>
          <a:lstStyle/>
          <a:p>
            <a:pPr algn="ctr" defTabSz="914180"/>
            <a:r>
              <a:rPr lang="de-DE" sz="700" dirty="0">
                <a:solidFill>
                  <a:prstClr val="white"/>
                </a:solidFill>
                <a:latin typeface="Lato Regular"/>
              </a:rPr>
              <a:t>Broker Betreiber</a:t>
            </a:r>
          </a:p>
        </p:txBody>
      </p:sp>
      <p:sp>
        <p:nvSpPr>
          <p:cNvPr id="83" name="Rechteck 82"/>
          <p:cNvSpPr/>
          <p:nvPr/>
        </p:nvSpPr>
        <p:spPr>
          <a:xfrm>
            <a:off x="2767037" y="3377567"/>
            <a:ext cx="702000" cy="30085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298" tIns="32649" rIns="65298" bIns="32649" rtlCol="0" anchor="ctr"/>
          <a:lstStyle/>
          <a:p>
            <a:pPr algn="ctr" defTabSz="914180"/>
            <a:r>
              <a:rPr lang="de-DE" sz="700" dirty="0">
                <a:solidFill>
                  <a:prstClr val="white"/>
                </a:solidFill>
                <a:latin typeface="Lato Regular"/>
              </a:rPr>
              <a:t>Clearingstelle Betreiber</a:t>
            </a:r>
          </a:p>
        </p:txBody>
      </p:sp>
      <p:sp>
        <p:nvSpPr>
          <p:cNvPr id="128" name="Rechteck 127"/>
          <p:cNvSpPr/>
          <p:nvPr/>
        </p:nvSpPr>
        <p:spPr>
          <a:xfrm>
            <a:off x="5538695" y="5243241"/>
            <a:ext cx="702000" cy="30085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298" tIns="32649" rIns="65298" bIns="32649" rtlCol="0" anchor="ctr"/>
          <a:lstStyle/>
          <a:p>
            <a:pPr algn="ctr" defTabSz="914180"/>
            <a:r>
              <a:rPr lang="de-DE" sz="700" dirty="0">
                <a:solidFill>
                  <a:prstClr val="black"/>
                </a:solidFill>
                <a:latin typeface="Lato Regular"/>
              </a:rPr>
              <a:t>Betreiber App Store</a:t>
            </a:r>
          </a:p>
        </p:txBody>
      </p:sp>
      <p:sp>
        <p:nvSpPr>
          <p:cNvPr id="129" name="Rechteck 128"/>
          <p:cNvSpPr/>
          <p:nvPr/>
        </p:nvSpPr>
        <p:spPr>
          <a:xfrm>
            <a:off x="6465266" y="4679882"/>
            <a:ext cx="702000" cy="30085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298" tIns="32649" rIns="65298" bIns="32649" rtlCol="0" anchor="ctr"/>
          <a:lstStyle/>
          <a:p>
            <a:pPr algn="ctr" defTabSz="914180"/>
            <a:r>
              <a:rPr lang="de-DE" sz="700" dirty="0">
                <a:solidFill>
                  <a:prstClr val="black"/>
                </a:solidFill>
                <a:latin typeface="Lato Regular"/>
              </a:rPr>
              <a:t>App Anbieter</a:t>
            </a:r>
          </a:p>
        </p:txBody>
      </p:sp>
      <p:sp>
        <p:nvSpPr>
          <p:cNvPr id="130" name="Rechteck 129"/>
          <p:cNvSpPr/>
          <p:nvPr/>
        </p:nvSpPr>
        <p:spPr>
          <a:xfrm>
            <a:off x="4263394" y="710732"/>
            <a:ext cx="702000" cy="300857"/>
          </a:xfrm>
          <a:prstGeom prst="rect">
            <a:avLst/>
          </a:prstGeom>
          <a:solidFill>
            <a:srgbClr val="EDF2F9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298" tIns="32649" rIns="65298" bIns="32649" rtlCol="0" anchor="ctr"/>
          <a:lstStyle/>
          <a:p>
            <a:pPr algn="ctr" defTabSz="914180"/>
            <a:r>
              <a:rPr lang="de-DE" sz="700" dirty="0">
                <a:solidFill>
                  <a:prstClr val="black"/>
                </a:solidFill>
                <a:latin typeface="Lato Regular"/>
              </a:rPr>
              <a:t>Betreiber IDS Konnektor</a:t>
            </a:r>
          </a:p>
        </p:txBody>
      </p:sp>
      <p:sp>
        <p:nvSpPr>
          <p:cNvPr id="131" name="Rechteck 130"/>
          <p:cNvSpPr/>
          <p:nvPr/>
        </p:nvSpPr>
        <p:spPr>
          <a:xfrm>
            <a:off x="5892285" y="813601"/>
            <a:ext cx="702000" cy="300857"/>
          </a:xfrm>
          <a:prstGeom prst="rect">
            <a:avLst/>
          </a:prstGeom>
          <a:solidFill>
            <a:srgbClr val="EDF2F9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298" tIns="32649" rIns="65298" bIns="32649" rtlCol="0" anchor="ctr"/>
          <a:lstStyle/>
          <a:p>
            <a:pPr algn="ctr" defTabSz="914180"/>
            <a:r>
              <a:rPr lang="de-DE" sz="700" dirty="0" err="1">
                <a:solidFill>
                  <a:prstClr val="black"/>
                </a:solidFill>
                <a:latin typeface="Lato Regular"/>
              </a:rPr>
              <a:t>Cloud</a:t>
            </a:r>
            <a:r>
              <a:rPr lang="de-DE" sz="700" dirty="0">
                <a:solidFill>
                  <a:prstClr val="black"/>
                </a:solidFill>
                <a:latin typeface="Lato Regular"/>
              </a:rPr>
              <a:t> Anbieter</a:t>
            </a:r>
          </a:p>
        </p:txBody>
      </p:sp>
      <p:sp>
        <p:nvSpPr>
          <p:cNvPr id="132" name="Rechteck 131"/>
          <p:cNvSpPr/>
          <p:nvPr/>
        </p:nvSpPr>
        <p:spPr>
          <a:xfrm>
            <a:off x="1316090" y="5332068"/>
            <a:ext cx="702000" cy="385462"/>
          </a:xfrm>
          <a:prstGeom prst="rect">
            <a:avLst/>
          </a:prstGeom>
          <a:solidFill>
            <a:srgbClr val="EDF2F9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298" tIns="32649" rIns="65298" bIns="32649" rtlCol="0" anchor="ctr"/>
          <a:lstStyle/>
          <a:p>
            <a:pPr algn="ctr" defTabSz="914180"/>
            <a:r>
              <a:rPr lang="de-DE" sz="700" dirty="0">
                <a:solidFill>
                  <a:prstClr val="black"/>
                </a:solidFill>
                <a:latin typeface="Lato Regular"/>
              </a:rPr>
              <a:t>Anbieter Nicht-IT Services</a:t>
            </a:r>
          </a:p>
        </p:txBody>
      </p:sp>
      <p:sp>
        <p:nvSpPr>
          <p:cNvPr id="133" name="Rechteck 132"/>
          <p:cNvSpPr/>
          <p:nvPr/>
        </p:nvSpPr>
        <p:spPr>
          <a:xfrm>
            <a:off x="2437477" y="5820990"/>
            <a:ext cx="702000" cy="385462"/>
          </a:xfrm>
          <a:prstGeom prst="rect">
            <a:avLst/>
          </a:prstGeom>
          <a:solidFill>
            <a:srgbClr val="EDF2F9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298" tIns="32649" rIns="65298" bIns="32649" rtlCol="0" anchor="ctr"/>
          <a:lstStyle/>
          <a:p>
            <a:pPr algn="ctr" defTabSz="914180"/>
            <a:r>
              <a:rPr lang="de-DE" sz="700" dirty="0">
                <a:solidFill>
                  <a:prstClr val="black"/>
                </a:solidFill>
                <a:latin typeface="Lato Regular"/>
              </a:rPr>
              <a:t>Anbieter Smart Service (IT)</a:t>
            </a:r>
          </a:p>
        </p:txBody>
      </p:sp>
      <p:sp>
        <p:nvSpPr>
          <p:cNvPr id="44" name="Textfeld 43"/>
          <p:cNvSpPr txBox="1"/>
          <p:nvPr/>
        </p:nvSpPr>
        <p:spPr>
          <a:xfrm>
            <a:off x="158708" y="85458"/>
            <a:ext cx="2870264" cy="1143170"/>
          </a:xfrm>
          <a:prstGeom prst="rect">
            <a:avLst/>
          </a:prstGeom>
          <a:noFill/>
        </p:spPr>
        <p:txBody>
          <a:bodyPr wrap="square" lIns="65298" tIns="32649" rIns="65298" bIns="32649" rtlCol="0">
            <a:spAutoFit/>
          </a:bodyPr>
          <a:lstStyle/>
          <a:p>
            <a:pPr defTabSz="914180"/>
            <a:r>
              <a:rPr lang="de-DE" sz="1000" dirty="0" err="1">
                <a:solidFill>
                  <a:prstClr val="black"/>
                </a:solidFill>
                <a:latin typeface="Calibri"/>
              </a:rPr>
              <a:t>Use</a:t>
            </a:r>
            <a:r>
              <a:rPr lang="de-DE" sz="1000" dirty="0">
                <a:solidFill>
                  <a:prstClr val="black"/>
                </a:solidFill>
                <a:latin typeface="Calibri"/>
              </a:rPr>
              <a:t>-Case 4: Komplexer Datenaustausch zwischen Datengeber und Datennehmer unter Einbezug einer </a:t>
            </a:r>
            <a:r>
              <a:rPr lang="de-DE" sz="1000" dirty="0" err="1">
                <a:solidFill>
                  <a:prstClr val="black"/>
                </a:solidFill>
                <a:latin typeface="Calibri"/>
              </a:rPr>
              <a:t>Cloud</a:t>
            </a:r>
            <a:r>
              <a:rPr lang="de-DE" sz="1000" dirty="0">
                <a:solidFill>
                  <a:prstClr val="black"/>
                </a:solidFill>
                <a:latin typeface="Calibri"/>
              </a:rPr>
              <a:t> sowie einem Konnektor-Betreiber. Mehrwertdienste werden eingesetzt: Nicht-IT Services als Beratung zu jeglichen Serviceanfragen und Smart Services als zusätzlichen Mehrwert mit IT-Bezug.</a:t>
            </a:r>
          </a:p>
        </p:txBody>
      </p:sp>
    </p:spTree>
    <p:extLst>
      <p:ext uri="{BB962C8B-B14F-4D97-AF65-F5344CB8AC3E}">
        <p14:creationId xmlns:p14="http://schemas.microsoft.com/office/powerpoint/2010/main" val="2120140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Rechteck 116"/>
          <p:cNvSpPr/>
          <p:nvPr/>
        </p:nvSpPr>
        <p:spPr>
          <a:xfrm>
            <a:off x="611561" y="2143144"/>
            <a:ext cx="7663709" cy="1697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5298" tIns="32649" rIns="65298" bIns="32649" rtlCol="0" anchor="ctr"/>
          <a:lstStyle/>
          <a:p>
            <a:pPr algn="ctr" defTabSz="914180"/>
            <a:endParaRPr lang="de-DE">
              <a:solidFill>
                <a:prstClr val="white"/>
              </a:solidFill>
              <a:latin typeface="Lato Regular"/>
            </a:endParaRPr>
          </a:p>
        </p:txBody>
      </p:sp>
      <p:sp>
        <p:nvSpPr>
          <p:cNvPr id="158" name="Rechteck 157"/>
          <p:cNvSpPr/>
          <p:nvPr/>
        </p:nvSpPr>
        <p:spPr>
          <a:xfrm>
            <a:off x="2103154" y="2657487"/>
            <a:ext cx="2160240" cy="13372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5298" tIns="32649" rIns="65298" bIns="32649" rtlCol="0" anchor="ctr"/>
          <a:lstStyle/>
          <a:p>
            <a:pPr algn="ctr" defTabSz="914180"/>
            <a:endParaRPr lang="de-DE">
              <a:solidFill>
                <a:prstClr val="white"/>
              </a:solidFill>
              <a:latin typeface="Lato Regular"/>
            </a:endParaRPr>
          </a:p>
        </p:txBody>
      </p:sp>
      <p:sp>
        <p:nvSpPr>
          <p:cNvPr id="124" name="Rechteck 123"/>
          <p:cNvSpPr/>
          <p:nvPr/>
        </p:nvSpPr>
        <p:spPr>
          <a:xfrm>
            <a:off x="1177337" y="5023464"/>
            <a:ext cx="2520280" cy="13372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5298" tIns="32649" rIns="65298" bIns="32649" rtlCol="0" anchor="ctr"/>
          <a:lstStyle/>
          <a:p>
            <a:pPr algn="ctr" defTabSz="914180"/>
            <a:endParaRPr lang="de-DE">
              <a:solidFill>
                <a:prstClr val="white"/>
              </a:solidFill>
              <a:latin typeface="Lato Regular"/>
            </a:endParaRPr>
          </a:p>
        </p:txBody>
      </p:sp>
      <p:sp>
        <p:nvSpPr>
          <p:cNvPr id="122" name="Rechteck 121"/>
          <p:cNvSpPr/>
          <p:nvPr/>
        </p:nvSpPr>
        <p:spPr>
          <a:xfrm>
            <a:off x="5034909" y="4509121"/>
            <a:ext cx="2520280" cy="13372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5298" tIns="32649" rIns="65298" bIns="32649" rtlCol="0" anchor="ctr"/>
          <a:lstStyle/>
          <a:p>
            <a:pPr algn="ctr" defTabSz="914180"/>
            <a:endParaRPr lang="de-DE">
              <a:solidFill>
                <a:prstClr val="white"/>
              </a:solidFill>
              <a:latin typeface="Lato Regular"/>
            </a:endParaRPr>
          </a:p>
        </p:txBody>
      </p:sp>
      <p:sp>
        <p:nvSpPr>
          <p:cNvPr id="119" name="Rechteck 118"/>
          <p:cNvSpPr/>
          <p:nvPr/>
        </p:nvSpPr>
        <p:spPr>
          <a:xfrm>
            <a:off x="3800486" y="291510"/>
            <a:ext cx="3034623" cy="13372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5298" tIns="32649" rIns="65298" bIns="32649" rtlCol="0" anchor="ctr"/>
          <a:lstStyle/>
          <a:p>
            <a:pPr algn="ctr" defTabSz="914180"/>
            <a:endParaRPr lang="de-DE">
              <a:solidFill>
                <a:prstClr val="white"/>
              </a:solidFill>
              <a:latin typeface="Lato Regular"/>
            </a:endParaRPr>
          </a:p>
        </p:txBody>
      </p:sp>
      <p:cxnSp>
        <p:nvCxnSpPr>
          <p:cNvPr id="13" name="Gerade Verbindung 12"/>
          <p:cNvCxnSpPr>
            <a:stCxn id="129" idx="2"/>
            <a:endCxn id="128" idx="3"/>
          </p:cNvCxnSpPr>
          <p:nvPr/>
        </p:nvCxnSpPr>
        <p:spPr>
          <a:xfrm flipH="1">
            <a:off x="6240696" y="4980739"/>
            <a:ext cx="575571" cy="412931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Gerade Verbindung 13"/>
          <p:cNvCxnSpPr>
            <a:stCxn id="128" idx="0"/>
            <a:endCxn id="45" idx="2"/>
          </p:cNvCxnSpPr>
          <p:nvPr/>
        </p:nvCxnSpPr>
        <p:spPr>
          <a:xfrm flipH="1" flipV="1">
            <a:off x="5025383" y="2945136"/>
            <a:ext cx="864312" cy="2298105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Gerade Verbindung 14"/>
          <p:cNvCxnSpPr>
            <a:stCxn id="128" idx="1"/>
            <a:endCxn id="34" idx="2"/>
          </p:cNvCxnSpPr>
          <p:nvPr/>
        </p:nvCxnSpPr>
        <p:spPr>
          <a:xfrm flipH="1" flipV="1">
            <a:off x="1322116" y="2951049"/>
            <a:ext cx="4216581" cy="2442620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Gerade Verbindung 15"/>
          <p:cNvCxnSpPr>
            <a:stCxn id="46" idx="1"/>
            <a:endCxn id="45" idx="3"/>
          </p:cNvCxnSpPr>
          <p:nvPr/>
        </p:nvCxnSpPr>
        <p:spPr>
          <a:xfrm flipH="1" flipV="1">
            <a:off x="5375898" y="2794166"/>
            <a:ext cx="1562081" cy="14290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Gerade Verbindung 16"/>
          <p:cNvCxnSpPr>
            <a:stCxn id="46" idx="0"/>
            <a:endCxn id="130" idx="3"/>
          </p:cNvCxnSpPr>
          <p:nvPr/>
        </p:nvCxnSpPr>
        <p:spPr>
          <a:xfrm flipH="1" flipV="1">
            <a:off x="4965394" y="861160"/>
            <a:ext cx="2323097" cy="1796326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Gerade Verbindung 17"/>
          <p:cNvCxnSpPr>
            <a:stCxn id="46" idx="0"/>
            <a:endCxn id="131" idx="3"/>
          </p:cNvCxnSpPr>
          <p:nvPr/>
        </p:nvCxnSpPr>
        <p:spPr>
          <a:xfrm flipH="1" flipV="1">
            <a:off x="6594286" y="964029"/>
            <a:ext cx="694206" cy="1693457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Gerade Verbindung 18"/>
          <p:cNvCxnSpPr>
            <a:stCxn id="46" idx="2"/>
            <a:endCxn id="133" idx="3"/>
          </p:cNvCxnSpPr>
          <p:nvPr/>
        </p:nvCxnSpPr>
        <p:spPr>
          <a:xfrm flipH="1">
            <a:off x="3139477" y="2959426"/>
            <a:ext cx="4149014" cy="3054295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Gerade Verbindung 19"/>
          <p:cNvCxnSpPr>
            <a:stCxn id="130" idx="2"/>
            <a:endCxn id="45" idx="0"/>
          </p:cNvCxnSpPr>
          <p:nvPr/>
        </p:nvCxnSpPr>
        <p:spPr>
          <a:xfrm>
            <a:off x="4614395" y="1011589"/>
            <a:ext cx="410989" cy="1631607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Gerade Verbindung 20"/>
          <p:cNvCxnSpPr>
            <a:stCxn id="130" idx="1"/>
            <a:endCxn id="34" idx="0"/>
          </p:cNvCxnSpPr>
          <p:nvPr/>
        </p:nvCxnSpPr>
        <p:spPr>
          <a:xfrm flipH="1">
            <a:off x="1322114" y="861162"/>
            <a:ext cx="2941280" cy="1787949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Gerade Verbindung 21"/>
          <p:cNvCxnSpPr>
            <a:stCxn id="130" idx="3"/>
            <a:endCxn id="131" idx="1"/>
          </p:cNvCxnSpPr>
          <p:nvPr/>
        </p:nvCxnSpPr>
        <p:spPr>
          <a:xfrm>
            <a:off x="4965396" y="861161"/>
            <a:ext cx="926891" cy="102869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Gerade Verbindung 22"/>
          <p:cNvCxnSpPr>
            <a:stCxn id="130" idx="2"/>
            <a:endCxn id="133" idx="0"/>
          </p:cNvCxnSpPr>
          <p:nvPr/>
        </p:nvCxnSpPr>
        <p:spPr>
          <a:xfrm flipH="1">
            <a:off x="2788477" y="1011589"/>
            <a:ext cx="1825917" cy="4809400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Gerade Verbindung 23"/>
          <p:cNvCxnSpPr>
            <a:stCxn id="45" idx="0"/>
            <a:endCxn id="131" idx="2"/>
          </p:cNvCxnSpPr>
          <p:nvPr/>
        </p:nvCxnSpPr>
        <p:spPr>
          <a:xfrm flipV="1">
            <a:off x="5025383" y="1114458"/>
            <a:ext cx="1217902" cy="1528739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Gerade Verbindung 24"/>
          <p:cNvCxnSpPr>
            <a:stCxn id="131" idx="1"/>
            <a:endCxn id="34" idx="0"/>
          </p:cNvCxnSpPr>
          <p:nvPr/>
        </p:nvCxnSpPr>
        <p:spPr>
          <a:xfrm flipH="1">
            <a:off x="1322116" y="964030"/>
            <a:ext cx="4570171" cy="1685081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Gerade Verbindung 25"/>
          <p:cNvCxnSpPr>
            <a:stCxn id="45" idx="1"/>
            <a:endCxn id="104" idx="3"/>
          </p:cNvCxnSpPr>
          <p:nvPr/>
        </p:nvCxnSpPr>
        <p:spPr>
          <a:xfrm flipH="1">
            <a:off x="3469038" y="2794167"/>
            <a:ext cx="1205831" cy="381537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Gerade Verbindung 26"/>
          <p:cNvCxnSpPr>
            <a:stCxn id="83" idx="3"/>
            <a:endCxn id="45" idx="1"/>
          </p:cNvCxnSpPr>
          <p:nvPr/>
        </p:nvCxnSpPr>
        <p:spPr>
          <a:xfrm flipV="1">
            <a:off x="3469038" y="2794167"/>
            <a:ext cx="1205831" cy="733829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Gerade Verbindung 27"/>
          <p:cNvCxnSpPr>
            <a:stCxn id="45" idx="2"/>
            <a:endCxn id="133" idx="0"/>
          </p:cNvCxnSpPr>
          <p:nvPr/>
        </p:nvCxnSpPr>
        <p:spPr>
          <a:xfrm flipH="1">
            <a:off x="2788477" y="2945135"/>
            <a:ext cx="2236906" cy="2875854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Gerade Verbindung 28"/>
          <p:cNvCxnSpPr>
            <a:stCxn id="45" idx="1"/>
            <a:endCxn id="34" idx="3"/>
          </p:cNvCxnSpPr>
          <p:nvPr/>
        </p:nvCxnSpPr>
        <p:spPr>
          <a:xfrm flipH="1">
            <a:off x="1672629" y="2794166"/>
            <a:ext cx="3002241" cy="5914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Gerade Verbindung 29"/>
          <p:cNvCxnSpPr>
            <a:stCxn id="34" idx="2"/>
            <a:endCxn id="133" idx="1"/>
          </p:cNvCxnSpPr>
          <p:nvPr/>
        </p:nvCxnSpPr>
        <p:spPr>
          <a:xfrm>
            <a:off x="1322114" y="2951050"/>
            <a:ext cx="1115363" cy="3062671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Gerade Verbindung 30"/>
          <p:cNvCxnSpPr>
            <a:stCxn id="34" idx="3"/>
            <a:endCxn id="104" idx="1"/>
          </p:cNvCxnSpPr>
          <p:nvPr/>
        </p:nvCxnSpPr>
        <p:spPr>
          <a:xfrm>
            <a:off x="1672629" y="2800079"/>
            <a:ext cx="1094409" cy="375624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Gerade Verbindung 31"/>
          <p:cNvCxnSpPr>
            <a:stCxn id="34" idx="2"/>
            <a:endCxn id="83" idx="1"/>
          </p:cNvCxnSpPr>
          <p:nvPr/>
        </p:nvCxnSpPr>
        <p:spPr>
          <a:xfrm>
            <a:off x="1322114" y="2951048"/>
            <a:ext cx="1444923" cy="576946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Gerade Verbindung 32"/>
          <p:cNvCxnSpPr>
            <a:stCxn id="133" idx="3"/>
            <a:endCxn id="128" idx="2"/>
          </p:cNvCxnSpPr>
          <p:nvPr/>
        </p:nvCxnSpPr>
        <p:spPr>
          <a:xfrm flipV="1">
            <a:off x="3139477" y="5544098"/>
            <a:ext cx="2750218" cy="469623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8" name="Ellipse 3"/>
          <p:cNvSpPr>
            <a:spLocks noChangeAspect="1"/>
          </p:cNvSpPr>
          <p:nvPr/>
        </p:nvSpPr>
        <p:spPr>
          <a:xfrm>
            <a:off x="714429" y="2246012"/>
            <a:ext cx="287784" cy="28778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65298" tIns="32649" rIns="65298" bIns="32649" rtlCol="0" anchor="ctr"/>
          <a:lstStyle/>
          <a:p>
            <a:pPr algn="ctr" defTabSz="914180"/>
            <a:r>
              <a:rPr lang="de-DE" sz="1400" dirty="0">
                <a:solidFill>
                  <a:prstClr val="white"/>
                </a:solidFill>
                <a:latin typeface="Lato Regular"/>
              </a:rPr>
              <a:t>A</a:t>
            </a:r>
          </a:p>
        </p:txBody>
      </p:sp>
      <p:sp>
        <p:nvSpPr>
          <p:cNvPr id="121" name="Ellipse 4"/>
          <p:cNvSpPr>
            <a:spLocks noChangeAspect="1"/>
          </p:cNvSpPr>
          <p:nvPr/>
        </p:nvSpPr>
        <p:spPr>
          <a:xfrm>
            <a:off x="3851921" y="3583304"/>
            <a:ext cx="308537" cy="308571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65298" tIns="32649" rIns="65298" bIns="32649" rtlCol="0" anchor="ctr"/>
          <a:lstStyle/>
          <a:p>
            <a:pPr algn="ctr" defTabSz="914180"/>
            <a:r>
              <a:rPr lang="de-DE" sz="1400" dirty="0">
                <a:solidFill>
                  <a:prstClr val="white"/>
                </a:solidFill>
                <a:latin typeface="Lato Regular"/>
              </a:rPr>
              <a:t>B</a:t>
            </a:r>
          </a:p>
        </p:txBody>
      </p:sp>
      <p:sp>
        <p:nvSpPr>
          <p:cNvPr id="123" name="Ellipse 7"/>
          <p:cNvSpPr>
            <a:spLocks noChangeAspect="1"/>
          </p:cNvSpPr>
          <p:nvPr/>
        </p:nvSpPr>
        <p:spPr>
          <a:xfrm>
            <a:off x="7092281" y="5332070"/>
            <a:ext cx="308571" cy="308571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298" tIns="32649" rIns="65298" bIns="32649" rtlCol="0" anchor="ctr"/>
          <a:lstStyle/>
          <a:p>
            <a:pPr algn="ctr" defTabSz="914180"/>
            <a:r>
              <a:rPr lang="de-DE" sz="1400" dirty="0">
                <a:solidFill>
                  <a:prstClr val="black"/>
                </a:solidFill>
                <a:latin typeface="Lato Regular"/>
              </a:rPr>
              <a:t>C</a:t>
            </a:r>
          </a:p>
        </p:txBody>
      </p:sp>
      <p:sp>
        <p:nvSpPr>
          <p:cNvPr id="125" name="Ellipse 10"/>
          <p:cNvSpPr>
            <a:spLocks/>
          </p:cNvSpPr>
          <p:nvPr/>
        </p:nvSpPr>
        <p:spPr>
          <a:xfrm>
            <a:off x="1280207" y="5949316"/>
            <a:ext cx="308571" cy="308571"/>
          </a:xfrm>
          <a:prstGeom prst="ellipse">
            <a:avLst/>
          </a:prstGeom>
          <a:solidFill>
            <a:srgbClr val="EDF2F9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298" tIns="32649" rIns="65298" bIns="32649" rtlCol="0" anchor="ctr"/>
          <a:lstStyle/>
          <a:p>
            <a:pPr algn="ctr" defTabSz="914180"/>
            <a:r>
              <a:rPr lang="de-DE" sz="1400" dirty="0">
                <a:solidFill>
                  <a:srgbClr val="000000"/>
                </a:solidFill>
                <a:latin typeface="Lato Regular"/>
              </a:rPr>
              <a:t>E</a:t>
            </a:r>
          </a:p>
        </p:txBody>
      </p:sp>
      <p:sp>
        <p:nvSpPr>
          <p:cNvPr id="159" name="Ellipse 10"/>
          <p:cNvSpPr>
            <a:spLocks/>
          </p:cNvSpPr>
          <p:nvPr/>
        </p:nvSpPr>
        <p:spPr>
          <a:xfrm>
            <a:off x="3876073" y="350727"/>
            <a:ext cx="308571" cy="308571"/>
          </a:xfrm>
          <a:prstGeom prst="ellipse">
            <a:avLst/>
          </a:prstGeom>
          <a:solidFill>
            <a:srgbClr val="EDF2F9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298" tIns="32649" rIns="65298" bIns="32649" rtlCol="0" anchor="ctr"/>
          <a:lstStyle/>
          <a:p>
            <a:pPr algn="ctr" defTabSz="914180"/>
            <a:r>
              <a:rPr lang="de-DE" sz="1400" dirty="0">
                <a:solidFill>
                  <a:srgbClr val="000000"/>
                </a:solidFill>
                <a:latin typeface="Lato Regular"/>
              </a:rPr>
              <a:t>D</a:t>
            </a:r>
          </a:p>
        </p:txBody>
      </p:sp>
      <p:sp>
        <p:nvSpPr>
          <p:cNvPr id="34" name="Rechteck 33"/>
          <p:cNvSpPr/>
          <p:nvPr/>
        </p:nvSpPr>
        <p:spPr>
          <a:xfrm>
            <a:off x="971600" y="2649111"/>
            <a:ext cx="701028" cy="30193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298" tIns="32649" rIns="65298" bIns="32649" rtlCol="0" anchor="ctr"/>
          <a:lstStyle/>
          <a:p>
            <a:pPr algn="ctr" defTabSz="914180"/>
            <a:r>
              <a:rPr lang="de-DE" sz="700" dirty="0">
                <a:solidFill>
                  <a:prstClr val="white"/>
                </a:solidFill>
                <a:latin typeface="Lato Regular"/>
              </a:rPr>
              <a:t>Datennehmer/ -nutzer</a:t>
            </a:r>
          </a:p>
        </p:txBody>
      </p:sp>
      <p:sp>
        <p:nvSpPr>
          <p:cNvPr id="45" name="Rechteck 44"/>
          <p:cNvSpPr/>
          <p:nvPr/>
        </p:nvSpPr>
        <p:spPr>
          <a:xfrm>
            <a:off x="4674870" y="2643197"/>
            <a:ext cx="701028" cy="30193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298" tIns="32649" rIns="65298" bIns="32649" rtlCol="0" anchor="ctr"/>
          <a:lstStyle/>
          <a:p>
            <a:pPr algn="ctr" defTabSz="914180"/>
            <a:r>
              <a:rPr lang="de-DE" sz="700" dirty="0">
                <a:solidFill>
                  <a:prstClr val="white"/>
                </a:solidFill>
                <a:latin typeface="Lato Regular"/>
              </a:rPr>
              <a:t>Datengeber</a:t>
            </a:r>
          </a:p>
        </p:txBody>
      </p:sp>
      <p:sp>
        <p:nvSpPr>
          <p:cNvPr id="46" name="Rechteck 45"/>
          <p:cNvSpPr/>
          <p:nvPr/>
        </p:nvSpPr>
        <p:spPr>
          <a:xfrm>
            <a:off x="6937977" y="2657487"/>
            <a:ext cx="701028" cy="30193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298" tIns="32649" rIns="65298" bIns="32649" rtlCol="0" anchor="ctr"/>
          <a:lstStyle/>
          <a:p>
            <a:pPr algn="ctr" defTabSz="914180"/>
            <a:r>
              <a:rPr lang="de-DE" sz="700" dirty="0">
                <a:solidFill>
                  <a:prstClr val="white"/>
                </a:solidFill>
                <a:latin typeface="Lato Regular"/>
              </a:rPr>
              <a:t>Dateneigen-</a:t>
            </a:r>
            <a:r>
              <a:rPr lang="de-DE" sz="700" dirty="0" err="1">
                <a:solidFill>
                  <a:prstClr val="white"/>
                </a:solidFill>
                <a:latin typeface="Lato Regular"/>
              </a:rPr>
              <a:t>tümer</a:t>
            </a:r>
            <a:endParaRPr lang="de-DE" sz="700" dirty="0">
              <a:solidFill>
                <a:prstClr val="white"/>
              </a:solidFill>
              <a:latin typeface="Lato Regular"/>
            </a:endParaRPr>
          </a:p>
        </p:txBody>
      </p:sp>
      <p:sp>
        <p:nvSpPr>
          <p:cNvPr id="104" name="Rechteck 103"/>
          <p:cNvSpPr/>
          <p:nvPr/>
        </p:nvSpPr>
        <p:spPr>
          <a:xfrm>
            <a:off x="2767037" y="3025274"/>
            <a:ext cx="702000" cy="30085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298" tIns="32649" rIns="65298" bIns="32649" rtlCol="0" anchor="ctr"/>
          <a:lstStyle/>
          <a:p>
            <a:pPr algn="ctr" defTabSz="914180"/>
            <a:r>
              <a:rPr lang="de-DE" sz="700" dirty="0">
                <a:solidFill>
                  <a:prstClr val="white"/>
                </a:solidFill>
                <a:latin typeface="Lato Regular"/>
              </a:rPr>
              <a:t>Broker Betreiber</a:t>
            </a:r>
          </a:p>
        </p:txBody>
      </p:sp>
      <p:sp>
        <p:nvSpPr>
          <p:cNvPr id="83" name="Rechteck 82"/>
          <p:cNvSpPr/>
          <p:nvPr/>
        </p:nvSpPr>
        <p:spPr>
          <a:xfrm>
            <a:off x="2767037" y="3377567"/>
            <a:ext cx="702000" cy="30085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298" tIns="32649" rIns="65298" bIns="32649" rtlCol="0" anchor="ctr"/>
          <a:lstStyle/>
          <a:p>
            <a:pPr algn="ctr" defTabSz="914180"/>
            <a:r>
              <a:rPr lang="de-DE" sz="700" dirty="0">
                <a:solidFill>
                  <a:prstClr val="white"/>
                </a:solidFill>
                <a:latin typeface="Lato Regular"/>
              </a:rPr>
              <a:t>Clearingstelle Betreiber</a:t>
            </a:r>
          </a:p>
        </p:txBody>
      </p:sp>
      <p:sp>
        <p:nvSpPr>
          <p:cNvPr id="128" name="Rechteck 127"/>
          <p:cNvSpPr/>
          <p:nvPr/>
        </p:nvSpPr>
        <p:spPr>
          <a:xfrm>
            <a:off x="5538695" y="5243241"/>
            <a:ext cx="702000" cy="30085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298" tIns="32649" rIns="65298" bIns="32649" rtlCol="0" anchor="ctr"/>
          <a:lstStyle/>
          <a:p>
            <a:pPr algn="ctr" defTabSz="914180"/>
            <a:r>
              <a:rPr lang="de-DE" sz="700" dirty="0">
                <a:solidFill>
                  <a:prstClr val="black"/>
                </a:solidFill>
                <a:latin typeface="Lato Regular"/>
              </a:rPr>
              <a:t>Betreiber App Store</a:t>
            </a:r>
          </a:p>
        </p:txBody>
      </p:sp>
      <p:sp>
        <p:nvSpPr>
          <p:cNvPr id="129" name="Rechteck 128"/>
          <p:cNvSpPr/>
          <p:nvPr/>
        </p:nvSpPr>
        <p:spPr>
          <a:xfrm>
            <a:off x="6465266" y="4679882"/>
            <a:ext cx="702000" cy="30085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298" tIns="32649" rIns="65298" bIns="32649" rtlCol="0" anchor="ctr"/>
          <a:lstStyle/>
          <a:p>
            <a:pPr algn="ctr" defTabSz="914180"/>
            <a:r>
              <a:rPr lang="de-DE" sz="700" dirty="0">
                <a:solidFill>
                  <a:prstClr val="black"/>
                </a:solidFill>
                <a:latin typeface="Lato Regular"/>
              </a:rPr>
              <a:t>App Anbieter</a:t>
            </a:r>
          </a:p>
        </p:txBody>
      </p:sp>
      <p:sp>
        <p:nvSpPr>
          <p:cNvPr id="130" name="Rechteck 129"/>
          <p:cNvSpPr/>
          <p:nvPr/>
        </p:nvSpPr>
        <p:spPr>
          <a:xfrm>
            <a:off x="4263394" y="710732"/>
            <a:ext cx="702000" cy="300857"/>
          </a:xfrm>
          <a:prstGeom prst="rect">
            <a:avLst/>
          </a:prstGeom>
          <a:solidFill>
            <a:srgbClr val="EDF2F9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298" tIns="32649" rIns="65298" bIns="32649" rtlCol="0" anchor="ctr"/>
          <a:lstStyle/>
          <a:p>
            <a:pPr algn="ctr" defTabSz="914180"/>
            <a:r>
              <a:rPr lang="de-DE" sz="700" dirty="0">
                <a:solidFill>
                  <a:prstClr val="black"/>
                </a:solidFill>
                <a:latin typeface="Lato Regular"/>
              </a:rPr>
              <a:t>Betreiber IDS Konnektor</a:t>
            </a:r>
          </a:p>
        </p:txBody>
      </p:sp>
      <p:sp>
        <p:nvSpPr>
          <p:cNvPr id="131" name="Rechteck 130"/>
          <p:cNvSpPr/>
          <p:nvPr/>
        </p:nvSpPr>
        <p:spPr>
          <a:xfrm>
            <a:off x="5892285" y="813601"/>
            <a:ext cx="702000" cy="300857"/>
          </a:xfrm>
          <a:prstGeom prst="rect">
            <a:avLst/>
          </a:prstGeom>
          <a:solidFill>
            <a:srgbClr val="EDF2F9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298" tIns="32649" rIns="65298" bIns="32649" rtlCol="0" anchor="ctr"/>
          <a:lstStyle/>
          <a:p>
            <a:pPr algn="ctr" defTabSz="914180"/>
            <a:r>
              <a:rPr lang="de-DE" sz="700" dirty="0" err="1">
                <a:solidFill>
                  <a:prstClr val="black"/>
                </a:solidFill>
                <a:latin typeface="Lato Regular"/>
              </a:rPr>
              <a:t>Cloud</a:t>
            </a:r>
            <a:r>
              <a:rPr lang="de-DE" sz="700" dirty="0">
                <a:solidFill>
                  <a:prstClr val="black"/>
                </a:solidFill>
                <a:latin typeface="Lato Regular"/>
              </a:rPr>
              <a:t> Anbieter</a:t>
            </a:r>
          </a:p>
        </p:txBody>
      </p:sp>
      <p:sp>
        <p:nvSpPr>
          <p:cNvPr id="132" name="Rechteck 131"/>
          <p:cNvSpPr/>
          <p:nvPr/>
        </p:nvSpPr>
        <p:spPr>
          <a:xfrm>
            <a:off x="1316090" y="5332068"/>
            <a:ext cx="702000" cy="385462"/>
          </a:xfrm>
          <a:prstGeom prst="rect">
            <a:avLst/>
          </a:prstGeom>
          <a:solidFill>
            <a:srgbClr val="EDF2F9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298" tIns="32649" rIns="65298" bIns="32649" rtlCol="0" anchor="ctr"/>
          <a:lstStyle/>
          <a:p>
            <a:pPr algn="ctr" defTabSz="914180"/>
            <a:r>
              <a:rPr lang="de-DE" sz="700" dirty="0">
                <a:solidFill>
                  <a:prstClr val="black"/>
                </a:solidFill>
                <a:latin typeface="Lato Regular"/>
              </a:rPr>
              <a:t>Anbieter Nicht-IT Services</a:t>
            </a:r>
          </a:p>
        </p:txBody>
      </p:sp>
      <p:sp>
        <p:nvSpPr>
          <p:cNvPr id="133" name="Rechteck 132"/>
          <p:cNvSpPr/>
          <p:nvPr/>
        </p:nvSpPr>
        <p:spPr>
          <a:xfrm>
            <a:off x="2437477" y="5820990"/>
            <a:ext cx="702000" cy="385462"/>
          </a:xfrm>
          <a:prstGeom prst="rect">
            <a:avLst/>
          </a:prstGeom>
          <a:solidFill>
            <a:srgbClr val="EDF2F9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298" tIns="32649" rIns="65298" bIns="32649" rtlCol="0" anchor="ctr"/>
          <a:lstStyle/>
          <a:p>
            <a:pPr algn="ctr" defTabSz="914180"/>
            <a:r>
              <a:rPr lang="de-DE" sz="700" dirty="0">
                <a:solidFill>
                  <a:prstClr val="black"/>
                </a:solidFill>
                <a:latin typeface="Lato Regular"/>
              </a:rPr>
              <a:t>Anbieter Smart Service (IT)</a:t>
            </a:r>
          </a:p>
        </p:txBody>
      </p:sp>
      <p:sp>
        <p:nvSpPr>
          <p:cNvPr id="2" name="Textfeld 1"/>
          <p:cNvSpPr txBox="1"/>
          <p:nvPr/>
        </p:nvSpPr>
        <p:spPr>
          <a:xfrm rot="19736667">
            <a:off x="2205753" y="1558606"/>
            <a:ext cx="1234423" cy="175872"/>
          </a:xfrm>
          <a:prstGeom prst="rect">
            <a:avLst/>
          </a:prstGeom>
          <a:noFill/>
        </p:spPr>
        <p:txBody>
          <a:bodyPr wrap="square" lIns="65298" tIns="32649" rIns="65298" bIns="32649" rtlCol="0">
            <a:spAutoFit/>
          </a:bodyPr>
          <a:lstStyle/>
          <a:p>
            <a:pPr defTabSz="914180"/>
            <a:r>
              <a:rPr lang="de-DE" sz="700" dirty="0">
                <a:solidFill>
                  <a:prstClr val="black"/>
                </a:solidFill>
                <a:latin typeface="Lato Regular"/>
                <a:cs typeface="Lato Regular"/>
              </a:rPr>
              <a:t>Betrieb des Konnektors</a:t>
            </a:r>
          </a:p>
        </p:txBody>
      </p:sp>
      <p:sp>
        <p:nvSpPr>
          <p:cNvPr id="47" name="Textfeld 46"/>
          <p:cNvSpPr txBox="1"/>
          <p:nvPr/>
        </p:nvSpPr>
        <p:spPr>
          <a:xfrm rot="20352034">
            <a:off x="2677264" y="1753831"/>
            <a:ext cx="1234423" cy="175872"/>
          </a:xfrm>
          <a:prstGeom prst="rect">
            <a:avLst/>
          </a:prstGeom>
          <a:noFill/>
        </p:spPr>
        <p:txBody>
          <a:bodyPr wrap="square" lIns="65298" tIns="32649" rIns="65298" bIns="32649" rtlCol="0">
            <a:spAutoFit/>
          </a:bodyPr>
          <a:lstStyle/>
          <a:p>
            <a:pPr defTabSz="914180"/>
            <a:r>
              <a:rPr lang="de-DE" sz="700" dirty="0">
                <a:solidFill>
                  <a:prstClr val="black"/>
                </a:solidFill>
                <a:latin typeface="Lato Regular"/>
                <a:cs typeface="Lato Regular"/>
              </a:rPr>
              <a:t>Datenaustausch</a:t>
            </a:r>
          </a:p>
        </p:txBody>
      </p:sp>
      <p:sp>
        <p:nvSpPr>
          <p:cNvPr id="48" name="Textfeld 47"/>
          <p:cNvSpPr txBox="1"/>
          <p:nvPr/>
        </p:nvSpPr>
        <p:spPr>
          <a:xfrm rot="17487254">
            <a:off x="3544326" y="1941735"/>
            <a:ext cx="1234423" cy="175872"/>
          </a:xfrm>
          <a:prstGeom prst="rect">
            <a:avLst/>
          </a:prstGeom>
          <a:noFill/>
        </p:spPr>
        <p:txBody>
          <a:bodyPr wrap="square" lIns="65298" tIns="32649" rIns="65298" bIns="32649" rtlCol="0">
            <a:spAutoFit/>
          </a:bodyPr>
          <a:lstStyle/>
          <a:p>
            <a:pPr defTabSz="914180"/>
            <a:r>
              <a:rPr lang="de-DE" sz="700" dirty="0">
                <a:solidFill>
                  <a:prstClr val="black"/>
                </a:solidFill>
                <a:latin typeface="Lato Regular"/>
                <a:cs typeface="Lato Regular"/>
              </a:rPr>
              <a:t>Betrieb des Konnektors</a:t>
            </a:r>
          </a:p>
        </p:txBody>
      </p:sp>
      <p:sp>
        <p:nvSpPr>
          <p:cNvPr id="49" name="Textfeld 48"/>
          <p:cNvSpPr txBox="1"/>
          <p:nvPr/>
        </p:nvSpPr>
        <p:spPr>
          <a:xfrm rot="332039">
            <a:off x="5080218" y="778026"/>
            <a:ext cx="1234423" cy="175872"/>
          </a:xfrm>
          <a:prstGeom prst="rect">
            <a:avLst/>
          </a:prstGeom>
          <a:noFill/>
        </p:spPr>
        <p:txBody>
          <a:bodyPr wrap="square" lIns="65298" tIns="32649" rIns="65298" bIns="32649" rtlCol="0">
            <a:spAutoFit/>
          </a:bodyPr>
          <a:lstStyle/>
          <a:p>
            <a:pPr defTabSz="914180"/>
            <a:r>
              <a:rPr lang="de-DE" sz="700" dirty="0">
                <a:solidFill>
                  <a:prstClr val="black"/>
                </a:solidFill>
                <a:latin typeface="Lato Regular"/>
                <a:cs typeface="Lato Regular"/>
              </a:rPr>
              <a:t>Datenaustausch</a:t>
            </a:r>
          </a:p>
        </p:txBody>
      </p:sp>
      <p:sp>
        <p:nvSpPr>
          <p:cNvPr id="50" name="Textfeld 49"/>
          <p:cNvSpPr txBox="1"/>
          <p:nvPr/>
        </p:nvSpPr>
        <p:spPr>
          <a:xfrm>
            <a:off x="2514629" y="2635918"/>
            <a:ext cx="1234423" cy="175872"/>
          </a:xfrm>
          <a:prstGeom prst="rect">
            <a:avLst/>
          </a:prstGeom>
          <a:noFill/>
        </p:spPr>
        <p:txBody>
          <a:bodyPr wrap="square" lIns="65298" tIns="32649" rIns="65298" bIns="32649" rtlCol="0">
            <a:spAutoFit/>
          </a:bodyPr>
          <a:lstStyle/>
          <a:p>
            <a:pPr defTabSz="914180"/>
            <a:r>
              <a:rPr lang="de-DE" sz="700" dirty="0">
                <a:solidFill>
                  <a:prstClr val="black"/>
                </a:solidFill>
                <a:latin typeface="Lato Regular"/>
                <a:cs typeface="Lato Regular"/>
              </a:rPr>
              <a:t>Datenaustausch</a:t>
            </a:r>
          </a:p>
        </p:txBody>
      </p:sp>
      <p:sp>
        <p:nvSpPr>
          <p:cNvPr id="51" name="Textfeld 50"/>
          <p:cNvSpPr txBox="1"/>
          <p:nvPr/>
        </p:nvSpPr>
        <p:spPr>
          <a:xfrm rot="4531121">
            <a:off x="4297143" y="1847090"/>
            <a:ext cx="1234423" cy="175872"/>
          </a:xfrm>
          <a:prstGeom prst="rect">
            <a:avLst/>
          </a:prstGeom>
          <a:noFill/>
        </p:spPr>
        <p:txBody>
          <a:bodyPr wrap="square" lIns="65298" tIns="32649" rIns="65298" bIns="32649" rtlCol="0">
            <a:spAutoFit/>
          </a:bodyPr>
          <a:lstStyle/>
          <a:p>
            <a:pPr defTabSz="914180"/>
            <a:r>
              <a:rPr lang="de-DE" sz="700" dirty="0">
                <a:solidFill>
                  <a:prstClr val="black"/>
                </a:solidFill>
                <a:latin typeface="Lato Regular"/>
                <a:cs typeface="Lato Regular"/>
              </a:rPr>
              <a:t>Betrieb des Konnektors</a:t>
            </a:r>
          </a:p>
        </p:txBody>
      </p:sp>
      <p:sp>
        <p:nvSpPr>
          <p:cNvPr id="52" name="Textfeld 51"/>
          <p:cNvSpPr txBox="1"/>
          <p:nvPr/>
        </p:nvSpPr>
        <p:spPr>
          <a:xfrm rot="18486578">
            <a:off x="4843674" y="1825723"/>
            <a:ext cx="1360529" cy="175872"/>
          </a:xfrm>
          <a:prstGeom prst="rect">
            <a:avLst/>
          </a:prstGeom>
          <a:noFill/>
        </p:spPr>
        <p:txBody>
          <a:bodyPr wrap="square" lIns="65298" tIns="32649" rIns="65298" bIns="32649" rtlCol="0">
            <a:spAutoFit/>
          </a:bodyPr>
          <a:lstStyle/>
          <a:p>
            <a:pPr defTabSz="914180"/>
            <a:r>
              <a:rPr lang="de-DE" sz="700" dirty="0">
                <a:solidFill>
                  <a:prstClr val="black"/>
                </a:solidFill>
                <a:latin typeface="Lato Regular"/>
                <a:cs typeface="Lato Regular"/>
              </a:rPr>
              <a:t>Datengeber bei Austausch</a:t>
            </a:r>
          </a:p>
        </p:txBody>
      </p:sp>
      <p:sp>
        <p:nvSpPr>
          <p:cNvPr id="53" name="Textfeld 52"/>
          <p:cNvSpPr txBox="1"/>
          <p:nvPr/>
        </p:nvSpPr>
        <p:spPr>
          <a:xfrm rot="2304084">
            <a:off x="5936751" y="1911508"/>
            <a:ext cx="1234423" cy="175872"/>
          </a:xfrm>
          <a:prstGeom prst="rect">
            <a:avLst/>
          </a:prstGeom>
          <a:noFill/>
        </p:spPr>
        <p:txBody>
          <a:bodyPr wrap="square" lIns="65298" tIns="32649" rIns="65298" bIns="32649" rtlCol="0">
            <a:spAutoFit/>
          </a:bodyPr>
          <a:lstStyle/>
          <a:p>
            <a:pPr defTabSz="914180"/>
            <a:r>
              <a:rPr lang="de-DE" sz="700" dirty="0">
                <a:solidFill>
                  <a:prstClr val="black"/>
                </a:solidFill>
                <a:latin typeface="Lato Regular"/>
                <a:cs typeface="Lato Regular"/>
              </a:rPr>
              <a:t>Betrieb des Konnektors</a:t>
            </a:r>
          </a:p>
        </p:txBody>
      </p:sp>
      <p:sp>
        <p:nvSpPr>
          <p:cNvPr id="54" name="Textfeld 53"/>
          <p:cNvSpPr txBox="1"/>
          <p:nvPr/>
        </p:nvSpPr>
        <p:spPr>
          <a:xfrm rot="4062222">
            <a:off x="6416711" y="1759385"/>
            <a:ext cx="1234423" cy="175872"/>
          </a:xfrm>
          <a:prstGeom prst="rect">
            <a:avLst/>
          </a:prstGeom>
          <a:noFill/>
        </p:spPr>
        <p:txBody>
          <a:bodyPr wrap="square" lIns="65298" tIns="32649" rIns="65298" bIns="32649" rtlCol="0">
            <a:spAutoFit/>
          </a:bodyPr>
          <a:lstStyle/>
          <a:p>
            <a:pPr defTabSz="914180"/>
            <a:r>
              <a:rPr lang="de-DE" sz="700" dirty="0">
                <a:solidFill>
                  <a:prstClr val="black"/>
                </a:solidFill>
                <a:latin typeface="Lato Regular"/>
                <a:cs typeface="Lato Regular"/>
              </a:rPr>
              <a:t>Bereitstellung Daten</a:t>
            </a:r>
          </a:p>
        </p:txBody>
      </p:sp>
      <p:sp>
        <p:nvSpPr>
          <p:cNvPr id="55" name="Textfeld 54"/>
          <p:cNvSpPr txBox="1"/>
          <p:nvPr/>
        </p:nvSpPr>
        <p:spPr>
          <a:xfrm>
            <a:off x="5652121" y="2635918"/>
            <a:ext cx="1234423" cy="175872"/>
          </a:xfrm>
          <a:prstGeom prst="rect">
            <a:avLst/>
          </a:prstGeom>
          <a:noFill/>
        </p:spPr>
        <p:txBody>
          <a:bodyPr wrap="square" lIns="65298" tIns="32649" rIns="65298" bIns="32649" rtlCol="0">
            <a:spAutoFit/>
          </a:bodyPr>
          <a:lstStyle/>
          <a:p>
            <a:pPr defTabSz="914180"/>
            <a:r>
              <a:rPr lang="de-DE" sz="700" dirty="0">
                <a:solidFill>
                  <a:prstClr val="black"/>
                </a:solidFill>
                <a:latin typeface="Lato Regular"/>
                <a:cs typeface="Lato Regular"/>
              </a:rPr>
              <a:t>Bereitstellung Daten</a:t>
            </a:r>
          </a:p>
        </p:txBody>
      </p:sp>
      <p:sp>
        <p:nvSpPr>
          <p:cNvPr id="56" name="Textfeld 55"/>
          <p:cNvSpPr txBox="1"/>
          <p:nvPr/>
        </p:nvSpPr>
        <p:spPr>
          <a:xfrm rot="4141741">
            <a:off x="4875009" y="3916253"/>
            <a:ext cx="1234423" cy="175872"/>
          </a:xfrm>
          <a:prstGeom prst="rect">
            <a:avLst/>
          </a:prstGeom>
          <a:noFill/>
        </p:spPr>
        <p:txBody>
          <a:bodyPr wrap="square" lIns="65298" tIns="32649" rIns="65298" bIns="32649" rtlCol="0">
            <a:spAutoFit/>
          </a:bodyPr>
          <a:lstStyle/>
          <a:p>
            <a:pPr defTabSz="914180"/>
            <a:r>
              <a:rPr lang="de-DE" sz="700" dirty="0">
                <a:solidFill>
                  <a:prstClr val="black"/>
                </a:solidFill>
                <a:latin typeface="Lato Regular"/>
                <a:cs typeface="Lato Regular"/>
              </a:rPr>
              <a:t>Kauf von Apps</a:t>
            </a:r>
          </a:p>
        </p:txBody>
      </p:sp>
      <p:sp>
        <p:nvSpPr>
          <p:cNvPr id="57" name="Textfeld 56"/>
          <p:cNvSpPr txBox="1"/>
          <p:nvPr/>
        </p:nvSpPr>
        <p:spPr>
          <a:xfrm rot="1863012">
            <a:off x="4717949" y="5107618"/>
            <a:ext cx="1234423" cy="175872"/>
          </a:xfrm>
          <a:prstGeom prst="rect">
            <a:avLst/>
          </a:prstGeom>
          <a:noFill/>
        </p:spPr>
        <p:txBody>
          <a:bodyPr wrap="square" lIns="65298" tIns="32649" rIns="65298" bIns="32649" rtlCol="0">
            <a:spAutoFit/>
          </a:bodyPr>
          <a:lstStyle/>
          <a:p>
            <a:pPr defTabSz="914180"/>
            <a:r>
              <a:rPr lang="de-DE" sz="700" dirty="0">
                <a:solidFill>
                  <a:prstClr val="black"/>
                </a:solidFill>
                <a:latin typeface="Lato Regular"/>
                <a:cs typeface="Lato Regular"/>
              </a:rPr>
              <a:t>Kauf von Apps</a:t>
            </a:r>
          </a:p>
        </p:txBody>
      </p:sp>
      <p:sp>
        <p:nvSpPr>
          <p:cNvPr id="58" name="Textfeld 57"/>
          <p:cNvSpPr txBox="1"/>
          <p:nvPr/>
        </p:nvSpPr>
        <p:spPr>
          <a:xfrm rot="19515106">
            <a:off x="6240709" y="4977138"/>
            <a:ext cx="1234423" cy="285793"/>
          </a:xfrm>
          <a:prstGeom prst="rect">
            <a:avLst/>
          </a:prstGeom>
          <a:noFill/>
        </p:spPr>
        <p:txBody>
          <a:bodyPr wrap="square" lIns="65298" tIns="32649" rIns="65298" bIns="32649" rtlCol="0">
            <a:spAutoFit/>
          </a:bodyPr>
          <a:lstStyle/>
          <a:p>
            <a:pPr defTabSz="914180"/>
            <a:r>
              <a:rPr lang="de-DE" sz="700" dirty="0">
                <a:solidFill>
                  <a:prstClr val="black"/>
                </a:solidFill>
                <a:latin typeface="Lato Regular"/>
                <a:cs typeface="Lato Regular"/>
              </a:rPr>
              <a:t>Entwicklung </a:t>
            </a:r>
          </a:p>
          <a:p>
            <a:pPr defTabSz="914180"/>
            <a:r>
              <a:rPr lang="de-DE" sz="700" dirty="0">
                <a:solidFill>
                  <a:prstClr val="black"/>
                </a:solidFill>
                <a:latin typeface="Lato Regular"/>
                <a:cs typeface="Lato Regular"/>
              </a:rPr>
              <a:t>von Apps</a:t>
            </a:r>
          </a:p>
        </p:txBody>
      </p:sp>
      <p:sp>
        <p:nvSpPr>
          <p:cNvPr id="59" name="Textfeld 58"/>
          <p:cNvSpPr txBox="1"/>
          <p:nvPr/>
        </p:nvSpPr>
        <p:spPr>
          <a:xfrm rot="1099188">
            <a:off x="2043516" y="2970583"/>
            <a:ext cx="1234423" cy="175872"/>
          </a:xfrm>
          <a:prstGeom prst="rect">
            <a:avLst/>
          </a:prstGeom>
          <a:noFill/>
        </p:spPr>
        <p:txBody>
          <a:bodyPr wrap="square" lIns="65298" tIns="32649" rIns="65298" bIns="32649" rtlCol="0">
            <a:spAutoFit/>
          </a:bodyPr>
          <a:lstStyle/>
          <a:p>
            <a:pPr defTabSz="914180"/>
            <a:r>
              <a:rPr lang="de-DE" sz="700" dirty="0">
                <a:solidFill>
                  <a:prstClr val="black"/>
                </a:solidFill>
                <a:latin typeface="Lato Regular"/>
                <a:cs typeface="Lato Regular"/>
              </a:rPr>
              <a:t>Datensuche</a:t>
            </a:r>
          </a:p>
        </p:txBody>
      </p:sp>
      <p:sp>
        <p:nvSpPr>
          <p:cNvPr id="60" name="Textfeld 59"/>
          <p:cNvSpPr txBox="1"/>
          <p:nvPr/>
        </p:nvSpPr>
        <p:spPr>
          <a:xfrm rot="1252962">
            <a:off x="1733916" y="3193198"/>
            <a:ext cx="1234423" cy="175872"/>
          </a:xfrm>
          <a:prstGeom prst="rect">
            <a:avLst/>
          </a:prstGeom>
          <a:noFill/>
        </p:spPr>
        <p:txBody>
          <a:bodyPr wrap="square" lIns="65298" tIns="32649" rIns="65298" bIns="32649" rtlCol="0">
            <a:spAutoFit/>
          </a:bodyPr>
          <a:lstStyle/>
          <a:p>
            <a:pPr defTabSz="914180"/>
            <a:r>
              <a:rPr lang="de-DE" sz="700" dirty="0">
                <a:solidFill>
                  <a:prstClr val="black"/>
                </a:solidFill>
                <a:latin typeface="Lato Regular"/>
                <a:cs typeface="Lato Regular"/>
              </a:rPr>
              <a:t>Erfüllungsabfrage</a:t>
            </a:r>
          </a:p>
        </p:txBody>
      </p:sp>
      <p:sp>
        <p:nvSpPr>
          <p:cNvPr id="61" name="Textfeld 60"/>
          <p:cNvSpPr txBox="1"/>
          <p:nvPr/>
        </p:nvSpPr>
        <p:spPr>
          <a:xfrm rot="20511816">
            <a:off x="3443738" y="2845243"/>
            <a:ext cx="1234423" cy="175872"/>
          </a:xfrm>
          <a:prstGeom prst="rect">
            <a:avLst/>
          </a:prstGeom>
          <a:noFill/>
        </p:spPr>
        <p:txBody>
          <a:bodyPr wrap="square" lIns="65298" tIns="32649" rIns="65298" bIns="32649" rtlCol="0">
            <a:spAutoFit/>
          </a:bodyPr>
          <a:lstStyle/>
          <a:p>
            <a:pPr defTabSz="914180"/>
            <a:r>
              <a:rPr lang="de-DE" sz="700" dirty="0">
                <a:solidFill>
                  <a:prstClr val="black"/>
                </a:solidFill>
                <a:latin typeface="Lato Regular"/>
                <a:cs typeface="Lato Regular"/>
              </a:rPr>
              <a:t>Datenverfügbarkeit</a:t>
            </a:r>
          </a:p>
        </p:txBody>
      </p:sp>
      <p:sp>
        <p:nvSpPr>
          <p:cNvPr id="62" name="Textfeld 61"/>
          <p:cNvSpPr txBox="1"/>
          <p:nvPr/>
        </p:nvSpPr>
        <p:spPr>
          <a:xfrm rot="19725641">
            <a:off x="3638634" y="3016265"/>
            <a:ext cx="1234423" cy="175872"/>
          </a:xfrm>
          <a:prstGeom prst="rect">
            <a:avLst/>
          </a:prstGeom>
          <a:noFill/>
        </p:spPr>
        <p:txBody>
          <a:bodyPr wrap="square" lIns="65298" tIns="32649" rIns="65298" bIns="32649" rtlCol="0">
            <a:spAutoFit/>
          </a:bodyPr>
          <a:lstStyle/>
          <a:p>
            <a:pPr defTabSz="914180"/>
            <a:r>
              <a:rPr lang="de-DE" sz="700" dirty="0">
                <a:solidFill>
                  <a:prstClr val="black"/>
                </a:solidFill>
                <a:latin typeface="Lato Regular"/>
                <a:cs typeface="Lato Regular"/>
              </a:rPr>
              <a:t>Auftragserfüllung</a:t>
            </a:r>
          </a:p>
        </p:txBody>
      </p:sp>
      <p:sp>
        <p:nvSpPr>
          <p:cNvPr id="63" name="Textfeld 62"/>
          <p:cNvSpPr txBox="1"/>
          <p:nvPr/>
        </p:nvSpPr>
        <p:spPr>
          <a:xfrm rot="4115852">
            <a:off x="1384576" y="4483093"/>
            <a:ext cx="1234423" cy="175872"/>
          </a:xfrm>
          <a:prstGeom prst="rect">
            <a:avLst/>
          </a:prstGeom>
          <a:noFill/>
        </p:spPr>
        <p:txBody>
          <a:bodyPr wrap="square" lIns="65298" tIns="32649" rIns="65298" bIns="32649" rtlCol="0">
            <a:spAutoFit/>
          </a:bodyPr>
          <a:lstStyle/>
          <a:p>
            <a:pPr defTabSz="914180"/>
            <a:r>
              <a:rPr lang="de-DE" sz="700" dirty="0">
                <a:solidFill>
                  <a:prstClr val="black"/>
                </a:solidFill>
                <a:latin typeface="Lato Regular"/>
                <a:cs typeface="Lato Regular"/>
              </a:rPr>
              <a:t>Serviceangebot</a:t>
            </a:r>
          </a:p>
        </p:txBody>
      </p:sp>
      <p:sp>
        <p:nvSpPr>
          <p:cNvPr id="64" name="Textfeld 63"/>
          <p:cNvSpPr txBox="1"/>
          <p:nvPr/>
        </p:nvSpPr>
        <p:spPr>
          <a:xfrm rot="17451861">
            <a:off x="2429944" y="4873620"/>
            <a:ext cx="1234423" cy="175872"/>
          </a:xfrm>
          <a:prstGeom prst="rect">
            <a:avLst/>
          </a:prstGeom>
          <a:noFill/>
        </p:spPr>
        <p:txBody>
          <a:bodyPr wrap="square" lIns="65298" tIns="32649" rIns="65298" bIns="32649" rtlCol="0">
            <a:spAutoFit/>
          </a:bodyPr>
          <a:lstStyle/>
          <a:p>
            <a:pPr defTabSz="914180"/>
            <a:r>
              <a:rPr lang="de-DE" sz="700" dirty="0">
                <a:solidFill>
                  <a:prstClr val="black"/>
                </a:solidFill>
                <a:latin typeface="Lato Regular"/>
                <a:cs typeface="Lato Regular"/>
              </a:rPr>
              <a:t>Serviceangebot</a:t>
            </a:r>
          </a:p>
        </p:txBody>
      </p:sp>
      <p:sp>
        <p:nvSpPr>
          <p:cNvPr id="65" name="Textfeld 64"/>
          <p:cNvSpPr txBox="1"/>
          <p:nvPr/>
        </p:nvSpPr>
        <p:spPr>
          <a:xfrm rot="18472064">
            <a:off x="2940723" y="4653803"/>
            <a:ext cx="1234423" cy="175872"/>
          </a:xfrm>
          <a:prstGeom prst="rect">
            <a:avLst/>
          </a:prstGeom>
          <a:noFill/>
        </p:spPr>
        <p:txBody>
          <a:bodyPr wrap="square" lIns="65298" tIns="32649" rIns="65298" bIns="32649" rtlCol="0">
            <a:spAutoFit/>
          </a:bodyPr>
          <a:lstStyle/>
          <a:p>
            <a:pPr defTabSz="914180"/>
            <a:r>
              <a:rPr lang="de-DE" sz="700" dirty="0">
                <a:solidFill>
                  <a:prstClr val="black"/>
                </a:solidFill>
                <a:latin typeface="Lato Regular"/>
                <a:cs typeface="Lato Regular"/>
              </a:rPr>
              <a:t>Serviceangebot</a:t>
            </a:r>
          </a:p>
        </p:txBody>
      </p:sp>
      <p:sp>
        <p:nvSpPr>
          <p:cNvPr id="66" name="Textfeld 65"/>
          <p:cNvSpPr txBox="1"/>
          <p:nvPr/>
        </p:nvSpPr>
        <p:spPr>
          <a:xfrm rot="19507856">
            <a:off x="3379906" y="5175861"/>
            <a:ext cx="1234423" cy="175872"/>
          </a:xfrm>
          <a:prstGeom prst="rect">
            <a:avLst/>
          </a:prstGeom>
          <a:noFill/>
        </p:spPr>
        <p:txBody>
          <a:bodyPr wrap="square" lIns="65298" tIns="32649" rIns="65298" bIns="32649" rtlCol="0">
            <a:spAutoFit/>
          </a:bodyPr>
          <a:lstStyle/>
          <a:p>
            <a:pPr defTabSz="914180"/>
            <a:r>
              <a:rPr lang="de-DE" sz="700" dirty="0">
                <a:solidFill>
                  <a:prstClr val="black"/>
                </a:solidFill>
                <a:latin typeface="Lato Regular"/>
                <a:cs typeface="Lato Regular"/>
              </a:rPr>
              <a:t>Serviceangebot</a:t>
            </a:r>
          </a:p>
        </p:txBody>
      </p:sp>
      <p:sp>
        <p:nvSpPr>
          <p:cNvPr id="67" name="Textfeld 66"/>
          <p:cNvSpPr txBox="1"/>
          <p:nvPr/>
        </p:nvSpPr>
        <p:spPr>
          <a:xfrm rot="21096301">
            <a:off x="3806029" y="5607845"/>
            <a:ext cx="1234423" cy="175872"/>
          </a:xfrm>
          <a:prstGeom prst="rect">
            <a:avLst/>
          </a:prstGeom>
          <a:noFill/>
        </p:spPr>
        <p:txBody>
          <a:bodyPr wrap="square" lIns="65298" tIns="32649" rIns="65298" bIns="32649" rtlCol="0">
            <a:spAutoFit/>
          </a:bodyPr>
          <a:lstStyle/>
          <a:p>
            <a:pPr defTabSz="914180"/>
            <a:r>
              <a:rPr lang="de-DE" sz="700" dirty="0">
                <a:solidFill>
                  <a:prstClr val="black"/>
                </a:solidFill>
                <a:latin typeface="Lato Regular"/>
                <a:cs typeface="Lato Regular"/>
              </a:rPr>
              <a:t>Serviceangebot</a:t>
            </a:r>
          </a:p>
        </p:txBody>
      </p:sp>
    </p:spTree>
    <p:extLst>
      <p:ext uri="{BB962C8B-B14F-4D97-AF65-F5344CB8AC3E}">
        <p14:creationId xmlns:p14="http://schemas.microsoft.com/office/powerpoint/2010/main" val="4906925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506</Words>
  <Application>Microsoft Macintosh PowerPoint</Application>
  <PresentationFormat>Bildschirmpräsentation (4:3)</PresentationFormat>
  <Paragraphs>153</Paragraphs>
  <Slides>7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2</vt:i4>
      </vt:variant>
      <vt:variant>
        <vt:lpstr>Folientitel</vt:lpstr>
      </vt:variant>
      <vt:variant>
        <vt:i4>7</vt:i4>
      </vt:variant>
    </vt:vector>
  </HeadingPairs>
  <TitlesOfParts>
    <vt:vector size="9" baseType="lpstr">
      <vt:lpstr>Office-Design</vt:lpstr>
      <vt:lpstr>Larissa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Sebastian Kleff</dc:creator>
  <cp:lastModifiedBy>Sebastian Kleff</cp:lastModifiedBy>
  <cp:revision>1</cp:revision>
  <dcterms:created xsi:type="dcterms:W3CDTF">2016-06-02T06:28:41Z</dcterms:created>
  <dcterms:modified xsi:type="dcterms:W3CDTF">2016-06-02T06:30:16Z</dcterms:modified>
</cp:coreProperties>
</file>