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9" r:id="rId3"/>
    <p:sldId id="446" r:id="rId4"/>
    <p:sldId id="445" r:id="rId5"/>
    <p:sldId id="456" r:id="rId6"/>
    <p:sldId id="450" r:id="rId7"/>
    <p:sldId id="451" r:id="rId8"/>
    <p:sldId id="452" r:id="rId9"/>
    <p:sldId id="453" r:id="rId10"/>
    <p:sldId id="454" r:id="rId11"/>
    <p:sldId id="457" r:id="rId12"/>
    <p:sldId id="455" r:id="rId13"/>
    <p:sldId id="44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6F4"/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533" autoAdjust="0"/>
  </p:normalViewPr>
  <p:slideViewPr>
    <p:cSldViewPr showGuides="1">
      <p:cViewPr varScale="1">
        <p:scale>
          <a:sx n="116" d="100"/>
          <a:sy n="116" d="100"/>
        </p:scale>
        <p:origin x="1800" y="108"/>
      </p:cViewPr>
      <p:guideLst>
        <p:guide orient="horz" pos="2160"/>
        <p:guide orient="horz" pos="1117"/>
        <p:guide orient="horz" pos="3793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60363" marR="0" lvl="1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36575" marR="0" lvl="2" indent="-176213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15963" marR="0" lvl="3" indent="-1746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896938" marR="0" lvl="4" indent="-1809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03F13-BFD1-45E1-A829-2B84F1DBC3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4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9" y="2895728"/>
            <a:ext cx="8199675" cy="29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© Fraunhofer ··</a:t>
            </a:r>
            <a:r>
              <a:rPr lang="de-DE" sz="800" baseline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bg2">
                    <a:lumMod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2824"/>
            <a:ext cx="1594381" cy="5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christoph.quix@fit.fraunhofer.d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cs typeface="Times New Roman" panose="02020603050405020304" pitchFamily="18" charset="0"/>
              </a:rPr>
              <a:t>PD Dr. Christoph Quix</a:t>
            </a:r>
            <a:r>
              <a:rPr lang="de-DE" dirty="0">
                <a:solidFill>
                  <a:srgbClr val="FF0000"/>
                </a:solidFill>
              </a:rPr>
              <a:t/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 smtClean="0"/>
              <a:t>IDS e.V. AG Architektur – November 8, 2016 – Frankfurt </a:t>
            </a:r>
            <a:endParaRPr lang="de-DE" dirty="0" smtClean="0">
              <a:cs typeface="Times New Roman" panose="02020603050405020304" pitchFamily="18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Industrial </a:t>
            </a:r>
            <a:r>
              <a:rPr lang="de-DE" dirty="0"/>
              <a:t>Data </a:t>
            </a:r>
            <a:r>
              <a:rPr lang="de-DE" dirty="0" smtClean="0"/>
              <a:t>Space</a:t>
            </a:r>
            <a:br>
              <a:rPr lang="de-DE" dirty="0" smtClean="0"/>
            </a:br>
            <a:r>
              <a:rPr lang="de-DE" dirty="0" smtClean="0"/>
              <a:t>Business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0" b="27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Publish</a:t>
            </a:r>
            <a:r>
              <a:rPr lang="de-DE" dirty="0" smtClean="0"/>
              <a:t> &amp;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Data Apps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135173" cy="4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Status</a:t>
            </a:r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7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Next (on-</a:t>
            </a:r>
            <a:r>
              <a:rPr lang="de-DE" dirty="0" err="1" smtClean="0"/>
              <a:t>going</a:t>
            </a:r>
            <a:r>
              <a:rPr lang="de-DE" dirty="0" smtClean="0"/>
              <a:t>)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certification</a:t>
            </a:r>
            <a:endParaRPr lang="de-DE" dirty="0" smtClean="0"/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/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certified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vs. </a:t>
            </a:r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 lvl="1"/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in </a:t>
            </a:r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Clarify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/</a:t>
            </a:r>
            <a:r>
              <a:rPr lang="de-DE" dirty="0" err="1" smtClean="0"/>
              <a:t>terminology</a:t>
            </a:r>
            <a:endParaRPr lang="de-DE" dirty="0" smtClean="0"/>
          </a:p>
          <a:p>
            <a:pPr lvl="1"/>
            <a:r>
              <a:rPr lang="de-DE" dirty="0" smtClean="0"/>
              <a:t>Transaction</a:t>
            </a:r>
          </a:p>
          <a:p>
            <a:pPr lvl="1"/>
            <a:r>
              <a:rPr lang="de-DE" dirty="0" smtClean="0"/>
              <a:t>Clearing House</a:t>
            </a:r>
          </a:p>
          <a:p>
            <a:pPr lvl="1"/>
            <a:r>
              <a:rPr lang="de-DE" dirty="0" smtClean="0"/>
              <a:t>Broker</a:t>
            </a:r>
          </a:p>
          <a:p>
            <a:r>
              <a:rPr lang="de-DE" dirty="0" smtClean="0"/>
              <a:t>Check </a:t>
            </a:r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9932"/>
              </p:ext>
            </p:extLst>
          </p:nvPr>
        </p:nvGraphicFramePr>
        <p:xfrm>
          <a:off x="472708" y="1556793"/>
          <a:ext cx="8202016" cy="44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0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325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smtClean="0">
                          <a:solidFill>
                            <a:schemeClr val="tx2"/>
                          </a:solidFill>
                        </a:rPr>
                        <a:t>PD Dr. Christoph Quix</a:t>
                      </a:r>
                    </a:p>
                    <a:p>
                      <a:endParaRPr lang="de-DE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0" i="0" dirty="0" smtClean="0">
                          <a:solidFill>
                            <a:schemeClr val="tx1"/>
                          </a:solidFill>
                        </a:rPr>
                        <a:t>Fraunhofer 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solidFill>
                            <a:schemeClr val="tx1"/>
                          </a:solidFill>
                          <a:hlinkClick r:id="rId2"/>
                        </a:rPr>
                        <a:t>Christoph.Quix@fit.fraunhofer.de</a:t>
                      </a:r>
                      <a:endParaRPr lang="de-DE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7301096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5396673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46629" y="6433240"/>
            <a:ext cx="65" cy="12311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052" name="Picture 4" descr="Emai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86" y="340041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wbda-utmbdc.org/iwbda2016/wp-content/uploads/2016/04/christo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Status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Steps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Structured, formal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IDS</a:t>
            </a:r>
          </a:p>
          <a:p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(Reference)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 lvl="1"/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smtClean="0"/>
              <a:t>Implementations </a:t>
            </a:r>
            <a:r>
              <a:rPr lang="de-DE" dirty="0" err="1" smtClean="0"/>
              <a:t>of</a:t>
            </a:r>
            <a:r>
              <a:rPr lang="de-DE" dirty="0" smtClean="0"/>
              <a:t> IDS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err="1" smtClean="0"/>
              <a:t>Certification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endParaRPr lang="de-DE" dirty="0" smtClean="0"/>
          </a:p>
          <a:p>
            <a:pPr lvl="1"/>
            <a:r>
              <a:rPr lang="de-DE" dirty="0" smtClean="0"/>
              <a:t>Internal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company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administrate</a:t>
            </a:r>
            <a:r>
              <a:rPr lang="de-DE" dirty="0" smtClean="0"/>
              <a:t>/</a:t>
            </a: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IDS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5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Business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IDS </a:t>
            </a:r>
            <a:r>
              <a:rPr lang="de-DE" dirty="0" err="1" smtClean="0"/>
              <a:t>processes</a:t>
            </a:r>
            <a:r>
              <a:rPr lang="de-DE" dirty="0" smtClean="0"/>
              <a:t> (</a:t>
            </a:r>
            <a:r>
              <a:rPr lang="de-DE" dirty="0" err="1" smtClean="0"/>
              <a:t>whitepaper</a:t>
            </a:r>
            <a:r>
              <a:rPr lang="de-DE" dirty="0" smtClean="0"/>
              <a:t>, </a:t>
            </a:r>
            <a:r>
              <a:rPr lang="de-DE" dirty="0" err="1" smtClean="0"/>
              <a:t>architecture</a:t>
            </a:r>
            <a:r>
              <a:rPr lang="de-DE" dirty="0" smtClean="0"/>
              <a:t>, …)</a:t>
            </a:r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 smtClean="0"/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lvl="1"/>
            <a:r>
              <a:rPr lang="de-DE" dirty="0" smtClean="0"/>
              <a:t>Modeling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lvl="1"/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IDS</a:t>
            </a:r>
          </a:p>
          <a:p>
            <a:r>
              <a:rPr lang="de-DE" dirty="0" smtClean="0"/>
              <a:t>Modeling </a:t>
            </a:r>
            <a:r>
              <a:rPr lang="de-DE" dirty="0" err="1" smtClean="0"/>
              <a:t>uses</a:t>
            </a:r>
            <a:r>
              <a:rPr lang="de-DE" dirty="0" smtClean="0"/>
              <a:t> BPMN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r>
              <a:rPr lang="de-DE" dirty="0" err="1" smtClean="0"/>
              <a:t>Formalization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IDS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IDS </a:t>
            </a:r>
            <a:r>
              <a:rPr lang="de-DE" dirty="0" err="1" smtClean="0"/>
              <a:t>components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4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smtClean="0"/>
              <a:t>Status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Steps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of business architecture has been developed</a:t>
            </a:r>
          </a:p>
          <a:p>
            <a:r>
              <a:rPr lang="en-US" dirty="0" smtClean="0"/>
              <a:t>Roles have been identified</a:t>
            </a:r>
          </a:p>
          <a:p>
            <a:r>
              <a:rPr lang="en-US" dirty="0" smtClean="0"/>
              <a:t>Processes have been described and modeled</a:t>
            </a:r>
          </a:p>
          <a:p>
            <a:r>
              <a:rPr lang="en-US" dirty="0" smtClean="0"/>
              <a:t>Feedback has been integrated</a:t>
            </a:r>
            <a:endParaRPr lang="en-US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46629" y="6433240"/>
            <a:ext cx="65" cy="1231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7195947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Owner</a:t>
            </a:r>
            <a:endParaRPr lang="en-GB" sz="1000" kern="0" dirty="0"/>
          </a:p>
        </p:txBody>
      </p:sp>
      <p:sp>
        <p:nvSpPr>
          <p:cNvPr id="6" name="Abgerundetes Rechteck 5"/>
          <p:cNvSpPr/>
          <p:nvPr/>
        </p:nvSpPr>
        <p:spPr>
          <a:xfrm>
            <a:off x="5541494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Provider</a:t>
            </a:r>
            <a:endParaRPr lang="en-GB" sz="1000" kern="0" dirty="0"/>
          </a:p>
        </p:txBody>
      </p:sp>
      <p:cxnSp>
        <p:nvCxnSpPr>
          <p:cNvPr id="7" name="Gerade Verbindung mit Pfeil 6"/>
          <p:cNvCxnSpPr>
            <a:stCxn id="5" idx="1"/>
            <a:endCxn id="6" idx="3"/>
          </p:cNvCxnSpPr>
          <p:nvPr/>
        </p:nvCxnSpPr>
        <p:spPr bwMode="auto">
          <a:xfrm flipH="1">
            <a:off x="6405590" y="2512076"/>
            <a:ext cx="790357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6504713" y="2463750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authorise</a:t>
            </a:r>
            <a:endParaRPr lang="en-GB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716958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Consumer</a:t>
            </a:r>
            <a:endParaRPr lang="en-GB" sz="1000" kern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21214" y="2872116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Broker</a:t>
            </a:r>
            <a:endParaRPr lang="en-GB" sz="1000" kern="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3021506" y="3448180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Clearing House</a:t>
            </a:r>
            <a:endParaRPr lang="en-GB" sz="1000" kern="0" dirty="0"/>
          </a:p>
        </p:txBody>
      </p:sp>
      <p:cxnSp>
        <p:nvCxnSpPr>
          <p:cNvPr id="12" name="Gerade Verbindung mit Pfeil 11"/>
          <p:cNvCxnSpPr>
            <a:stCxn id="6" idx="1"/>
            <a:endCxn id="10" idx="3"/>
          </p:cNvCxnSpPr>
          <p:nvPr/>
        </p:nvCxnSpPr>
        <p:spPr bwMode="auto">
          <a:xfrm flipH="1">
            <a:off x="3885310" y="2512076"/>
            <a:ext cx="1656184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12"/>
          <p:cNvSpPr txBox="1"/>
          <p:nvPr/>
        </p:nvSpPr>
        <p:spPr>
          <a:xfrm rot="20548894">
            <a:off x="3975272" y="2659107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publish metadata</a:t>
            </a:r>
            <a:endParaRPr lang="en-GB" sz="1000" dirty="0"/>
          </a:p>
        </p:txBody>
      </p:sp>
      <p:cxnSp>
        <p:nvCxnSpPr>
          <p:cNvPr id="14" name="Gerade Verbindung mit Pfeil 13"/>
          <p:cNvCxnSpPr>
            <a:stCxn id="6" idx="1"/>
            <a:endCxn id="11" idx="3"/>
          </p:cNvCxnSpPr>
          <p:nvPr/>
        </p:nvCxnSpPr>
        <p:spPr bwMode="auto">
          <a:xfrm flipH="1">
            <a:off x="3885602" y="2512076"/>
            <a:ext cx="165589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9426951">
            <a:off x="4242405" y="3030265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cxnSp>
        <p:nvCxnSpPr>
          <p:cNvPr id="16" name="Gerade Verbindung mit Pfeil 15"/>
          <p:cNvCxnSpPr>
            <a:stCxn id="9" idx="3"/>
            <a:endCxn id="10" idx="1"/>
          </p:cNvCxnSpPr>
          <p:nvPr/>
        </p:nvCxnSpPr>
        <p:spPr bwMode="auto">
          <a:xfrm>
            <a:off x="1581054" y="2512076"/>
            <a:ext cx="1440160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 rot="1465766">
            <a:off x="1957678" y="269071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search metadata</a:t>
            </a:r>
            <a:endParaRPr lang="en-GB" sz="1000" dirty="0"/>
          </a:p>
        </p:txBody>
      </p:sp>
      <p:cxnSp>
        <p:nvCxnSpPr>
          <p:cNvPr id="18" name="Gerade Verbindung mit Pfeil 17"/>
          <p:cNvCxnSpPr>
            <a:stCxn id="9" idx="3"/>
            <a:endCxn id="11" idx="1"/>
          </p:cNvCxnSpPr>
          <p:nvPr/>
        </p:nvCxnSpPr>
        <p:spPr bwMode="auto">
          <a:xfrm>
            <a:off x="1581054" y="2512076"/>
            <a:ext cx="144045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/>
          <p:cNvSpPr txBox="1"/>
          <p:nvPr/>
        </p:nvSpPr>
        <p:spPr>
          <a:xfrm rot="2368525">
            <a:off x="1876807" y="3116576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014004" y="4312275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err="1" smtClean="0">
                <a:solidFill>
                  <a:schemeClr val="dk1"/>
                </a:solidFill>
              </a:rPr>
              <a:t>AppStore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21" name="Gerade Verbindung mit Pfeil 20"/>
          <p:cNvCxnSpPr>
            <a:stCxn id="6" idx="2"/>
            <a:endCxn id="20" idx="3"/>
          </p:cNvCxnSpPr>
          <p:nvPr/>
        </p:nvCxnSpPr>
        <p:spPr bwMode="auto">
          <a:xfrm flipH="1">
            <a:off x="3876369" y="2728100"/>
            <a:ext cx="2097173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stCxn id="9" idx="2"/>
            <a:endCxn id="20" idx="1"/>
          </p:cNvCxnSpPr>
          <p:nvPr/>
        </p:nvCxnSpPr>
        <p:spPr bwMode="auto">
          <a:xfrm>
            <a:off x="1149006" y="2728100"/>
            <a:ext cx="1864998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 rot="19144216">
            <a:off x="4473949" y="360716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use data apps</a:t>
            </a:r>
            <a:endParaRPr lang="en-GB" sz="1000" dirty="0"/>
          </a:p>
        </p:txBody>
      </p:sp>
      <p:sp>
        <p:nvSpPr>
          <p:cNvPr id="24" name="Textfeld 23"/>
          <p:cNvSpPr txBox="1"/>
          <p:nvPr/>
        </p:nvSpPr>
        <p:spPr>
          <a:xfrm rot="2786969">
            <a:off x="1627501" y="3635146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use data apps</a:t>
            </a:r>
            <a:endParaRPr lang="en-GB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38954" y="4312275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App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Developer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26" name="Gerade Verbindung mit Pfeil 25"/>
          <p:cNvCxnSpPr>
            <a:stCxn id="25" idx="1"/>
            <a:endCxn id="20" idx="3"/>
          </p:cNvCxnSpPr>
          <p:nvPr/>
        </p:nvCxnSpPr>
        <p:spPr bwMode="auto">
          <a:xfrm flipH="1">
            <a:off x="3876369" y="4539413"/>
            <a:ext cx="1262585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4177776" y="4348387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publish app</a:t>
            </a:r>
            <a:endParaRPr lang="en-GB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87824" y="1340768"/>
            <a:ext cx="1008112" cy="4901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Connector</a:t>
            </a:r>
            <a:br>
              <a:rPr lang="en-GB" sz="1000" kern="0" dirty="0" smtClean="0"/>
            </a:br>
            <a:r>
              <a:rPr lang="en-GB" sz="1000" kern="0" dirty="0" smtClean="0"/>
              <a:t>Service Provider</a:t>
            </a:r>
            <a:endParaRPr lang="en-GB" sz="1000" kern="0" dirty="0"/>
          </a:p>
        </p:txBody>
      </p:sp>
      <p:cxnSp>
        <p:nvCxnSpPr>
          <p:cNvPr id="29" name="Gerade Verbindung mit Pfeil 28"/>
          <p:cNvCxnSpPr>
            <a:stCxn id="9" idx="0"/>
            <a:endCxn id="28" idx="1"/>
          </p:cNvCxnSpPr>
          <p:nvPr/>
        </p:nvCxnSpPr>
        <p:spPr bwMode="auto">
          <a:xfrm flipV="1">
            <a:off x="1149006" y="1585833"/>
            <a:ext cx="1838818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6" idx="0"/>
            <a:endCxn id="28" idx="3"/>
          </p:cNvCxnSpPr>
          <p:nvPr/>
        </p:nvCxnSpPr>
        <p:spPr bwMode="auto">
          <a:xfrm flipH="1" flipV="1">
            <a:off x="3995936" y="1585833"/>
            <a:ext cx="1977606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r Verbinder 30"/>
          <p:cNvCxnSpPr>
            <a:stCxn id="9" idx="3"/>
            <a:endCxn id="6" idx="1"/>
          </p:cNvCxnSpPr>
          <p:nvPr/>
        </p:nvCxnSpPr>
        <p:spPr bwMode="auto">
          <a:xfrm>
            <a:off x="1581054" y="2512076"/>
            <a:ext cx="3960440" cy="0"/>
          </a:xfrm>
          <a:prstGeom prst="line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096778" y="231695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exchange data</a:t>
            </a:r>
            <a:endParaRPr lang="en-GB" sz="1000" dirty="0"/>
          </a:p>
        </p:txBody>
      </p:sp>
      <p:sp>
        <p:nvSpPr>
          <p:cNvPr id="33" name="Textfeld 32"/>
          <p:cNvSpPr txBox="1"/>
          <p:nvPr/>
        </p:nvSpPr>
        <p:spPr>
          <a:xfrm rot="1166340">
            <a:off x="4475154" y="168172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transfer data</a:t>
            </a:r>
            <a:endParaRPr lang="en-GB" sz="1000" dirty="0"/>
          </a:p>
        </p:txBody>
      </p:sp>
      <p:sp>
        <p:nvSpPr>
          <p:cNvPr id="34" name="Textfeld 33"/>
          <p:cNvSpPr txBox="1"/>
          <p:nvPr/>
        </p:nvSpPr>
        <p:spPr>
          <a:xfrm rot="20350175">
            <a:off x="1780479" y="165813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receive data</a:t>
            </a:r>
            <a:endParaRPr lang="en-GB" sz="10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563888" y="5051653"/>
            <a:ext cx="1023093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Certification Body</a:t>
            </a:r>
          </a:p>
        </p:txBody>
      </p:sp>
      <p:cxnSp>
        <p:nvCxnSpPr>
          <p:cNvPr id="36" name="Gerade Verbindung mit Pfeil 35"/>
          <p:cNvCxnSpPr>
            <a:stCxn id="35" idx="3"/>
            <a:endCxn id="25" idx="2"/>
          </p:cNvCxnSpPr>
          <p:nvPr/>
        </p:nvCxnSpPr>
        <p:spPr bwMode="auto">
          <a:xfrm flipV="1">
            <a:off x="4586981" y="4766550"/>
            <a:ext cx="983156" cy="512241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feld 36"/>
          <p:cNvSpPr txBox="1"/>
          <p:nvPr/>
        </p:nvSpPr>
        <p:spPr>
          <a:xfrm rot="19877518">
            <a:off x="4617016" y="494500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certify software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160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Provide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13048" cy="44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Exchange Data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704132"/>
            <a:ext cx="8208000" cy="54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G IML 2013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268</Words>
  <Application>Microsoft Office PowerPoint</Application>
  <PresentationFormat>Bildschirmpräsentation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Frutiger LT Com 45 Light</vt:lpstr>
      <vt:lpstr>Frutiger LT Com 55 Roman</vt:lpstr>
      <vt:lpstr>Times New Roman</vt:lpstr>
      <vt:lpstr>Wingdings</vt:lpstr>
      <vt:lpstr>FhG IML 2013</vt:lpstr>
      <vt:lpstr>Industrial Data Space Business Architecture</vt:lpstr>
      <vt:lpstr>AGenda</vt:lpstr>
      <vt:lpstr>Motivation</vt:lpstr>
      <vt:lpstr>Methodology for the Business Architecture</vt:lpstr>
      <vt:lpstr>AGenda</vt:lpstr>
      <vt:lpstr>Current Status</vt:lpstr>
      <vt:lpstr>Overview</vt:lpstr>
      <vt:lpstr>Process: Provide Data</vt:lpstr>
      <vt:lpstr>Process: Exchange Data</vt:lpstr>
      <vt:lpstr>Process: Publish &amp; Usage of Data Apps</vt:lpstr>
      <vt:lpstr>AGenda</vt:lpstr>
      <vt:lpstr>Next (on-going) steps</vt:lpstr>
      <vt:lpstr>Contact</vt:lpstr>
    </vt:vector>
  </TitlesOfParts>
  <Company>Fraunhofer IML/ISST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Data Space</dc:title>
  <dc:subject/>
  <dc:creator>Prof. Dr.-Ing. Boris Otto</dc:creator>
  <cp:lastModifiedBy>Christoph Quix</cp:lastModifiedBy>
  <cp:revision>238</cp:revision>
  <dcterms:created xsi:type="dcterms:W3CDTF">2015-10-29T15:23:56Z</dcterms:created>
  <dcterms:modified xsi:type="dcterms:W3CDTF">2016-11-08T13:20:08Z</dcterms:modified>
</cp:coreProperties>
</file>