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78" r:id="rId3"/>
    <p:sldId id="263" r:id="rId4"/>
    <p:sldId id="260" r:id="rId5"/>
    <p:sldId id="262" r:id="rId6"/>
    <p:sldId id="279" r:id="rId7"/>
    <p:sldId id="264" r:id="rId8"/>
    <p:sldId id="282" r:id="rId9"/>
    <p:sldId id="274" r:id="rId10"/>
    <p:sldId id="265" r:id="rId11"/>
    <p:sldId id="266" r:id="rId12"/>
    <p:sldId id="280" r:id="rId13"/>
    <p:sldId id="267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83" r:id="rId22"/>
  </p:sldIdLst>
  <p:sldSz cx="9144000" cy="6858000" type="screen4x3"/>
  <p:notesSz cx="6881813" cy="9588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08">
          <p15:clr>
            <a:srgbClr val="A4A3A4"/>
          </p15:clr>
        </p15:guide>
        <p15:guide id="4" pos="2880">
          <p15:clr>
            <a:srgbClr val="A4A3A4"/>
          </p15:clr>
        </p15:guide>
        <p15:guide id="5" pos="3560">
          <p15:clr>
            <a:srgbClr val="A4A3A4"/>
          </p15:clr>
        </p15:guide>
        <p15:guide id="6" pos="2200">
          <p15:clr>
            <a:srgbClr val="A4A3A4"/>
          </p15:clr>
        </p15:guide>
        <p15:guide id="7" pos="296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2698">
          <p15:clr>
            <a:srgbClr val="A4A3A4"/>
          </p15:clr>
        </p15:guide>
        <p15:guide id="6" orient="horz" pos="3020">
          <p15:clr>
            <a:srgbClr val="A4A3A4"/>
          </p15:clr>
        </p15:guide>
        <p15:guide id="7" pos="2094">
          <p15:clr>
            <a:srgbClr val="A4A3A4"/>
          </p15:clr>
        </p15:guide>
        <p15:guide id="8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é Reiner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043"/>
    <a:srgbClr val="006E92"/>
    <a:srgbClr val="F5F5FD"/>
    <a:srgbClr val="E5E6FB"/>
    <a:srgbClr val="CCCEF8"/>
    <a:srgbClr val="12198B"/>
    <a:srgbClr val="FFFFFF"/>
    <a:srgbClr val="007D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82" autoAdjust="0"/>
  </p:normalViewPr>
  <p:slideViewPr>
    <p:cSldViewPr showGuides="1">
      <p:cViewPr varScale="1">
        <p:scale>
          <a:sx n="122" d="100"/>
          <a:sy n="122" d="100"/>
        </p:scale>
        <p:origin x="1266" y="90"/>
      </p:cViewPr>
      <p:guideLst>
        <p:guide orient="horz" pos="2160"/>
        <p:guide orient="horz" pos="1117"/>
        <p:guide orient="horz" pos="3808"/>
        <p:guide pos="2880"/>
        <p:guide pos="3560"/>
        <p:guide pos="2200"/>
        <p:guide pos="296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 showGuides="1">
      <p:cViewPr varScale="1">
        <p:scale>
          <a:sx n="66" d="100"/>
          <a:sy n="66" d="100"/>
        </p:scale>
        <p:origin x="2011" y="62"/>
      </p:cViewPr>
      <p:guideLst>
        <p:guide orient="horz" pos="2880"/>
        <p:guide pos="2160"/>
        <p:guide orient="horz" pos="3224"/>
        <p:guide pos="2236"/>
        <p:guide orient="horz" pos="2698"/>
        <p:guide orient="horz" pos="3020"/>
        <p:guide pos="2094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/>
          <a:lstStyle>
            <a:lvl1pPr algn="r">
              <a:defRPr sz="1200"/>
            </a:lvl1pPr>
          </a:lstStyle>
          <a:p>
            <a:fld id="{00E22A35-5D19-42E4-B7F8-1D194F95FCE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719138"/>
            <a:ext cx="4795837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06" tIns="47053" rIns="94106" bIns="4705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54537"/>
            <a:ext cx="5505450" cy="4314825"/>
          </a:xfrm>
          <a:prstGeom prst="rect">
            <a:avLst/>
          </a:prstGeom>
        </p:spPr>
        <p:txBody>
          <a:bodyPr vert="horz" lIns="94106" tIns="47053" rIns="94106" bIns="47053" rtlCol="0"/>
          <a:lstStyle/>
          <a:p>
            <a:pPr marL="176448" marR="0" lvl="0" indent="-176448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179C7D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Textmasterformat bearbeiten</a:t>
            </a:r>
          </a:p>
          <a:p>
            <a:pPr marL="370867" marR="0" lvl="1" indent="-189517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Ebene</a:t>
            </a:r>
          </a:p>
          <a:p>
            <a:pPr marL="552215" marR="0" lvl="2" indent="-181349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Dritte Ebene</a:t>
            </a:r>
          </a:p>
          <a:p>
            <a:pPr marL="736832" marR="0" lvl="3" indent="-179715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Vierte Ebene</a:t>
            </a:r>
          </a:p>
          <a:p>
            <a:pPr marL="923082" marR="0" lvl="4" indent="-186250" algn="l" defTabSz="94105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9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Fünfte Ebene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07411"/>
            <a:ext cx="2982119" cy="479425"/>
          </a:xfrm>
          <a:prstGeom prst="rect">
            <a:avLst/>
          </a:prstGeom>
        </p:spPr>
        <p:txBody>
          <a:bodyPr vert="horz" lIns="94106" tIns="47053" rIns="94106" bIns="47053" rtlCol="0" anchor="b"/>
          <a:lstStyle>
            <a:lvl1pPr algn="r">
              <a:defRPr sz="1200"/>
            </a:lvl1pPr>
          </a:lstStyle>
          <a:p>
            <a:fld id="{FC003F13-BFD1-45E1-A829-2B84F1DBC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marR="0" indent="-1714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179C7D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marR="0" indent="-184150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6575" marR="0" indent="-176213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marR="0" indent="-17462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6938" marR="0" indent="-180975" algn="l" defTabSz="914400" rtl="0" eaLnBrk="1" fontAlgn="auto" latinLnBrk="0" hangingPunct="1">
      <a:lnSpc>
        <a:spcPct val="120000"/>
      </a:lnSpc>
      <a:spcBef>
        <a:spcPts val="0"/>
      </a:spcBef>
      <a:spcAft>
        <a:spcPts val="300"/>
      </a:spcAft>
      <a:buClr>
        <a:srgbClr val="A8AFAF"/>
      </a:buClr>
      <a:buSzTx/>
      <a:buFont typeface="Wingdings" pitchFamily="2" charset="2"/>
      <a:buChar char="n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818" y="3501008"/>
            <a:ext cx="4322680" cy="11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9731" cy="42480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/3 zu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50419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3817" y="334800"/>
            <a:ext cx="8208000" cy="122554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25875" y="1773238"/>
            <a:ext cx="5041900" cy="424815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6677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42990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0"/>
          </p:nvPr>
        </p:nvSpPr>
        <p:spPr>
          <a:xfrm>
            <a:off x="460375" y="801018"/>
            <a:ext cx="8223250" cy="539750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6629" y="6433240"/>
            <a:ext cx="378309" cy="1231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0" indent="0">
              <a:buNone/>
              <a:defRPr lang="de-DE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LT Com 55 Roman" pitchFamily="34" charset="0"/>
              </a:defRPr>
            </a:lvl1pPr>
          </a:lstStyle>
          <a:p>
            <a:pPr lvl="0">
              <a:spcBef>
                <a:spcPts val="0"/>
              </a:spcBef>
              <a:spcAft>
                <a:spcPct val="0"/>
              </a:spcAft>
            </a:pPr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6354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08000" cy="4249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565041"/>
            <a:ext cx="12567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Fraunhofer ·</a:t>
            </a:r>
            <a:r>
              <a:rPr lang="de-DE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Seite </a:t>
            </a:r>
            <a:fld id="{2A8EBD41-E5DA-4769-BDD5-2A8A1EFB616C}" type="slidenum">
              <a:rPr lang="de-DE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‹Nr.›</a:t>
            </a:fld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8545" y="6421931"/>
            <a:ext cx="1336180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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66725" y="1773238"/>
            <a:ext cx="8208000" cy="2375842"/>
          </a:xfrm>
        </p:spPr>
        <p:txBody>
          <a:bodyPr>
            <a:normAutofit/>
          </a:bodyPr>
          <a:lstStyle/>
          <a:p>
            <a:r>
              <a:rPr lang="de-DE" dirty="0" smtClean="0"/>
              <a:t>Aktueller </a:t>
            </a:r>
            <a:r>
              <a:rPr lang="de-DE" dirty="0"/>
              <a:t>Stand der Geschäftsarchitektur und zentrale konzeptionelle </a:t>
            </a:r>
            <a:r>
              <a:rPr lang="de-DE" dirty="0" smtClean="0"/>
              <a:t>Fragestellungen </a:t>
            </a:r>
          </a:p>
          <a:p>
            <a:endParaRPr lang="de-DE" dirty="0"/>
          </a:p>
          <a:p>
            <a:r>
              <a:rPr lang="de-DE" dirty="0" smtClean="0"/>
              <a:t>PD Dr. Christoph Quix</a:t>
            </a:r>
          </a:p>
          <a:p>
            <a:r>
              <a:rPr lang="de-DE" dirty="0" smtClean="0"/>
              <a:t>Fraunhofer-Institut für Angewandte Informationstechnik FIT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St. Augustin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IDS</a:t>
            </a:r>
            <a:br>
              <a:rPr lang="de-DE" dirty="0" smtClean="0"/>
            </a:br>
            <a:r>
              <a:rPr lang="de-DE" dirty="0" smtClean="0"/>
              <a:t>Geschäftsarchitektur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5445224"/>
            <a:ext cx="330122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dirty="0" smtClean="0"/>
              <a:t>Arbeitsgruppentreffen IDS e.V.</a:t>
            </a:r>
          </a:p>
          <a:p>
            <a:pPr>
              <a:spcAft>
                <a:spcPts val="300"/>
              </a:spcAft>
            </a:pPr>
            <a:r>
              <a:rPr lang="de-DE" dirty="0" smtClean="0"/>
              <a:t>28.04.2016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IDS-Teilnehmer (Rollen)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Datenanbieter</a:t>
            </a:r>
            <a:endParaRPr lang="de-DE" dirty="0" smtClean="0"/>
          </a:p>
          <a:p>
            <a:r>
              <a:rPr lang="de-DE" dirty="0" smtClean="0"/>
              <a:t>Datennutzer</a:t>
            </a:r>
          </a:p>
          <a:p>
            <a:r>
              <a:rPr lang="de-DE" dirty="0" smtClean="0"/>
              <a:t>Betreiber IDS App Store</a:t>
            </a:r>
          </a:p>
          <a:p>
            <a:r>
              <a:rPr lang="de-DE" dirty="0" smtClean="0"/>
              <a:t>Betreiber IDS Broker</a:t>
            </a:r>
          </a:p>
          <a:p>
            <a:r>
              <a:rPr lang="de-DE" dirty="0" smtClean="0"/>
              <a:t>Entwickler/Anbieter von IDS-Konnektoren</a:t>
            </a:r>
          </a:p>
          <a:p>
            <a:r>
              <a:rPr lang="de-DE" dirty="0" smtClean="0"/>
              <a:t>Entwickler/Anbieter von IDS Apps</a:t>
            </a:r>
          </a:p>
          <a:p>
            <a:r>
              <a:rPr lang="de-DE" dirty="0" smtClean="0"/>
              <a:t>Zertifizierungs- und Prüfstellen</a:t>
            </a:r>
            <a:endParaRPr lang="de-DE" dirty="0" smtClean="0"/>
          </a:p>
          <a:p>
            <a:r>
              <a:rPr lang="de-DE" dirty="0" smtClean="0"/>
              <a:t>IDS e.V.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Datenanbieter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anbieten</a:t>
            </a:r>
          </a:p>
          <a:p>
            <a:r>
              <a:rPr lang="de-DE" dirty="0" smtClean="0"/>
              <a:t>Metadaten auf IDS Broker publizieren</a:t>
            </a:r>
          </a:p>
          <a:p>
            <a:pPr lvl="1"/>
            <a:r>
              <a:rPr lang="de-DE" dirty="0" smtClean="0"/>
              <a:t>Wer darf die Metadaten sehen? Metadaten Privacy?</a:t>
            </a:r>
          </a:p>
          <a:p>
            <a:r>
              <a:rPr lang="de-DE" dirty="0" smtClean="0"/>
              <a:t>Apps nutzen zur Aufbereitung der eigenen Daten</a:t>
            </a:r>
          </a:p>
          <a:p>
            <a:r>
              <a:rPr lang="de-DE" dirty="0" smtClean="0"/>
              <a:t>Konnektoren nutzen und darüber Schnittstellen bereitstellen</a:t>
            </a:r>
          </a:p>
          <a:p>
            <a:r>
              <a:rPr lang="de-DE" dirty="0" smtClean="0"/>
              <a:t>Vereinbarungen zum Datenaustausch festlegen und bei IDS-Broker ablegen</a:t>
            </a:r>
          </a:p>
          <a:p>
            <a:endParaRPr lang="de-DE" dirty="0"/>
          </a:p>
          <a:p>
            <a:r>
              <a:rPr lang="de-DE" dirty="0" smtClean="0"/>
              <a:t>Zertifizierung des Dienstes?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1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Geschäftsprozess „Daten anbieten“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8" y="1484784"/>
            <a:ext cx="8269931" cy="4536604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0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Datennutzer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nutzen</a:t>
            </a:r>
          </a:p>
          <a:p>
            <a:r>
              <a:rPr lang="de-DE" dirty="0" smtClean="0"/>
              <a:t>Metadaten von IDS Broker abrufen</a:t>
            </a:r>
          </a:p>
          <a:p>
            <a:r>
              <a:rPr lang="de-DE" dirty="0" smtClean="0"/>
              <a:t>IDS Apps zur Datenaufbereitung nutzen</a:t>
            </a:r>
          </a:p>
          <a:p>
            <a:r>
              <a:rPr lang="de-DE" dirty="0" smtClean="0"/>
              <a:t>Konnektoren nutzen zur Anbindung der IDS-Daten an eigene Systeme</a:t>
            </a:r>
          </a:p>
          <a:p>
            <a:r>
              <a:rPr lang="de-DE" dirty="0" smtClean="0"/>
              <a:t>Vereinbarungen zum Datenaustausch zustimmen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Geschäftsprozess „Daten nutzen“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4816"/>
            <a:ext cx="8378288" cy="5138580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0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IDS-App Store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Apps = Applikationen und Inhalte (Vokabularien)</a:t>
            </a:r>
          </a:p>
          <a:p>
            <a:r>
              <a:rPr lang="de-DE" dirty="0" smtClean="0"/>
              <a:t>Plattform für </a:t>
            </a:r>
            <a:r>
              <a:rPr lang="de-DE" dirty="0" err="1" smtClean="0"/>
              <a:t>AppStore</a:t>
            </a:r>
            <a:r>
              <a:rPr lang="de-DE" dirty="0" smtClean="0"/>
              <a:t> bereitstellen </a:t>
            </a:r>
            <a:endParaRPr lang="de-DE" dirty="0" smtClean="0"/>
          </a:p>
          <a:p>
            <a:r>
              <a:rPr lang="de-DE" dirty="0" smtClean="0"/>
              <a:t>Prozess </a:t>
            </a:r>
            <a:r>
              <a:rPr lang="de-DE" dirty="0" smtClean="0"/>
              <a:t>zur Zertifizierung von Apps einleiten bzw. überwachen</a:t>
            </a:r>
          </a:p>
          <a:p>
            <a:pPr lvl="1"/>
            <a:r>
              <a:rPr lang="de-DE" dirty="0" smtClean="0"/>
              <a:t>Zertifizierung überprüfen und in </a:t>
            </a:r>
            <a:r>
              <a:rPr lang="de-DE" dirty="0" err="1" smtClean="0"/>
              <a:t>AppStore</a:t>
            </a:r>
            <a:r>
              <a:rPr lang="de-DE" dirty="0" smtClean="0"/>
              <a:t> einbinden?</a:t>
            </a:r>
          </a:p>
          <a:p>
            <a:r>
              <a:rPr lang="de-DE" dirty="0" smtClean="0"/>
              <a:t>Apps vertreiben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Betreiber IDS-Broker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Metadaten-Plattform bereitstellen</a:t>
            </a:r>
          </a:p>
          <a:p>
            <a:r>
              <a:rPr lang="de-DE" dirty="0" smtClean="0"/>
              <a:t>Metadaten von Datenanbietern verwalten und bereitstellen</a:t>
            </a:r>
          </a:p>
          <a:p>
            <a:r>
              <a:rPr lang="de-DE" dirty="0" smtClean="0"/>
              <a:t>Qualitätssicherung der </a:t>
            </a:r>
            <a:r>
              <a:rPr lang="de-DE" dirty="0" smtClean="0"/>
              <a:t>Metadaten</a:t>
            </a:r>
          </a:p>
          <a:p>
            <a:r>
              <a:rPr lang="de-DE" dirty="0" smtClean="0"/>
              <a:t>Suchfunktionen </a:t>
            </a:r>
            <a:r>
              <a:rPr lang="de-DE" dirty="0" smtClean="0"/>
              <a:t>bereitstellen</a:t>
            </a:r>
          </a:p>
          <a:p>
            <a:r>
              <a:rPr lang="de-DE" dirty="0" smtClean="0"/>
              <a:t>Verwaltung der Vereinbarungen zum Datenaustausch</a:t>
            </a:r>
          </a:p>
          <a:p>
            <a:r>
              <a:rPr lang="de-DE" dirty="0" smtClean="0"/>
              <a:t>Datenaustausch einleiten</a:t>
            </a:r>
          </a:p>
          <a:p>
            <a:r>
              <a:rPr lang="de-DE" dirty="0" smtClean="0"/>
              <a:t>Datenaustausch überwachen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IDS-Konnektoren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IDS-Spezifikationen abrufen</a:t>
            </a:r>
          </a:p>
          <a:p>
            <a:r>
              <a:rPr lang="de-DE" dirty="0" smtClean="0"/>
              <a:t>Konnektoren entwickeln und zertifizieren lassen</a:t>
            </a:r>
          </a:p>
          <a:p>
            <a:r>
              <a:rPr lang="de-DE" dirty="0" smtClean="0"/>
              <a:t>Konnektoren mit Referenzimplementierung testen</a:t>
            </a:r>
          </a:p>
          <a:p>
            <a:r>
              <a:rPr lang="de-DE" dirty="0" smtClean="0"/>
              <a:t>Konnektoren (über </a:t>
            </a:r>
            <a:r>
              <a:rPr lang="de-DE" dirty="0" err="1" smtClean="0"/>
              <a:t>AppStore</a:t>
            </a:r>
            <a:r>
              <a:rPr lang="de-DE" dirty="0" smtClean="0"/>
              <a:t>?) anbieten und verkaufen</a:t>
            </a:r>
          </a:p>
          <a:p>
            <a:r>
              <a:rPr lang="de-DE" dirty="0" smtClean="0"/>
              <a:t>Support für Konnektoren anbieten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Entwickler/Anbieter von IDS-Apps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IDS-Spezifikationen abrufen</a:t>
            </a:r>
          </a:p>
          <a:p>
            <a:r>
              <a:rPr lang="de-DE" dirty="0" smtClean="0"/>
              <a:t>Apps entwickeln </a:t>
            </a:r>
            <a:r>
              <a:rPr lang="de-DE" dirty="0"/>
              <a:t>und zertifizieren lassen</a:t>
            </a:r>
          </a:p>
          <a:p>
            <a:r>
              <a:rPr lang="de-DE" dirty="0" smtClean="0"/>
              <a:t>Apps mit </a:t>
            </a:r>
            <a:r>
              <a:rPr lang="de-DE" dirty="0"/>
              <a:t>Referenzimplementierung testen</a:t>
            </a:r>
          </a:p>
          <a:p>
            <a:r>
              <a:rPr lang="de-DE" dirty="0" smtClean="0"/>
              <a:t>Apps über </a:t>
            </a:r>
            <a:r>
              <a:rPr lang="de-DE" dirty="0" err="1" smtClean="0"/>
              <a:t>AppStore</a:t>
            </a:r>
            <a:r>
              <a:rPr lang="de-DE" dirty="0" smtClean="0"/>
              <a:t> anbieten </a:t>
            </a:r>
            <a:r>
              <a:rPr lang="de-DE" dirty="0"/>
              <a:t>und verkaufen</a:t>
            </a:r>
          </a:p>
          <a:p>
            <a:r>
              <a:rPr lang="de-DE" dirty="0"/>
              <a:t>Support für </a:t>
            </a:r>
            <a:r>
              <a:rPr lang="de-DE" dirty="0" smtClean="0"/>
              <a:t>Apps anbieten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Zertifizierungs- bzw. Prüfstellen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Zertifizierung von Konnektoren und Apps </a:t>
            </a:r>
            <a:r>
              <a:rPr lang="de-DE" dirty="0" smtClean="0"/>
              <a:t>durchführen</a:t>
            </a:r>
          </a:p>
          <a:p>
            <a:r>
              <a:rPr lang="de-DE" dirty="0" smtClean="0"/>
              <a:t>Zertifizierungsstellen akkreditieren Prüfstellen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Bisherige Beiträge zur Geschäftsarchitektur</a:t>
            </a:r>
          </a:p>
          <a:p>
            <a:r>
              <a:rPr lang="de-DE" dirty="0" smtClean="0"/>
              <a:t>Ziele</a:t>
            </a:r>
          </a:p>
          <a:p>
            <a:r>
              <a:rPr lang="de-DE" dirty="0" smtClean="0"/>
              <a:t>Vorgehen</a:t>
            </a:r>
          </a:p>
          <a:p>
            <a:r>
              <a:rPr lang="de-DE" dirty="0" smtClean="0"/>
              <a:t>Aktueller Stand</a:t>
            </a:r>
          </a:p>
          <a:p>
            <a:r>
              <a:rPr lang="de-DE" dirty="0" smtClean="0"/>
              <a:t>Weitere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4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IDS e.V.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Spezifikationen festlegen</a:t>
            </a:r>
          </a:p>
          <a:p>
            <a:r>
              <a:rPr lang="de-DE" dirty="0" smtClean="0"/>
              <a:t>Referenzimplementierung </a:t>
            </a:r>
            <a:r>
              <a:rPr lang="de-DE" dirty="0" smtClean="0"/>
              <a:t>bereitstellen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Geschäftsprozesse modellieren</a:t>
            </a:r>
          </a:p>
          <a:p>
            <a:pPr lvl="1"/>
            <a:r>
              <a:rPr lang="de-DE" dirty="0" smtClean="0"/>
              <a:t>Fragen und kritische Punkte erfassen</a:t>
            </a:r>
          </a:p>
          <a:p>
            <a:r>
              <a:rPr lang="de-DE" dirty="0" smtClean="0"/>
              <a:t>Offene Fragen mit den Teams zur technischen Architektur und den </a:t>
            </a:r>
            <a:r>
              <a:rPr lang="de-DE" dirty="0" err="1" smtClean="0"/>
              <a:t>Use</a:t>
            </a:r>
            <a:r>
              <a:rPr lang="de-DE" dirty="0" smtClean="0"/>
              <a:t> Cases klären</a:t>
            </a:r>
          </a:p>
          <a:p>
            <a:pPr lvl="1"/>
            <a:r>
              <a:rPr lang="de-DE" dirty="0" smtClean="0"/>
              <a:t>Abgleich mit der technischen Architektur</a:t>
            </a:r>
          </a:p>
          <a:p>
            <a:pPr lvl="1"/>
            <a:r>
              <a:rPr lang="de-DE" dirty="0" smtClean="0"/>
              <a:t>Abgleich mit den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Bisherige Beiträge zur Geschäftsarchitektur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Beiträge zur IDS-(Geschäfts)Architektur wurden schon </a:t>
            </a:r>
            <a:r>
              <a:rPr lang="de-DE" dirty="0" smtClean="0"/>
              <a:t>erstellt </a:t>
            </a:r>
            <a:br>
              <a:rPr lang="de-DE" dirty="0" smtClean="0"/>
            </a:br>
            <a:r>
              <a:rPr lang="de-DE" dirty="0" smtClean="0"/>
              <a:t>(siehe Whitepaper)</a:t>
            </a:r>
            <a:endParaRPr lang="de-DE" dirty="0" smtClean="0"/>
          </a:p>
          <a:p>
            <a:pPr lvl="1"/>
            <a:r>
              <a:rPr lang="de-DE" dirty="0" smtClean="0"/>
              <a:t>Komponentenarchitektur mit den wichtigsten Komponenten des IDS</a:t>
            </a:r>
          </a:p>
          <a:p>
            <a:pPr lvl="1"/>
            <a:r>
              <a:rPr lang="de-DE" dirty="0" smtClean="0"/>
              <a:t>Business </a:t>
            </a:r>
            <a:r>
              <a:rPr lang="de-DE" dirty="0" err="1" smtClean="0"/>
              <a:t>Map</a:t>
            </a:r>
            <a:r>
              <a:rPr lang="de-DE" dirty="0" smtClean="0"/>
              <a:t> mit den Funktionen der Komponenten	</a:t>
            </a:r>
          </a:p>
          <a:p>
            <a:pPr lvl="1"/>
            <a:r>
              <a:rPr lang="de-DE" dirty="0" smtClean="0"/>
              <a:t>Technische Architektur </a:t>
            </a:r>
            <a:r>
              <a:rPr lang="de-DE" dirty="0" smtClean="0"/>
              <a:t>mit den internen „Details“ der Konnektoren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6677" y="6433240"/>
            <a:ext cx="2600071" cy="123111"/>
          </a:xfrm>
        </p:spPr>
        <p:txBody>
          <a:bodyPr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NB: Englisch vor dem Hintergrund der Europäisierung.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8" y="1172991"/>
            <a:ext cx="8218048" cy="49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Architektur des IDS</a:t>
            </a:r>
            <a:br>
              <a:rPr lang="de-DE" dirty="0" smtClean="0"/>
            </a:br>
            <a:r>
              <a:rPr lang="de-DE" dirty="0" smtClean="0"/>
              <a:t>Container-Architektur</a:t>
            </a:r>
            <a:endParaRPr lang="de-DE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0" y="1196752"/>
            <a:ext cx="81223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Architektur des IDS:</a:t>
            </a:r>
            <a:br>
              <a:rPr lang="de-DE" dirty="0" smtClean="0"/>
            </a:br>
            <a:r>
              <a:rPr lang="de-DE" dirty="0" smtClean="0"/>
              <a:t>Daten- Kontrollfluss innerhalb eines IDS-Konnektors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1" b="7671"/>
          <a:stretch/>
        </p:blipFill>
        <p:spPr bwMode="auto">
          <a:xfrm>
            <a:off x="971601" y="1201282"/>
            <a:ext cx="6696744" cy="4825597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968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Gestaltungsoptionen der Geschäftsarchitektur</a:t>
            </a:r>
            <a:br>
              <a:rPr lang="de-DE" dirty="0" smtClean="0"/>
            </a:br>
            <a:r>
              <a:rPr lang="de-DE" dirty="0" smtClean="0"/>
              <a:t>(Quelle: IDS Whitepaper)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901036" cy="367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1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Ziele der Geschäftsarchitektur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 im IDS und ihre Aufgaben festlegen</a:t>
            </a:r>
          </a:p>
          <a:p>
            <a:r>
              <a:rPr lang="de-DE" dirty="0" smtClean="0"/>
              <a:t>Geschäftsprozesse definieren</a:t>
            </a:r>
          </a:p>
          <a:p>
            <a:pPr lvl="1"/>
            <a:r>
              <a:rPr lang="de-DE" dirty="0" smtClean="0"/>
              <a:t>Wer kommuniziert mit wem mit welchen Inhalten?</a:t>
            </a:r>
          </a:p>
          <a:p>
            <a:r>
              <a:rPr lang="de-DE" dirty="0" smtClean="0"/>
              <a:t>Umfang der Schnittstellen innerhalb der technischen Architektur festlegen</a:t>
            </a:r>
          </a:p>
          <a:p>
            <a:r>
              <a:rPr lang="de-DE" dirty="0" smtClean="0"/>
              <a:t>Abstrakte Prozesse für die Definition von </a:t>
            </a:r>
            <a:r>
              <a:rPr lang="de-DE" dirty="0" err="1" smtClean="0"/>
              <a:t>Use</a:t>
            </a:r>
            <a:r>
              <a:rPr lang="de-DE" dirty="0" smtClean="0"/>
              <a:t> Cases bereitstellen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Cases stellen eine Konkretisierung der generischen Prozesse innerhalb der Geschäftsarchitektur dar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zur Entwicklung der Geschäftsarchitektur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Startpunkt sind </a:t>
            </a:r>
            <a:r>
              <a:rPr lang="de-DE" dirty="0" smtClean="0"/>
              <a:t>die bisherigen Überlegungen zur technischen IDS-Architektur und </a:t>
            </a:r>
            <a:r>
              <a:rPr lang="de-DE" dirty="0" smtClean="0"/>
              <a:t>zu </a:t>
            </a:r>
            <a:r>
              <a:rPr lang="de-DE" dirty="0" smtClean="0"/>
              <a:t>den verschiedenen Teilnehmern im IDS (siehe Whitepaper)</a:t>
            </a:r>
            <a:endParaRPr lang="de-DE" dirty="0" smtClean="0"/>
          </a:p>
          <a:p>
            <a:r>
              <a:rPr lang="de-DE" dirty="0" smtClean="0"/>
              <a:t>Rollen identifizieren und festlegen</a:t>
            </a:r>
            <a:endParaRPr lang="de-DE" dirty="0" smtClean="0"/>
          </a:p>
          <a:p>
            <a:r>
              <a:rPr lang="de-DE" dirty="0" smtClean="0"/>
              <a:t>Rollen </a:t>
            </a:r>
            <a:r>
              <a:rPr lang="de-DE" dirty="0" smtClean="0"/>
              <a:t>werden dann die Geschäftsprozesse erfasst, in denen sie teilnehmen</a:t>
            </a:r>
          </a:p>
          <a:p>
            <a:r>
              <a:rPr lang="de-DE" dirty="0" smtClean="0"/>
              <a:t>Aus dieser Analyse sollte dann ein Gesamtprozessmodell erstellt werden</a:t>
            </a:r>
          </a:p>
          <a:p>
            <a:pPr lvl="1"/>
            <a:r>
              <a:rPr lang="de-DE" dirty="0" smtClean="0"/>
              <a:t>Modellierung zum Beispiel mit BPMN um auch die notwendigen Datenschnittstellen zu erfassen</a:t>
            </a:r>
          </a:p>
          <a:p>
            <a:r>
              <a:rPr lang="de-DE" dirty="0" smtClean="0"/>
              <a:t>Ableiten von Anforderungen </a:t>
            </a:r>
            <a:r>
              <a:rPr lang="de-DE" dirty="0" smtClean="0"/>
              <a:t>für die Schnittstellen </a:t>
            </a:r>
            <a:r>
              <a:rPr lang="de-DE" dirty="0" smtClean="0"/>
              <a:t>innerhalb der technischen IDS-Architektur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G IML">
  <a:themeElements>
    <a:clrScheme name="IML FhG 2013">
      <a:dk1>
        <a:sysClr val="windowText" lastClr="000000"/>
      </a:dk1>
      <a:lt1>
        <a:srgbClr val="FFFFFF"/>
      </a:lt1>
      <a:dk2>
        <a:srgbClr val="179C7D"/>
      </a:dk2>
      <a:lt2>
        <a:srgbClr val="E1E3E3"/>
      </a:lt2>
      <a:accent1>
        <a:srgbClr val="006E92"/>
      </a:accent1>
      <a:accent2>
        <a:srgbClr val="25BAE2"/>
      </a:accent2>
      <a:accent3>
        <a:srgbClr val="84B818"/>
      </a:accent3>
      <a:accent4>
        <a:srgbClr val="F29400"/>
      </a:accent4>
      <a:accent5>
        <a:srgbClr val="A8AFAF"/>
      </a:accent5>
      <a:accent6>
        <a:srgbClr val="CBAF73"/>
      </a:accent6>
      <a:hlink>
        <a:srgbClr val="179C7D"/>
      </a:hlink>
      <a:folHlink>
        <a:srgbClr val="7F7F7F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hangingPunct="0">
          <a:spcAft>
            <a:spcPts val="300"/>
          </a:spcAft>
          <a:defRPr sz="1600" kern="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spcAft>
            <a:spcPts val="300"/>
          </a:spcAft>
          <a:defRPr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G IML 2013.potx" id="{21D6F845-38F3-4FD8-AB3A-FC426A0DBE7C}" vid="{A25A0650-D886-41F7-AABB-E0C0E29E1F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FhG IML 2013</Template>
  <TotalTime>0</TotalTime>
  <Words>453</Words>
  <Application>Microsoft Office PowerPoint</Application>
  <PresentationFormat>Bildschirmpräsentation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Frutiger LT Com 45 Light</vt:lpstr>
      <vt:lpstr>Frutiger LT Com 55 Roman</vt:lpstr>
      <vt:lpstr>Wingdings</vt:lpstr>
      <vt:lpstr>FhG IML</vt:lpstr>
      <vt:lpstr>IDS Geschäftsarchitektur</vt:lpstr>
      <vt:lpstr>AGenda</vt:lpstr>
      <vt:lpstr>Bisherige Beiträge zur Geschäftsarchitektur</vt:lpstr>
      <vt:lpstr>Business Map</vt:lpstr>
      <vt:lpstr>Technische Architektur des IDS Container-Architektur</vt:lpstr>
      <vt:lpstr>Technische Architektur des IDS: Daten- Kontrollfluss innerhalb eines IDS-Konnektors</vt:lpstr>
      <vt:lpstr>Gestaltungsoptionen der Geschäftsarchitektur (Quelle: IDS Whitepaper)</vt:lpstr>
      <vt:lpstr>Ziele der Geschäftsarchitektur</vt:lpstr>
      <vt:lpstr>Vorgehen zur Entwicklung der Geschäftsarchitektur</vt:lpstr>
      <vt:lpstr>IDS-Teilnehmer (Rollen)</vt:lpstr>
      <vt:lpstr>Datenanbieter</vt:lpstr>
      <vt:lpstr>Geschäftsprozess „Daten anbieten“</vt:lpstr>
      <vt:lpstr>Datennutzer</vt:lpstr>
      <vt:lpstr>Geschäftsprozess „Daten nutzen“</vt:lpstr>
      <vt:lpstr>Betreiber IDS-App Store</vt:lpstr>
      <vt:lpstr>Betreiber IDS-Broker</vt:lpstr>
      <vt:lpstr>Entwickler/Anbieter von IDS-Konnektoren</vt:lpstr>
      <vt:lpstr>Entwickler/Anbieter von IDS-Apps</vt:lpstr>
      <vt:lpstr>Zertifizierungs- bzw. Prüfstellen</vt:lpstr>
      <vt:lpstr>IDS e.V.</vt:lpstr>
      <vt:lpstr>Nächste Schritte</vt:lpstr>
    </vt:vector>
  </TitlesOfParts>
  <Company>Fraunhofer IML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Bressel, Rainer</dc:creator>
  <cp:lastModifiedBy>Christoph Quix</cp:lastModifiedBy>
  <cp:revision>536</cp:revision>
  <cp:lastPrinted>2014-11-24T18:21:02Z</cp:lastPrinted>
  <dcterms:created xsi:type="dcterms:W3CDTF">2013-11-27T13:14:47Z</dcterms:created>
  <dcterms:modified xsi:type="dcterms:W3CDTF">2016-04-27T07:53:09Z</dcterms:modified>
</cp:coreProperties>
</file>