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63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84" r:id="rId11"/>
    <p:sldId id="278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83" r:id="rId20"/>
    <p:sldId id="272" r:id="rId21"/>
    <p:sldId id="273" r:id="rId22"/>
    <p:sldId id="280" r:id="rId23"/>
    <p:sldId id="281" r:id="rId24"/>
    <p:sldId id="282" r:id="rId25"/>
    <p:sldId id="275" r:id="rId26"/>
    <p:sldId id="276" r:id="rId27"/>
    <p:sldId id="277" r:id="rId28"/>
  </p:sldIdLst>
  <p:sldSz cx="9144000" cy="6858000" type="screen4x3"/>
  <p:notesSz cx="6881813" cy="9588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08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2698">
          <p15:clr>
            <a:srgbClr val="A4A3A4"/>
          </p15:clr>
        </p15:guide>
        <p15:guide id="6" orient="horz" pos="3020">
          <p15:clr>
            <a:srgbClr val="A4A3A4"/>
          </p15:clr>
        </p15:guide>
        <p15:guide id="7" pos="2094">
          <p15:clr>
            <a:srgbClr val="A4A3A4"/>
          </p15:clr>
        </p15:guide>
        <p15:guide id="8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é Reiner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043"/>
    <a:srgbClr val="006E92"/>
    <a:srgbClr val="F5F5FD"/>
    <a:srgbClr val="E5E6FB"/>
    <a:srgbClr val="CCCEF8"/>
    <a:srgbClr val="12198B"/>
    <a:srgbClr val="FFFFFF"/>
    <a:srgbClr val="007D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482" autoAdjust="0"/>
  </p:normalViewPr>
  <p:slideViewPr>
    <p:cSldViewPr showGuides="1">
      <p:cViewPr varScale="1">
        <p:scale>
          <a:sx n="116" d="100"/>
          <a:sy n="116" d="100"/>
        </p:scale>
        <p:origin x="1212" y="108"/>
      </p:cViewPr>
      <p:guideLst>
        <p:guide orient="horz" pos="2160"/>
        <p:guide orient="horz" pos="1117"/>
        <p:guide orient="horz" pos="3808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howGuides="1">
      <p:cViewPr varScale="1">
        <p:scale>
          <a:sx n="66" d="100"/>
          <a:sy n="66" d="100"/>
        </p:scale>
        <p:origin x="2011" y="62"/>
      </p:cViewPr>
      <p:guideLst>
        <p:guide orient="horz" pos="2880"/>
        <p:guide pos="2160"/>
        <p:guide orient="horz" pos="3224"/>
        <p:guide pos="2236"/>
        <p:guide orient="horz" pos="2698"/>
        <p:guide orient="horz" pos="3020"/>
        <p:guide pos="2094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719138"/>
            <a:ext cx="4795837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6" tIns="47053" rIns="94106" bIns="4705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54537"/>
            <a:ext cx="5505450" cy="4314825"/>
          </a:xfrm>
          <a:prstGeom prst="rect">
            <a:avLst/>
          </a:prstGeom>
        </p:spPr>
        <p:txBody>
          <a:bodyPr vert="horz" lIns="94106" tIns="47053" rIns="94106" bIns="47053" rtlCol="0"/>
          <a:lstStyle/>
          <a:p>
            <a:pPr marL="176448" marR="0" lvl="0" indent="-176448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70867" marR="0" lvl="1" indent="-189517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52215" marR="0" lvl="2" indent="-181349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36832" marR="0" lvl="3" indent="-179715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923082" marR="0" lvl="4" indent="-186250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818" y="3501008"/>
            <a:ext cx="4322680" cy="11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42990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0"/>
          </p:nvPr>
        </p:nvSpPr>
        <p:spPr>
          <a:xfrm>
            <a:off x="460375" y="801018"/>
            <a:ext cx="8223250" cy="539750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6354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Fraunhofer ·</a:t>
            </a:r>
            <a:r>
              <a:rPr lang="de-DE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66725" y="1773238"/>
            <a:ext cx="8208000" cy="2375842"/>
          </a:xfrm>
        </p:spPr>
        <p:txBody>
          <a:bodyPr>
            <a:normAutofit/>
          </a:bodyPr>
          <a:lstStyle/>
          <a:p>
            <a:r>
              <a:rPr lang="de-DE" dirty="0" smtClean="0"/>
              <a:t>Aktueller </a:t>
            </a:r>
            <a:r>
              <a:rPr lang="de-DE" dirty="0"/>
              <a:t>Stand der Geschäftsarchitektur und zentrale konzeptionelle </a:t>
            </a:r>
            <a:r>
              <a:rPr lang="de-DE" dirty="0" smtClean="0"/>
              <a:t>Fragestellungen </a:t>
            </a:r>
          </a:p>
          <a:p>
            <a:endParaRPr lang="de-DE" dirty="0"/>
          </a:p>
          <a:p>
            <a:r>
              <a:rPr lang="de-DE" dirty="0" smtClean="0"/>
              <a:t>PD Dr. Christoph Quix</a:t>
            </a:r>
          </a:p>
          <a:p>
            <a:r>
              <a:rPr lang="de-DE" dirty="0" smtClean="0"/>
              <a:t>Fraunhofer-Institut für Angewandte Informationstechnik FIT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St. Augustin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IDS</a:t>
            </a:r>
            <a:br>
              <a:rPr lang="de-DE" dirty="0" smtClean="0"/>
            </a:br>
            <a:r>
              <a:rPr lang="de-DE" dirty="0" smtClean="0"/>
              <a:t>Geschäftsarchitektur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5445224"/>
            <a:ext cx="330122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dirty="0" smtClean="0"/>
              <a:t>Arbeitsgruppentreffen IDS e.V.</a:t>
            </a:r>
          </a:p>
          <a:p>
            <a:pPr>
              <a:spcAft>
                <a:spcPts val="300"/>
              </a:spcAft>
            </a:pPr>
            <a:r>
              <a:rPr lang="de-DE" dirty="0" smtClean="0"/>
              <a:t>28.04.2016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46629" y="6433240"/>
            <a:ext cx="65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Abgerundetes Rechteck 4"/>
          <p:cNvSpPr/>
          <p:nvPr/>
        </p:nvSpPr>
        <p:spPr>
          <a:xfrm>
            <a:off x="7740352" y="2852936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Owner</a:t>
            </a:r>
            <a:endParaRPr lang="en-GB" sz="1000" kern="0" dirty="0"/>
          </a:p>
        </p:txBody>
      </p:sp>
      <p:sp>
        <p:nvSpPr>
          <p:cNvPr id="6" name="Abgerundetes Rechteck 5"/>
          <p:cNvSpPr/>
          <p:nvPr/>
        </p:nvSpPr>
        <p:spPr>
          <a:xfrm>
            <a:off x="6085899" y="2852936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Provider</a:t>
            </a:r>
            <a:endParaRPr lang="en-GB" sz="1000" kern="0" dirty="0"/>
          </a:p>
        </p:txBody>
      </p:sp>
      <p:cxnSp>
        <p:nvCxnSpPr>
          <p:cNvPr id="8" name="Gerade Verbindung mit Pfeil 7"/>
          <p:cNvCxnSpPr>
            <a:stCxn id="5" idx="1"/>
            <a:endCxn id="6" idx="3"/>
          </p:cNvCxnSpPr>
          <p:nvPr/>
        </p:nvCxnSpPr>
        <p:spPr bwMode="auto">
          <a:xfrm flipH="1">
            <a:off x="6949995" y="3068960"/>
            <a:ext cx="790357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7049118" y="3020634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authorise</a:t>
            </a:r>
            <a:endParaRPr lang="en-GB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261363" y="2852936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Consumer</a:t>
            </a:r>
            <a:endParaRPr lang="en-GB" sz="1000" kern="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3565619" y="3429000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Broker</a:t>
            </a:r>
            <a:endParaRPr lang="en-GB" sz="1000" kern="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565911" y="4005064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Clearing House</a:t>
            </a:r>
            <a:endParaRPr lang="en-GB" sz="1000" kern="0" dirty="0"/>
          </a:p>
        </p:txBody>
      </p:sp>
      <p:cxnSp>
        <p:nvCxnSpPr>
          <p:cNvPr id="14" name="Gerade Verbindung mit Pfeil 13"/>
          <p:cNvCxnSpPr>
            <a:stCxn id="6" idx="1"/>
            <a:endCxn id="11" idx="3"/>
          </p:cNvCxnSpPr>
          <p:nvPr/>
        </p:nvCxnSpPr>
        <p:spPr bwMode="auto">
          <a:xfrm flipH="1">
            <a:off x="4429715" y="3068960"/>
            <a:ext cx="1656184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20548894">
            <a:off x="4519677" y="3215991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</a:t>
            </a:r>
            <a:r>
              <a:rPr lang="en-GB" sz="1000" dirty="0" smtClean="0"/>
              <a:t>ublish metadata</a:t>
            </a:r>
            <a:endParaRPr lang="en-GB" sz="1000" dirty="0"/>
          </a:p>
        </p:txBody>
      </p:sp>
      <p:cxnSp>
        <p:nvCxnSpPr>
          <p:cNvPr id="17" name="Gerade Verbindung mit Pfeil 16"/>
          <p:cNvCxnSpPr>
            <a:stCxn id="6" idx="1"/>
            <a:endCxn id="12" idx="3"/>
          </p:cNvCxnSpPr>
          <p:nvPr/>
        </p:nvCxnSpPr>
        <p:spPr bwMode="auto">
          <a:xfrm flipH="1">
            <a:off x="4430007" y="3068960"/>
            <a:ext cx="165589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 rot="19426951">
            <a:off x="4786810" y="3587149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cxnSp>
        <p:nvCxnSpPr>
          <p:cNvPr id="20" name="Gerade Verbindung mit Pfeil 19"/>
          <p:cNvCxnSpPr>
            <a:stCxn id="10" idx="3"/>
            <a:endCxn id="11" idx="1"/>
          </p:cNvCxnSpPr>
          <p:nvPr/>
        </p:nvCxnSpPr>
        <p:spPr bwMode="auto">
          <a:xfrm>
            <a:off x="2125459" y="3068960"/>
            <a:ext cx="1440160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feld 20"/>
          <p:cNvSpPr txBox="1"/>
          <p:nvPr/>
        </p:nvSpPr>
        <p:spPr>
          <a:xfrm rot="1465766">
            <a:off x="2502083" y="3247598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search metadata</a:t>
            </a:r>
            <a:endParaRPr lang="en-GB" sz="1000" dirty="0"/>
          </a:p>
        </p:txBody>
      </p:sp>
      <p:cxnSp>
        <p:nvCxnSpPr>
          <p:cNvPr id="23" name="Gerade Verbindung mit Pfeil 22"/>
          <p:cNvCxnSpPr>
            <a:stCxn id="10" idx="3"/>
            <a:endCxn id="12" idx="1"/>
          </p:cNvCxnSpPr>
          <p:nvPr/>
        </p:nvCxnSpPr>
        <p:spPr bwMode="auto">
          <a:xfrm>
            <a:off x="2125459" y="3068960"/>
            <a:ext cx="144045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feld 23"/>
          <p:cNvSpPr txBox="1"/>
          <p:nvPr/>
        </p:nvSpPr>
        <p:spPr>
          <a:xfrm rot="2368525">
            <a:off x="2421212" y="367346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3558409" y="4869159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err="1" smtClean="0">
                <a:solidFill>
                  <a:schemeClr val="dk1"/>
                </a:solidFill>
              </a:rPr>
              <a:t>AppStore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27" name="Gerade Verbindung mit Pfeil 26"/>
          <p:cNvCxnSpPr>
            <a:stCxn id="6" idx="2"/>
            <a:endCxn id="25" idx="3"/>
          </p:cNvCxnSpPr>
          <p:nvPr/>
        </p:nvCxnSpPr>
        <p:spPr bwMode="auto">
          <a:xfrm flipH="1">
            <a:off x="4420774" y="3284984"/>
            <a:ext cx="2097173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0" idx="2"/>
            <a:endCxn id="25" idx="1"/>
          </p:cNvCxnSpPr>
          <p:nvPr/>
        </p:nvCxnSpPr>
        <p:spPr bwMode="auto">
          <a:xfrm>
            <a:off x="1693411" y="3284984"/>
            <a:ext cx="1864998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/>
          <p:cNvSpPr txBox="1"/>
          <p:nvPr/>
        </p:nvSpPr>
        <p:spPr>
          <a:xfrm rot="19144216">
            <a:off x="5018354" y="416404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</a:t>
            </a:r>
            <a:r>
              <a:rPr lang="en-GB" sz="1000" dirty="0" smtClean="0"/>
              <a:t>se data apps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 rot="2786969">
            <a:off x="2171906" y="4192030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</a:t>
            </a:r>
            <a:r>
              <a:rPr lang="en-GB" sz="1000" dirty="0" smtClean="0"/>
              <a:t>se data apps</a:t>
            </a:r>
            <a:endParaRPr lang="en-GB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683359" y="4869159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App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Developer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34" name="Gerade Verbindung mit Pfeil 33"/>
          <p:cNvCxnSpPr>
            <a:stCxn id="32" idx="1"/>
            <a:endCxn id="25" idx="3"/>
          </p:cNvCxnSpPr>
          <p:nvPr/>
        </p:nvCxnSpPr>
        <p:spPr bwMode="auto">
          <a:xfrm flipH="1">
            <a:off x="4420774" y="5096297"/>
            <a:ext cx="1262585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feld 34"/>
          <p:cNvSpPr txBox="1"/>
          <p:nvPr/>
        </p:nvSpPr>
        <p:spPr>
          <a:xfrm>
            <a:off x="4722181" y="490527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</a:t>
            </a:r>
            <a:r>
              <a:rPr lang="en-GB" sz="1000" dirty="0" smtClean="0"/>
              <a:t>ublish app</a:t>
            </a:r>
            <a:endParaRPr lang="en-GB" sz="10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532229" y="1897652"/>
            <a:ext cx="1008112" cy="4901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Connector</a:t>
            </a:r>
            <a:br>
              <a:rPr lang="en-GB" sz="1000" kern="0" dirty="0" smtClean="0"/>
            </a:br>
            <a:r>
              <a:rPr lang="en-GB" sz="1000" kern="0" dirty="0" smtClean="0"/>
              <a:t>Service Provider</a:t>
            </a:r>
            <a:endParaRPr lang="en-GB" sz="1000" kern="0" dirty="0"/>
          </a:p>
        </p:txBody>
      </p:sp>
      <p:cxnSp>
        <p:nvCxnSpPr>
          <p:cNvPr id="38" name="Gerade Verbindung mit Pfeil 37"/>
          <p:cNvCxnSpPr>
            <a:stCxn id="10" idx="0"/>
            <a:endCxn id="36" idx="1"/>
          </p:cNvCxnSpPr>
          <p:nvPr/>
        </p:nvCxnSpPr>
        <p:spPr bwMode="auto">
          <a:xfrm flipV="1">
            <a:off x="1693411" y="2142717"/>
            <a:ext cx="1838818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>
            <a:stCxn id="6" idx="0"/>
            <a:endCxn id="36" idx="3"/>
          </p:cNvCxnSpPr>
          <p:nvPr/>
        </p:nvCxnSpPr>
        <p:spPr bwMode="auto">
          <a:xfrm flipH="1" flipV="1">
            <a:off x="4540341" y="2142717"/>
            <a:ext cx="1977606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>
            <a:stCxn id="10" idx="3"/>
            <a:endCxn id="6" idx="1"/>
          </p:cNvCxnSpPr>
          <p:nvPr/>
        </p:nvCxnSpPr>
        <p:spPr bwMode="auto">
          <a:xfrm>
            <a:off x="2125459" y="3068960"/>
            <a:ext cx="3960440" cy="0"/>
          </a:xfrm>
          <a:prstGeom prst="line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641183" y="2873841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exchange data</a:t>
            </a:r>
            <a:endParaRPr lang="en-GB" sz="1000" dirty="0"/>
          </a:p>
        </p:txBody>
      </p:sp>
      <p:sp>
        <p:nvSpPr>
          <p:cNvPr id="44" name="Textfeld 43"/>
          <p:cNvSpPr txBox="1"/>
          <p:nvPr/>
        </p:nvSpPr>
        <p:spPr>
          <a:xfrm rot="1166340">
            <a:off x="5019559" y="223860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transfer data</a:t>
            </a:r>
            <a:endParaRPr lang="en-GB" sz="1000" dirty="0"/>
          </a:p>
        </p:txBody>
      </p:sp>
      <p:sp>
        <p:nvSpPr>
          <p:cNvPr id="45" name="Textfeld 44"/>
          <p:cNvSpPr txBox="1"/>
          <p:nvPr/>
        </p:nvSpPr>
        <p:spPr>
          <a:xfrm rot="20350175">
            <a:off x="2324884" y="221501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receive data</a:t>
            </a:r>
            <a:endParaRPr lang="en-GB" sz="1000" dirty="0"/>
          </a:p>
        </p:txBody>
      </p:sp>
      <p:sp>
        <p:nvSpPr>
          <p:cNvPr id="63" name="Abgerundetes Rechteck 62"/>
          <p:cNvSpPr/>
          <p:nvPr/>
        </p:nvSpPr>
        <p:spPr>
          <a:xfrm>
            <a:off x="4187434" y="5608537"/>
            <a:ext cx="943952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Certification Body</a:t>
            </a:r>
          </a:p>
        </p:txBody>
      </p:sp>
      <p:cxnSp>
        <p:nvCxnSpPr>
          <p:cNvPr id="65" name="Gerade Verbindung mit Pfeil 64"/>
          <p:cNvCxnSpPr>
            <a:stCxn id="63" idx="3"/>
            <a:endCxn id="32" idx="2"/>
          </p:cNvCxnSpPr>
          <p:nvPr/>
        </p:nvCxnSpPr>
        <p:spPr bwMode="auto">
          <a:xfrm flipV="1">
            <a:off x="5131386" y="5323434"/>
            <a:ext cx="983156" cy="512241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feld 65"/>
          <p:cNvSpPr txBox="1"/>
          <p:nvPr/>
        </p:nvSpPr>
        <p:spPr>
          <a:xfrm rot="19877518">
            <a:off x="5161421" y="550189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certify software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4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Dateneigentümer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Datenanbieter, aber mit Eigentumsrechten an den Daten</a:t>
            </a:r>
          </a:p>
          <a:p>
            <a:r>
              <a:rPr lang="de-DE" dirty="0" smtClean="0"/>
              <a:t>Dateneigentümer ist rechtlich der Eigentümer der Daten, der Datenanbieter besitzt die Daten technisch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Prozesse</a:t>
            </a:r>
          </a:p>
          <a:p>
            <a:pPr lvl="1"/>
            <a:r>
              <a:rPr lang="de-DE" dirty="0" smtClean="0"/>
              <a:t>Daten an Datenanbieter zur Bereitstellung übergegeben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Daten anbieten</a:t>
            </a:r>
          </a:p>
          <a:p>
            <a:r>
              <a:rPr lang="de-DE" dirty="0" smtClean="0"/>
              <a:t>Metadaten auf IDS Broker publizieren</a:t>
            </a:r>
          </a:p>
          <a:p>
            <a:pPr lvl="1"/>
            <a:r>
              <a:rPr lang="de-DE" dirty="0" smtClean="0"/>
              <a:t>Wer darf die Metadaten sehen? Metadaten Privacy?</a:t>
            </a:r>
          </a:p>
          <a:p>
            <a:r>
              <a:rPr lang="de-DE" dirty="0" smtClean="0"/>
              <a:t>Apps nutzen zur Aufbereitung der eigenen Daten</a:t>
            </a:r>
          </a:p>
          <a:p>
            <a:r>
              <a:rPr lang="de-DE" dirty="0" smtClean="0"/>
              <a:t>Konnektoren nutzen und darüber Schnittstellen bereitstellen</a:t>
            </a:r>
          </a:p>
          <a:p>
            <a:r>
              <a:rPr lang="de-DE" dirty="0" smtClean="0"/>
              <a:t>Vereinbarungen zum Datenaustausch festlegen und bei IDS-Clearingstelle ablegen</a:t>
            </a:r>
          </a:p>
          <a:p>
            <a:r>
              <a:rPr lang="de-DE" dirty="0" smtClean="0"/>
              <a:t>Datenanbieter ist nicht unbedingt Dateneigentümer</a:t>
            </a:r>
          </a:p>
          <a:p>
            <a:r>
              <a:rPr lang="de-DE" dirty="0" smtClean="0"/>
              <a:t>Zertifizierung des Dienstes?</a:t>
            </a:r>
          </a:p>
          <a:p>
            <a:r>
              <a:rPr lang="de-DE" dirty="0" smtClean="0"/>
              <a:t>Prozesse</a:t>
            </a:r>
          </a:p>
          <a:p>
            <a:pPr lvl="1"/>
            <a:r>
              <a:rPr lang="de-DE" dirty="0" smtClean="0"/>
              <a:t>Daten anbieten</a:t>
            </a:r>
          </a:p>
          <a:p>
            <a:pPr lvl="2"/>
            <a:r>
              <a:rPr lang="de-DE" dirty="0" smtClean="0"/>
              <a:t>Metadaten publizieren</a:t>
            </a:r>
          </a:p>
          <a:p>
            <a:pPr lvl="1"/>
            <a:r>
              <a:rPr lang="de-DE" dirty="0" smtClean="0"/>
              <a:t>Data Apps nutzen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1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nutzen</a:t>
            </a:r>
          </a:p>
          <a:p>
            <a:r>
              <a:rPr lang="de-DE" dirty="0" smtClean="0"/>
              <a:t>Metadaten von IDS Broker abrufen</a:t>
            </a:r>
          </a:p>
          <a:p>
            <a:r>
              <a:rPr lang="de-DE" dirty="0" smtClean="0"/>
              <a:t>IDS Apps zur Datenaufbereitung nutzen</a:t>
            </a:r>
          </a:p>
          <a:p>
            <a:r>
              <a:rPr lang="de-DE" dirty="0" smtClean="0"/>
              <a:t>Konnektoren nutzen zur Anbindung der IDS-Daten an eigene Systeme</a:t>
            </a:r>
          </a:p>
          <a:p>
            <a:r>
              <a:rPr lang="de-DE" dirty="0" smtClean="0"/>
              <a:t>Vereinbarungen zum Datenaustausch zustimmen</a:t>
            </a:r>
          </a:p>
          <a:p>
            <a:pPr lvl="1"/>
            <a:r>
              <a:rPr lang="de-DE" dirty="0" smtClean="0"/>
              <a:t>Über Clearingstelle</a:t>
            </a:r>
          </a:p>
          <a:p>
            <a:pPr lvl="1"/>
            <a:endParaRPr lang="de-DE" dirty="0"/>
          </a:p>
          <a:p>
            <a:r>
              <a:rPr lang="de-DE" dirty="0" smtClean="0"/>
              <a:t>Prozesse</a:t>
            </a:r>
          </a:p>
          <a:p>
            <a:pPr lvl="1"/>
            <a:r>
              <a:rPr lang="de-DE" dirty="0" smtClean="0"/>
              <a:t>Daten nutzen</a:t>
            </a:r>
          </a:p>
          <a:p>
            <a:pPr lvl="2"/>
            <a:r>
              <a:rPr lang="de-DE" dirty="0" smtClean="0"/>
              <a:t>Metadaten abrufen</a:t>
            </a:r>
          </a:p>
          <a:p>
            <a:pPr lvl="1"/>
            <a:r>
              <a:rPr lang="de-DE" dirty="0" smtClean="0"/>
              <a:t>Data Apps nutzen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IDS-App Store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Apps = Applikationen und Inhalte (Vokabularien)</a:t>
            </a:r>
          </a:p>
          <a:p>
            <a:r>
              <a:rPr lang="de-DE" dirty="0" smtClean="0"/>
              <a:t>Plattform für </a:t>
            </a:r>
            <a:r>
              <a:rPr lang="de-DE" dirty="0" err="1" smtClean="0"/>
              <a:t>AppStore</a:t>
            </a:r>
            <a:r>
              <a:rPr lang="de-DE" dirty="0" smtClean="0"/>
              <a:t> bereitstellen (Entwicklung?)</a:t>
            </a:r>
          </a:p>
          <a:p>
            <a:pPr lvl="1"/>
            <a:r>
              <a:rPr lang="de-DE" dirty="0" err="1" smtClean="0"/>
              <a:t>AppStore</a:t>
            </a:r>
            <a:r>
              <a:rPr lang="de-DE" dirty="0" smtClean="0"/>
              <a:t> nutzt auch IDS-Konnektor</a:t>
            </a:r>
          </a:p>
          <a:p>
            <a:r>
              <a:rPr lang="de-DE" dirty="0" smtClean="0"/>
              <a:t>Prozess zur Zertifizierung von Apps einleiten bzw. überwachen</a:t>
            </a:r>
          </a:p>
          <a:p>
            <a:pPr lvl="1"/>
            <a:r>
              <a:rPr lang="de-DE" dirty="0" smtClean="0"/>
              <a:t>Zertifizierung überprüfen und in </a:t>
            </a:r>
            <a:r>
              <a:rPr lang="de-DE" dirty="0" err="1" smtClean="0"/>
              <a:t>AppStore</a:t>
            </a:r>
            <a:r>
              <a:rPr lang="de-DE" dirty="0" smtClean="0"/>
              <a:t> einbinden?</a:t>
            </a:r>
          </a:p>
          <a:p>
            <a:r>
              <a:rPr lang="de-DE" dirty="0" smtClean="0"/>
              <a:t>Apps vertreiben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Metadaten-Plattform bereitstellen</a:t>
            </a:r>
          </a:p>
          <a:p>
            <a:r>
              <a:rPr lang="de-DE" dirty="0" smtClean="0"/>
              <a:t>Metadaten von Datenanbietern verwalten und bereitstellen</a:t>
            </a:r>
          </a:p>
          <a:p>
            <a:r>
              <a:rPr lang="de-DE" dirty="0" smtClean="0"/>
              <a:t>Qualitätssicherung der Metadaten? (Metadaten-Qualität?)</a:t>
            </a:r>
          </a:p>
          <a:p>
            <a:r>
              <a:rPr lang="de-DE" dirty="0" smtClean="0"/>
              <a:t>Suchfunktionen bereitstellen</a:t>
            </a:r>
          </a:p>
          <a:p>
            <a:r>
              <a:rPr lang="de-DE" dirty="0" smtClean="0"/>
              <a:t>Datenaustausch einleiten</a:t>
            </a:r>
          </a:p>
          <a:p>
            <a:r>
              <a:rPr lang="de-DE" dirty="0" smtClean="0"/>
              <a:t>Datenintegration unterstützen bzw. durchführen (Daten von mehreren Konnektoren zusammenführen, damit Nutzer nicht mehrere Datengeber (Konnektoren) abrufen muss)</a:t>
            </a:r>
          </a:p>
          <a:p>
            <a:endParaRPr lang="de-DE" dirty="0"/>
          </a:p>
          <a:p>
            <a:r>
              <a:rPr lang="de-DE" dirty="0" smtClean="0"/>
              <a:t>Wird es mehrere Broker geben? (Branchenspezifisch)</a:t>
            </a:r>
          </a:p>
          <a:p>
            <a:pPr lvl="1"/>
            <a:r>
              <a:rPr lang="de-DE" dirty="0" smtClean="0"/>
              <a:t>Wenn ja, Konkurrenz zwischen Brokern </a:t>
            </a:r>
            <a:r>
              <a:rPr lang="de-DE" dirty="0" smtClean="0">
                <a:sym typeface="Wingdings" panose="05000000000000000000" pitchFamily="2" charset="2"/>
              </a:rPr>
              <a:t> Broker mit großen Datenbestand werden bevorzugt (z.B. Google)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Regulierung erforderlich oder Marktfreiheit?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Clearingstelle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der Vereinbarungen zum Datenaustausch</a:t>
            </a:r>
          </a:p>
          <a:p>
            <a:r>
              <a:rPr lang="de-DE" dirty="0" smtClean="0"/>
              <a:t>Datenaustausch </a:t>
            </a:r>
            <a:r>
              <a:rPr lang="de-DE" dirty="0"/>
              <a:t>überwachen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IDS-Konnektoren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IDS-Spezifikationen abrufen</a:t>
            </a:r>
          </a:p>
          <a:p>
            <a:r>
              <a:rPr lang="de-DE" dirty="0" smtClean="0"/>
              <a:t>Konnektoren entwickeln und zertifizieren lassen</a:t>
            </a:r>
          </a:p>
          <a:p>
            <a:r>
              <a:rPr lang="de-DE" dirty="0" smtClean="0"/>
              <a:t>Konnektoren mit Referenzimplementierung testen</a:t>
            </a:r>
          </a:p>
          <a:p>
            <a:r>
              <a:rPr lang="de-DE" dirty="0" smtClean="0"/>
              <a:t>Konnektoren (über </a:t>
            </a:r>
            <a:r>
              <a:rPr lang="de-DE" dirty="0" err="1" smtClean="0"/>
              <a:t>AppStore</a:t>
            </a:r>
            <a:r>
              <a:rPr lang="de-DE" dirty="0" smtClean="0"/>
              <a:t>?) anbieten und verkaufen</a:t>
            </a:r>
          </a:p>
          <a:p>
            <a:r>
              <a:rPr lang="de-DE" dirty="0" smtClean="0"/>
              <a:t>Support für Konnektoren anbieten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IDS-Spezifikationen abrufen</a:t>
            </a:r>
          </a:p>
          <a:p>
            <a:r>
              <a:rPr lang="de-DE" dirty="0" smtClean="0"/>
              <a:t>Apps entwickeln </a:t>
            </a:r>
            <a:r>
              <a:rPr lang="de-DE" dirty="0"/>
              <a:t>und zertifizieren lassen</a:t>
            </a:r>
          </a:p>
          <a:p>
            <a:r>
              <a:rPr lang="de-DE" dirty="0" smtClean="0"/>
              <a:t>Apps mit </a:t>
            </a:r>
            <a:r>
              <a:rPr lang="de-DE" dirty="0"/>
              <a:t>Referenzimplementierung testen</a:t>
            </a:r>
          </a:p>
          <a:p>
            <a:r>
              <a:rPr lang="de-DE" dirty="0" smtClean="0"/>
              <a:t>Apps über </a:t>
            </a:r>
            <a:r>
              <a:rPr lang="de-DE" dirty="0" err="1" smtClean="0"/>
              <a:t>AppStore</a:t>
            </a:r>
            <a:r>
              <a:rPr lang="de-DE" dirty="0" smtClean="0"/>
              <a:t> anbieten </a:t>
            </a:r>
            <a:r>
              <a:rPr lang="de-DE" dirty="0"/>
              <a:t>und verkaufen</a:t>
            </a:r>
          </a:p>
          <a:p>
            <a:r>
              <a:rPr lang="de-DE" dirty="0"/>
              <a:t>Support für </a:t>
            </a:r>
            <a:r>
              <a:rPr lang="de-DE" dirty="0" smtClean="0"/>
              <a:t>Apps anbieten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Smart Service 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von mehreren Anbietern abrufen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Was bisher geschah…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Beiträge zur IDS-(Geschäfts)Architektur wurden schon erstellt</a:t>
            </a:r>
          </a:p>
          <a:p>
            <a:pPr lvl="1"/>
            <a:r>
              <a:rPr lang="de-DE" dirty="0" smtClean="0"/>
              <a:t>Komponentenarchitektur mit den wichtigsten Komponenten des IDS</a:t>
            </a:r>
          </a:p>
          <a:p>
            <a:pPr lvl="1"/>
            <a:r>
              <a:rPr lang="de-DE" dirty="0" smtClean="0"/>
              <a:t>Business </a:t>
            </a:r>
            <a:r>
              <a:rPr lang="de-DE" dirty="0" err="1" smtClean="0"/>
              <a:t>Map</a:t>
            </a:r>
            <a:r>
              <a:rPr lang="de-DE" dirty="0" smtClean="0"/>
              <a:t> mit den Funktionen der Komponenten	</a:t>
            </a:r>
          </a:p>
          <a:p>
            <a:pPr lvl="1"/>
            <a:r>
              <a:rPr lang="de-DE" dirty="0" smtClean="0"/>
              <a:t>Ebenen-Architektur zur Einordnung des IDS</a:t>
            </a:r>
          </a:p>
          <a:p>
            <a:pPr lvl="1"/>
            <a:r>
              <a:rPr lang="de-DE" dirty="0" smtClean="0"/>
              <a:t>Konnektor-Architektur mit den internen „Details“ der Konnektoren</a:t>
            </a:r>
          </a:p>
          <a:p>
            <a:pPr lvl="1"/>
            <a:r>
              <a:rPr lang="de-DE" dirty="0" smtClean="0"/>
              <a:t>Gestaltungsoptionen der Geschäftsarchitektur aus dem Whitepaper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Zertifizierungsstelle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Zertifizierung von Konnektoren und Apps durchführen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IDS e.V.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Spezifikationen </a:t>
            </a:r>
            <a:r>
              <a:rPr lang="de-DE" dirty="0" smtClean="0"/>
              <a:t>festlegen (eher weniger)</a:t>
            </a:r>
            <a:endParaRPr lang="de-DE" dirty="0"/>
          </a:p>
          <a:p>
            <a:r>
              <a:rPr lang="de-DE" dirty="0" smtClean="0"/>
              <a:t>Input für Spezifikationen geben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 definieren und Anforderungen entwickeln</a:t>
            </a:r>
          </a:p>
          <a:p>
            <a:r>
              <a:rPr lang="de-DE" dirty="0" smtClean="0"/>
              <a:t>Referenzimplementierung bereitstellen?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IDS-Konnektor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technischer Betreiber eines IDS-Konnektors, nicht für den Inhalt verantwortlich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Cloud-Anbieter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Microsoft </a:t>
            </a:r>
            <a:r>
              <a:rPr lang="de-DE" dirty="0" err="1" smtClean="0"/>
              <a:t>Azure</a:t>
            </a:r>
            <a:r>
              <a:rPr lang="de-DE" dirty="0" smtClean="0"/>
              <a:t> oder Datenmarktplätze</a:t>
            </a:r>
          </a:p>
          <a:p>
            <a:r>
              <a:rPr lang="de-DE" dirty="0" smtClean="0"/>
              <a:t>Stellen auch Inhalte bereit</a:t>
            </a:r>
          </a:p>
          <a:p>
            <a:r>
              <a:rPr lang="de-DE" dirty="0" smtClean="0"/>
              <a:t>Datenintegrator (vgl. Broker)</a:t>
            </a:r>
          </a:p>
          <a:p>
            <a:pPr lvl="1"/>
            <a:r>
              <a:rPr lang="de-DE" dirty="0" smtClean="0"/>
              <a:t>Spezielle Form der Smart Data Services bzw. </a:t>
            </a:r>
            <a:r>
              <a:rPr lang="de-DE" dirty="0" smtClean="0"/>
              <a:t>Mehrwertdienste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Im Geschäftsprozess die gleiche Rolle wie Datenanbieter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Geschäftsprozesse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nutzen</a:t>
            </a:r>
          </a:p>
          <a:p>
            <a:r>
              <a:rPr lang="de-DE" dirty="0" smtClean="0"/>
              <a:t>Daten bereitstellen</a:t>
            </a:r>
          </a:p>
          <a:p>
            <a:r>
              <a:rPr lang="de-DE" dirty="0" smtClean="0"/>
              <a:t>Data Apps nutzen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9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stellt Referenzimplementierung bereit?</a:t>
            </a:r>
          </a:p>
          <a:p>
            <a:pPr lvl="1"/>
            <a:r>
              <a:rPr lang="de-DE" dirty="0" smtClean="0"/>
              <a:t>IDS e.V. oder </a:t>
            </a:r>
            <a:r>
              <a:rPr lang="de-DE" dirty="0" err="1" smtClean="0"/>
              <a:t>FhG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Wer überwacht bzw. misst die Datenqualität?</a:t>
            </a:r>
          </a:p>
          <a:p>
            <a:pPr lvl="1"/>
            <a:r>
              <a:rPr lang="de-DE" dirty="0" smtClean="0"/>
              <a:t>IDS Broker?</a:t>
            </a:r>
          </a:p>
          <a:p>
            <a:pPr lvl="1"/>
            <a:r>
              <a:rPr lang="de-DE" dirty="0" smtClean="0"/>
              <a:t>Anbieter bzw. Nutzer anhand bestimmter DQ-Faktoren</a:t>
            </a:r>
            <a:endParaRPr lang="de-DE" dirty="0"/>
          </a:p>
          <a:p>
            <a:r>
              <a:rPr lang="de-DE" dirty="0" smtClean="0"/>
              <a:t>Abrechnung</a:t>
            </a:r>
          </a:p>
          <a:p>
            <a:pPr lvl="1"/>
            <a:r>
              <a:rPr lang="de-DE" dirty="0" smtClean="0"/>
              <a:t>Beim Broker: welche Datenaustauschaktionen haben tatsächlich stattgefunden</a:t>
            </a:r>
          </a:p>
          <a:p>
            <a:pPr lvl="1"/>
            <a:r>
              <a:rPr lang="de-DE" dirty="0" smtClean="0"/>
              <a:t>Block Chain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 e.V.</a:t>
            </a:r>
          </a:p>
          <a:p>
            <a:pPr lvl="1"/>
            <a:r>
              <a:rPr lang="de-DE" dirty="0" smtClean="0"/>
              <a:t>Arbeitsgruppen</a:t>
            </a:r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3"/>
            <a:r>
              <a:rPr lang="de-DE" dirty="0" smtClean="0"/>
              <a:t>BPMN-Diagramme dort evaluieren</a:t>
            </a:r>
          </a:p>
          <a:p>
            <a:pPr lvl="2"/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 der Daten bestimmen</a:t>
            </a:r>
          </a:p>
          <a:p>
            <a:pPr lvl="1"/>
            <a:r>
              <a:rPr lang="de-DE" dirty="0" smtClean="0"/>
              <a:t>Wie funktioniert das bei anderen Anbietern</a:t>
            </a:r>
          </a:p>
          <a:p>
            <a:pPr lvl="1"/>
            <a:r>
              <a:rPr lang="de-DE" dirty="0" smtClean="0"/>
              <a:t>Wert vs. Datenqualität</a:t>
            </a:r>
          </a:p>
          <a:p>
            <a:pPr lvl="2"/>
            <a:r>
              <a:rPr lang="de-DE" dirty="0" smtClean="0"/>
              <a:t>Kosten für die Erstellung</a:t>
            </a:r>
          </a:p>
          <a:p>
            <a:pPr lvl="2"/>
            <a:r>
              <a:rPr lang="de-DE" dirty="0" smtClean="0"/>
              <a:t>Marktwert</a:t>
            </a:r>
          </a:p>
          <a:p>
            <a:pPr lvl="2"/>
            <a:r>
              <a:rPr lang="de-DE" dirty="0" smtClean="0"/>
              <a:t>Nutzwert: Wert der Daten im Geschäftsprozess</a:t>
            </a:r>
          </a:p>
          <a:p>
            <a:pPr lvl="1"/>
            <a:r>
              <a:rPr lang="de-DE" dirty="0" smtClean="0"/>
              <a:t>EFQM Corporate Data Quality Management </a:t>
            </a:r>
            <a:r>
              <a:rPr lang="de-DE" dirty="0" smtClean="0">
                <a:sym typeface="Wingdings" panose="05000000000000000000" pitchFamily="2" charset="2"/>
              </a:rPr>
              <a:t> auf Datenwert übertragen!?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41"/>
          <p:cNvSpPr>
            <a:spLocks noChangeArrowheads="1"/>
          </p:cNvSpPr>
          <p:nvPr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defRPr/>
            </a:pPr>
            <a:endParaRPr lang="de-DE" altLang="de-DE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31" name="Freeform 1163"/>
          <p:cNvSpPr>
            <a:spLocks/>
          </p:cNvSpPr>
          <p:nvPr/>
        </p:nvSpPr>
        <p:spPr bwMode="auto">
          <a:xfrm>
            <a:off x="4429129" y="3087635"/>
            <a:ext cx="1533525" cy="881063"/>
          </a:xfrm>
          <a:custGeom>
            <a:avLst/>
            <a:gdLst>
              <a:gd name="T0" fmla="*/ 918 w 1932"/>
              <a:gd name="T1" fmla="*/ 1 h 1108"/>
              <a:gd name="T2" fmla="*/ 986 w 1932"/>
              <a:gd name="T3" fmla="*/ 7 h 1108"/>
              <a:gd name="T4" fmla="*/ 1073 w 1932"/>
              <a:gd name="T5" fmla="*/ 30 h 1108"/>
              <a:gd name="T6" fmla="*/ 1190 w 1932"/>
              <a:gd name="T7" fmla="*/ 85 h 1108"/>
              <a:gd name="T8" fmla="*/ 1290 w 1932"/>
              <a:gd name="T9" fmla="*/ 166 h 1108"/>
              <a:gd name="T10" fmla="*/ 1370 w 1932"/>
              <a:gd name="T11" fmla="*/ 267 h 1108"/>
              <a:gd name="T12" fmla="*/ 1424 w 1932"/>
              <a:gd name="T13" fmla="*/ 387 h 1108"/>
              <a:gd name="T14" fmla="*/ 1488 w 1932"/>
              <a:gd name="T15" fmla="*/ 367 h 1108"/>
              <a:gd name="T16" fmla="*/ 1559 w 1932"/>
              <a:gd name="T17" fmla="*/ 360 h 1108"/>
              <a:gd name="T18" fmla="*/ 1616 w 1932"/>
              <a:gd name="T19" fmla="*/ 364 h 1108"/>
              <a:gd name="T20" fmla="*/ 1670 w 1932"/>
              <a:gd name="T21" fmla="*/ 378 h 1108"/>
              <a:gd name="T22" fmla="*/ 1737 w 1932"/>
              <a:gd name="T23" fmla="*/ 405 h 1108"/>
              <a:gd name="T24" fmla="*/ 1823 w 1932"/>
              <a:gd name="T25" fmla="*/ 469 h 1108"/>
              <a:gd name="T26" fmla="*/ 1887 w 1932"/>
              <a:gd name="T27" fmla="*/ 556 h 1108"/>
              <a:gd name="T28" fmla="*/ 1916 w 1932"/>
              <a:gd name="T29" fmla="*/ 622 h 1108"/>
              <a:gd name="T30" fmla="*/ 1928 w 1932"/>
              <a:gd name="T31" fmla="*/ 678 h 1108"/>
              <a:gd name="T32" fmla="*/ 1932 w 1932"/>
              <a:gd name="T33" fmla="*/ 735 h 1108"/>
              <a:gd name="T34" fmla="*/ 1931 w 1932"/>
              <a:gd name="T35" fmla="*/ 772 h 1108"/>
              <a:gd name="T36" fmla="*/ 1920 w 1932"/>
              <a:gd name="T37" fmla="*/ 828 h 1108"/>
              <a:gd name="T38" fmla="*/ 1902 w 1932"/>
              <a:gd name="T39" fmla="*/ 880 h 1108"/>
              <a:gd name="T40" fmla="*/ 1847 w 1932"/>
              <a:gd name="T41" fmla="*/ 972 h 1108"/>
              <a:gd name="T42" fmla="*/ 1767 w 1932"/>
              <a:gd name="T43" fmla="*/ 1044 h 1108"/>
              <a:gd name="T44" fmla="*/ 1688 w 1932"/>
              <a:gd name="T45" fmla="*/ 1086 h 1108"/>
              <a:gd name="T46" fmla="*/ 1634 w 1932"/>
              <a:gd name="T47" fmla="*/ 1101 h 1108"/>
              <a:gd name="T48" fmla="*/ 1578 w 1932"/>
              <a:gd name="T49" fmla="*/ 1107 h 1108"/>
              <a:gd name="T50" fmla="*/ 1547 w 1932"/>
              <a:gd name="T51" fmla="*/ 1108 h 1108"/>
              <a:gd name="T52" fmla="*/ 329 w 1932"/>
              <a:gd name="T53" fmla="*/ 1108 h 1108"/>
              <a:gd name="T54" fmla="*/ 296 w 1932"/>
              <a:gd name="T55" fmla="*/ 1105 h 1108"/>
              <a:gd name="T56" fmla="*/ 201 w 1932"/>
              <a:gd name="T57" fmla="*/ 1081 h 1108"/>
              <a:gd name="T58" fmla="*/ 120 w 1932"/>
              <a:gd name="T59" fmla="*/ 1032 h 1108"/>
              <a:gd name="T60" fmla="*/ 57 w 1932"/>
              <a:gd name="T61" fmla="*/ 961 h 1108"/>
              <a:gd name="T62" fmla="*/ 15 w 1932"/>
              <a:gd name="T63" fmla="*/ 874 h 1108"/>
              <a:gd name="T64" fmla="*/ 0 w 1932"/>
              <a:gd name="T65" fmla="*/ 777 h 1108"/>
              <a:gd name="T66" fmla="*/ 8 w 1932"/>
              <a:gd name="T67" fmla="*/ 711 h 1108"/>
              <a:gd name="T68" fmla="*/ 41 w 1932"/>
              <a:gd name="T69" fmla="*/ 619 h 1108"/>
              <a:gd name="T70" fmla="*/ 98 w 1932"/>
              <a:gd name="T71" fmla="*/ 543 h 1108"/>
              <a:gd name="T72" fmla="*/ 174 w 1932"/>
              <a:gd name="T73" fmla="*/ 486 h 1108"/>
              <a:gd name="T74" fmla="*/ 264 w 1932"/>
              <a:gd name="T75" fmla="*/ 453 h 1108"/>
              <a:gd name="T76" fmla="*/ 353 w 1932"/>
              <a:gd name="T77" fmla="*/ 447 h 1108"/>
              <a:gd name="T78" fmla="*/ 363 w 1932"/>
              <a:gd name="T79" fmla="*/ 400 h 1108"/>
              <a:gd name="T80" fmla="*/ 389 w 1932"/>
              <a:gd name="T81" fmla="*/ 333 h 1108"/>
              <a:gd name="T82" fmla="*/ 420 w 1932"/>
              <a:gd name="T83" fmla="*/ 270 h 1108"/>
              <a:gd name="T84" fmla="*/ 461 w 1932"/>
              <a:gd name="T85" fmla="*/ 213 h 1108"/>
              <a:gd name="T86" fmla="*/ 507 w 1932"/>
              <a:gd name="T87" fmla="*/ 160 h 1108"/>
              <a:gd name="T88" fmla="*/ 560 w 1932"/>
              <a:gd name="T89" fmla="*/ 114 h 1108"/>
              <a:gd name="T90" fmla="*/ 618 w 1932"/>
              <a:gd name="T91" fmla="*/ 75 h 1108"/>
              <a:gd name="T92" fmla="*/ 683 w 1932"/>
              <a:gd name="T93" fmla="*/ 43 h 1108"/>
              <a:gd name="T94" fmla="*/ 750 w 1932"/>
              <a:gd name="T95" fmla="*/ 19 h 1108"/>
              <a:gd name="T96" fmla="*/ 821 w 1932"/>
              <a:gd name="T97" fmla="*/ 6 h 1108"/>
              <a:gd name="T98" fmla="*/ 896 w 1932"/>
              <a:gd name="T9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32" h="1108">
                <a:moveTo>
                  <a:pt x="896" y="0"/>
                </a:moveTo>
                <a:lnTo>
                  <a:pt x="896" y="0"/>
                </a:lnTo>
                <a:lnTo>
                  <a:pt x="918" y="1"/>
                </a:lnTo>
                <a:lnTo>
                  <a:pt x="942" y="3"/>
                </a:lnTo>
                <a:lnTo>
                  <a:pt x="965" y="4"/>
                </a:lnTo>
                <a:lnTo>
                  <a:pt x="986" y="7"/>
                </a:lnTo>
                <a:lnTo>
                  <a:pt x="1008" y="12"/>
                </a:lnTo>
                <a:lnTo>
                  <a:pt x="1031" y="16"/>
                </a:lnTo>
                <a:lnTo>
                  <a:pt x="1073" y="30"/>
                </a:lnTo>
                <a:lnTo>
                  <a:pt x="1113" y="45"/>
                </a:lnTo>
                <a:lnTo>
                  <a:pt x="1152" y="63"/>
                </a:lnTo>
                <a:lnTo>
                  <a:pt x="1190" y="85"/>
                </a:lnTo>
                <a:lnTo>
                  <a:pt x="1226" y="109"/>
                </a:lnTo>
                <a:lnTo>
                  <a:pt x="1259" y="136"/>
                </a:lnTo>
                <a:lnTo>
                  <a:pt x="1290" y="166"/>
                </a:lnTo>
                <a:lnTo>
                  <a:pt x="1319" y="198"/>
                </a:lnTo>
                <a:lnTo>
                  <a:pt x="1346" y="231"/>
                </a:lnTo>
                <a:lnTo>
                  <a:pt x="1370" y="267"/>
                </a:lnTo>
                <a:lnTo>
                  <a:pt x="1391" y="306"/>
                </a:lnTo>
                <a:lnTo>
                  <a:pt x="1409" y="345"/>
                </a:lnTo>
                <a:lnTo>
                  <a:pt x="1424" y="387"/>
                </a:lnTo>
                <a:lnTo>
                  <a:pt x="1424" y="387"/>
                </a:lnTo>
                <a:lnTo>
                  <a:pt x="1455" y="375"/>
                </a:lnTo>
                <a:lnTo>
                  <a:pt x="1488" y="367"/>
                </a:lnTo>
                <a:lnTo>
                  <a:pt x="1523" y="363"/>
                </a:lnTo>
                <a:lnTo>
                  <a:pt x="1559" y="360"/>
                </a:lnTo>
                <a:lnTo>
                  <a:pt x="1559" y="360"/>
                </a:lnTo>
                <a:lnTo>
                  <a:pt x="1578" y="361"/>
                </a:lnTo>
                <a:lnTo>
                  <a:pt x="1596" y="363"/>
                </a:lnTo>
                <a:lnTo>
                  <a:pt x="1616" y="364"/>
                </a:lnTo>
                <a:lnTo>
                  <a:pt x="1634" y="367"/>
                </a:lnTo>
                <a:lnTo>
                  <a:pt x="1652" y="372"/>
                </a:lnTo>
                <a:lnTo>
                  <a:pt x="1670" y="378"/>
                </a:lnTo>
                <a:lnTo>
                  <a:pt x="1688" y="384"/>
                </a:lnTo>
                <a:lnTo>
                  <a:pt x="1704" y="390"/>
                </a:lnTo>
                <a:lnTo>
                  <a:pt x="1737" y="405"/>
                </a:lnTo>
                <a:lnTo>
                  <a:pt x="1767" y="424"/>
                </a:lnTo>
                <a:lnTo>
                  <a:pt x="1796" y="445"/>
                </a:lnTo>
                <a:lnTo>
                  <a:pt x="1823" y="469"/>
                </a:lnTo>
                <a:lnTo>
                  <a:pt x="1847" y="496"/>
                </a:lnTo>
                <a:lnTo>
                  <a:pt x="1869" y="525"/>
                </a:lnTo>
                <a:lnTo>
                  <a:pt x="1887" y="556"/>
                </a:lnTo>
                <a:lnTo>
                  <a:pt x="1902" y="589"/>
                </a:lnTo>
                <a:lnTo>
                  <a:pt x="1910" y="606"/>
                </a:lnTo>
                <a:lnTo>
                  <a:pt x="1916" y="622"/>
                </a:lnTo>
                <a:lnTo>
                  <a:pt x="1920" y="640"/>
                </a:lnTo>
                <a:lnTo>
                  <a:pt x="1925" y="658"/>
                </a:lnTo>
                <a:lnTo>
                  <a:pt x="1928" y="678"/>
                </a:lnTo>
                <a:lnTo>
                  <a:pt x="1931" y="696"/>
                </a:lnTo>
                <a:lnTo>
                  <a:pt x="1932" y="715"/>
                </a:lnTo>
                <a:lnTo>
                  <a:pt x="1932" y="735"/>
                </a:lnTo>
                <a:lnTo>
                  <a:pt x="1932" y="735"/>
                </a:lnTo>
                <a:lnTo>
                  <a:pt x="1932" y="753"/>
                </a:lnTo>
                <a:lnTo>
                  <a:pt x="1931" y="772"/>
                </a:lnTo>
                <a:lnTo>
                  <a:pt x="1928" y="790"/>
                </a:lnTo>
                <a:lnTo>
                  <a:pt x="1925" y="810"/>
                </a:lnTo>
                <a:lnTo>
                  <a:pt x="1920" y="828"/>
                </a:lnTo>
                <a:lnTo>
                  <a:pt x="1916" y="846"/>
                </a:lnTo>
                <a:lnTo>
                  <a:pt x="1910" y="862"/>
                </a:lnTo>
                <a:lnTo>
                  <a:pt x="1902" y="880"/>
                </a:lnTo>
                <a:lnTo>
                  <a:pt x="1887" y="912"/>
                </a:lnTo>
                <a:lnTo>
                  <a:pt x="1869" y="943"/>
                </a:lnTo>
                <a:lnTo>
                  <a:pt x="1847" y="972"/>
                </a:lnTo>
                <a:lnTo>
                  <a:pt x="1823" y="999"/>
                </a:lnTo>
                <a:lnTo>
                  <a:pt x="1796" y="1023"/>
                </a:lnTo>
                <a:lnTo>
                  <a:pt x="1767" y="1044"/>
                </a:lnTo>
                <a:lnTo>
                  <a:pt x="1737" y="1063"/>
                </a:lnTo>
                <a:lnTo>
                  <a:pt x="1704" y="1078"/>
                </a:lnTo>
                <a:lnTo>
                  <a:pt x="1688" y="1086"/>
                </a:lnTo>
                <a:lnTo>
                  <a:pt x="1670" y="1090"/>
                </a:lnTo>
                <a:lnTo>
                  <a:pt x="1652" y="1096"/>
                </a:lnTo>
                <a:lnTo>
                  <a:pt x="1634" y="1101"/>
                </a:lnTo>
                <a:lnTo>
                  <a:pt x="1616" y="1104"/>
                </a:lnTo>
                <a:lnTo>
                  <a:pt x="1596" y="1105"/>
                </a:lnTo>
                <a:lnTo>
                  <a:pt x="1578" y="1107"/>
                </a:lnTo>
                <a:lnTo>
                  <a:pt x="1559" y="1108"/>
                </a:lnTo>
                <a:lnTo>
                  <a:pt x="1547" y="1107"/>
                </a:lnTo>
                <a:lnTo>
                  <a:pt x="1547" y="1108"/>
                </a:lnTo>
                <a:lnTo>
                  <a:pt x="896" y="1108"/>
                </a:lnTo>
                <a:lnTo>
                  <a:pt x="332" y="1108"/>
                </a:lnTo>
                <a:lnTo>
                  <a:pt x="329" y="1108"/>
                </a:lnTo>
                <a:lnTo>
                  <a:pt x="329" y="1108"/>
                </a:lnTo>
                <a:lnTo>
                  <a:pt x="329" y="1108"/>
                </a:lnTo>
                <a:lnTo>
                  <a:pt x="296" y="1105"/>
                </a:lnTo>
                <a:lnTo>
                  <a:pt x="263" y="1101"/>
                </a:lnTo>
                <a:lnTo>
                  <a:pt x="231" y="1092"/>
                </a:lnTo>
                <a:lnTo>
                  <a:pt x="201" y="1081"/>
                </a:lnTo>
                <a:lnTo>
                  <a:pt x="173" y="1068"/>
                </a:lnTo>
                <a:lnTo>
                  <a:pt x="146" y="1050"/>
                </a:lnTo>
                <a:lnTo>
                  <a:pt x="120" y="1032"/>
                </a:lnTo>
                <a:lnTo>
                  <a:pt x="96" y="1011"/>
                </a:lnTo>
                <a:lnTo>
                  <a:pt x="75" y="987"/>
                </a:lnTo>
                <a:lnTo>
                  <a:pt x="57" y="961"/>
                </a:lnTo>
                <a:lnTo>
                  <a:pt x="41" y="934"/>
                </a:lnTo>
                <a:lnTo>
                  <a:pt x="26" y="906"/>
                </a:lnTo>
                <a:lnTo>
                  <a:pt x="15" y="874"/>
                </a:lnTo>
                <a:lnTo>
                  <a:pt x="8" y="843"/>
                </a:lnTo>
                <a:lnTo>
                  <a:pt x="2" y="811"/>
                </a:lnTo>
                <a:lnTo>
                  <a:pt x="0" y="777"/>
                </a:lnTo>
                <a:lnTo>
                  <a:pt x="0" y="777"/>
                </a:lnTo>
                <a:lnTo>
                  <a:pt x="2" y="744"/>
                </a:lnTo>
                <a:lnTo>
                  <a:pt x="8" y="711"/>
                </a:lnTo>
                <a:lnTo>
                  <a:pt x="15" y="679"/>
                </a:lnTo>
                <a:lnTo>
                  <a:pt x="26" y="648"/>
                </a:lnTo>
                <a:lnTo>
                  <a:pt x="41" y="619"/>
                </a:lnTo>
                <a:lnTo>
                  <a:pt x="57" y="592"/>
                </a:lnTo>
                <a:lnTo>
                  <a:pt x="77" y="567"/>
                </a:lnTo>
                <a:lnTo>
                  <a:pt x="98" y="543"/>
                </a:lnTo>
                <a:lnTo>
                  <a:pt x="120" y="522"/>
                </a:lnTo>
                <a:lnTo>
                  <a:pt x="146" y="502"/>
                </a:lnTo>
                <a:lnTo>
                  <a:pt x="174" y="486"/>
                </a:lnTo>
                <a:lnTo>
                  <a:pt x="203" y="472"/>
                </a:lnTo>
                <a:lnTo>
                  <a:pt x="233" y="462"/>
                </a:lnTo>
                <a:lnTo>
                  <a:pt x="264" y="453"/>
                </a:lnTo>
                <a:lnTo>
                  <a:pt x="297" y="448"/>
                </a:lnTo>
                <a:lnTo>
                  <a:pt x="332" y="447"/>
                </a:lnTo>
                <a:lnTo>
                  <a:pt x="353" y="447"/>
                </a:lnTo>
                <a:lnTo>
                  <a:pt x="353" y="447"/>
                </a:lnTo>
                <a:lnTo>
                  <a:pt x="357" y="424"/>
                </a:lnTo>
                <a:lnTo>
                  <a:pt x="363" y="400"/>
                </a:lnTo>
                <a:lnTo>
                  <a:pt x="371" y="378"/>
                </a:lnTo>
                <a:lnTo>
                  <a:pt x="380" y="355"/>
                </a:lnTo>
                <a:lnTo>
                  <a:pt x="389" y="333"/>
                </a:lnTo>
                <a:lnTo>
                  <a:pt x="398" y="312"/>
                </a:lnTo>
                <a:lnTo>
                  <a:pt x="408" y="291"/>
                </a:lnTo>
                <a:lnTo>
                  <a:pt x="420" y="270"/>
                </a:lnTo>
                <a:lnTo>
                  <a:pt x="434" y="250"/>
                </a:lnTo>
                <a:lnTo>
                  <a:pt x="446" y="231"/>
                </a:lnTo>
                <a:lnTo>
                  <a:pt x="461" y="213"/>
                </a:lnTo>
                <a:lnTo>
                  <a:pt x="476" y="195"/>
                </a:lnTo>
                <a:lnTo>
                  <a:pt x="491" y="177"/>
                </a:lnTo>
                <a:lnTo>
                  <a:pt x="507" y="160"/>
                </a:lnTo>
                <a:lnTo>
                  <a:pt x="524" y="144"/>
                </a:lnTo>
                <a:lnTo>
                  <a:pt x="542" y="129"/>
                </a:lnTo>
                <a:lnTo>
                  <a:pt x="560" y="114"/>
                </a:lnTo>
                <a:lnTo>
                  <a:pt x="579" y="100"/>
                </a:lnTo>
                <a:lnTo>
                  <a:pt x="599" y="87"/>
                </a:lnTo>
                <a:lnTo>
                  <a:pt x="618" y="75"/>
                </a:lnTo>
                <a:lnTo>
                  <a:pt x="639" y="63"/>
                </a:lnTo>
                <a:lnTo>
                  <a:pt x="660" y="52"/>
                </a:lnTo>
                <a:lnTo>
                  <a:pt x="683" y="43"/>
                </a:lnTo>
                <a:lnTo>
                  <a:pt x="704" y="34"/>
                </a:lnTo>
                <a:lnTo>
                  <a:pt x="726" y="27"/>
                </a:lnTo>
                <a:lnTo>
                  <a:pt x="750" y="19"/>
                </a:lnTo>
                <a:lnTo>
                  <a:pt x="773" y="15"/>
                </a:lnTo>
                <a:lnTo>
                  <a:pt x="797" y="9"/>
                </a:lnTo>
                <a:lnTo>
                  <a:pt x="821" y="6"/>
                </a:lnTo>
                <a:lnTo>
                  <a:pt x="846" y="3"/>
                </a:lnTo>
                <a:lnTo>
                  <a:pt x="870" y="1"/>
                </a:lnTo>
                <a:lnTo>
                  <a:pt x="8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650" name="Freeform 1383"/>
          <p:cNvSpPr>
            <a:spLocks/>
          </p:cNvSpPr>
          <p:nvPr/>
        </p:nvSpPr>
        <p:spPr bwMode="auto">
          <a:xfrm>
            <a:off x="7262813" y="3257496"/>
            <a:ext cx="896938" cy="544513"/>
          </a:xfrm>
          <a:custGeom>
            <a:avLst/>
            <a:gdLst>
              <a:gd name="T0" fmla="*/ 524 w 1130"/>
              <a:gd name="T1" fmla="*/ 0 h 687"/>
              <a:gd name="T2" fmla="*/ 576 w 1130"/>
              <a:gd name="T3" fmla="*/ 4 h 687"/>
              <a:gd name="T4" fmla="*/ 627 w 1130"/>
              <a:gd name="T5" fmla="*/ 18 h 687"/>
              <a:gd name="T6" fmla="*/ 674 w 1130"/>
              <a:gd name="T7" fmla="*/ 39 h 687"/>
              <a:gd name="T8" fmla="*/ 716 w 1130"/>
              <a:gd name="T9" fmla="*/ 67 h 687"/>
              <a:gd name="T10" fmla="*/ 753 w 1130"/>
              <a:gd name="T11" fmla="*/ 103 h 687"/>
              <a:gd name="T12" fmla="*/ 786 w 1130"/>
              <a:gd name="T13" fmla="*/ 144 h 687"/>
              <a:gd name="T14" fmla="*/ 812 w 1130"/>
              <a:gd name="T15" fmla="*/ 189 h 687"/>
              <a:gd name="T16" fmla="*/ 831 w 1130"/>
              <a:gd name="T17" fmla="*/ 240 h 687"/>
              <a:gd name="T18" fmla="*/ 851 w 1130"/>
              <a:gd name="T19" fmla="*/ 232 h 687"/>
              <a:gd name="T20" fmla="*/ 890 w 1130"/>
              <a:gd name="T21" fmla="*/ 225 h 687"/>
              <a:gd name="T22" fmla="*/ 911 w 1130"/>
              <a:gd name="T23" fmla="*/ 223 h 687"/>
              <a:gd name="T24" fmla="*/ 954 w 1130"/>
              <a:gd name="T25" fmla="*/ 228 h 687"/>
              <a:gd name="T26" fmla="*/ 996 w 1130"/>
              <a:gd name="T27" fmla="*/ 241 h 687"/>
              <a:gd name="T28" fmla="*/ 1032 w 1130"/>
              <a:gd name="T29" fmla="*/ 262 h 687"/>
              <a:gd name="T30" fmla="*/ 1065 w 1130"/>
              <a:gd name="T31" fmla="*/ 291 h 687"/>
              <a:gd name="T32" fmla="*/ 1092 w 1130"/>
              <a:gd name="T33" fmla="*/ 325 h 687"/>
              <a:gd name="T34" fmla="*/ 1112 w 1130"/>
              <a:gd name="T35" fmla="*/ 364 h 687"/>
              <a:gd name="T36" fmla="*/ 1125 w 1130"/>
              <a:gd name="T37" fmla="*/ 408 h 687"/>
              <a:gd name="T38" fmla="*/ 1130 w 1130"/>
              <a:gd name="T39" fmla="*/ 456 h 687"/>
              <a:gd name="T40" fmla="*/ 1128 w 1130"/>
              <a:gd name="T41" fmla="*/ 478 h 687"/>
              <a:gd name="T42" fmla="*/ 1119 w 1130"/>
              <a:gd name="T43" fmla="*/ 523 h 687"/>
              <a:gd name="T44" fmla="*/ 1103 w 1130"/>
              <a:gd name="T45" fmla="*/ 565 h 687"/>
              <a:gd name="T46" fmla="*/ 1079 w 1130"/>
              <a:gd name="T47" fmla="*/ 603 h 687"/>
              <a:gd name="T48" fmla="*/ 1050 w 1130"/>
              <a:gd name="T49" fmla="*/ 634 h 687"/>
              <a:gd name="T50" fmla="*/ 1014 w 1130"/>
              <a:gd name="T51" fmla="*/ 658 h 687"/>
              <a:gd name="T52" fmla="*/ 975 w 1130"/>
              <a:gd name="T53" fmla="*/ 676 h 687"/>
              <a:gd name="T54" fmla="*/ 933 w 1130"/>
              <a:gd name="T55" fmla="*/ 685 h 687"/>
              <a:gd name="T56" fmla="*/ 903 w 1130"/>
              <a:gd name="T57" fmla="*/ 687 h 687"/>
              <a:gd name="T58" fmla="*/ 524 w 1130"/>
              <a:gd name="T59" fmla="*/ 687 h 687"/>
              <a:gd name="T60" fmla="*/ 192 w 1130"/>
              <a:gd name="T61" fmla="*/ 687 h 687"/>
              <a:gd name="T62" fmla="*/ 192 w 1130"/>
              <a:gd name="T63" fmla="*/ 687 h 687"/>
              <a:gd name="T64" fmla="*/ 153 w 1130"/>
              <a:gd name="T65" fmla="*/ 682 h 687"/>
              <a:gd name="T66" fmla="*/ 117 w 1130"/>
              <a:gd name="T67" fmla="*/ 670 h 687"/>
              <a:gd name="T68" fmla="*/ 84 w 1130"/>
              <a:gd name="T69" fmla="*/ 651 h 687"/>
              <a:gd name="T70" fmla="*/ 56 w 1130"/>
              <a:gd name="T71" fmla="*/ 627 h 687"/>
              <a:gd name="T72" fmla="*/ 33 w 1130"/>
              <a:gd name="T73" fmla="*/ 595 h 687"/>
              <a:gd name="T74" fmla="*/ 15 w 1130"/>
              <a:gd name="T75" fmla="*/ 561 h 687"/>
              <a:gd name="T76" fmla="*/ 5 w 1130"/>
              <a:gd name="T77" fmla="*/ 523 h 687"/>
              <a:gd name="T78" fmla="*/ 0 w 1130"/>
              <a:gd name="T79" fmla="*/ 481 h 687"/>
              <a:gd name="T80" fmla="*/ 2 w 1130"/>
              <a:gd name="T81" fmla="*/ 460 h 687"/>
              <a:gd name="T82" fmla="*/ 9 w 1130"/>
              <a:gd name="T83" fmla="*/ 421 h 687"/>
              <a:gd name="T84" fmla="*/ 23 w 1130"/>
              <a:gd name="T85" fmla="*/ 384 h 687"/>
              <a:gd name="T86" fmla="*/ 44 w 1130"/>
              <a:gd name="T87" fmla="*/ 351 h 687"/>
              <a:gd name="T88" fmla="*/ 71 w 1130"/>
              <a:gd name="T89" fmla="*/ 324 h 687"/>
              <a:gd name="T90" fmla="*/ 101 w 1130"/>
              <a:gd name="T91" fmla="*/ 301 h 687"/>
              <a:gd name="T92" fmla="*/ 135 w 1130"/>
              <a:gd name="T93" fmla="*/ 286 h 687"/>
              <a:gd name="T94" fmla="*/ 174 w 1130"/>
              <a:gd name="T95" fmla="*/ 277 h 687"/>
              <a:gd name="T96" fmla="*/ 206 w 1130"/>
              <a:gd name="T97" fmla="*/ 277 h 687"/>
              <a:gd name="T98" fmla="*/ 213 w 1130"/>
              <a:gd name="T99" fmla="*/ 249 h 687"/>
              <a:gd name="T100" fmla="*/ 233 w 1130"/>
              <a:gd name="T101" fmla="*/ 193 h 687"/>
              <a:gd name="T102" fmla="*/ 261 w 1130"/>
              <a:gd name="T103" fmla="*/ 142 h 687"/>
              <a:gd name="T104" fmla="*/ 296 w 1130"/>
              <a:gd name="T105" fmla="*/ 99 h 687"/>
              <a:gd name="T106" fmla="*/ 338 w 1130"/>
              <a:gd name="T107" fmla="*/ 61 h 687"/>
              <a:gd name="T108" fmla="*/ 386 w 1130"/>
              <a:gd name="T109" fmla="*/ 33 h 687"/>
              <a:gd name="T110" fmla="*/ 438 w 1130"/>
              <a:gd name="T111" fmla="*/ 12 h 687"/>
              <a:gd name="T112" fmla="*/ 494 w 1130"/>
              <a:gd name="T113" fmla="*/ 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0" h="687">
                <a:moveTo>
                  <a:pt x="524" y="0"/>
                </a:moveTo>
                <a:lnTo>
                  <a:pt x="524" y="0"/>
                </a:lnTo>
                <a:lnTo>
                  <a:pt x="551" y="1"/>
                </a:lnTo>
                <a:lnTo>
                  <a:pt x="576" y="4"/>
                </a:lnTo>
                <a:lnTo>
                  <a:pt x="602" y="10"/>
                </a:lnTo>
                <a:lnTo>
                  <a:pt x="627" y="18"/>
                </a:lnTo>
                <a:lnTo>
                  <a:pt x="651" y="27"/>
                </a:lnTo>
                <a:lnTo>
                  <a:pt x="674" y="39"/>
                </a:lnTo>
                <a:lnTo>
                  <a:pt x="695" y="52"/>
                </a:lnTo>
                <a:lnTo>
                  <a:pt x="716" y="67"/>
                </a:lnTo>
                <a:lnTo>
                  <a:pt x="735" y="84"/>
                </a:lnTo>
                <a:lnTo>
                  <a:pt x="753" y="103"/>
                </a:lnTo>
                <a:lnTo>
                  <a:pt x="771" y="123"/>
                </a:lnTo>
                <a:lnTo>
                  <a:pt x="786" y="144"/>
                </a:lnTo>
                <a:lnTo>
                  <a:pt x="800" y="166"/>
                </a:lnTo>
                <a:lnTo>
                  <a:pt x="812" y="189"/>
                </a:lnTo>
                <a:lnTo>
                  <a:pt x="822" y="214"/>
                </a:lnTo>
                <a:lnTo>
                  <a:pt x="831" y="240"/>
                </a:lnTo>
                <a:lnTo>
                  <a:pt x="831" y="240"/>
                </a:lnTo>
                <a:lnTo>
                  <a:pt x="851" y="232"/>
                </a:lnTo>
                <a:lnTo>
                  <a:pt x="870" y="228"/>
                </a:lnTo>
                <a:lnTo>
                  <a:pt x="890" y="225"/>
                </a:lnTo>
                <a:lnTo>
                  <a:pt x="911" y="223"/>
                </a:lnTo>
                <a:lnTo>
                  <a:pt x="911" y="223"/>
                </a:lnTo>
                <a:lnTo>
                  <a:pt x="933" y="225"/>
                </a:lnTo>
                <a:lnTo>
                  <a:pt x="954" y="228"/>
                </a:lnTo>
                <a:lnTo>
                  <a:pt x="975" y="234"/>
                </a:lnTo>
                <a:lnTo>
                  <a:pt x="996" y="241"/>
                </a:lnTo>
                <a:lnTo>
                  <a:pt x="1014" y="252"/>
                </a:lnTo>
                <a:lnTo>
                  <a:pt x="1032" y="262"/>
                </a:lnTo>
                <a:lnTo>
                  <a:pt x="1050" y="276"/>
                </a:lnTo>
                <a:lnTo>
                  <a:pt x="1065" y="291"/>
                </a:lnTo>
                <a:lnTo>
                  <a:pt x="1079" y="307"/>
                </a:lnTo>
                <a:lnTo>
                  <a:pt x="1092" y="325"/>
                </a:lnTo>
                <a:lnTo>
                  <a:pt x="1103" y="345"/>
                </a:lnTo>
                <a:lnTo>
                  <a:pt x="1112" y="364"/>
                </a:lnTo>
                <a:lnTo>
                  <a:pt x="1119" y="387"/>
                </a:lnTo>
                <a:lnTo>
                  <a:pt x="1125" y="408"/>
                </a:lnTo>
                <a:lnTo>
                  <a:pt x="1128" y="432"/>
                </a:lnTo>
                <a:lnTo>
                  <a:pt x="1130" y="456"/>
                </a:lnTo>
                <a:lnTo>
                  <a:pt x="1130" y="456"/>
                </a:lnTo>
                <a:lnTo>
                  <a:pt x="1128" y="478"/>
                </a:lnTo>
                <a:lnTo>
                  <a:pt x="1125" y="502"/>
                </a:lnTo>
                <a:lnTo>
                  <a:pt x="1119" y="523"/>
                </a:lnTo>
                <a:lnTo>
                  <a:pt x="1112" y="546"/>
                </a:lnTo>
                <a:lnTo>
                  <a:pt x="1103" y="565"/>
                </a:lnTo>
                <a:lnTo>
                  <a:pt x="1092" y="585"/>
                </a:lnTo>
                <a:lnTo>
                  <a:pt x="1079" y="603"/>
                </a:lnTo>
                <a:lnTo>
                  <a:pt x="1065" y="619"/>
                </a:lnTo>
                <a:lnTo>
                  <a:pt x="1050" y="634"/>
                </a:lnTo>
                <a:lnTo>
                  <a:pt x="1032" y="648"/>
                </a:lnTo>
                <a:lnTo>
                  <a:pt x="1014" y="658"/>
                </a:lnTo>
                <a:lnTo>
                  <a:pt x="996" y="669"/>
                </a:lnTo>
                <a:lnTo>
                  <a:pt x="975" y="676"/>
                </a:lnTo>
                <a:lnTo>
                  <a:pt x="954" y="682"/>
                </a:lnTo>
                <a:lnTo>
                  <a:pt x="933" y="685"/>
                </a:lnTo>
                <a:lnTo>
                  <a:pt x="911" y="687"/>
                </a:lnTo>
                <a:lnTo>
                  <a:pt x="903" y="687"/>
                </a:lnTo>
                <a:lnTo>
                  <a:pt x="903" y="687"/>
                </a:lnTo>
                <a:lnTo>
                  <a:pt x="524" y="687"/>
                </a:lnTo>
                <a:lnTo>
                  <a:pt x="194" y="687"/>
                </a:lnTo>
                <a:lnTo>
                  <a:pt x="192" y="687"/>
                </a:lnTo>
                <a:lnTo>
                  <a:pt x="192" y="687"/>
                </a:lnTo>
                <a:lnTo>
                  <a:pt x="192" y="687"/>
                </a:lnTo>
                <a:lnTo>
                  <a:pt x="173" y="685"/>
                </a:lnTo>
                <a:lnTo>
                  <a:pt x="153" y="682"/>
                </a:lnTo>
                <a:lnTo>
                  <a:pt x="135" y="678"/>
                </a:lnTo>
                <a:lnTo>
                  <a:pt x="117" y="670"/>
                </a:lnTo>
                <a:lnTo>
                  <a:pt x="101" y="661"/>
                </a:lnTo>
                <a:lnTo>
                  <a:pt x="84" y="651"/>
                </a:lnTo>
                <a:lnTo>
                  <a:pt x="69" y="640"/>
                </a:lnTo>
                <a:lnTo>
                  <a:pt x="56" y="627"/>
                </a:lnTo>
                <a:lnTo>
                  <a:pt x="44" y="612"/>
                </a:lnTo>
                <a:lnTo>
                  <a:pt x="33" y="595"/>
                </a:lnTo>
                <a:lnTo>
                  <a:pt x="23" y="579"/>
                </a:lnTo>
                <a:lnTo>
                  <a:pt x="15" y="561"/>
                </a:lnTo>
                <a:lnTo>
                  <a:pt x="9" y="543"/>
                </a:lnTo>
                <a:lnTo>
                  <a:pt x="5" y="523"/>
                </a:lnTo>
                <a:lnTo>
                  <a:pt x="2" y="502"/>
                </a:lnTo>
                <a:lnTo>
                  <a:pt x="0" y="481"/>
                </a:lnTo>
                <a:lnTo>
                  <a:pt x="0" y="481"/>
                </a:lnTo>
                <a:lnTo>
                  <a:pt x="2" y="460"/>
                </a:lnTo>
                <a:lnTo>
                  <a:pt x="5" y="441"/>
                </a:lnTo>
                <a:lnTo>
                  <a:pt x="9" y="421"/>
                </a:lnTo>
                <a:lnTo>
                  <a:pt x="15" y="402"/>
                </a:lnTo>
                <a:lnTo>
                  <a:pt x="23" y="384"/>
                </a:lnTo>
                <a:lnTo>
                  <a:pt x="33" y="367"/>
                </a:lnTo>
                <a:lnTo>
                  <a:pt x="44" y="351"/>
                </a:lnTo>
                <a:lnTo>
                  <a:pt x="57" y="337"/>
                </a:lnTo>
                <a:lnTo>
                  <a:pt x="71" y="324"/>
                </a:lnTo>
                <a:lnTo>
                  <a:pt x="86" y="312"/>
                </a:lnTo>
                <a:lnTo>
                  <a:pt x="101" y="301"/>
                </a:lnTo>
                <a:lnTo>
                  <a:pt x="119" y="292"/>
                </a:lnTo>
                <a:lnTo>
                  <a:pt x="135" y="286"/>
                </a:lnTo>
                <a:lnTo>
                  <a:pt x="155" y="280"/>
                </a:lnTo>
                <a:lnTo>
                  <a:pt x="174" y="277"/>
                </a:lnTo>
                <a:lnTo>
                  <a:pt x="194" y="277"/>
                </a:lnTo>
                <a:lnTo>
                  <a:pt x="206" y="277"/>
                </a:lnTo>
                <a:lnTo>
                  <a:pt x="206" y="277"/>
                </a:lnTo>
                <a:lnTo>
                  <a:pt x="213" y="249"/>
                </a:lnTo>
                <a:lnTo>
                  <a:pt x="221" y="220"/>
                </a:lnTo>
                <a:lnTo>
                  <a:pt x="233" y="193"/>
                </a:lnTo>
                <a:lnTo>
                  <a:pt x="246" y="168"/>
                </a:lnTo>
                <a:lnTo>
                  <a:pt x="261" y="142"/>
                </a:lnTo>
                <a:lnTo>
                  <a:pt x="278" y="120"/>
                </a:lnTo>
                <a:lnTo>
                  <a:pt x="296" y="99"/>
                </a:lnTo>
                <a:lnTo>
                  <a:pt x="317" y="79"/>
                </a:lnTo>
                <a:lnTo>
                  <a:pt x="338" y="61"/>
                </a:lnTo>
                <a:lnTo>
                  <a:pt x="362" y="46"/>
                </a:lnTo>
                <a:lnTo>
                  <a:pt x="386" y="33"/>
                </a:lnTo>
                <a:lnTo>
                  <a:pt x="411" y="21"/>
                </a:lnTo>
                <a:lnTo>
                  <a:pt x="438" y="12"/>
                </a:lnTo>
                <a:lnTo>
                  <a:pt x="465" y="6"/>
                </a:lnTo>
                <a:lnTo>
                  <a:pt x="494" y="1"/>
                </a:lnTo>
                <a:lnTo>
                  <a:pt x="5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247" name="Rectangle 1782"/>
          <p:cNvSpPr>
            <a:spLocks noChangeArrowheads="1"/>
          </p:cNvSpPr>
          <p:nvPr/>
        </p:nvSpPr>
        <p:spPr bwMode="auto">
          <a:xfrm>
            <a:off x="3463385" y="2098604"/>
            <a:ext cx="2548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20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  <a:endParaRPr lang="de-DE" altLang="de-DE" sz="2000" b="1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1" name="Gruppieren 2300"/>
          <p:cNvGrpSpPr/>
          <p:nvPr/>
        </p:nvGrpSpPr>
        <p:grpSpPr>
          <a:xfrm>
            <a:off x="4206643" y="2807252"/>
            <a:ext cx="2021545" cy="1161448"/>
            <a:chOff x="3990615" y="2623154"/>
            <a:chExt cx="2021545" cy="1161448"/>
          </a:xfrm>
        </p:grpSpPr>
        <p:sp>
          <p:nvSpPr>
            <p:cNvPr id="1830" name="Freeform 1162"/>
            <p:cNvSpPr>
              <a:spLocks/>
            </p:cNvSpPr>
            <p:nvPr/>
          </p:nvSpPr>
          <p:spPr bwMode="auto">
            <a:xfrm>
              <a:off x="3990615" y="2623154"/>
              <a:ext cx="2021545" cy="1161448"/>
            </a:xfrm>
            <a:custGeom>
              <a:avLst/>
              <a:gdLst>
                <a:gd name="T0" fmla="*/ 918 w 1932"/>
                <a:gd name="T1" fmla="*/ 1 h 1108"/>
                <a:gd name="T2" fmla="*/ 986 w 1932"/>
                <a:gd name="T3" fmla="*/ 7 h 1108"/>
                <a:gd name="T4" fmla="*/ 1073 w 1932"/>
                <a:gd name="T5" fmla="*/ 30 h 1108"/>
                <a:gd name="T6" fmla="*/ 1190 w 1932"/>
                <a:gd name="T7" fmla="*/ 85 h 1108"/>
                <a:gd name="T8" fmla="*/ 1290 w 1932"/>
                <a:gd name="T9" fmla="*/ 166 h 1108"/>
                <a:gd name="T10" fmla="*/ 1370 w 1932"/>
                <a:gd name="T11" fmla="*/ 267 h 1108"/>
                <a:gd name="T12" fmla="*/ 1424 w 1932"/>
                <a:gd name="T13" fmla="*/ 387 h 1108"/>
                <a:gd name="T14" fmla="*/ 1488 w 1932"/>
                <a:gd name="T15" fmla="*/ 367 h 1108"/>
                <a:gd name="T16" fmla="*/ 1559 w 1932"/>
                <a:gd name="T17" fmla="*/ 360 h 1108"/>
                <a:gd name="T18" fmla="*/ 1616 w 1932"/>
                <a:gd name="T19" fmla="*/ 364 h 1108"/>
                <a:gd name="T20" fmla="*/ 1670 w 1932"/>
                <a:gd name="T21" fmla="*/ 378 h 1108"/>
                <a:gd name="T22" fmla="*/ 1737 w 1932"/>
                <a:gd name="T23" fmla="*/ 405 h 1108"/>
                <a:gd name="T24" fmla="*/ 1823 w 1932"/>
                <a:gd name="T25" fmla="*/ 469 h 1108"/>
                <a:gd name="T26" fmla="*/ 1887 w 1932"/>
                <a:gd name="T27" fmla="*/ 556 h 1108"/>
                <a:gd name="T28" fmla="*/ 1916 w 1932"/>
                <a:gd name="T29" fmla="*/ 622 h 1108"/>
                <a:gd name="T30" fmla="*/ 1928 w 1932"/>
                <a:gd name="T31" fmla="*/ 678 h 1108"/>
                <a:gd name="T32" fmla="*/ 1932 w 1932"/>
                <a:gd name="T33" fmla="*/ 735 h 1108"/>
                <a:gd name="T34" fmla="*/ 1931 w 1932"/>
                <a:gd name="T35" fmla="*/ 772 h 1108"/>
                <a:gd name="T36" fmla="*/ 1920 w 1932"/>
                <a:gd name="T37" fmla="*/ 828 h 1108"/>
                <a:gd name="T38" fmla="*/ 1902 w 1932"/>
                <a:gd name="T39" fmla="*/ 880 h 1108"/>
                <a:gd name="T40" fmla="*/ 1847 w 1932"/>
                <a:gd name="T41" fmla="*/ 972 h 1108"/>
                <a:gd name="T42" fmla="*/ 1767 w 1932"/>
                <a:gd name="T43" fmla="*/ 1044 h 1108"/>
                <a:gd name="T44" fmla="*/ 1688 w 1932"/>
                <a:gd name="T45" fmla="*/ 1086 h 1108"/>
                <a:gd name="T46" fmla="*/ 1634 w 1932"/>
                <a:gd name="T47" fmla="*/ 1101 h 1108"/>
                <a:gd name="T48" fmla="*/ 1578 w 1932"/>
                <a:gd name="T49" fmla="*/ 1107 h 1108"/>
                <a:gd name="T50" fmla="*/ 1547 w 1932"/>
                <a:gd name="T51" fmla="*/ 1108 h 1108"/>
                <a:gd name="T52" fmla="*/ 329 w 1932"/>
                <a:gd name="T53" fmla="*/ 1108 h 1108"/>
                <a:gd name="T54" fmla="*/ 296 w 1932"/>
                <a:gd name="T55" fmla="*/ 1105 h 1108"/>
                <a:gd name="T56" fmla="*/ 201 w 1932"/>
                <a:gd name="T57" fmla="*/ 1081 h 1108"/>
                <a:gd name="T58" fmla="*/ 120 w 1932"/>
                <a:gd name="T59" fmla="*/ 1032 h 1108"/>
                <a:gd name="T60" fmla="*/ 57 w 1932"/>
                <a:gd name="T61" fmla="*/ 961 h 1108"/>
                <a:gd name="T62" fmla="*/ 15 w 1932"/>
                <a:gd name="T63" fmla="*/ 874 h 1108"/>
                <a:gd name="T64" fmla="*/ 0 w 1932"/>
                <a:gd name="T65" fmla="*/ 777 h 1108"/>
                <a:gd name="T66" fmla="*/ 8 w 1932"/>
                <a:gd name="T67" fmla="*/ 711 h 1108"/>
                <a:gd name="T68" fmla="*/ 41 w 1932"/>
                <a:gd name="T69" fmla="*/ 619 h 1108"/>
                <a:gd name="T70" fmla="*/ 98 w 1932"/>
                <a:gd name="T71" fmla="*/ 543 h 1108"/>
                <a:gd name="T72" fmla="*/ 174 w 1932"/>
                <a:gd name="T73" fmla="*/ 486 h 1108"/>
                <a:gd name="T74" fmla="*/ 264 w 1932"/>
                <a:gd name="T75" fmla="*/ 453 h 1108"/>
                <a:gd name="T76" fmla="*/ 353 w 1932"/>
                <a:gd name="T77" fmla="*/ 447 h 1108"/>
                <a:gd name="T78" fmla="*/ 363 w 1932"/>
                <a:gd name="T79" fmla="*/ 400 h 1108"/>
                <a:gd name="T80" fmla="*/ 389 w 1932"/>
                <a:gd name="T81" fmla="*/ 333 h 1108"/>
                <a:gd name="T82" fmla="*/ 420 w 1932"/>
                <a:gd name="T83" fmla="*/ 270 h 1108"/>
                <a:gd name="T84" fmla="*/ 461 w 1932"/>
                <a:gd name="T85" fmla="*/ 213 h 1108"/>
                <a:gd name="T86" fmla="*/ 507 w 1932"/>
                <a:gd name="T87" fmla="*/ 160 h 1108"/>
                <a:gd name="T88" fmla="*/ 560 w 1932"/>
                <a:gd name="T89" fmla="*/ 114 h 1108"/>
                <a:gd name="T90" fmla="*/ 618 w 1932"/>
                <a:gd name="T91" fmla="*/ 75 h 1108"/>
                <a:gd name="T92" fmla="*/ 683 w 1932"/>
                <a:gd name="T93" fmla="*/ 43 h 1108"/>
                <a:gd name="T94" fmla="*/ 750 w 1932"/>
                <a:gd name="T95" fmla="*/ 19 h 1108"/>
                <a:gd name="T96" fmla="*/ 821 w 1932"/>
                <a:gd name="T97" fmla="*/ 6 h 1108"/>
                <a:gd name="T98" fmla="*/ 896 w 1932"/>
                <a:gd name="T99" fmla="*/ 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32" h="1108">
                  <a:moveTo>
                    <a:pt x="896" y="0"/>
                  </a:moveTo>
                  <a:lnTo>
                    <a:pt x="896" y="0"/>
                  </a:lnTo>
                  <a:lnTo>
                    <a:pt x="918" y="1"/>
                  </a:lnTo>
                  <a:lnTo>
                    <a:pt x="942" y="3"/>
                  </a:lnTo>
                  <a:lnTo>
                    <a:pt x="965" y="4"/>
                  </a:lnTo>
                  <a:lnTo>
                    <a:pt x="986" y="7"/>
                  </a:lnTo>
                  <a:lnTo>
                    <a:pt x="1008" y="12"/>
                  </a:lnTo>
                  <a:lnTo>
                    <a:pt x="1031" y="16"/>
                  </a:lnTo>
                  <a:lnTo>
                    <a:pt x="1073" y="30"/>
                  </a:lnTo>
                  <a:lnTo>
                    <a:pt x="1113" y="45"/>
                  </a:lnTo>
                  <a:lnTo>
                    <a:pt x="1152" y="63"/>
                  </a:lnTo>
                  <a:lnTo>
                    <a:pt x="1190" y="85"/>
                  </a:lnTo>
                  <a:lnTo>
                    <a:pt x="1226" y="109"/>
                  </a:lnTo>
                  <a:lnTo>
                    <a:pt x="1259" y="136"/>
                  </a:lnTo>
                  <a:lnTo>
                    <a:pt x="1290" y="166"/>
                  </a:lnTo>
                  <a:lnTo>
                    <a:pt x="1319" y="198"/>
                  </a:lnTo>
                  <a:lnTo>
                    <a:pt x="1346" y="231"/>
                  </a:lnTo>
                  <a:lnTo>
                    <a:pt x="1370" y="267"/>
                  </a:lnTo>
                  <a:lnTo>
                    <a:pt x="1391" y="306"/>
                  </a:lnTo>
                  <a:lnTo>
                    <a:pt x="1409" y="345"/>
                  </a:lnTo>
                  <a:lnTo>
                    <a:pt x="1424" y="387"/>
                  </a:lnTo>
                  <a:lnTo>
                    <a:pt x="1424" y="387"/>
                  </a:lnTo>
                  <a:lnTo>
                    <a:pt x="1455" y="375"/>
                  </a:lnTo>
                  <a:lnTo>
                    <a:pt x="1488" y="367"/>
                  </a:lnTo>
                  <a:lnTo>
                    <a:pt x="1523" y="363"/>
                  </a:lnTo>
                  <a:lnTo>
                    <a:pt x="1559" y="360"/>
                  </a:lnTo>
                  <a:lnTo>
                    <a:pt x="1559" y="360"/>
                  </a:lnTo>
                  <a:lnTo>
                    <a:pt x="1578" y="361"/>
                  </a:lnTo>
                  <a:lnTo>
                    <a:pt x="1596" y="363"/>
                  </a:lnTo>
                  <a:lnTo>
                    <a:pt x="1616" y="364"/>
                  </a:lnTo>
                  <a:lnTo>
                    <a:pt x="1634" y="367"/>
                  </a:lnTo>
                  <a:lnTo>
                    <a:pt x="1652" y="372"/>
                  </a:lnTo>
                  <a:lnTo>
                    <a:pt x="1670" y="378"/>
                  </a:lnTo>
                  <a:lnTo>
                    <a:pt x="1688" y="384"/>
                  </a:lnTo>
                  <a:lnTo>
                    <a:pt x="1704" y="390"/>
                  </a:lnTo>
                  <a:lnTo>
                    <a:pt x="1737" y="405"/>
                  </a:lnTo>
                  <a:lnTo>
                    <a:pt x="1767" y="424"/>
                  </a:lnTo>
                  <a:lnTo>
                    <a:pt x="1796" y="445"/>
                  </a:lnTo>
                  <a:lnTo>
                    <a:pt x="1823" y="469"/>
                  </a:lnTo>
                  <a:lnTo>
                    <a:pt x="1847" y="496"/>
                  </a:lnTo>
                  <a:lnTo>
                    <a:pt x="1869" y="525"/>
                  </a:lnTo>
                  <a:lnTo>
                    <a:pt x="1887" y="556"/>
                  </a:lnTo>
                  <a:lnTo>
                    <a:pt x="1902" y="589"/>
                  </a:lnTo>
                  <a:lnTo>
                    <a:pt x="1910" y="606"/>
                  </a:lnTo>
                  <a:lnTo>
                    <a:pt x="1916" y="622"/>
                  </a:lnTo>
                  <a:lnTo>
                    <a:pt x="1920" y="640"/>
                  </a:lnTo>
                  <a:lnTo>
                    <a:pt x="1925" y="658"/>
                  </a:lnTo>
                  <a:lnTo>
                    <a:pt x="1928" y="678"/>
                  </a:lnTo>
                  <a:lnTo>
                    <a:pt x="1931" y="696"/>
                  </a:lnTo>
                  <a:lnTo>
                    <a:pt x="1932" y="715"/>
                  </a:lnTo>
                  <a:lnTo>
                    <a:pt x="1932" y="735"/>
                  </a:lnTo>
                  <a:lnTo>
                    <a:pt x="1932" y="735"/>
                  </a:lnTo>
                  <a:lnTo>
                    <a:pt x="1932" y="753"/>
                  </a:lnTo>
                  <a:lnTo>
                    <a:pt x="1931" y="772"/>
                  </a:lnTo>
                  <a:lnTo>
                    <a:pt x="1928" y="790"/>
                  </a:lnTo>
                  <a:lnTo>
                    <a:pt x="1925" y="810"/>
                  </a:lnTo>
                  <a:lnTo>
                    <a:pt x="1920" y="828"/>
                  </a:lnTo>
                  <a:lnTo>
                    <a:pt x="1916" y="846"/>
                  </a:lnTo>
                  <a:lnTo>
                    <a:pt x="1910" y="862"/>
                  </a:lnTo>
                  <a:lnTo>
                    <a:pt x="1902" y="880"/>
                  </a:lnTo>
                  <a:lnTo>
                    <a:pt x="1887" y="912"/>
                  </a:lnTo>
                  <a:lnTo>
                    <a:pt x="1869" y="943"/>
                  </a:lnTo>
                  <a:lnTo>
                    <a:pt x="1847" y="972"/>
                  </a:lnTo>
                  <a:lnTo>
                    <a:pt x="1823" y="999"/>
                  </a:lnTo>
                  <a:lnTo>
                    <a:pt x="1796" y="1023"/>
                  </a:lnTo>
                  <a:lnTo>
                    <a:pt x="1767" y="1044"/>
                  </a:lnTo>
                  <a:lnTo>
                    <a:pt x="1737" y="1063"/>
                  </a:lnTo>
                  <a:lnTo>
                    <a:pt x="1704" y="1078"/>
                  </a:lnTo>
                  <a:lnTo>
                    <a:pt x="1688" y="1086"/>
                  </a:lnTo>
                  <a:lnTo>
                    <a:pt x="1670" y="1090"/>
                  </a:lnTo>
                  <a:lnTo>
                    <a:pt x="1652" y="1096"/>
                  </a:lnTo>
                  <a:lnTo>
                    <a:pt x="1634" y="1101"/>
                  </a:lnTo>
                  <a:lnTo>
                    <a:pt x="1616" y="1104"/>
                  </a:lnTo>
                  <a:lnTo>
                    <a:pt x="1596" y="1105"/>
                  </a:lnTo>
                  <a:lnTo>
                    <a:pt x="1578" y="1107"/>
                  </a:lnTo>
                  <a:lnTo>
                    <a:pt x="1559" y="1108"/>
                  </a:lnTo>
                  <a:lnTo>
                    <a:pt x="1547" y="1107"/>
                  </a:lnTo>
                  <a:lnTo>
                    <a:pt x="1547" y="1108"/>
                  </a:lnTo>
                  <a:lnTo>
                    <a:pt x="896" y="1108"/>
                  </a:lnTo>
                  <a:lnTo>
                    <a:pt x="332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296" y="1105"/>
                  </a:lnTo>
                  <a:lnTo>
                    <a:pt x="263" y="1101"/>
                  </a:lnTo>
                  <a:lnTo>
                    <a:pt x="231" y="1092"/>
                  </a:lnTo>
                  <a:lnTo>
                    <a:pt x="201" y="1081"/>
                  </a:lnTo>
                  <a:lnTo>
                    <a:pt x="173" y="1068"/>
                  </a:lnTo>
                  <a:lnTo>
                    <a:pt x="146" y="1050"/>
                  </a:lnTo>
                  <a:lnTo>
                    <a:pt x="120" y="1032"/>
                  </a:lnTo>
                  <a:lnTo>
                    <a:pt x="96" y="1011"/>
                  </a:lnTo>
                  <a:lnTo>
                    <a:pt x="75" y="987"/>
                  </a:lnTo>
                  <a:lnTo>
                    <a:pt x="57" y="961"/>
                  </a:lnTo>
                  <a:lnTo>
                    <a:pt x="41" y="934"/>
                  </a:lnTo>
                  <a:lnTo>
                    <a:pt x="26" y="906"/>
                  </a:lnTo>
                  <a:lnTo>
                    <a:pt x="15" y="874"/>
                  </a:lnTo>
                  <a:lnTo>
                    <a:pt x="8" y="843"/>
                  </a:lnTo>
                  <a:lnTo>
                    <a:pt x="2" y="81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2" y="744"/>
                  </a:lnTo>
                  <a:lnTo>
                    <a:pt x="8" y="711"/>
                  </a:lnTo>
                  <a:lnTo>
                    <a:pt x="15" y="679"/>
                  </a:lnTo>
                  <a:lnTo>
                    <a:pt x="26" y="648"/>
                  </a:lnTo>
                  <a:lnTo>
                    <a:pt x="41" y="619"/>
                  </a:lnTo>
                  <a:lnTo>
                    <a:pt x="57" y="592"/>
                  </a:lnTo>
                  <a:lnTo>
                    <a:pt x="77" y="567"/>
                  </a:lnTo>
                  <a:lnTo>
                    <a:pt x="98" y="543"/>
                  </a:lnTo>
                  <a:lnTo>
                    <a:pt x="120" y="522"/>
                  </a:lnTo>
                  <a:lnTo>
                    <a:pt x="146" y="502"/>
                  </a:lnTo>
                  <a:lnTo>
                    <a:pt x="174" y="486"/>
                  </a:lnTo>
                  <a:lnTo>
                    <a:pt x="203" y="472"/>
                  </a:lnTo>
                  <a:lnTo>
                    <a:pt x="233" y="462"/>
                  </a:lnTo>
                  <a:lnTo>
                    <a:pt x="264" y="453"/>
                  </a:lnTo>
                  <a:lnTo>
                    <a:pt x="297" y="448"/>
                  </a:lnTo>
                  <a:lnTo>
                    <a:pt x="332" y="447"/>
                  </a:lnTo>
                  <a:lnTo>
                    <a:pt x="353" y="447"/>
                  </a:lnTo>
                  <a:lnTo>
                    <a:pt x="353" y="447"/>
                  </a:lnTo>
                  <a:lnTo>
                    <a:pt x="357" y="424"/>
                  </a:lnTo>
                  <a:lnTo>
                    <a:pt x="363" y="400"/>
                  </a:lnTo>
                  <a:lnTo>
                    <a:pt x="371" y="378"/>
                  </a:lnTo>
                  <a:lnTo>
                    <a:pt x="380" y="355"/>
                  </a:lnTo>
                  <a:lnTo>
                    <a:pt x="389" y="333"/>
                  </a:lnTo>
                  <a:lnTo>
                    <a:pt x="398" y="312"/>
                  </a:lnTo>
                  <a:lnTo>
                    <a:pt x="408" y="291"/>
                  </a:lnTo>
                  <a:lnTo>
                    <a:pt x="420" y="270"/>
                  </a:lnTo>
                  <a:lnTo>
                    <a:pt x="434" y="250"/>
                  </a:lnTo>
                  <a:lnTo>
                    <a:pt x="446" y="231"/>
                  </a:lnTo>
                  <a:lnTo>
                    <a:pt x="461" y="213"/>
                  </a:lnTo>
                  <a:lnTo>
                    <a:pt x="476" y="195"/>
                  </a:lnTo>
                  <a:lnTo>
                    <a:pt x="491" y="177"/>
                  </a:lnTo>
                  <a:lnTo>
                    <a:pt x="507" y="160"/>
                  </a:lnTo>
                  <a:lnTo>
                    <a:pt x="524" y="144"/>
                  </a:lnTo>
                  <a:lnTo>
                    <a:pt x="542" y="129"/>
                  </a:lnTo>
                  <a:lnTo>
                    <a:pt x="560" y="114"/>
                  </a:lnTo>
                  <a:lnTo>
                    <a:pt x="579" y="100"/>
                  </a:lnTo>
                  <a:lnTo>
                    <a:pt x="599" y="87"/>
                  </a:lnTo>
                  <a:lnTo>
                    <a:pt x="618" y="75"/>
                  </a:lnTo>
                  <a:lnTo>
                    <a:pt x="639" y="63"/>
                  </a:lnTo>
                  <a:lnTo>
                    <a:pt x="660" y="52"/>
                  </a:lnTo>
                  <a:lnTo>
                    <a:pt x="683" y="43"/>
                  </a:lnTo>
                  <a:lnTo>
                    <a:pt x="704" y="34"/>
                  </a:lnTo>
                  <a:lnTo>
                    <a:pt x="726" y="27"/>
                  </a:lnTo>
                  <a:lnTo>
                    <a:pt x="750" y="19"/>
                  </a:lnTo>
                  <a:lnTo>
                    <a:pt x="773" y="15"/>
                  </a:lnTo>
                  <a:lnTo>
                    <a:pt x="797" y="9"/>
                  </a:lnTo>
                  <a:lnTo>
                    <a:pt x="821" y="6"/>
                  </a:lnTo>
                  <a:lnTo>
                    <a:pt x="846" y="3"/>
                  </a:lnTo>
                  <a:lnTo>
                    <a:pt x="870" y="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40" name="Rechteck 2039"/>
            <p:cNvSpPr/>
            <p:nvPr/>
          </p:nvSpPr>
          <p:spPr>
            <a:xfrm>
              <a:off x="3993209" y="3129130"/>
              <a:ext cx="2018951" cy="579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de-DE" sz="1200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Upload / Download / Search</a:t>
              </a:r>
            </a:p>
            <a:p>
              <a:pPr algn="ctr">
                <a:lnSpc>
                  <a:spcPts val="1900"/>
                </a:lnSpc>
              </a:pPr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2118" name="Gruppieren 2117"/>
          <p:cNvGrpSpPr/>
          <p:nvPr/>
        </p:nvGrpSpPr>
        <p:grpSpPr>
          <a:xfrm>
            <a:off x="2565673" y="1003619"/>
            <a:ext cx="566171" cy="752659"/>
            <a:chOff x="2539526" y="747515"/>
            <a:chExt cx="566171" cy="752658"/>
          </a:xfrm>
        </p:grpSpPr>
        <p:grpSp>
          <p:nvGrpSpPr>
            <p:cNvPr id="2117" name="Gruppieren 2116"/>
            <p:cNvGrpSpPr/>
            <p:nvPr/>
          </p:nvGrpSpPr>
          <p:grpSpPr>
            <a:xfrm>
              <a:off x="2539526" y="747515"/>
              <a:ext cx="566171" cy="566171"/>
              <a:chOff x="2539526" y="747515"/>
              <a:chExt cx="566171" cy="566171"/>
            </a:xfrm>
          </p:grpSpPr>
          <p:sp>
            <p:nvSpPr>
              <p:cNvPr id="2116" name="Ellipse 2115"/>
              <p:cNvSpPr/>
              <p:nvPr/>
            </p:nvSpPr>
            <p:spPr>
              <a:xfrm>
                <a:off x="2539526" y="747515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07" name="Freeform 1842"/>
              <p:cNvSpPr>
                <a:spLocks noEditPoints="1"/>
              </p:cNvSpPr>
              <p:nvPr/>
            </p:nvSpPr>
            <p:spPr bwMode="auto">
              <a:xfrm>
                <a:off x="2691629" y="898525"/>
                <a:ext cx="261964" cy="264150"/>
              </a:xfrm>
              <a:custGeom>
                <a:avLst/>
                <a:gdLst>
                  <a:gd name="T0" fmla="*/ 93 w 240"/>
                  <a:gd name="T1" fmla="*/ 3 h 241"/>
                  <a:gd name="T2" fmla="*/ 105 w 240"/>
                  <a:gd name="T3" fmla="*/ 12 h 241"/>
                  <a:gd name="T4" fmla="*/ 108 w 240"/>
                  <a:gd name="T5" fmla="*/ 85 h 241"/>
                  <a:gd name="T6" fmla="*/ 105 w 240"/>
                  <a:gd name="T7" fmla="*/ 97 h 241"/>
                  <a:gd name="T8" fmla="*/ 93 w 240"/>
                  <a:gd name="T9" fmla="*/ 106 h 241"/>
                  <a:gd name="T10" fmla="*/ 24 w 240"/>
                  <a:gd name="T11" fmla="*/ 108 h 241"/>
                  <a:gd name="T12" fmla="*/ 7 w 240"/>
                  <a:gd name="T13" fmla="*/ 102 h 241"/>
                  <a:gd name="T14" fmla="*/ 1 w 240"/>
                  <a:gd name="T15" fmla="*/ 90 h 241"/>
                  <a:gd name="T16" fmla="*/ 1 w 240"/>
                  <a:gd name="T17" fmla="*/ 19 h 241"/>
                  <a:gd name="T18" fmla="*/ 7 w 240"/>
                  <a:gd name="T19" fmla="*/ 7 h 241"/>
                  <a:gd name="T20" fmla="*/ 24 w 240"/>
                  <a:gd name="T21" fmla="*/ 0 h 241"/>
                  <a:gd name="T22" fmla="*/ 90 w 240"/>
                  <a:gd name="T23" fmla="*/ 133 h 241"/>
                  <a:gd name="T24" fmla="*/ 102 w 240"/>
                  <a:gd name="T25" fmla="*/ 139 h 241"/>
                  <a:gd name="T26" fmla="*/ 108 w 240"/>
                  <a:gd name="T27" fmla="*/ 157 h 241"/>
                  <a:gd name="T28" fmla="*/ 106 w 240"/>
                  <a:gd name="T29" fmla="*/ 226 h 241"/>
                  <a:gd name="T30" fmla="*/ 97 w 240"/>
                  <a:gd name="T31" fmla="*/ 237 h 241"/>
                  <a:gd name="T32" fmla="*/ 24 w 240"/>
                  <a:gd name="T33" fmla="*/ 241 h 241"/>
                  <a:gd name="T34" fmla="*/ 10 w 240"/>
                  <a:gd name="T35" fmla="*/ 237 h 241"/>
                  <a:gd name="T36" fmla="*/ 1 w 240"/>
                  <a:gd name="T37" fmla="*/ 226 h 241"/>
                  <a:gd name="T38" fmla="*/ 0 w 240"/>
                  <a:gd name="T39" fmla="*/ 157 h 241"/>
                  <a:gd name="T40" fmla="*/ 7 w 240"/>
                  <a:gd name="T41" fmla="*/ 139 h 241"/>
                  <a:gd name="T42" fmla="*/ 19 w 240"/>
                  <a:gd name="T43" fmla="*/ 133 h 241"/>
                  <a:gd name="T44" fmla="*/ 84 w 240"/>
                  <a:gd name="T45" fmla="*/ 25 h 241"/>
                  <a:gd name="T46" fmla="*/ 84 w 240"/>
                  <a:gd name="T47" fmla="*/ 216 h 241"/>
                  <a:gd name="T48" fmla="*/ 84 w 240"/>
                  <a:gd name="T49" fmla="*/ 216 h 241"/>
                  <a:gd name="T50" fmla="*/ 225 w 240"/>
                  <a:gd name="T51" fmla="*/ 3 h 241"/>
                  <a:gd name="T52" fmla="*/ 237 w 240"/>
                  <a:gd name="T53" fmla="*/ 12 h 241"/>
                  <a:gd name="T54" fmla="*/ 240 w 240"/>
                  <a:gd name="T55" fmla="*/ 85 h 241"/>
                  <a:gd name="T56" fmla="*/ 237 w 240"/>
                  <a:gd name="T57" fmla="*/ 97 h 241"/>
                  <a:gd name="T58" fmla="*/ 225 w 240"/>
                  <a:gd name="T59" fmla="*/ 106 h 241"/>
                  <a:gd name="T60" fmla="*/ 156 w 240"/>
                  <a:gd name="T61" fmla="*/ 108 h 241"/>
                  <a:gd name="T62" fmla="*/ 139 w 240"/>
                  <a:gd name="T63" fmla="*/ 102 h 241"/>
                  <a:gd name="T64" fmla="*/ 133 w 240"/>
                  <a:gd name="T65" fmla="*/ 90 h 241"/>
                  <a:gd name="T66" fmla="*/ 133 w 240"/>
                  <a:gd name="T67" fmla="*/ 19 h 241"/>
                  <a:gd name="T68" fmla="*/ 139 w 240"/>
                  <a:gd name="T69" fmla="*/ 7 h 241"/>
                  <a:gd name="T70" fmla="*/ 156 w 240"/>
                  <a:gd name="T71" fmla="*/ 0 h 241"/>
                  <a:gd name="T72" fmla="*/ 220 w 240"/>
                  <a:gd name="T73" fmla="*/ 133 h 241"/>
                  <a:gd name="T74" fmla="*/ 234 w 240"/>
                  <a:gd name="T75" fmla="*/ 139 h 241"/>
                  <a:gd name="T76" fmla="*/ 240 w 240"/>
                  <a:gd name="T77" fmla="*/ 157 h 241"/>
                  <a:gd name="T78" fmla="*/ 238 w 240"/>
                  <a:gd name="T79" fmla="*/ 226 h 241"/>
                  <a:gd name="T80" fmla="*/ 229 w 240"/>
                  <a:gd name="T81" fmla="*/ 237 h 241"/>
                  <a:gd name="T82" fmla="*/ 156 w 240"/>
                  <a:gd name="T83" fmla="*/ 241 h 241"/>
                  <a:gd name="T84" fmla="*/ 144 w 240"/>
                  <a:gd name="T85" fmla="*/ 237 h 241"/>
                  <a:gd name="T86" fmla="*/ 133 w 240"/>
                  <a:gd name="T87" fmla="*/ 226 h 241"/>
                  <a:gd name="T88" fmla="*/ 132 w 240"/>
                  <a:gd name="T89" fmla="*/ 157 h 241"/>
                  <a:gd name="T90" fmla="*/ 139 w 240"/>
                  <a:gd name="T91" fmla="*/ 139 h 241"/>
                  <a:gd name="T92" fmla="*/ 151 w 240"/>
                  <a:gd name="T93" fmla="*/ 133 h 241"/>
                  <a:gd name="T94" fmla="*/ 216 w 240"/>
                  <a:gd name="T95" fmla="*/ 25 h 241"/>
                  <a:gd name="T96" fmla="*/ 216 w 240"/>
                  <a:gd name="T97" fmla="*/ 216 h 241"/>
                  <a:gd name="T98" fmla="*/ 216 w 240"/>
                  <a:gd name="T99" fmla="*/ 21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" h="241">
                    <a:moveTo>
                      <a:pt x="84" y="0"/>
                    </a:moveTo>
                    <a:lnTo>
                      <a:pt x="84" y="0"/>
                    </a:lnTo>
                    <a:lnTo>
                      <a:pt x="90" y="1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2" y="7"/>
                    </a:lnTo>
                    <a:lnTo>
                      <a:pt x="102" y="7"/>
                    </a:lnTo>
                    <a:lnTo>
                      <a:pt x="105" y="12"/>
                    </a:lnTo>
                    <a:lnTo>
                      <a:pt x="106" y="15"/>
                    </a:lnTo>
                    <a:lnTo>
                      <a:pt x="108" y="19"/>
                    </a:lnTo>
                    <a:lnTo>
                      <a:pt x="108" y="25"/>
                    </a:lnTo>
                    <a:lnTo>
                      <a:pt x="108" y="85"/>
                    </a:lnTo>
                    <a:lnTo>
                      <a:pt x="108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5" y="97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97" y="105"/>
                    </a:lnTo>
                    <a:lnTo>
                      <a:pt x="93" y="106"/>
                    </a:lnTo>
                    <a:lnTo>
                      <a:pt x="90" y="108"/>
                    </a:lnTo>
                    <a:lnTo>
                      <a:pt x="84" y="108"/>
                    </a:lnTo>
                    <a:lnTo>
                      <a:pt x="24" y="108"/>
                    </a:lnTo>
                    <a:lnTo>
                      <a:pt x="24" y="108"/>
                    </a:lnTo>
                    <a:lnTo>
                      <a:pt x="19" y="108"/>
                    </a:lnTo>
                    <a:lnTo>
                      <a:pt x="15" y="106"/>
                    </a:lnTo>
                    <a:lnTo>
                      <a:pt x="10" y="105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4" y="97"/>
                    </a:lnTo>
                    <a:lnTo>
                      <a:pt x="1" y="94"/>
                    </a:lnTo>
                    <a:lnTo>
                      <a:pt x="1" y="90"/>
                    </a:lnTo>
                    <a:lnTo>
                      <a:pt x="0" y="8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4" y="12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84" y="0"/>
                    </a:lnTo>
                    <a:close/>
                    <a:moveTo>
                      <a:pt x="84" y="133"/>
                    </a:moveTo>
                    <a:lnTo>
                      <a:pt x="84" y="133"/>
                    </a:lnTo>
                    <a:lnTo>
                      <a:pt x="90" y="133"/>
                    </a:lnTo>
                    <a:lnTo>
                      <a:pt x="93" y="135"/>
                    </a:lnTo>
                    <a:lnTo>
                      <a:pt x="97" y="136"/>
                    </a:lnTo>
                    <a:lnTo>
                      <a:pt x="102" y="139"/>
                    </a:lnTo>
                    <a:lnTo>
                      <a:pt x="102" y="139"/>
                    </a:lnTo>
                    <a:lnTo>
                      <a:pt x="105" y="144"/>
                    </a:lnTo>
                    <a:lnTo>
                      <a:pt x="106" y="147"/>
                    </a:lnTo>
                    <a:lnTo>
                      <a:pt x="108" y="151"/>
                    </a:lnTo>
                    <a:lnTo>
                      <a:pt x="108" y="157"/>
                    </a:lnTo>
                    <a:lnTo>
                      <a:pt x="108" y="216"/>
                    </a:lnTo>
                    <a:lnTo>
                      <a:pt x="108" y="216"/>
                    </a:lnTo>
                    <a:lnTo>
                      <a:pt x="108" y="222"/>
                    </a:lnTo>
                    <a:lnTo>
                      <a:pt x="106" y="226"/>
                    </a:lnTo>
                    <a:lnTo>
                      <a:pt x="105" y="229"/>
                    </a:lnTo>
                    <a:lnTo>
                      <a:pt x="102" y="234"/>
                    </a:lnTo>
                    <a:lnTo>
                      <a:pt x="102" y="234"/>
                    </a:lnTo>
                    <a:lnTo>
                      <a:pt x="97" y="237"/>
                    </a:lnTo>
                    <a:lnTo>
                      <a:pt x="93" y="238"/>
                    </a:lnTo>
                    <a:lnTo>
                      <a:pt x="90" y="240"/>
                    </a:lnTo>
                    <a:lnTo>
                      <a:pt x="84" y="241"/>
                    </a:lnTo>
                    <a:lnTo>
                      <a:pt x="24" y="241"/>
                    </a:lnTo>
                    <a:lnTo>
                      <a:pt x="24" y="241"/>
                    </a:lnTo>
                    <a:lnTo>
                      <a:pt x="19" y="240"/>
                    </a:lnTo>
                    <a:lnTo>
                      <a:pt x="15" y="238"/>
                    </a:lnTo>
                    <a:lnTo>
                      <a:pt x="10" y="237"/>
                    </a:lnTo>
                    <a:lnTo>
                      <a:pt x="7" y="234"/>
                    </a:lnTo>
                    <a:lnTo>
                      <a:pt x="7" y="234"/>
                    </a:lnTo>
                    <a:lnTo>
                      <a:pt x="4" y="229"/>
                    </a:lnTo>
                    <a:lnTo>
                      <a:pt x="1" y="226"/>
                    </a:lnTo>
                    <a:lnTo>
                      <a:pt x="1" y="222"/>
                    </a:lnTo>
                    <a:lnTo>
                      <a:pt x="0" y="216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151"/>
                    </a:lnTo>
                    <a:lnTo>
                      <a:pt x="1" y="147"/>
                    </a:lnTo>
                    <a:lnTo>
                      <a:pt x="4" y="144"/>
                    </a:lnTo>
                    <a:lnTo>
                      <a:pt x="7" y="139"/>
                    </a:lnTo>
                    <a:lnTo>
                      <a:pt x="7" y="139"/>
                    </a:lnTo>
                    <a:lnTo>
                      <a:pt x="10" y="136"/>
                    </a:lnTo>
                    <a:lnTo>
                      <a:pt x="15" y="135"/>
                    </a:lnTo>
                    <a:lnTo>
                      <a:pt x="19" y="133"/>
                    </a:lnTo>
                    <a:lnTo>
                      <a:pt x="24" y="133"/>
                    </a:lnTo>
                    <a:lnTo>
                      <a:pt x="84" y="133"/>
                    </a:lnTo>
                    <a:close/>
                    <a:moveTo>
                      <a:pt x="84" y="85"/>
                    </a:moveTo>
                    <a:lnTo>
                      <a:pt x="84" y="25"/>
                    </a:lnTo>
                    <a:lnTo>
                      <a:pt x="24" y="25"/>
                    </a:lnTo>
                    <a:lnTo>
                      <a:pt x="24" y="85"/>
                    </a:lnTo>
                    <a:lnTo>
                      <a:pt x="84" y="85"/>
                    </a:lnTo>
                    <a:close/>
                    <a:moveTo>
                      <a:pt x="84" y="216"/>
                    </a:moveTo>
                    <a:lnTo>
                      <a:pt x="84" y="157"/>
                    </a:lnTo>
                    <a:lnTo>
                      <a:pt x="24" y="157"/>
                    </a:lnTo>
                    <a:lnTo>
                      <a:pt x="24" y="216"/>
                    </a:lnTo>
                    <a:lnTo>
                      <a:pt x="84" y="216"/>
                    </a:lnTo>
                    <a:close/>
                    <a:moveTo>
                      <a:pt x="216" y="0"/>
                    </a:moveTo>
                    <a:lnTo>
                      <a:pt x="216" y="0"/>
                    </a:lnTo>
                    <a:lnTo>
                      <a:pt x="220" y="1"/>
                    </a:lnTo>
                    <a:lnTo>
                      <a:pt x="225" y="3"/>
                    </a:lnTo>
                    <a:lnTo>
                      <a:pt x="229" y="4"/>
                    </a:lnTo>
                    <a:lnTo>
                      <a:pt x="234" y="7"/>
                    </a:lnTo>
                    <a:lnTo>
                      <a:pt x="234" y="7"/>
                    </a:lnTo>
                    <a:lnTo>
                      <a:pt x="237" y="12"/>
                    </a:lnTo>
                    <a:lnTo>
                      <a:pt x="238" y="15"/>
                    </a:lnTo>
                    <a:lnTo>
                      <a:pt x="240" y="19"/>
                    </a:lnTo>
                    <a:lnTo>
                      <a:pt x="240" y="25"/>
                    </a:lnTo>
                    <a:lnTo>
                      <a:pt x="240" y="85"/>
                    </a:lnTo>
                    <a:lnTo>
                      <a:pt x="240" y="85"/>
                    </a:lnTo>
                    <a:lnTo>
                      <a:pt x="240" y="90"/>
                    </a:lnTo>
                    <a:lnTo>
                      <a:pt x="238" y="94"/>
                    </a:lnTo>
                    <a:lnTo>
                      <a:pt x="237" y="97"/>
                    </a:lnTo>
                    <a:lnTo>
                      <a:pt x="234" y="102"/>
                    </a:lnTo>
                    <a:lnTo>
                      <a:pt x="234" y="102"/>
                    </a:lnTo>
                    <a:lnTo>
                      <a:pt x="229" y="105"/>
                    </a:lnTo>
                    <a:lnTo>
                      <a:pt x="225" y="106"/>
                    </a:lnTo>
                    <a:lnTo>
                      <a:pt x="220" y="108"/>
                    </a:lnTo>
                    <a:lnTo>
                      <a:pt x="216" y="108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1" y="108"/>
                    </a:lnTo>
                    <a:lnTo>
                      <a:pt x="147" y="106"/>
                    </a:lnTo>
                    <a:lnTo>
                      <a:pt x="142" y="105"/>
                    </a:lnTo>
                    <a:lnTo>
                      <a:pt x="139" y="102"/>
                    </a:lnTo>
                    <a:lnTo>
                      <a:pt x="139" y="102"/>
                    </a:lnTo>
                    <a:lnTo>
                      <a:pt x="136" y="97"/>
                    </a:lnTo>
                    <a:lnTo>
                      <a:pt x="133" y="94"/>
                    </a:lnTo>
                    <a:lnTo>
                      <a:pt x="133" y="90"/>
                    </a:lnTo>
                    <a:lnTo>
                      <a:pt x="132" y="85"/>
                    </a:lnTo>
                    <a:lnTo>
                      <a:pt x="132" y="25"/>
                    </a:lnTo>
                    <a:lnTo>
                      <a:pt x="132" y="25"/>
                    </a:lnTo>
                    <a:lnTo>
                      <a:pt x="133" y="19"/>
                    </a:lnTo>
                    <a:lnTo>
                      <a:pt x="133" y="15"/>
                    </a:lnTo>
                    <a:lnTo>
                      <a:pt x="136" y="12"/>
                    </a:lnTo>
                    <a:lnTo>
                      <a:pt x="139" y="7"/>
                    </a:lnTo>
                    <a:lnTo>
                      <a:pt x="139" y="7"/>
                    </a:lnTo>
                    <a:lnTo>
                      <a:pt x="144" y="4"/>
                    </a:lnTo>
                    <a:lnTo>
                      <a:pt x="147" y="3"/>
                    </a:lnTo>
                    <a:lnTo>
                      <a:pt x="151" y="1"/>
                    </a:lnTo>
                    <a:lnTo>
                      <a:pt x="156" y="0"/>
                    </a:lnTo>
                    <a:lnTo>
                      <a:pt x="216" y="0"/>
                    </a:lnTo>
                    <a:close/>
                    <a:moveTo>
                      <a:pt x="216" y="133"/>
                    </a:moveTo>
                    <a:lnTo>
                      <a:pt x="216" y="133"/>
                    </a:lnTo>
                    <a:lnTo>
                      <a:pt x="220" y="133"/>
                    </a:lnTo>
                    <a:lnTo>
                      <a:pt x="225" y="135"/>
                    </a:lnTo>
                    <a:lnTo>
                      <a:pt x="229" y="136"/>
                    </a:lnTo>
                    <a:lnTo>
                      <a:pt x="234" y="139"/>
                    </a:lnTo>
                    <a:lnTo>
                      <a:pt x="234" y="139"/>
                    </a:lnTo>
                    <a:lnTo>
                      <a:pt x="237" y="144"/>
                    </a:lnTo>
                    <a:lnTo>
                      <a:pt x="238" y="147"/>
                    </a:lnTo>
                    <a:lnTo>
                      <a:pt x="240" y="151"/>
                    </a:lnTo>
                    <a:lnTo>
                      <a:pt x="240" y="157"/>
                    </a:lnTo>
                    <a:lnTo>
                      <a:pt x="240" y="216"/>
                    </a:lnTo>
                    <a:lnTo>
                      <a:pt x="240" y="216"/>
                    </a:lnTo>
                    <a:lnTo>
                      <a:pt x="240" y="222"/>
                    </a:lnTo>
                    <a:lnTo>
                      <a:pt x="238" y="226"/>
                    </a:lnTo>
                    <a:lnTo>
                      <a:pt x="237" y="229"/>
                    </a:lnTo>
                    <a:lnTo>
                      <a:pt x="234" y="234"/>
                    </a:lnTo>
                    <a:lnTo>
                      <a:pt x="234" y="234"/>
                    </a:lnTo>
                    <a:lnTo>
                      <a:pt x="229" y="237"/>
                    </a:lnTo>
                    <a:lnTo>
                      <a:pt x="225" y="238"/>
                    </a:lnTo>
                    <a:lnTo>
                      <a:pt x="220" y="240"/>
                    </a:lnTo>
                    <a:lnTo>
                      <a:pt x="216" y="241"/>
                    </a:lnTo>
                    <a:lnTo>
                      <a:pt x="156" y="241"/>
                    </a:lnTo>
                    <a:lnTo>
                      <a:pt x="156" y="241"/>
                    </a:lnTo>
                    <a:lnTo>
                      <a:pt x="151" y="240"/>
                    </a:lnTo>
                    <a:lnTo>
                      <a:pt x="147" y="238"/>
                    </a:lnTo>
                    <a:lnTo>
                      <a:pt x="144" y="237"/>
                    </a:lnTo>
                    <a:lnTo>
                      <a:pt x="139" y="234"/>
                    </a:lnTo>
                    <a:lnTo>
                      <a:pt x="139" y="234"/>
                    </a:lnTo>
                    <a:lnTo>
                      <a:pt x="136" y="229"/>
                    </a:lnTo>
                    <a:lnTo>
                      <a:pt x="133" y="226"/>
                    </a:lnTo>
                    <a:lnTo>
                      <a:pt x="133" y="222"/>
                    </a:lnTo>
                    <a:lnTo>
                      <a:pt x="132" y="216"/>
                    </a:lnTo>
                    <a:lnTo>
                      <a:pt x="132" y="157"/>
                    </a:lnTo>
                    <a:lnTo>
                      <a:pt x="132" y="157"/>
                    </a:lnTo>
                    <a:lnTo>
                      <a:pt x="133" y="151"/>
                    </a:lnTo>
                    <a:lnTo>
                      <a:pt x="133" y="147"/>
                    </a:lnTo>
                    <a:lnTo>
                      <a:pt x="136" y="144"/>
                    </a:lnTo>
                    <a:lnTo>
                      <a:pt x="139" y="139"/>
                    </a:lnTo>
                    <a:lnTo>
                      <a:pt x="139" y="139"/>
                    </a:lnTo>
                    <a:lnTo>
                      <a:pt x="142" y="136"/>
                    </a:lnTo>
                    <a:lnTo>
                      <a:pt x="147" y="135"/>
                    </a:lnTo>
                    <a:lnTo>
                      <a:pt x="151" y="133"/>
                    </a:lnTo>
                    <a:lnTo>
                      <a:pt x="156" y="133"/>
                    </a:lnTo>
                    <a:lnTo>
                      <a:pt x="216" y="133"/>
                    </a:lnTo>
                    <a:close/>
                    <a:moveTo>
                      <a:pt x="216" y="85"/>
                    </a:moveTo>
                    <a:lnTo>
                      <a:pt x="216" y="25"/>
                    </a:lnTo>
                    <a:lnTo>
                      <a:pt x="156" y="25"/>
                    </a:lnTo>
                    <a:lnTo>
                      <a:pt x="156" y="85"/>
                    </a:lnTo>
                    <a:lnTo>
                      <a:pt x="216" y="85"/>
                    </a:lnTo>
                    <a:close/>
                    <a:moveTo>
                      <a:pt x="216" y="216"/>
                    </a:moveTo>
                    <a:lnTo>
                      <a:pt x="216" y="157"/>
                    </a:lnTo>
                    <a:lnTo>
                      <a:pt x="156" y="157"/>
                    </a:lnTo>
                    <a:lnTo>
                      <a:pt x="156" y="216"/>
                    </a:lnTo>
                    <a:lnTo>
                      <a:pt x="216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08" name="Rectangle 1843"/>
            <p:cNvSpPr>
              <a:spLocks noChangeArrowheads="1"/>
            </p:cNvSpPr>
            <p:nvPr/>
          </p:nvSpPr>
          <p:spPr bwMode="auto">
            <a:xfrm>
              <a:off x="2653495" y="1330896"/>
              <a:ext cx="33823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Apps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grpSp>
        <p:nvGrpSpPr>
          <p:cNvPr id="2121" name="Gruppieren 2120"/>
          <p:cNvGrpSpPr/>
          <p:nvPr/>
        </p:nvGrpSpPr>
        <p:grpSpPr>
          <a:xfrm>
            <a:off x="1557614" y="1003620"/>
            <a:ext cx="745397" cy="752659"/>
            <a:chOff x="1614663" y="747516"/>
            <a:chExt cx="745397" cy="752657"/>
          </a:xfrm>
        </p:grpSpPr>
        <p:grpSp>
          <p:nvGrpSpPr>
            <p:cNvPr id="2120" name="Gruppieren 2119"/>
            <p:cNvGrpSpPr/>
            <p:nvPr/>
          </p:nvGrpSpPr>
          <p:grpSpPr>
            <a:xfrm>
              <a:off x="1704275" y="747516"/>
              <a:ext cx="566171" cy="566171"/>
              <a:chOff x="1704275" y="747516"/>
              <a:chExt cx="566171" cy="566171"/>
            </a:xfrm>
          </p:grpSpPr>
          <p:sp>
            <p:nvSpPr>
              <p:cNvPr id="2115" name="Ellipse 2114"/>
              <p:cNvSpPr/>
              <p:nvPr/>
            </p:nvSpPr>
            <p:spPr>
              <a:xfrm>
                <a:off x="1704275" y="747516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10" name="Freeform 1845"/>
              <p:cNvSpPr>
                <a:spLocks noEditPoints="1"/>
              </p:cNvSpPr>
              <p:nvPr/>
            </p:nvSpPr>
            <p:spPr bwMode="auto">
              <a:xfrm>
                <a:off x="1849438" y="906842"/>
                <a:ext cx="275846" cy="242644"/>
              </a:xfrm>
              <a:custGeom>
                <a:avLst/>
                <a:gdLst>
                  <a:gd name="T0" fmla="*/ 62 w 216"/>
                  <a:gd name="T1" fmla="*/ 102 h 191"/>
                  <a:gd name="T2" fmla="*/ 68 w 216"/>
                  <a:gd name="T3" fmla="*/ 96 h 191"/>
                  <a:gd name="T4" fmla="*/ 77 w 216"/>
                  <a:gd name="T5" fmla="*/ 96 h 191"/>
                  <a:gd name="T6" fmla="*/ 81 w 216"/>
                  <a:gd name="T7" fmla="*/ 188 h 191"/>
                  <a:gd name="T8" fmla="*/ 72 w 216"/>
                  <a:gd name="T9" fmla="*/ 191 h 191"/>
                  <a:gd name="T10" fmla="*/ 65 w 216"/>
                  <a:gd name="T11" fmla="*/ 188 h 191"/>
                  <a:gd name="T12" fmla="*/ 60 w 216"/>
                  <a:gd name="T13" fmla="*/ 179 h 191"/>
                  <a:gd name="T14" fmla="*/ 65 w 216"/>
                  <a:gd name="T15" fmla="*/ 171 h 191"/>
                  <a:gd name="T16" fmla="*/ 54 w 216"/>
                  <a:gd name="T17" fmla="*/ 155 h 191"/>
                  <a:gd name="T18" fmla="*/ 24 w 216"/>
                  <a:gd name="T19" fmla="*/ 146 h 191"/>
                  <a:gd name="T20" fmla="*/ 9 w 216"/>
                  <a:gd name="T21" fmla="*/ 129 h 191"/>
                  <a:gd name="T22" fmla="*/ 0 w 216"/>
                  <a:gd name="T23" fmla="*/ 96 h 191"/>
                  <a:gd name="T24" fmla="*/ 5 w 216"/>
                  <a:gd name="T25" fmla="*/ 72 h 191"/>
                  <a:gd name="T26" fmla="*/ 18 w 216"/>
                  <a:gd name="T27" fmla="*/ 53 h 191"/>
                  <a:gd name="T28" fmla="*/ 48 w 216"/>
                  <a:gd name="T29" fmla="*/ 36 h 191"/>
                  <a:gd name="T30" fmla="*/ 65 w 216"/>
                  <a:gd name="T31" fmla="*/ 36 h 191"/>
                  <a:gd name="T32" fmla="*/ 72 w 216"/>
                  <a:gd name="T33" fmla="*/ 42 h 191"/>
                  <a:gd name="T34" fmla="*/ 72 w 216"/>
                  <a:gd name="T35" fmla="*/ 51 h 191"/>
                  <a:gd name="T36" fmla="*/ 65 w 216"/>
                  <a:gd name="T37" fmla="*/ 59 h 191"/>
                  <a:gd name="T38" fmla="*/ 53 w 216"/>
                  <a:gd name="T39" fmla="*/ 60 h 191"/>
                  <a:gd name="T40" fmla="*/ 35 w 216"/>
                  <a:gd name="T41" fmla="*/ 71 h 191"/>
                  <a:gd name="T42" fmla="*/ 27 w 216"/>
                  <a:gd name="T43" fmla="*/ 81 h 191"/>
                  <a:gd name="T44" fmla="*/ 24 w 216"/>
                  <a:gd name="T45" fmla="*/ 96 h 191"/>
                  <a:gd name="T46" fmla="*/ 29 w 216"/>
                  <a:gd name="T47" fmla="*/ 116 h 191"/>
                  <a:gd name="T48" fmla="*/ 38 w 216"/>
                  <a:gd name="T49" fmla="*/ 126 h 191"/>
                  <a:gd name="T50" fmla="*/ 54 w 216"/>
                  <a:gd name="T51" fmla="*/ 132 h 191"/>
                  <a:gd name="T52" fmla="*/ 65 w 216"/>
                  <a:gd name="T53" fmla="*/ 116 h 191"/>
                  <a:gd name="T54" fmla="*/ 60 w 216"/>
                  <a:gd name="T55" fmla="*/ 107 h 191"/>
                  <a:gd name="T56" fmla="*/ 173 w 216"/>
                  <a:gd name="T57" fmla="*/ 36 h 191"/>
                  <a:gd name="T58" fmla="*/ 200 w 216"/>
                  <a:gd name="T59" fmla="*/ 53 h 191"/>
                  <a:gd name="T60" fmla="*/ 212 w 216"/>
                  <a:gd name="T61" fmla="*/ 72 h 191"/>
                  <a:gd name="T62" fmla="*/ 216 w 216"/>
                  <a:gd name="T63" fmla="*/ 96 h 191"/>
                  <a:gd name="T64" fmla="*/ 207 w 216"/>
                  <a:gd name="T65" fmla="*/ 129 h 191"/>
                  <a:gd name="T66" fmla="*/ 189 w 216"/>
                  <a:gd name="T67" fmla="*/ 146 h 191"/>
                  <a:gd name="T68" fmla="*/ 156 w 216"/>
                  <a:gd name="T69" fmla="*/ 155 h 191"/>
                  <a:gd name="T70" fmla="*/ 149 w 216"/>
                  <a:gd name="T71" fmla="*/ 152 h 191"/>
                  <a:gd name="T72" fmla="*/ 144 w 216"/>
                  <a:gd name="T73" fmla="*/ 144 h 191"/>
                  <a:gd name="T74" fmla="*/ 149 w 216"/>
                  <a:gd name="T75" fmla="*/ 135 h 191"/>
                  <a:gd name="T76" fmla="*/ 156 w 216"/>
                  <a:gd name="T77" fmla="*/ 132 h 191"/>
                  <a:gd name="T78" fmla="*/ 170 w 216"/>
                  <a:gd name="T79" fmla="*/ 129 h 191"/>
                  <a:gd name="T80" fmla="*/ 182 w 216"/>
                  <a:gd name="T81" fmla="*/ 120 h 191"/>
                  <a:gd name="T82" fmla="*/ 192 w 216"/>
                  <a:gd name="T83" fmla="*/ 102 h 191"/>
                  <a:gd name="T84" fmla="*/ 192 w 216"/>
                  <a:gd name="T85" fmla="*/ 89 h 191"/>
                  <a:gd name="T86" fmla="*/ 183 w 216"/>
                  <a:gd name="T87" fmla="*/ 71 h 191"/>
                  <a:gd name="T88" fmla="*/ 174 w 216"/>
                  <a:gd name="T89" fmla="*/ 62 h 191"/>
                  <a:gd name="T90" fmla="*/ 137 w 216"/>
                  <a:gd name="T91" fmla="*/ 60 h 191"/>
                  <a:gd name="T92" fmla="*/ 155 w 216"/>
                  <a:gd name="T93" fmla="*/ 78 h 191"/>
                  <a:gd name="T94" fmla="*/ 155 w 216"/>
                  <a:gd name="T95" fmla="*/ 89 h 191"/>
                  <a:gd name="T96" fmla="*/ 149 w 216"/>
                  <a:gd name="T97" fmla="*/ 95 h 191"/>
                  <a:gd name="T98" fmla="*/ 140 w 216"/>
                  <a:gd name="T99" fmla="*/ 95 h 191"/>
                  <a:gd name="T100" fmla="*/ 137 w 216"/>
                  <a:gd name="T101" fmla="*/ 3 h 191"/>
                  <a:gd name="T102" fmla="*/ 144 w 216"/>
                  <a:gd name="T103" fmla="*/ 0 h 191"/>
                  <a:gd name="T104" fmla="*/ 153 w 216"/>
                  <a:gd name="T105" fmla="*/ 3 h 191"/>
                  <a:gd name="T106" fmla="*/ 156 w 216"/>
                  <a:gd name="T107" fmla="*/ 12 h 191"/>
                  <a:gd name="T108" fmla="*/ 153 w 216"/>
                  <a:gd name="T109" fmla="*/ 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" h="191">
                    <a:moveTo>
                      <a:pt x="60" y="107"/>
                    </a:moveTo>
                    <a:lnTo>
                      <a:pt x="60" y="107"/>
                    </a:lnTo>
                    <a:lnTo>
                      <a:pt x="62" y="102"/>
                    </a:lnTo>
                    <a:lnTo>
                      <a:pt x="65" y="99"/>
                    </a:lnTo>
                    <a:lnTo>
                      <a:pt x="65" y="99"/>
                    </a:lnTo>
                    <a:lnTo>
                      <a:pt x="68" y="96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7" y="96"/>
                    </a:lnTo>
                    <a:lnTo>
                      <a:pt x="81" y="99"/>
                    </a:lnTo>
                    <a:lnTo>
                      <a:pt x="125" y="144"/>
                    </a:lnTo>
                    <a:lnTo>
                      <a:pt x="81" y="188"/>
                    </a:lnTo>
                    <a:lnTo>
                      <a:pt x="81" y="188"/>
                    </a:lnTo>
                    <a:lnTo>
                      <a:pt x="77" y="191"/>
                    </a:lnTo>
                    <a:lnTo>
                      <a:pt x="72" y="191"/>
                    </a:lnTo>
                    <a:lnTo>
                      <a:pt x="72" y="191"/>
                    </a:lnTo>
                    <a:lnTo>
                      <a:pt x="68" y="191"/>
                    </a:lnTo>
                    <a:lnTo>
                      <a:pt x="65" y="188"/>
                    </a:lnTo>
                    <a:lnTo>
                      <a:pt x="65" y="188"/>
                    </a:lnTo>
                    <a:lnTo>
                      <a:pt x="62" y="185"/>
                    </a:lnTo>
                    <a:lnTo>
                      <a:pt x="60" y="179"/>
                    </a:lnTo>
                    <a:lnTo>
                      <a:pt x="60" y="179"/>
                    </a:lnTo>
                    <a:lnTo>
                      <a:pt x="62" y="174"/>
                    </a:lnTo>
                    <a:lnTo>
                      <a:pt x="65" y="171"/>
                    </a:lnTo>
                    <a:lnTo>
                      <a:pt x="80" y="155"/>
                    </a:lnTo>
                    <a:lnTo>
                      <a:pt x="54" y="155"/>
                    </a:lnTo>
                    <a:lnTo>
                      <a:pt x="54" y="155"/>
                    </a:lnTo>
                    <a:lnTo>
                      <a:pt x="44" y="155"/>
                    </a:lnTo>
                    <a:lnTo>
                      <a:pt x="33" y="152"/>
                    </a:lnTo>
                    <a:lnTo>
                      <a:pt x="24" y="146"/>
                    </a:lnTo>
                    <a:lnTo>
                      <a:pt x="17" y="138"/>
                    </a:lnTo>
                    <a:lnTo>
                      <a:pt x="17" y="138"/>
                    </a:lnTo>
                    <a:lnTo>
                      <a:pt x="9" y="129"/>
                    </a:lnTo>
                    <a:lnTo>
                      <a:pt x="5" y="119"/>
                    </a:lnTo>
                    <a:lnTo>
                      <a:pt x="2" y="107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84"/>
                    </a:lnTo>
                    <a:lnTo>
                      <a:pt x="5" y="72"/>
                    </a:lnTo>
                    <a:lnTo>
                      <a:pt x="11" y="62"/>
                    </a:lnTo>
                    <a:lnTo>
                      <a:pt x="18" y="53"/>
                    </a:lnTo>
                    <a:lnTo>
                      <a:pt x="18" y="53"/>
                    </a:lnTo>
                    <a:lnTo>
                      <a:pt x="27" y="45"/>
                    </a:lnTo>
                    <a:lnTo>
                      <a:pt x="38" y="39"/>
                    </a:lnTo>
                    <a:lnTo>
                      <a:pt x="48" y="36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5" y="36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72" y="4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51"/>
                    </a:lnTo>
                    <a:lnTo>
                      <a:pt x="69" y="56"/>
                    </a:lnTo>
                    <a:lnTo>
                      <a:pt x="69" y="56"/>
                    </a:lnTo>
                    <a:lnTo>
                      <a:pt x="65" y="59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3" y="60"/>
                    </a:lnTo>
                    <a:lnTo>
                      <a:pt x="47" y="62"/>
                    </a:lnTo>
                    <a:lnTo>
                      <a:pt x="41" y="65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0" y="75"/>
                    </a:lnTo>
                    <a:lnTo>
                      <a:pt x="27" y="81"/>
                    </a:lnTo>
                    <a:lnTo>
                      <a:pt x="24" y="89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7" y="110"/>
                    </a:lnTo>
                    <a:lnTo>
                      <a:pt x="29" y="116"/>
                    </a:lnTo>
                    <a:lnTo>
                      <a:pt x="33" y="120"/>
                    </a:lnTo>
                    <a:lnTo>
                      <a:pt x="33" y="120"/>
                    </a:lnTo>
                    <a:lnTo>
                      <a:pt x="38" y="126"/>
                    </a:lnTo>
                    <a:lnTo>
                      <a:pt x="44" y="129"/>
                    </a:lnTo>
                    <a:lnTo>
                      <a:pt x="48" y="131"/>
                    </a:lnTo>
                    <a:lnTo>
                      <a:pt x="54" y="132"/>
                    </a:lnTo>
                    <a:lnTo>
                      <a:pt x="80" y="132"/>
                    </a:lnTo>
                    <a:lnTo>
                      <a:pt x="65" y="116"/>
                    </a:lnTo>
                    <a:lnTo>
                      <a:pt x="65" y="116"/>
                    </a:lnTo>
                    <a:lnTo>
                      <a:pt x="62" y="113"/>
                    </a:lnTo>
                    <a:lnTo>
                      <a:pt x="60" y="107"/>
                    </a:lnTo>
                    <a:lnTo>
                      <a:pt x="60" y="107"/>
                    </a:lnTo>
                    <a:close/>
                    <a:moveTo>
                      <a:pt x="162" y="36"/>
                    </a:moveTo>
                    <a:lnTo>
                      <a:pt x="162" y="36"/>
                    </a:lnTo>
                    <a:lnTo>
                      <a:pt x="173" y="36"/>
                    </a:lnTo>
                    <a:lnTo>
                      <a:pt x="183" y="39"/>
                    </a:lnTo>
                    <a:lnTo>
                      <a:pt x="192" y="45"/>
                    </a:lnTo>
                    <a:lnTo>
                      <a:pt x="200" y="53"/>
                    </a:lnTo>
                    <a:lnTo>
                      <a:pt x="200" y="53"/>
                    </a:lnTo>
                    <a:lnTo>
                      <a:pt x="207" y="62"/>
                    </a:lnTo>
                    <a:lnTo>
                      <a:pt x="212" y="72"/>
                    </a:lnTo>
                    <a:lnTo>
                      <a:pt x="215" y="84"/>
                    </a:lnTo>
                    <a:lnTo>
                      <a:pt x="216" y="96"/>
                    </a:lnTo>
                    <a:lnTo>
                      <a:pt x="216" y="96"/>
                    </a:lnTo>
                    <a:lnTo>
                      <a:pt x="215" y="107"/>
                    </a:lnTo>
                    <a:lnTo>
                      <a:pt x="212" y="119"/>
                    </a:lnTo>
                    <a:lnTo>
                      <a:pt x="207" y="129"/>
                    </a:lnTo>
                    <a:lnTo>
                      <a:pt x="198" y="138"/>
                    </a:lnTo>
                    <a:lnTo>
                      <a:pt x="198" y="138"/>
                    </a:lnTo>
                    <a:lnTo>
                      <a:pt x="189" y="146"/>
                    </a:lnTo>
                    <a:lnTo>
                      <a:pt x="179" y="152"/>
                    </a:lnTo>
                    <a:lnTo>
                      <a:pt x="168" y="155"/>
                    </a:lnTo>
                    <a:lnTo>
                      <a:pt x="156" y="155"/>
                    </a:lnTo>
                    <a:lnTo>
                      <a:pt x="156" y="155"/>
                    </a:lnTo>
                    <a:lnTo>
                      <a:pt x="152" y="155"/>
                    </a:lnTo>
                    <a:lnTo>
                      <a:pt x="149" y="152"/>
                    </a:lnTo>
                    <a:lnTo>
                      <a:pt x="149" y="152"/>
                    </a:lnTo>
                    <a:lnTo>
                      <a:pt x="146" y="149"/>
                    </a:lnTo>
                    <a:lnTo>
                      <a:pt x="144" y="144"/>
                    </a:lnTo>
                    <a:lnTo>
                      <a:pt x="144" y="144"/>
                    </a:lnTo>
                    <a:lnTo>
                      <a:pt x="146" y="140"/>
                    </a:lnTo>
                    <a:lnTo>
                      <a:pt x="149" y="135"/>
                    </a:lnTo>
                    <a:lnTo>
                      <a:pt x="149" y="135"/>
                    </a:lnTo>
                    <a:lnTo>
                      <a:pt x="152" y="132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64" y="131"/>
                    </a:lnTo>
                    <a:lnTo>
                      <a:pt x="170" y="129"/>
                    </a:lnTo>
                    <a:lnTo>
                      <a:pt x="176" y="126"/>
                    </a:lnTo>
                    <a:lnTo>
                      <a:pt x="182" y="120"/>
                    </a:lnTo>
                    <a:lnTo>
                      <a:pt x="182" y="120"/>
                    </a:lnTo>
                    <a:lnTo>
                      <a:pt x="186" y="116"/>
                    </a:lnTo>
                    <a:lnTo>
                      <a:pt x="189" y="110"/>
                    </a:lnTo>
                    <a:lnTo>
                      <a:pt x="192" y="102"/>
                    </a:lnTo>
                    <a:lnTo>
                      <a:pt x="192" y="96"/>
                    </a:lnTo>
                    <a:lnTo>
                      <a:pt x="192" y="96"/>
                    </a:lnTo>
                    <a:lnTo>
                      <a:pt x="192" y="89"/>
                    </a:lnTo>
                    <a:lnTo>
                      <a:pt x="191" y="81"/>
                    </a:lnTo>
                    <a:lnTo>
                      <a:pt x="188" y="75"/>
                    </a:lnTo>
                    <a:lnTo>
                      <a:pt x="183" y="71"/>
                    </a:lnTo>
                    <a:lnTo>
                      <a:pt x="183" y="71"/>
                    </a:lnTo>
                    <a:lnTo>
                      <a:pt x="179" y="65"/>
                    </a:lnTo>
                    <a:lnTo>
                      <a:pt x="174" y="62"/>
                    </a:lnTo>
                    <a:lnTo>
                      <a:pt x="168" y="60"/>
                    </a:lnTo>
                    <a:lnTo>
                      <a:pt x="162" y="60"/>
                    </a:lnTo>
                    <a:lnTo>
                      <a:pt x="137" y="60"/>
                    </a:lnTo>
                    <a:lnTo>
                      <a:pt x="153" y="75"/>
                    </a:lnTo>
                    <a:lnTo>
                      <a:pt x="153" y="75"/>
                    </a:lnTo>
                    <a:lnTo>
                      <a:pt x="155" y="78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5" y="89"/>
                    </a:lnTo>
                    <a:lnTo>
                      <a:pt x="153" y="92"/>
                    </a:lnTo>
                    <a:lnTo>
                      <a:pt x="153" y="92"/>
                    </a:lnTo>
                    <a:lnTo>
                      <a:pt x="149" y="95"/>
                    </a:lnTo>
                    <a:lnTo>
                      <a:pt x="144" y="96"/>
                    </a:lnTo>
                    <a:lnTo>
                      <a:pt x="144" y="96"/>
                    </a:lnTo>
                    <a:lnTo>
                      <a:pt x="140" y="95"/>
                    </a:lnTo>
                    <a:lnTo>
                      <a:pt x="137" y="92"/>
                    </a:lnTo>
                    <a:lnTo>
                      <a:pt x="92" y="47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3" y="3"/>
                    </a:lnTo>
                    <a:lnTo>
                      <a:pt x="153" y="3"/>
                    </a:lnTo>
                    <a:lnTo>
                      <a:pt x="155" y="6"/>
                    </a:lnTo>
                    <a:lnTo>
                      <a:pt x="156" y="12"/>
                    </a:lnTo>
                    <a:lnTo>
                      <a:pt x="156" y="12"/>
                    </a:lnTo>
                    <a:lnTo>
                      <a:pt x="155" y="17"/>
                    </a:lnTo>
                    <a:lnTo>
                      <a:pt x="153" y="20"/>
                    </a:lnTo>
                    <a:lnTo>
                      <a:pt x="137" y="36"/>
                    </a:lnTo>
                    <a:lnTo>
                      <a:pt x="162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11" name="Rectangle 1846"/>
            <p:cNvSpPr>
              <a:spLocks noChangeArrowheads="1"/>
            </p:cNvSpPr>
            <p:nvPr/>
          </p:nvSpPr>
          <p:spPr bwMode="auto">
            <a:xfrm>
              <a:off x="1614663" y="1330896"/>
              <a:ext cx="74539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err="1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Vocabulary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sp>
        <p:nvSpPr>
          <p:cNvPr id="2069" name="Ellipse 2068"/>
          <p:cNvSpPr/>
          <p:nvPr/>
        </p:nvSpPr>
        <p:spPr>
          <a:xfrm>
            <a:off x="5975249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12" name="Rectangle 1847"/>
          <p:cNvSpPr>
            <a:spLocks noChangeArrowheads="1"/>
          </p:cNvSpPr>
          <p:nvPr/>
        </p:nvSpPr>
        <p:spPr bwMode="auto">
          <a:xfrm>
            <a:off x="6300192" y="2028920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Broker</a:t>
            </a:r>
            <a:endParaRPr lang="de-DE" altLang="de-DE" sz="1400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095" name="Gruppieren 2094"/>
          <p:cNvGrpSpPr/>
          <p:nvPr/>
        </p:nvGrpSpPr>
        <p:grpSpPr>
          <a:xfrm>
            <a:off x="6819413" y="588760"/>
            <a:ext cx="566171" cy="783611"/>
            <a:chOff x="6836079" y="356523"/>
            <a:chExt cx="566171" cy="783610"/>
          </a:xfrm>
        </p:grpSpPr>
        <p:sp>
          <p:nvSpPr>
            <p:cNvPr id="2072" name="Ellipse 2071"/>
            <p:cNvSpPr/>
            <p:nvPr/>
          </p:nvSpPr>
          <p:spPr>
            <a:xfrm>
              <a:off x="6836079" y="356523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379" name="Rectangle 1914"/>
            <p:cNvSpPr>
              <a:spLocks noChangeArrowheads="1"/>
            </p:cNvSpPr>
            <p:nvPr/>
          </p:nvSpPr>
          <p:spPr bwMode="auto">
            <a:xfrm>
              <a:off x="6845051" y="970856"/>
              <a:ext cx="54822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Clearing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75" name="Gruppieren 2074"/>
            <p:cNvGrpSpPr/>
            <p:nvPr/>
          </p:nvGrpSpPr>
          <p:grpSpPr>
            <a:xfrm>
              <a:off x="7065983" y="499114"/>
              <a:ext cx="106363" cy="280988"/>
              <a:chOff x="1301750" y="3932238"/>
              <a:chExt cx="106363" cy="280988"/>
            </a:xfrm>
          </p:grpSpPr>
          <p:sp>
            <p:nvSpPr>
              <p:cNvPr id="2076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7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8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9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0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1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2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3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4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2097" name="Gruppieren 2096"/>
          <p:cNvGrpSpPr/>
          <p:nvPr/>
        </p:nvGrpSpPr>
        <p:grpSpPr>
          <a:xfrm>
            <a:off x="7462217" y="1147823"/>
            <a:ext cx="566171" cy="762338"/>
            <a:chOff x="7428196" y="963730"/>
            <a:chExt cx="566171" cy="762339"/>
          </a:xfrm>
        </p:grpSpPr>
        <p:sp>
          <p:nvSpPr>
            <p:cNvPr id="1405" name="Rectangle 1940"/>
            <p:cNvSpPr>
              <a:spLocks noChangeArrowheads="1"/>
            </p:cNvSpPr>
            <p:nvPr/>
          </p:nvSpPr>
          <p:spPr bwMode="auto">
            <a:xfrm>
              <a:off x="7441176" y="1556792"/>
              <a:ext cx="54021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Registry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96" name="Gruppieren 2095"/>
            <p:cNvGrpSpPr/>
            <p:nvPr/>
          </p:nvGrpSpPr>
          <p:grpSpPr>
            <a:xfrm>
              <a:off x="7428196" y="963730"/>
              <a:ext cx="566171" cy="566171"/>
              <a:chOff x="7428196" y="963730"/>
              <a:chExt cx="566171" cy="566171"/>
            </a:xfrm>
          </p:grpSpPr>
          <p:sp>
            <p:nvSpPr>
              <p:cNvPr id="2074" name="Ellipse 2073"/>
              <p:cNvSpPr/>
              <p:nvPr/>
            </p:nvSpPr>
            <p:spPr>
              <a:xfrm>
                <a:off x="7428196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85" name="Gruppieren 2084"/>
              <p:cNvGrpSpPr/>
              <p:nvPr/>
            </p:nvGrpSpPr>
            <p:grpSpPr>
              <a:xfrm>
                <a:off x="7658100" y="1106321"/>
                <a:ext cx="106363" cy="280988"/>
                <a:chOff x="1301750" y="3932238"/>
                <a:chExt cx="106363" cy="280988"/>
              </a:xfrm>
            </p:grpSpPr>
            <p:sp>
              <p:nvSpPr>
                <p:cNvPr id="208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1301750" y="3932238"/>
                  <a:ext cx="106363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7" name="Rectangle 1250"/>
                <p:cNvSpPr>
                  <a:spLocks noChangeArrowheads="1"/>
                </p:cNvSpPr>
                <p:nvPr/>
              </p:nvSpPr>
              <p:spPr bwMode="auto">
                <a:xfrm>
                  <a:off x="1309688" y="3940175"/>
                  <a:ext cx="90488" cy="209550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8" name="Line 1251"/>
                <p:cNvSpPr>
                  <a:spLocks noChangeShapeType="1"/>
                </p:cNvSpPr>
                <p:nvPr/>
              </p:nvSpPr>
              <p:spPr bwMode="auto">
                <a:xfrm>
                  <a:off x="1309688" y="4125913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9" name="Line 1252"/>
                <p:cNvSpPr>
                  <a:spLocks noChangeShapeType="1"/>
                </p:cNvSpPr>
                <p:nvPr/>
              </p:nvSpPr>
              <p:spPr bwMode="auto">
                <a:xfrm>
                  <a:off x="1309688" y="408463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0" name="Line 1253"/>
                <p:cNvSpPr>
                  <a:spLocks noChangeShapeType="1"/>
                </p:cNvSpPr>
                <p:nvPr/>
              </p:nvSpPr>
              <p:spPr bwMode="auto">
                <a:xfrm>
                  <a:off x="1309688" y="4044950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1" name="Line 1254"/>
                <p:cNvSpPr>
                  <a:spLocks noChangeShapeType="1"/>
                </p:cNvSpPr>
                <p:nvPr/>
              </p:nvSpPr>
              <p:spPr bwMode="auto">
                <a:xfrm>
                  <a:off x="1309688" y="4003675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2" name="Line 1255"/>
                <p:cNvSpPr>
                  <a:spLocks noChangeShapeType="1"/>
                </p:cNvSpPr>
                <p:nvPr/>
              </p:nvSpPr>
              <p:spPr bwMode="auto">
                <a:xfrm>
                  <a:off x="1309688" y="396398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3" name="Freeform 1256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4" name="Freeform 1257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9525">
                  <a:solidFill>
                    <a:srgbClr val="A8AFA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2112" name="Gruppieren 2111"/>
          <p:cNvGrpSpPr/>
          <p:nvPr/>
        </p:nvGrpSpPr>
        <p:grpSpPr>
          <a:xfrm>
            <a:off x="6156180" y="1147823"/>
            <a:ext cx="566171" cy="762338"/>
            <a:chOff x="6247914" y="963730"/>
            <a:chExt cx="566171" cy="762339"/>
          </a:xfrm>
        </p:grpSpPr>
        <p:sp>
          <p:nvSpPr>
            <p:cNvPr id="1404" name="Rectangle 1939"/>
            <p:cNvSpPr>
              <a:spLocks noChangeArrowheads="1"/>
            </p:cNvSpPr>
            <p:nvPr/>
          </p:nvSpPr>
          <p:spPr bwMode="auto">
            <a:xfrm>
              <a:off x="6346655" y="1556792"/>
              <a:ext cx="36869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Index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111" name="Gruppieren 2110"/>
            <p:cNvGrpSpPr/>
            <p:nvPr/>
          </p:nvGrpSpPr>
          <p:grpSpPr>
            <a:xfrm>
              <a:off x="6247914" y="963730"/>
              <a:ext cx="566171" cy="566171"/>
              <a:chOff x="6247914" y="963730"/>
              <a:chExt cx="566171" cy="566171"/>
            </a:xfrm>
          </p:grpSpPr>
          <p:sp>
            <p:nvSpPr>
              <p:cNvPr id="2073" name="Ellipse 2072"/>
              <p:cNvSpPr/>
              <p:nvPr/>
            </p:nvSpPr>
            <p:spPr>
              <a:xfrm>
                <a:off x="6247914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98" name="Gruppieren 2097"/>
              <p:cNvGrpSpPr/>
              <p:nvPr/>
            </p:nvGrpSpPr>
            <p:grpSpPr>
              <a:xfrm>
                <a:off x="6452418" y="1148390"/>
                <a:ext cx="157163" cy="220662"/>
                <a:chOff x="1851025" y="4202113"/>
                <a:chExt cx="157163" cy="220662"/>
              </a:xfrm>
            </p:grpSpPr>
            <p:sp>
              <p:nvSpPr>
                <p:cNvPr id="2099" name="Freeform 1213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0" name="Freeform 1214"/>
                <p:cNvSpPr>
                  <a:spLocks/>
                </p:cNvSpPr>
                <p:nvPr/>
              </p:nvSpPr>
              <p:spPr bwMode="auto">
                <a:xfrm>
                  <a:off x="1851025" y="4356100"/>
                  <a:ext cx="157163" cy="14288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1" name="Freeform 1215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2" name="Freeform 1216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3" name="Freeform 1217"/>
                <p:cNvSpPr>
                  <a:spLocks/>
                </p:cNvSpPr>
                <p:nvPr/>
              </p:nvSpPr>
              <p:spPr bwMode="auto">
                <a:xfrm>
                  <a:off x="1851025" y="4310063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1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1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1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1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4" name="Freeform 1218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5" name="Freeform 1219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6" name="Freeform 1220"/>
                <p:cNvSpPr>
                  <a:spLocks/>
                </p:cNvSpPr>
                <p:nvPr/>
              </p:nvSpPr>
              <p:spPr bwMode="auto">
                <a:xfrm>
                  <a:off x="1851025" y="4262438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2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2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7" name="Freeform 1221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8" name="Freeform 1222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9" name="Freeform 1223"/>
                <p:cNvSpPr>
                  <a:spLocks/>
                </p:cNvSpPr>
                <p:nvPr/>
              </p:nvSpPr>
              <p:spPr bwMode="auto">
                <a:xfrm>
                  <a:off x="1851025" y="4216400"/>
                  <a:ext cx="157163" cy="12700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10" name="Freeform 1224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sp>
        <p:nvSpPr>
          <p:cNvPr id="2113" name="Ellipse 2112"/>
          <p:cNvSpPr/>
          <p:nvPr/>
        </p:nvSpPr>
        <p:spPr>
          <a:xfrm>
            <a:off x="1258073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114" name="Rectangle 1847"/>
          <p:cNvSpPr>
            <a:spLocks noChangeArrowheads="1"/>
          </p:cNvSpPr>
          <p:nvPr/>
        </p:nvSpPr>
        <p:spPr bwMode="auto">
          <a:xfrm>
            <a:off x="1577692" y="1982463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prstClr val="black"/>
                </a:solidFill>
                <a:latin typeface="Frutiger LT Com 45 Light" panose="020B0303030504020204" pitchFamily="34" charset="0"/>
              </a:rPr>
              <a:t>App Store</a:t>
            </a:r>
            <a:endParaRPr lang="de-DE" altLang="de-DE" sz="1400" b="1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137" name="Gruppieren 2136"/>
          <p:cNvGrpSpPr/>
          <p:nvPr/>
        </p:nvGrpSpPr>
        <p:grpSpPr>
          <a:xfrm>
            <a:off x="311932" y="3037032"/>
            <a:ext cx="2243844" cy="2243844"/>
            <a:chOff x="451022" y="3422005"/>
            <a:chExt cx="2243844" cy="2243844"/>
          </a:xfrm>
        </p:grpSpPr>
        <p:grpSp>
          <p:nvGrpSpPr>
            <p:cNvPr id="2130" name="Gruppieren 2129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29" name="Ellipse 2128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30" name="Gruppieren 2029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1855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6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7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8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9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0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1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8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9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0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1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2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3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4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036" name="Rechteck 2035"/>
              <p:cNvSpPr/>
              <p:nvPr/>
            </p:nvSpPr>
            <p:spPr>
              <a:xfrm>
                <a:off x="1043608" y="3854053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28" name="Ellipse 2127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5" name="Ellipse 2124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6" name="Ellipse 2125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032" name="Gruppieren 2031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1881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2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3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4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5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6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7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8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9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0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1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2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29" name="Gruppieren 2028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1896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7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8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9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0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1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2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3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4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5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6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7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8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9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0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1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2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3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4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31" name="Gruppieren 2030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1917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8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9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0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1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2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3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4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5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033" name="Rechteck 2032"/>
            <p:cNvSpPr/>
            <p:nvPr/>
          </p:nvSpPr>
          <p:spPr>
            <a:xfrm>
              <a:off x="993298" y="5281464"/>
              <a:ext cx="11592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A</a:t>
              </a:r>
            </a:p>
          </p:txBody>
        </p:sp>
        <p:sp>
          <p:nvSpPr>
            <p:cNvPr id="2122" name="Ellipse 2121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32" name="Gerade Verbindung 2131"/>
            <p:cNvCxnSpPr>
              <a:stCxn id="2125" idx="7"/>
              <a:endCxn id="2129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Gerade Verbindung 2133"/>
            <p:cNvCxnSpPr>
              <a:stCxn id="2126" idx="1"/>
              <a:endCxn id="2129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Gerade Verbindung 2135"/>
            <p:cNvCxnSpPr>
              <a:stCxn id="2128" idx="0"/>
              <a:endCxn id="2129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8" name="Gruppieren 2137"/>
          <p:cNvGrpSpPr/>
          <p:nvPr/>
        </p:nvGrpSpPr>
        <p:grpSpPr>
          <a:xfrm>
            <a:off x="3450078" y="4497524"/>
            <a:ext cx="2243844" cy="2243844"/>
            <a:chOff x="451022" y="3422005"/>
            <a:chExt cx="2243844" cy="2243844"/>
          </a:xfrm>
        </p:grpSpPr>
        <p:grpSp>
          <p:nvGrpSpPr>
            <p:cNvPr id="2139" name="Gruppieren 2138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91" name="Ellipse 2190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92" name="Gruppieren 2191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2194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5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6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7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8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9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0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1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2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3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4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5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6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7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193" name="Rechteck 2192"/>
              <p:cNvSpPr/>
              <p:nvPr/>
            </p:nvSpPr>
            <p:spPr>
              <a:xfrm>
                <a:off x="1043608" y="3833720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40" name="Ellipse 2139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1" name="Ellipse 2140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2" name="Ellipse 2141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143" name="Gruppieren 2142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2179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0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1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2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3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4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5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6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7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8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9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90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4" name="Gruppieren 2143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2160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1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2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3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4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5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6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7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8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9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0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1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2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3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4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5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6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7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8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5" name="Gruppieren 2144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2151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2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3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4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5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6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7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8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9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146" name="Rechteck 2145"/>
            <p:cNvSpPr/>
            <p:nvPr/>
          </p:nvSpPr>
          <p:spPr>
            <a:xfrm>
              <a:off x="993298" y="5281464"/>
              <a:ext cx="11384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B</a:t>
              </a:r>
            </a:p>
          </p:txBody>
        </p:sp>
        <p:sp>
          <p:nvSpPr>
            <p:cNvPr id="2147" name="Ellipse 2146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48" name="Gerade Verbindung 2147"/>
            <p:cNvCxnSpPr>
              <a:stCxn id="2141" idx="7"/>
              <a:endCxn id="2191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Gerade Verbindung 2148"/>
            <p:cNvCxnSpPr>
              <a:stCxn id="2142" idx="1"/>
              <a:endCxn id="2191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Gerade Verbindung 2149"/>
            <p:cNvCxnSpPr>
              <a:stCxn id="2140" idx="0"/>
              <a:endCxn id="2191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1" name="Gruppieren 2210"/>
          <p:cNvGrpSpPr/>
          <p:nvPr/>
        </p:nvGrpSpPr>
        <p:grpSpPr>
          <a:xfrm>
            <a:off x="2860307" y="3112520"/>
            <a:ext cx="1063625" cy="1001156"/>
            <a:chOff x="1043608" y="3499460"/>
            <a:chExt cx="1063625" cy="1001156"/>
          </a:xfrm>
        </p:grpSpPr>
        <p:sp>
          <p:nvSpPr>
            <p:cNvPr id="2263" name="Ellipse 2262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64" name="Gruppieren 2263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66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7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8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9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0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1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2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3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4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5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6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7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8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9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65" name="Rechteck 2264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grpSp>
        <p:nvGrpSpPr>
          <p:cNvPr id="2280" name="Gruppieren 2279"/>
          <p:cNvGrpSpPr/>
          <p:nvPr/>
        </p:nvGrpSpPr>
        <p:grpSpPr>
          <a:xfrm>
            <a:off x="6822324" y="3112520"/>
            <a:ext cx="1063625" cy="1001156"/>
            <a:chOff x="1043608" y="3499460"/>
            <a:chExt cx="1063625" cy="1001156"/>
          </a:xfrm>
        </p:grpSpPr>
        <p:sp>
          <p:nvSpPr>
            <p:cNvPr id="2281" name="Ellipse 2280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82" name="Gruppieren 2281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84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5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6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7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8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9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0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1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2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3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4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5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6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7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83" name="Rechteck 2282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sp>
        <p:nvSpPr>
          <p:cNvPr id="2298" name="Rectangle 1370"/>
          <p:cNvSpPr>
            <a:spLocks noChangeArrowheads="1"/>
          </p:cNvSpPr>
          <p:nvPr/>
        </p:nvSpPr>
        <p:spPr bwMode="auto">
          <a:xfrm>
            <a:off x="2123732" y="3325062"/>
            <a:ext cx="468077" cy="184666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0" name="Gruppieren 2299"/>
          <p:cNvGrpSpPr/>
          <p:nvPr/>
        </p:nvGrpSpPr>
        <p:grpSpPr>
          <a:xfrm>
            <a:off x="7551502" y="2656665"/>
            <a:ext cx="1548196" cy="934677"/>
            <a:chOff x="7262813" y="2800350"/>
            <a:chExt cx="1346714" cy="817563"/>
          </a:xfrm>
        </p:grpSpPr>
        <p:sp>
          <p:nvSpPr>
            <p:cNvPr id="1649" name="Freeform 1382"/>
            <p:cNvSpPr>
              <a:spLocks/>
            </p:cNvSpPr>
            <p:nvPr/>
          </p:nvSpPr>
          <p:spPr bwMode="auto">
            <a:xfrm>
              <a:off x="7262813" y="2800350"/>
              <a:ext cx="1346714" cy="817563"/>
            </a:xfrm>
            <a:custGeom>
              <a:avLst/>
              <a:gdLst>
                <a:gd name="T0" fmla="*/ 524 w 1130"/>
                <a:gd name="T1" fmla="*/ 0 h 687"/>
                <a:gd name="T2" fmla="*/ 576 w 1130"/>
                <a:gd name="T3" fmla="*/ 4 h 687"/>
                <a:gd name="T4" fmla="*/ 627 w 1130"/>
                <a:gd name="T5" fmla="*/ 18 h 687"/>
                <a:gd name="T6" fmla="*/ 674 w 1130"/>
                <a:gd name="T7" fmla="*/ 39 h 687"/>
                <a:gd name="T8" fmla="*/ 716 w 1130"/>
                <a:gd name="T9" fmla="*/ 67 h 687"/>
                <a:gd name="T10" fmla="*/ 753 w 1130"/>
                <a:gd name="T11" fmla="*/ 103 h 687"/>
                <a:gd name="T12" fmla="*/ 786 w 1130"/>
                <a:gd name="T13" fmla="*/ 144 h 687"/>
                <a:gd name="T14" fmla="*/ 812 w 1130"/>
                <a:gd name="T15" fmla="*/ 189 h 687"/>
                <a:gd name="T16" fmla="*/ 831 w 1130"/>
                <a:gd name="T17" fmla="*/ 240 h 687"/>
                <a:gd name="T18" fmla="*/ 851 w 1130"/>
                <a:gd name="T19" fmla="*/ 232 h 687"/>
                <a:gd name="T20" fmla="*/ 890 w 1130"/>
                <a:gd name="T21" fmla="*/ 225 h 687"/>
                <a:gd name="T22" fmla="*/ 911 w 1130"/>
                <a:gd name="T23" fmla="*/ 223 h 687"/>
                <a:gd name="T24" fmla="*/ 954 w 1130"/>
                <a:gd name="T25" fmla="*/ 228 h 687"/>
                <a:gd name="T26" fmla="*/ 996 w 1130"/>
                <a:gd name="T27" fmla="*/ 241 h 687"/>
                <a:gd name="T28" fmla="*/ 1032 w 1130"/>
                <a:gd name="T29" fmla="*/ 262 h 687"/>
                <a:gd name="T30" fmla="*/ 1065 w 1130"/>
                <a:gd name="T31" fmla="*/ 291 h 687"/>
                <a:gd name="T32" fmla="*/ 1092 w 1130"/>
                <a:gd name="T33" fmla="*/ 325 h 687"/>
                <a:gd name="T34" fmla="*/ 1112 w 1130"/>
                <a:gd name="T35" fmla="*/ 364 h 687"/>
                <a:gd name="T36" fmla="*/ 1125 w 1130"/>
                <a:gd name="T37" fmla="*/ 408 h 687"/>
                <a:gd name="T38" fmla="*/ 1130 w 1130"/>
                <a:gd name="T39" fmla="*/ 456 h 687"/>
                <a:gd name="T40" fmla="*/ 1128 w 1130"/>
                <a:gd name="T41" fmla="*/ 478 h 687"/>
                <a:gd name="T42" fmla="*/ 1119 w 1130"/>
                <a:gd name="T43" fmla="*/ 523 h 687"/>
                <a:gd name="T44" fmla="*/ 1103 w 1130"/>
                <a:gd name="T45" fmla="*/ 565 h 687"/>
                <a:gd name="T46" fmla="*/ 1079 w 1130"/>
                <a:gd name="T47" fmla="*/ 603 h 687"/>
                <a:gd name="T48" fmla="*/ 1050 w 1130"/>
                <a:gd name="T49" fmla="*/ 634 h 687"/>
                <a:gd name="T50" fmla="*/ 1014 w 1130"/>
                <a:gd name="T51" fmla="*/ 658 h 687"/>
                <a:gd name="T52" fmla="*/ 975 w 1130"/>
                <a:gd name="T53" fmla="*/ 676 h 687"/>
                <a:gd name="T54" fmla="*/ 933 w 1130"/>
                <a:gd name="T55" fmla="*/ 685 h 687"/>
                <a:gd name="T56" fmla="*/ 903 w 1130"/>
                <a:gd name="T57" fmla="*/ 687 h 687"/>
                <a:gd name="T58" fmla="*/ 524 w 1130"/>
                <a:gd name="T59" fmla="*/ 687 h 687"/>
                <a:gd name="T60" fmla="*/ 192 w 1130"/>
                <a:gd name="T61" fmla="*/ 687 h 687"/>
                <a:gd name="T62" fmla="*/ 192 w 1130"/>
                <a:gd name="T63" fmla="*/ 687 h 687"/>
                <a:gd name="T64" fmla="*/ 153 w 1130"/>
                <a:gd name="T65" fmla="*/ 682 h 687"/>
                <a:gd name="T66" fmla="*/ 117 w 1130"/>
                <a:gd name="T67" fmla="*/ 670 h 687"/>
                <a:gd name="T68" fmla="*/ 84 w 1130"/>
                <a:gd name="T69" fmla="*/ 651 h 687"/>
                <a:gd name="T70" fmla="*/ 56 w 1130"/>
                <a:gd name="T71" fmla="*/ 627 h 687"/>
                <a:gd name="T72" fmla="*/ 33 w 1130"/>
                <a:gd name="T73" fmla="*/ 595 h 687"/>
                <a:gd name="T74" fmla="*/ 15 w 1130"/>
                <a:gd name="T75" fmla="*/ 561 h 687"/>
                <a:gd name="T76" fmla="*/ 5 w 1130"/>
                <a:gd name="T77" fmla="*/ 523 h 687"/>
                <a:gd name="T78" fmla="*/ 0 w 1130"/>
                <a:gd name="T79" fmla="*/ 481 h 687"/>
                <a:gd name="T80" fmla="*/ 2 w 1130"/>
                <a:gd name="T81" fmla="*/ 460 h 687"/>
                <a:gd name="T82" fmla="*/ 9 w 1130"/>
                <a:gd name="T83" fmla="*/ 421 h 687"/>
                <a:gd name="T84" fmla="*/ 23 w 1130"/>
                <a:gd name="T85" fmla="*/ 384 h 687"/>
                <a:gd name="T86" fmla="*/ 44 w 1130"/>
                <a:gd name="T87" fmla="*/ 351 h 687"/>
                <a:gd name="T88" fmla="*/ 71 w 1130"/>
                <a:gd name="T89" fmla="*/ 324 h 687"/>
                <a:gd name="T90" fmla="*/ 101 w 1130"/>
                <a:gd name="T91" fmla="*/ 301 h 687"/>
                <a:gd name="T92" fmla="*/ 135 w 1130"/>
                <a:gd name="T93" fmla="*/ 286 h 687"/>
                <a:gd name="T94" fmla="*/ 174 w 1130"/>
                <a:gd name="T95" fmla="*/ 277 h 687"/>
                <a:gd name="T96" fmla="*/ 206 w 1130"/>
                <a:gd name="T97" fmla="*/ 277 h 687"/>
                <a:gd name="T98" fmla="*/ 213 w 1130"/>
                <a:gd name="T99" fmla="*/ 249 h 687"/>
                <a:gd name="T100" fmla="*/ 233 w 1130"/>
                <a:gd name="T101" fmla="*/ 193 h 687"/>
                <a:gd name="T102" fmla="*/ 261 w 1130"/>
                <a:gd name="T103" fmla="*/ 142 h 687"/>
                <a:gd name="T104" fmla="*/ 296 w 1130"/>
                <a:gd name="T105" fmla="*/ 99 h 687"/>
                <a:gd name="T106" fmla="*/ 338 w 1130"/>
                <a:gd name="T107" fmla="*/ 61 h 687"/>
                <a:gd name="T108" fmla="*/ 386 w 1130"/>
                <a:gd name="T109" fmla="*/ 33 h 687"/>
                <a:gd name="T110" fmla="*/ 438 w 1130"/>
                <a:gd name="T111" fmla="*/ 12 h 687"/>
                <a:gd name="T112" fmla="*/ 494 w 1130"/>
                <a:gd name="T113" fmla="*/ 1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0" h="687">
                  <a:moveTo>
                    <a:pt x="524" y="0"/>
                  </a:moveTo>
                  <a:lnTo>
                    <a:pt x="524" y="0"/>
                  </a:lnTo>
                  <a:lnTo>
                    <a:pt x="551" y="1"/>
                  </a:lnTo>
                  <a:lnTo>
                    <a:pt x="576" y="4"/>
                  </a:lnTo>
                  <a:lnTo>
                    <a:pt x="602" y="10"/>
                  </a:lnTo>
                  <a:lnTo>
                    <a:pt x="627" y="18"/>
                  </a:lnTo>
                  <a:lnTo>
                    <a:pt x="651" y="27"/>
                  </a:lnTo>
                  <a:lnTo>
                    <a:pt x="674" y="39"/>
                  </a:lnTo>
                  <a:lnTo>
                    <a:pt x="695" y="52"/>
                  </a:lnTo>
                  <a:lnTo>
                    <a:pt x="716" y="67"/>
                  </a:lnTo>
                  <a:lnTo>
                    <a:pt x="735" y="84"/>
                  </a:lnTo>
                  <a:lnTo>
                    <a:pt x="753" y="103"/>
                  </a:lnTo>
                  <a:lnTo>
                    <a:pt x="771" y="123"/>
                  </a:lnTo>
                  <a:lnTo>
                    <a:pt x="786" y="144"/>
                  </a:lnTo>
                  <a:lnTo>
                    <a:pt x="800" y="166"/>
                  </a:lnTo>
                  <a:lnTo>
                    <a:pt x="812" y="189"/>
                  </a:lnTo>
                  <a:lnTo>
                    <a:pt x="822" y="214"/>
                  </a:lnTo>
                  <a:lnTo>
                    <a:pt x="831" y="240"/>
                  </a:lnTo>
                  <a:lnTo>
                    <a:pt x="831" y="240"/>
                  </a:lnTo>
                  <a:lnTo>
                    <a:pt x="851" y="232"/>
                  </a:lnTo>
                  <a:lnTo>
                    <a:pt x="870" y="228"/>
                  </a:lnTo>
                  <a:lnTo>
                    <a:pt x="890" y="225"/>
                  </a:lnTo>
                  <a:lnTo>
                    <a:pt x="911" y="223"/>
                  </a:lnTo>
                  <a:lnTo>
                    <a:pt x="911" y="223"/>
                  </a:lnTo>
                  <a:lnTo>
                    <a:pt x="933" y="225"/>
                  </a:lnTo>
                  <a:lnTo>
                    <a:pt x="954" y="228"/>
                  </a:lnTo>
                  <a:lnTo>
                    <a:pt x="975" y="234"/>
                  </a:lnTo>
                  <a:lnTo>
                    <a:pt x="996" y="241"/>
                  </a:lnTo>
                  <a:lnTo>
                    <a:pt x="1014" y="252"/>
                  </a:lnTo>
                  <a:lnTo>
                    <a:pt x="1032" y="262"/>
                  </a:lnTo>
                  <a:lnTo>
                    <a:pt x="1050" y="276"/>
                  </a:lnTo>
                  <a:lnTo>
                    <a:pt x="1065" y="291"/>
                  </a:lnTo>
                  <a:lnTo>
                    <a:pt x="1079" y="307"/>
                  </a:lnTo>
                  <a:lnTo>
                    <a:pt x="1092" y="325"/>
                  </a:lnTo>
                  <a:lnTo>
                    <a:pt x="1103" y="345"/>
                  </a:lnTo>
                  <a:lnTo>
                    <a:pt x="1112" y="364"/>
                  </a:lnTo>
                  <a:lnTo>
                    <a:pt x="1119" y="387"/>
                  </a:lnTo>
                  <a:lnTo>
                    <a:pt x="1125" y="408"/>
                  </a:lnTo>
                  <a:lnTo>
                    <a:pt x="1128" y="432"/>
                  </a:lnTo>
                  <a:lnTo>
                    <a:pt x="1130" y="456"/>
                  </a:lnTo>
                  <a:lnTo>
                    <a:pt x="1130" y="456"/>
                  </a:lnTo>
                  <a:lnTo>
                    <a:pt x="1128" y="478"/>
                  </a:lnTo>
                  <a:lnTo>
                    <a:pt x="1125" y="502"/>
                  </a:lnTo>
                  <a:lnTo>
                    <a:pt x="1119" y="523"/>
                  </a:lnTo>
                  <a:lnTo>
                    <a:pt x="1112" y="546"/>
                  </a:lnTo>
                  <a:lnTo>
                    <a:pt x="1103" y="565"/>
                  </a:lnTo>
                  <a:lnTo>
                    <a:pt x="1092" y="585"/>
                  </a:lnTo>
                  <a:lnTo>
                    <a:pt x="1079" y="603"/>
                  </a:lnTo>
                  <a:lnTo>
                    <a:pt x="1065" y="619"/>
                  </a:lnTo>
                  <a:lnTo>
                    <a:pt x="1050" y="634"/>
                  </a:lnTo>
                  <a:lnTo>
                    <a:pt x="1032" y="648"/>
                  </a:lnTo>
                  <a:lnTo>
                    <a:pt x="1014" y="658"/>
                  </a:lnTo>
                  <a:lnTo>
                    <a:pt x="996" y="669"/>
                  </a:lnTo>
                  <a:lnTo>
                    <a:pt x="975" y="676"/>
                  </a:lnTo>
                  <a:lnTo>
                    <a:pt x="954" y="682"/>
                  </a:lnTo>
                  <a:lnTo>
                    <a:pt x="933" y="685"/>
                  </a:lnTo>
                  <a:lnTo>
                    <a:pt x="911" y="687"/>
                  </a:lnTo>
                  <a:lnTo>
                    <a:pt x="903" y="687"/>
                  </a:lnTo>
                  <a:lnTo>
                    <a:pt x="903" y="687"/>
                  </a:lnTo>
                  <a:lnTo>
                    <a:pt x="524" y="687"/>
                  </a:lnTo>
                  <a:lnTo>
                    <a:pt x="194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73" y="685"/>
                  </a:lnTo>
                  <a:lnTo>
                    <a:pt x="153" y="682"/>
                  </a:lnTo>
                  <a:lnTo>
                    <a:pt x="135" y="678"/>
                  </a:lnTo>
                  <a:lnTo>
                    <a:pt x="117" y="670"/>
                  </a:lnTo>
                  <a:lnTo>
                    <a:pt x="101" y="661"/>
                  </a:lnTo>
                  <a:lnTo>
                    <a:pt x="84" y="651"/>
                  </a:lnTo>
                  <a:lnTo>
                    <a:pt x="69" y="640"/>
                  </a:lnTo>
                  <a:lnTo>
                    <a:pt x="56" y="627"/>
                  </a:lnTo>
                  <a:lnTo>
                    <a:pt x="44" y="612"/>
                  </a:lnTo>
                  <a:lnTo>
                    <a:pt x="33" y="595"/>
                  </a:lnTo>
                  <a:lnTo>
                    <a:pt x="23" y="579"/>
                  </a:lnTo>
                  <a:lnTo>
                    <a:pt x="15" y="561"/>
                  </a:lnTo>
                  <a:lnTo>
                    <a:pt x="9" y="543"/>
                  </a:lnTo>
                  <a:lnTo>
                    <a:pt x="5" y="523"/>
                  </a:lnTo>
                  <a:lnTo>
                    <a:pt x="2" y="502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2" y="460"/>
                  </a:lnTo>
                  <a:lnTo>
                    <a:pt x="5" y="441"/>
                  </a:lnTo>
                  <a:lnTo>
                    <a:pt x="9" y="421"/>
                  </a:lnTo>
                  <a:lnTo>
                    <a:pt x="15" y="402"/>
                  </a:lnTo>
                  <a:lnTo>
                    <a:pt x="23" y="384"/>
                  </a:lnTo>
                  <a:lnTo>
                    <a:pt x="33" y="367"/>
                  </a:lnTo>
                  <a:lnTo>
                    <a:pt x="44" y="351"/>
                  </a:lnTo>
                  <a:lnTo>
                    <a:pt x="57" y="337"/>
                  </a:lnTo>
                  <a:lnTo>
                    <a:pt x="71" y="324"/>
                  </a:lnTo>
                  <a:lnTo>
                    <a:pt x="86" y="312"/>
                  </a:lnTo>
                  <a:lnTo>
                    <a:pt x="101" y="301"/>
                  </a:lnTo>
                  <a:lnTo>
                    <a:pt x="119" y="292"/>
                  </a:lnTo>
                  <a:lnTo>
                    <a:pt x="135" y="286"/>
                  </a:lnTo>
                  <a:lnTo>
                    <a:pt x="155" y="280"/>
                  </a:lnTo>
                  <a:lnTo>
                    <a:pt x="174" y="277"/>
                  </a:lnTo>
                  <a:lnTo>
                    <a:pt x="194" y="277"/>
                  </a:lnTo>
                  <a:lnTo>
                    <a:pt x="206" y="277"/>
                  </a:lnTo>
                  <a:lnTo>
                    <a:pt x="206" y="277"/>
                  </a:lnTo>
                  <a:lnTo>
                    <a:pt x="213" y="249"/>
                  </a:lnTo>
                  <a:lnTo>
                    <a:pt x="221" y="220"/>
                  </a:lnTo>
                  <a:lnTo>
                    <a:pt x="233" y="193"/>
                  </a:lnTo>
                  <a:lnTo>
                    <a:pt x="246" y="168"/>
                  </a:lnTo>
                  <a:lnTo>
                    <a:pt x="261" y="142"/>
                  </a:lnTo>
                  <a:lnTo>
                    <a:pt x="278" y="120"/>
                  </a:lnTo>
                  <a:lnTo>
                    <a:pt x="296" y="99"/>
                  </a:lnTo>
                  <a:lnTo>
                    <a:pt x="317" y="79"/>
                  </a:lnTo>
                  <a:lnTo>
                    <a:pt x="338" y="61"/>
                  </a:lnTo>
                  <a:lnTo>
                    <a:pt x="362" y="46"/>
                  </a:lnTo>
                  <a:lnTo>
                    <a:pt x="386" y="33"/>
                  </a:lnTo>
                  <a:lnTo>
                    <a:pt x="411" y="21"/>
                  </a:lnTo>
                  <a:lnTo>
                    <a:pt x="438" y="12"/>
                  </a:lnTo>
                  <a:lnTo>
                    <a:pt x="465" y="6"/>
                  </a:lnTo>
                  <a:lnTo>
                    <a:pt x="494" y="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39" name="Rechteck 2038"/>
            <p:cNvSpPr/>
            <p:nvPr/>
          </p:nvSpPr>
          <p:spPr>
            <a:xfrm>
              <a:off x="7316922" y="3023297"/>
              <a:ext cx="1238496" cy="457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Third Party</a:t>
              </a:r>
            </a:p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Cloud Provider</a:t>
              </a:r>
            </a:p>
          </p:txBody>
        </p:sp>
      </p:grpSp>
      <p:cxnSp>
        <p:nvCxnSpPr>
          <p:cNvPr id="2303" name="Gerade Verbindung mit Pfeil 2302"/>
          <p:cNvCxnSpPr/>
          <p:nvPr/>
        </p:nvCxnSpPr>
        <p:spPr>
          <a:xfrm flipV="1">
            <a:off x="2027237" y="3615065"/>
            <a:ext cx="8165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Gerade Verbindung mit Pfeil 2303"/>
          <p:cNvCxnSpPr/>
          <p:nvPr/>
        </p:nvCxnSpPr>
        <p:spPr>
          <a:xfrm flipH="1">
            <a:off x="1979712" y="2749001"/>
            <a:ext cx="206374" cy="36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Gerade Verbindung mit Pfeil 2307"/>
          <p:cNvCxnSpPr/>
          <p:nvPr/>
        </p:nvCxnSpPr>
        <p:spPr>
          <a:xfrm>
            <a:off x="2847286" y="2656665"/>
            <a:ext cx="284554" cy="4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Rectangle 1370"/>
          <p:cNvSpPr>
            <a:spLocks noChangeArrowheads="1"/>
          </p:cNvSpPr>
          <p:nvPr/>
        </p:nvSpPr>
        <p:spPr bwMode="auto">
          <a:xfrm>
            <a:off x="2201278" y="2864521"/>
            <a:ext cx="67326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cxnSp>
        <p:nvCxnSpPr>
          <p:cNvPr id="2318" name="Gerade Verbindung mit Pfeil 2317"/>
          <p:cNvCxnSpPr/>
          <p:nvPr/>
        </p:nvCxnSpPr>
        <p:spPr>
          <a:xfrm>
            <a:off x="3987401" y="3613095"/>
            <a:ext cx="2816849" cy="1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Gewinkelte Verbindung 2319"/>
          <p:cNvCxnSpPr/>
          <p:nvPr/>
        </p:nvCxnSpPr>
        <p:spPr>
          <a:xfrm flipV="1">
            <a:off x="5162417" y="4194732"/>
            <a:ext cx="2191719" cy="855647"/>
          </a:xfrm>
          <a:prstGeom prst="bentConnector3">
            <a:avLst>
              <a:gd name="adj1" fmla="val 10020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Gerade Verbindung mit Pfeil 2321"/>
          <p:cNvCxnSpPr/>
          <p:nvPr/>
        </p:nvCxnSpPr>
        <p:spPr>
          <a:xfrm flipV="1">
            <a:off x="3878990" y="2676990"/>
            <a:ext cx="2781242" cy="657896"/>
          </a:xfrm>
          <a:prstGeom prst="bentConnector3">
            <a:avLst>
              <a:gd name="adj1" fmla="val 9996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Gerade Verbindung mit Pfeil 2325"/>
          <p:cNvCxnSpPr/>
          <p:nvPr/>
        </p:nvCxnSpPr>
        <p:spPr>
          <a:xfrm flipH="1" flipV="1">
            <a:off x="7179828" y="2728671"/>
            <a:ext cx="82989" cy="32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7" name="Rectangle 1370"/>
          <p:cNvSpPr>
            <a:spLocks noChangeArrowheads="1"/>
          </p:cNvSpPr>
          <p:nvPr/>
        </p:nvSpPr>
        <p:spPr bwMode="auto">
          <a:xfrm>
            <a:off x="5605074" y="4765222"/>
            <a:ext cx="1271182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 / 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sp>
        <p:nvSpPr>
          <p:cNvPr id="257" name="Text Box 8"/>
          <p:cNvSpPr txBox="1">
            <a:spLocks noChangeArrowheads="1"/>
          </p:cNvSpPr>
          <p:nvPr/>
        </p:nvSpPr>
        <p:spPr bwMode="auto">
          <a:xfrm>
            <a:off x="455613" y="6433202"/>
            <a:ext cx="90011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cs typeface="Arial" charset="0"/>
              </a:rPr>
              <a:t>© Fraunhofer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  <a:solidFill>
            <a:srgbClr val="E1E3E3">
              <a:alpha val="74902"/>
            </a:srgbClr>
          </a:solidFill>
        </p:spPr>
        <p:txBody>
          <a:bodyPr/>
          <a:lstStyle/>
          <a:p>
            <a:r>
              <a:rPr lang="de-DE" dirty="0" smtClean="0"/>
              <a:t>Der Industrial Data Space manifestiert sich als Komponentenarchitektur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83" y="5705103"/>
            <a:ext cx="161391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6677" y="6433240"/>
            <a:ext cx="2600071" cy="123111"/>
          </a:xfrm>
        </p:spPr>
        <p:txBody>
          <a:bodyPr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NB: Englisch vor dem Hintergrund der Europäisierung.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Eine </a:t>
            </a:r>
            <a:r>
              <a:rPr lang="de-DE" dirty="0" smtClean="0">
                <a:cs typeface="Times New Roman" panose="02020603050405020304" pitchFamily="18" charset="0"/>
              </a:rPr>
              <a:t>»Business </a:t>
            </a:r>
            <a:r>
              <a:rPr lang="de-DE" dirty="0" err="1" smtClean="0">
                <a:cs typeface="Times New Roman" panose="02020603050405020304" pitchFamily="18" charset="0"/>
              </a:rPr>
              <a:t>Map</a:t>
            </a:r>
            <a:r>
              <a:rPr lang="de-DE" dirty="0" smtClean="0">
                <a:cs typeface="Times New Roman" panose="02020603050405020304" pitchFamily="18" charset="0"/>
              </a:rPr>
              <a:t>« stellt die fachlichen Funktionen anwendungs- und technologieneutral dar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8" y="1172991"/>
            <a:ext cx="8218048" cy="4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Der Industrial Data </a:t>
            </a:r>
            <a:r>
              <a:rPr lang="de-DE" smtClean="0"/>
              <a:t>Space fokussiert </a:t>
            </a:r>
            <a:r>
              <a:rPr lang="de-DE" dirty="0" smtClean="0"/>
              <a:t>auf die Architektur der Daten </a:t>
            </a:r>
            <a:r>
              <a:rPr lang="de-DE" smtClean="0"/>
              <a:t>und Datendienste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16738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Automobil-</a:t>
            </a:r>
            <a:br>
              <a:rPr lang="de-DE" sz="1200" kern="0" dirty="0" smtClean="0"/>
            </a:br>
            <a:r>
              <a:rPr lang="de-DE" sz="1200" kern="0" dirty="0" err="1" smtClean="0"/>
              <a:t>hersteller</a:t>
            </a:r>
            <a:endParaRPr lang="de-DE" sz="1200" kern="0" dirty="0"/>
          </a:p>
        </p:txBody>
      </p:sp>
      <p:sp>
        <p:nvSpPr>
          <p:cNvPr id="24" name="Rechteck 23"/>
          <p:cNvSpPr/>
          <p:nvPr/>
        </p:nvSpPr>
        <p:spPr>
          <a:xfrm>
            <a:off x="2136825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Elektronik</a:t>
            </a:r>
            <a:br>
              <a:rPr lang="de-DE" sz="1200" kern="0" dirty="0" smtClean="0"/>
            </a:br>
            <a:r>
              <a:rPr lang="de-DE" sz="1200" kern="0" dirty="0" smtClean="0"/>
              <a:t>und IT</a:t>
            </a:r>
            <a:endParaRPr lang="de-DE" sz="1200" kern="0" dirty="0"/>
          </a:p>
        </p:txBody>
      </p:sp>
      <p:sp>
        <p:nvSpPr>
          <p:cNvPr id="25" name="Rechteck 24"/>
          <p:cNvSpPr/>
          <p:nvPr/>
        </p:nvSpPr>
        <p:spPr>
          <a:xfrm>
            <a:off x="3456912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Dienst-</a:t>
            </a:r>
            <a:br>
              <a:rPr lang="de-DE" sz="1200" kern="0" dirty="0" smtClean="0"/>
            </a:br>
            <a:r>
              <a:rPr lang="de-DE" sz="1200" kern="0" dirty="0" err="1" smtClean="0"/>
              <a:t>leistungen</a:t>
            </a:r>
            <a:endParaRPr lang="de-DE" sz="1200" kern="0" dirty="0"/>
          </a:p>
        </p:txBody>
      </p:sp>
      <p:sp>
        <p:nvSpPr>
          <p:cNvPr id="26" name="Rechteck 25"/>
          <p:cNvSpPr/>
          <p:nvPr/>
        </p:nvSpPr>
        <p:spPr>
          <a:xfrm>
            <a:off x="4777000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Logistik</a:t>
            </a:r>
            <a:endParaRPr lang="de-DE" sz="1200" kern="0" dirty="0"/>
          </a:p>
        </p:txBody>
      </p:sp>
      <p:sp>
        <p:nvSpPr>
          <p:cNvPr id="27" name="Rechteck 26"/>
          <p:cNvSpPr/>
          <p:nvPr/>
        </p:nvSpPr>
        <p:spPr>
          <a:xfrm>
            <a:off x="609708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Maschinen &amp;</a:t>
            </a:r>
            <a:br>
              <a:rPr lang="de-DE" sz="1200" kern="0" dirty="0" smtClean="0"/>
            </a:br>
            <a:r>
              <a:rPr lang="de-DE" sz="1200" kern="0" dirty="0" smtClean="0"/>
              <a:t>Anlagenbau</a:t>
            </a:r>
            <a:endParaRPr lang="de-DE" sz="1200" kern="0" dirty="0"/>
          </a:p>
        </p:txBody>
      </p:sp>
      <p:sp>
        <p:nvSpPr>
          <p:cNvPr id="28" name="Rechteck 27"/>
          <p:cNvSpPr/>
          <p:nvPr/>
        </p:nvSpPr>
        <p:spPr>
          <a:xfrm>
            <a:off x="741717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err="1" smtClean="0"/>
              <a:t>Pharma</a:t>
            </a:r>
            <a:r>
              <a:rPr lang="de-DE" sz="1200" kern="0" dirty="0" smtClean="0"/>
              <a:t> &amp;</a:t>
            </a:r>
            <a:br>
              <a:rPr lang="de-DE" sz="1200" kern="0" dirty="0" smtClean="0"/>
            </a:br>
            <a:r>
              <a:rPr lang="de-DE" sz="1200" kern="0" dirty="0" smtClean="0"/>
              <a:t>Medizinbedarf</a:t>
            </a:r>
            <a:endParaRPr lang="de-DE" sz="1200" kern="0" dirty="0"/>
          </a:p>
        </p:txBody>
      </p:sp>
      <p:sp>
        <p:nvSpPr>
          <p:cNvPr id="29" name="Rechteck 28"/>
          <p:cNvSpPr/>
          <p:nvPr/>
        </p:nvSpPr>
        <p:spPr>
          <a:xfrm>
            <a:off x="816738" y="1772816"/>
            <a:ext cx="7857987" cy="28803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Smart-Service-Szenarien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16738" y="2780928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Service- und Produktinnovation</a:t>
            </a:r>
            <a:endParaRPr lang="de-DE" sz="1200" kern="0" dirty="0"/>
          </a:p>
        </p:txBody>
      </p:sp>
      <p:sp>
        <p:nvSpPr>
          <p:cNvPr id="31" name="Rechteck 30"/>
          <p:cNvSpPr/>
          <p:nvPr/>
        </p:nvSpPr>
        <p:spPr>
          <a:xfrm>
            <a:off x="816738" y="333646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»Smart Data Services« (</a:t>
            </a:r>
            <a:r>
              <a:rPr lang="de-DE" sz="1200" kern="0" dirty="0" err="1" smtClean="0"/>
              <a:t>Alerting</a:t>
            </a:r>
            <a:r>
              <a:rPr lang="de-DE" sz="1200" kern="0" dirty="0" smtClean="0"/>
              <a:t>, Monitoring, Datenqualität etc.)</a:t>
            </a:r>
            <a:endParaRPr lang="de-DE" sz="1200" kern="0" dirty="0"/>
          </a:p>
        </p:txBody>
      </p:sp>
      <p:sp>
        <p:nvSpPr>
          <p:cNvPr id="32" name="Rechteck 31"/>
          <p:cNvSpPr/>
          <p:nvPr/>
        </p:nvSpPr>
        <p:spPr>
          <a:xfrm>
            <a:off x="816738" y="380511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»Basic Data Services</a:t>
            </a:r>
            <a:r>
              <a:rPr lang="de-DE" sz="1200" kern="0" dirty="0">
                <a:cs typeface="Times New Roman" panose="02020603050405020304" pitchFamily="18" charset="0"/>
              </a:rPr>
              <a:t>« </a:t>
            </a:r>
            <a:r>
              <a:rPr lang="de-DE" sz="1200" kern="0" dirty="0" smtClean="0">
                <a:cs typeface="Times New Roman" panose="02020603050405020304" pitchFamily="18" charset="0"/>
              </a:rPr>
              <a:t>(</a:t>
            </a:r>
            <a:r>
              <a:rPr lang="de-DE" sz="1200" kern="0" dirty="0" smtClean="0"/>
              <a:t>Informationsfusion, Mapping, Aggregation etc.)</a:t>
            </a:r>
            <a:endParaRPr lang="de-DE" sz="1200" kern="0" dirty="0"/>
          </a:p>
        </p:txBody>
      </p:sp>
      <p:sp>
        <p:nvSpPr>
          <p:cNvPr id="33" name="Rechteck 32"/>
          <p:cNvSpPr/>
          <p:nvPr/>
        </p:nvSpPr>
        <p:spPr>
          <a:xfrm>
            <a:off x="816738" y="4391806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/>
              <a:t>Internet der Dinge ∙ Breitband-Infrastruktur ∙ </a:t>
            </a:r>
            <a:r>
              <a:rPr lang="de-DE" sz="1200" kern="0" dirty="0" smtClean="0"/>
              <a:t>5G</a:t>
            </a:r>
            <a:endParaRPr lang="de-DE" sz="1200" kern="0" dirty="0"/>
          </a:p>
        </p:txBody>
      </p:sp>
      <p:sp>
        <p:nvSpPr>
          <p:cNvPr id="34" name="Rechteck 33"/>
          <p:cNvSpPr/>
          <p:nvPr/>
        </p:nvSpPr>
        <p:spPr>
          <a:xfrm>
            <a:off x="816738" y="4891144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Echtzeitbereich ∙ Sensoren, Aktoren, Devices </a:t>
            </a:r>
            <a:endParaRPr lang="de-DE" sz="1200" kern="0" dirty="0"/>
          </a:p>
        </p:txBody>
      </p:sp>
      <p:sp>
        <p:nvSpPr>
          <p:cNvPr id="35" name="Rechteck 34"/>
          <p:cNvSpPr/>
          <p:nvPr/>
        </p:nvSpPr>
        <p:spPr>
          <a:xfrm>
            <a:off x="816738" y="3356992"/>
            <a:ext cx="7857987" cy="92387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endParaRPr lang="de-DE" sz="1600" kern="0" dirty="0"/>
          </a:p>
        </p:txBody>
      </p:sp>
      <p:sp>
        <p:nvSpPr>
          <p:cNvPr id="36" name="Rechteck 35"/>
          <p:cNvSpPr/>
          <p:nvPr/>
        </p:nvSpPr>
        <p:spPr>
          <a:xfrm rot="16200000">
            <a:off x="-996986" y="3622035"/>
            <a:ext cx="3214893" cy="28747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Architekturebenen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861304" y="3719488"/>
            <a:ext cx="1998575" cy="18466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>
                <a:solidFill>
                  <a:schemeClr val="bg1"/>
                </a:solidFill>
              </a:rPr>
              <a:t>INDUSTRIAL DATA SPACE</a:t>
            </a:r>
          </a:p>
        </p:txBody>
      </p:sp>
    </p:spTree>
    <p:extLst>
      <p:ext uri="{BB962C8B-B14F-4D97-AF65-F5344CB8AC3E}">
        <p14:creationId xmlns:p14="http://schemas.microsoft.com/office/powerpoint/2010/main" val="102790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Konnektor-Architektur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635682" y="2093422"/>
            <a:ext cx="4266474" cy="27942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970680" y="4574266"/>
            <a:ext cx="3564396" cy="275351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 err="1">
                <a:solidFill>
                  <a:prstClr val="white"/>
                </a:solidFill>
                <a:latin typeface="Calibri" panose="020F0502020204030204"/>
              </a:rPr>
              <a:t>Application</a:t>
            </a: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 Container Layer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70680" y="4304238"/>
            <a:ext cx="3564396" cy="241002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Security Layer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942939" y="1633138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8" name="Abgerundetes Rechteck 7"/>
          <p:cNvSpPr/>
          <p:nvPr/>
        </p:nvSpPr>
        <p:spPr>
          <a:xfrm flipH="1">
            <a:off x="4239678" y="2859268"/>
            <a:ext cx="1006426" cy="656001"/>
          </a:xfrm>
          <a:prstGeom prst="round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Daten- und Kontrollfluss Engine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683014" y="5028404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 err="1">
                <a:solidFill>
                  <a:prstClr val="white"/>
                </a:solidFill>
                <a:latin typeface="Calibri" panose="020F0502020204030204"/>
              </a:rPr>
              <a:t>External</a:t>
            </a: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 IDS Connector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9" y="1958310"/>
            <a:ext cx="745870" cy="2510327"/>
          </a:xfrm>
          <a:prstGeom prst="rect">
            <a:avLst/>
          </a:prstGeom>
        </p:spPr>
      </p:pic>
      <p:cxnSp>
        <p:nvCxnSpPr>
          <p:cNvPr id="11" name="Gewinkelte Verbindung 10"/>
          <p:cNvCxnSpPr>
            <a:stCxn id="10" idx="0"/>
            <a:endCxn id="7" idx="0"/>
          </p:cNvCxnSpPr>
          <p:nvPr/>
        </p:nvCxnSpPr>
        <p:spPr>
          <a:xfrm rot="5400000" flipH="1" flipV="1">
            <a:off x="2300120" y="945843"/>
            <a:ext cx="325172" cy="1699763"/>
          </a:xfrm>
          <a:prstGeom prst="bentConnector3">
            <a:avLst>
              <a:gd name="adj1" fmla="val 15272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Gewinkelte Verbindung 11"/>
          <p:cNvCxnSpPr>
            <a:stCxn id="22" idx="2"/>
            <a:endCxn id="9" idx="0"/>
          </p:cNvCxnSpPr>
          <p:nvPr/>
        </p:nvCxnSpPr>
        <p:spPr>
          <a:xfrm rot="16200000" flipH="1">
            <a:off x="5668882" y="4632030"/>
            <a:ext cx="788815" cy="39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Gewinkelte Verbindung 12"/>
          <p:cNvCxnSpPr>
            <a:stCxn id="15" idx="0"/>
            <a:endCxn id="19" idx="2"/>
          </p:cNvCxnSpPr>
          <p:nvPr/>
        </p:nvCxnSpPr>
        <p:spPr>
          <a:xfrm rot="16200000" flipV="1">
            <a:off x="2951121" y="4628798"/>
            <a:ext cx="791009" cy="1259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Gewinkelte Verbindung 13"/>
          <p:cNvCxnSpPr>
            <a:stCxn id="7" idx="2"/>
          </p:cNvCxnSpPr>
          <p:nvPr/>
        </p:nvCxnSpPr>
        <p:spPr>
          <a:xfrm rot="16200000" flipH="1">
            <a:off x="3356938" y="2344869"/>
            <a:ext cx="803132" cy="891837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Abgerundetes Rechteck 14"/>
          <p:cNvSpPr/>
          <p:nvPr/>
        </p:nvSpPr>
        <p:spPr>
          <a:xfrm>
            <a:off x="2970681" y="5030598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IDS App Store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834777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752879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708198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970681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3834777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769129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691676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cxnSp>
        <p:nvCxnSpPr>
          <p:cNvPr id="23" name="Gewinkelte Verbindung 22"/>
          <p:cNvCxnSpPr>
            <a:stCxn id="16" idx="2"/>
            <a:endCxn id="8" idx="0"/>
          </p:cNvCxnSpPr>
          <p:nvPr/>
        </p:nvCxnSpPr>
        <p:spPr>
          <a:xfrm rot="16200000" flipH="1">
            <a:off x="4245716" y="2362093"/>
            <a:ext cx="455884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Gewinkelte Verbindung 23"/>
          <p:cNvCxnSpPr>
            <a:stCxn id="17" idx="2"/>
            <a:endCxn id="8" idx="0"/>
          </p:cNvCxnSpPr>
          <p:nvPr/>
        </p:nvCxnSpPr>
        <p:spPr>
          <a:xfrm rot="5400000">
            <a:off x="4704767" y="2441507"/>
            <a:ext cx="455884" cy="3796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Gewinkelte Verbindung 24"/>
          <p:cNvCxnSpPr>
            <a:stCxn id="18" idx="2"/>
            <a:endCxn id="8" idx="1"/>
          </p:cNvCxnSpPr>
          <p:nvPr/>
        </p:nvCxnSpPr>
        <p:spPr>
          <a:xfrm rot="5400000">
            <a:off x="5270033" y="2379454"/>
            <a:ext cx="783884" cy="831743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Gewinkelte Verbindung 25"/>
          <p:cNvCxnSpPr>
            <a:stCxn id="8" idx="2"/>
            <a:endCxn id="19" idx="0"/>
          </p:cNvCxnSpPr>
          <p:nvPr/>
        </p:nvCxnSpPr>
        <p:spPr>
          <a:xfrm rot="5400000">
            <a:off x="3868207" y="2987389"/>
            <a:ext cx="346802" cy="14025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7" name="Gewinkelte Verbindung 26"/>
          <p:cNvCxnSpPr>
            <a:stCxn id="8" idx="2"/>
            <a:endCxn id="20" idx="0"/>
          </p:cNvCxnSpPr>
          <p:nvPr/>
        </p:nvCxnSpPr>
        <p:spPr>
          <a:xfrm rot="5400000">
            <a:off x="4300255" y="3419437"/>
            <a:ext cx="346802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" name="Gewinkelte Verbindung 27"/>
          <p:cNvCxnSpPr>
            <a:stCxn id="8" idx="2"/>
            <a:endCxn id="21" idx="0"/>
          </p:cNvCxnSpPr>
          <p:nvPr/>
        </p:nvCxnSpPr>
        <p:spPr>
          <a:xfrm rot="16200000" flipH="1">
            <a:off x="4767431" y="3490727"/>
            <a:ext cx="346802" cy="39588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9" name="Gewinkelte Verbindung 28"/>
          <p:cNvCxnSpPr>
            <a:stCxn id="8" idx="2"/>
            <a:endCxn id="22" idx="0"/>
          </p:cNvCxnSpPr>
          <p:nvPr/>
        </p:nvCxnSpPr>
        <p:spPr>
          <a:xfrm rot="16200000" flipH="1">
            <a:off x="5228705" y="3029453"/>
            <a:ext cx="346802" cy="131843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" name="Gewinkelte Verbindung 29"/>
          <p:cNvCxnSpPr>
            <a:endCxn id="16" idx="0"/>
          </p:cNvCxnSpPr>
          <p:nvPr/>
        </p:nvCxnSpPr>
        <p:spPr>
          <a:xfrm flipV="1">
            <a:off x="1612825" y="1647300"/>
            <a:ext cx="2591600" cy="297737"/>
          </a:xfrm>
          <a:prstGeom prst="bentConnector4">
            <a:avLst>
              <a:gd name="adj1" fmla="val -189"/>
              <a:gd name="adj2" fmla="val 15758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Gewinkelte Verbindung 30"/>
          <p:cNvCxnSpPr>
            <a:stCxn id="10" idx="0"/>
            <a:endCxn id="17" idx="0"/>
          </p:cNvCxnSpPr>
          <p:nvPr/>
        </p:nvCxnSpPr>
        <p:spPr>
          <a:xfrm rot="5400000" flipH="1" flipV="1">
            <a:off x="3212169" y="47955"/>
            <a:ext cx="311010" cy="350970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Gewinkelte Verbindung 31"/>
          <p:cNvCxnSpPr>
            <a:stCxn id="10" idx="0"/>
            <a:endCxn id="18" idx="0"/>
          </p:cNvCxnSpPr>
          <p:nvPr/>
        </p:nvCxnSpPr>
        <p:spPr>
          <a:xfrm rot="5400000" flipH="1" flipV="1">
            <a:off x="3689829" y="-429706"/>
            <a:ext cx="311010" cy="446502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849854" y="3659204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r>
              <a:rPr lang="de-DE" sz="825" dirty="0">
                <a:solidFill>
                  <a:srgbClr val="FFFFFF"/>
                </a:solidFill>
              </a:rPr>
              <a:t>/</a:t>
            </a:r>
            <a:r>
              <a:rPr lang="de-DE" sz="825" dirty="0" err="1">
                <a:solidFill>
                  <a:srgbClr val="FFFFFF"/>
                </a:solidFill>
              </a:rPr>
              <a:t>put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002069" y="236863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14131" y="3680377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127.0.0.1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044480" y="368338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10.10.x.x</a:t>
            </a:r>
          </a:p>
        </p:txBody>
      </p:sp>
    </p:spTree>
    <p:extLst>
      <p:ext uri="{BB962C8B-B14F-4D97-AF65-F5344CB8AC3E}">
        <p14:creationId xmlns:p14="http://schemas.microsoft.com/office/powerpoint/2010/main" val="11168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Gestaltungsoptionen der Geschäftsarchitektur</a:t>
            </a:r>
            <a:br>
              <a:rPr lang="de-DE" dirty="0" smtClean="0"/>
            </a:br>
            <a:r>
              <a:rPr lang="de-DE" dirty="0" smtClean="0"/>
              <a:t>(Quelle: IDS Whitepaper)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01036" cy="367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zur Entwicklung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Startpunkt sind die Business </a:t>
            </a:r>
            <a:r>
              <a:rPr lang="de-DE" dirty="0" err="1" smtClean="0"/>
              <a:t>Map</a:t>
            </a:r>
            <a:r>
              <a:rPr lang="de-DE" dirty="0" smtClean="0"/>
              <a:t> und der morphologische Kasten aus dem Whitepaper</a:t>
            </a:r>
          </a:p>
          <a:p>
            <a:r>
              <a:rPr lang="de-DE" dirty="0" smtClean="0"/>
              <a:t>Zunächst sollten alle beteiligten Rollen identifiziert werden</a:t>
            </a:r>
          </a:p>
          <a:p>
            <a:r>
              <a:rPr lang="de-DE" dirty="0" smtClean="0"/>
              <a:t>Zu den Rollen werden dann die Geschäftsprozesse erfasst, in denen sie teilnehmen</a:t>
            </a:r>
          </a:p>
          <a:p>
            <a:r>
              <a:rPr lang="de-DE" dirty="0" smtClean="0"/>
              <a:t>Aus dieser Analyse sollte dann ein Gesamtprozessmodell erstellt werden</a:t>
            </a:r>
          </a:p>
          <a:p>
            <a:pPr lvl="1"/>
            <a:r>
              <a:rPr lang="de-DE" dirty="0" smtClean="0"/>
              <a:t>Modellierung zum Beispiel mit BPMN um auch die notwendigen Datenschnittstellen zu erfassen</a:t>
            </a:r>
          </a:p>
          <a:p>
            <a:r>
              <a:rPr lang="de-DE" dirty="0" smtClean="0"/>
              <a:t>Daraus sollten sich dann auch weitere Anforderungen für die Schnittstellen der IDS-Komponenten ableiten lassen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Geschäftsprozesse im IDS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Perspektiven bzw. Rollen</a:t>
            </a:r>
          </a:p>
          <a:p>
            <a:pPr lvl="1"/>
            <a:r>
              <a:rPr lang="de-DE" dirty="0" smtClean="0"/>
              <a:t>Dateneigentümer</a:t>
            </a:r>
          </a:p>
          <a:p>
            <a:pPr lvl="1"/>
            <a:r>
              <a:rPr lang="de-DE" dirty="0" smtClean="0"/>
              <a:t>Datenanbieter</a:t>
            </a:r>
          </a:p>
          <a:p>
            <a:pPr lvl="1"/>
            <a:r>
              <a:rPr lang="de-DE" dirty="0" smtClean="0"/>
              <a:t>Datennutzer</a:t>
            </a:r>
          </a:p>
          <a:p>
            <a:pPr lvl="1"/>
            <a:r>
              <a:rPr lang="de-DE" dirty="0" smtClean="0"/>
              <a:t>Betreiber IDS App Store</a:t>
            </a:r>
          </a:p>
          <a:p>
            <a:pPr lvl="1"/>
            <a:r>
              <a:rPr lang="de-DE" dirty="0" smtClean="0"/>
              <a:t>Betreiber IDS Broker</a:t>
            </a:r>
          </a:p>
          <a:p>
            <a:pPr lvl="1"/>
            <a:r>
              <a:rPr lang="de-DE" dirty="0" smtClean="0"/>
              <a:t>Clearingstelle</a:t>
            </a:r>
          </a:p>
          <a:p>
            <a:pPr lvl="1"/>
            <a:r>
              <a:rPr lang="de-DE" dirty="0" smtClean="0"/>
              <a:t>Entwickler/Anbieter von IDS-Konnektoren</a:t>
            </a:r>
          </a:p>
          <a:p>
            <a:pPr lvl="1"/>
            <a:r>
              <a:rPr lang="de-DE" dirty="0" smtClean="0"/>
              <a:t>Entwickler/Anbieter von IDS Apps</a:t>
            </a:r>
          </a:p>
          <a:p>
            <a:pPr lvl="1"/>
            <a:r>
              <a:rPr lang="de-DE" dirty="0" smtClean="0"/>
              <a:t>Zertifizierungsstelle</a:t>
            </a:r>
          </a:p>
          <a:p>
            <a:pPr lvl="1"/>
            <a:r>
              <a:rPr lang="de-DE" dirty="0" smtClean="0"/>
              <a:t>IDS e.V.</a:t>
            </a:r>
          </a:p>
          <a:p>
            <a:pPr lvl="1"/>
            <a:r>
              <a:rPr lang="de-DE" dirty="0" smtClean="0"/>
              <a:t>Anbieter Mehrwertdienste</a:t>
            </a:r>
          </a:p>
          <a:p>
            <a:pPr lvl="1"/>
            <a:r>
              <a:rPr lang="de-DE" dirty="0" smtClean="0"/>
              <a:t>Anbieter Smart Data Services</a:t>
            </a:r>
          </a:p>
          <a:p>
            <a:pPr lvl="1"/>
            <a:r>
              <a:rPr lang="de-DE" dirty="0" smtClean="0"/>
              <a:t>Betreiber IDS Konnektor (Third Party)</a:t>
            </a:r>
          </a:p>
          <a:p>
            <a:pPr lvl="1"/>
            <a:r>
              <a:rPr lang="de-DE" dirty="0" smtClean="0"/>
              <a:t>Cloud Anbieter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G IML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872</Words>
  <Application>Microsoft Office PowerPoint</Application>
  <PresentationFormat>Bildschirmpräsentation (4:3)</PresentationFormat>
  <Paragraphs>243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Frutiger LT Com 45 Light</vt:lpstr>
      <vt:lpstr>Frutiger LT Com 55 Roman</vt:lpstr>
      <vt:lpstr>Times New Roman</vt:lpstr>
      <vt:lpstr>Wingdings</vt:lpstr>
      <vt:lpstr>FhG IML</vt:lpstr>
      <vt:lpstr>IDS Geschäftsarchitektur</vt:lpstr>
      <vt:lpstr>Was bisher geschah…</vt:lpstr>
      <vt:lpstr>Der Industrial Data Space manifestiert sich als Komponentenarchitektur</vt:lpstr>
      <vt:lpstr>Eine »Business Map« stellt die fachlichen Funktionen anwendungs- und technologieneutral dar</vt:lpstr>
      <vt:lpstr>Der Industrial Data Space fokussiert auf die Architektur der Daten und Datendienste</vt:lpstr>
      <vt:lpstr>Konnektor-Architektur</vt:lpstr>
      <vt:lpstr>Gestaltungsoptionen der Geschäftsarchitektur (Quelle: IDS Whitepaper)</vt:lpstr>
      <vt:lpstr>Vorgehen zur Entwicklung der Geschäftsarchitektur</vt:lpstr>
      <vt:lpstr>Geschäftsprozesse im IDS</vt:lpstr>
      <vt:lpstr>PowerPoint-Präsentation</vt:lpstr>
      <vt:lpstr>Dateneigentümer</vt:lpstr>
      <vt:lpstr>Datenanbieter</vt:lpstr>
      <vt:lpstr>Datennutzer</vt:lpstr>
      <vt:lpstr>Betreiber IDS-App Store</vt:lpstr>
      <vt:lpstr>Betreiber IDS-Broker</vt:lpstr>
      <vt:lpstr>Clearingstelle</vt:lpstr>
      <vt:lpstr>Entwickler/Anbieter von IDS-Konnektoren</vt:lpstr>
      <vt:lpstr>Entwickler/Anbieter von IDS-Apps</vt:lpstr>
      <vt:lpstr>Smart Service Anbieter</vt:lpstr>
      <vt:lpstr>Zertifizierungsstelle</vt:lpstr>
      <vt:lpstr>IDS e.V.</vt:lpstr>
      <vt:lpstr>Betreiber IDS-Konnektor</vt:lpstr>
      <vt:lpstr>Cloud-Anbieter</vt:lpstr>
      <vt:lpstr>Geschäftsprozesse</vt:lpstr>
      <vt:lpstr>Offene Fragen</vt:lpstr>
      <vt:lpstr>PowerPoint-Präsentation</vt:lpstr>
      <vt:lpstr>PowerPoint-Präsentation</vt:lpstr>
    </vt:vector>
  </TitlesOfParts>
  <Company>Fraunhofer IML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Bressel, Rainer</dc:creator>
  <cp:lastModifiedBy>Christoph Quix</cp:lastModifiedBy>
  <cp:revision>553</cp:revision>
  <cp:lastPrinted>2014-11-24T18:21:02Z</cp:lastPrinted>
  <dcterms:created xsi:type="dcterms:W3CDTF">2013-11-27T13:14:47Z</dcterms:created>
  <dcterms:modified xsi:type="dcterms:W3CDTF">2016-06-14T08:27:10Z</dcterms:modified>
</cp:coreProperties>
</file>