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8" r:id="rId2"/>
    <p:sldId id="263" r:id="rId3"/>
    <p:sldId id="259" r:id="rId4"/>
    <p:sldId id="260" r:id="rId5"/>
    <p:sldId id="261" r:id="rId6"/>
    <p:sldId id="262" r:id="rId7"/>
    <p:sldId id="264" r:id="rId8"/>
    <p:sldId id="274" r:id="rId9"/>
    <p:sldId id="265" r:id="rId10"/>
    <p:sldId id="278" r:id="rId11"/>
    <p:sldId id="266" r:id="rId12"/>
    <p:sldId id="267" r:id="rId13"/>
    <p:sldId id="268" r:id="rId14"/>
    <p:sldId id="269" r:id="rId15"/>
    <p:sldId id="279" r:id="rId16"/>
    <p:sldId id="270" r:id="rId17"/>
    <p:sldId id="271" r:id="rId18"/>
    <p:sldId id="272" r:id="rId19"/>
    <p:sldId id="273" r:id="rId20"/>
    <p:sldId id="280" r:id="rId21"/>
    <p:sldId id="281" r:id="rId22"/>
    <p:sldId id="275" r:id="rId23"/>
    <p:sldId id="276" r:id="rId24"/>
    <p:sldId id="277" r:id="rId25"/>
  </p:sldIdLst>
  <p:sldSz cx="9144000" cy="6858000" type="screen4x3"/>
  <p:notesSz cx="6881813" cy="9588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3808">
          <p15:clr>
            <a:srgbClr val="A4A3A4"/>
          </p15:clr>
        </p15:guide>
        <p15:guide id="4" pos="2880">
          <p15:clr>
            <a:srgbClr val="A4A3A4"/>
          </p15:clr>
        </p15:guide>
        <p15:guide id="5" pos="3560">
          <p15:clr>
            <a:srgbClr val="A4A3A4"/>
          </p15:clr>
        </p15:guide>
        <p15:guide id="6" pos="2200">
          <p15:clr>
            <a:srgbClr val="A4A3A4"/>
          </p15:clr>
        </p15:guide>
        <p15:guide id="7" pos="296">
          <p15:clr>
            <a:srgbClr val="A4A3A4"/>
          </p15:clr>
        </p15:guide>
        <p15:guide id="8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2698">
          <p15:clr>
            <a:srgbClr val="A4A3A4"/>
          </p15:clr>
        </p15:guide>
        <p15:guide id="6" orient="horz" pos="3020">
          <p15:clr>
            <a:srgbClr val="A4A3A4"/>
          </p15:clr>
        </p15:guide>
        <p15:guide id="7" pos="2094">
          <p15:clr>
            <a:srgbClr val="A4A3A4"/>
          </p15:clr>
        </p15:guide>
        <p15:guide id="8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né Reiner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043"/>
    <a:srgbClr val="006E92"/>
    <a:srgbClr val="F5F5FD"/>
    <a:srgbClr val="E5E6FB"/>
    <a:srgbClr val="CCCEF8"/>
    <a:srgbClr val="12198B"/>
    <a:srgbClr val="FFFFFF"/>
    <a:srgbClr val="007DCE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82" autoAdjust="0"/>
  </p:normalViewPr>
  <p:slideViewPr>
    <p:cSldViewPr showGuides="1">
      <p:cViewPr varScale="1">
        <p:scale>
          <a:sx n="116" d="100"/>
          <a:sy n="116" d="100"/>
        </p:scale>
        <p:origin x="1446" y="108"/>
      </p:cViewPr>
      <p:guideLst>
        <p:guide orient="horz" pos="2160"/>
        <p:guide orient="horz" pos="1117"/>
        <p:guide orient="horz" pos="3808"/>
        <p:guide pos="2880"/>
        <p:guide pos="3560"/>
        <p:guide pos="2200"/>
        <p:guide pos="296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notesViewPr>
    <p:cSldViewPr showGuides="1">
      <p:cViewPr varScale="1">
        <p:scale>
          <a:sx n="66" d="100"/>
          <a:sy n="66" d="100"/>
        </p:scale>
        <p:origin x="2011" y="62"/>
      </p:cViewPr>
      <p:guideLst>
        <p:guide orient="horz" pos="2880"/>
        <p:guide pos="2160"/>
        <p:guide orient="horz" pos="3224"/>
        <p:guide pos="2236"/>
        <p:guide orient="horz" pos="2698"/>
        <p:guide orient="horz" pos="3020"/>
        <p:guide pos="2094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119" cy="479425"/>
          </a:xfrm>
          <a:prstGeom prst="rect">
            <a:avLst/>
          </a:prstGeom>
        </p:spPr>
        <p:txBody>
          <a:bodyPr vert="horz" lIns="94106" tIns="47053" rIns="94106" bIns="4705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8102" y="1"/>
            <a:ext cx="2982119" cy="479425"/>
          </a:xfrm>
          <a:prstGeom prst="rect">
            <a:avLst/>
          </a:prstGeom>
        </p:spPr>
        <p:txBody>
          <a:bodyPr vert="horz" lIns="94106" tIns="47053" rIns="94106" bIns="47053" rtlCol="0"/>
          <a:lstStyle>
            <a:lvl1pPr algn="r">
              <a:defRPr sz="1200"/>
            </a:lvl1pPr>
          </a:lstStyle>
          <a:p>
            <a:fld id="{00E22A35-5D19-42E4-B7F8-1D194F95FCEB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42988" y="719138"/>
            <a:ext cx="4795837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06" tIns="47053" rIns="94106" bIns="47053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182" y="4554537"/>
            <a:ext cx="5505450" cy="4314825"/>
          </a:xfrm>
          <a:prstGeom prst="rect">
            <a:avLst/>
          </a:prstGeom>
        </p:spPr>
        <p:txBody>
          <a:bodyPr vert="horz" lIns="94106" tIns="47053" rIns="94106" bIns="47053" rtlCol="0"/>
          <a:lstStyle/>
          <a:p>
            <a:pPr marL="176448" marR="0" lvl="0" indent="-176448" algn="l" defTabSz="94105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9"/>
              </a:spcAft>
              <a:buClr>
                <a:srgbClr val="179C7D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Textmasterformat bearbeiten</a:t>
            </a:r>
          </a:p>
          <a:p>
            <a:pPr marL="370867" marR="0" lvl="1" indent="-189517" algn="l" defTabSz="94105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9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Ebene</a:t>
            </a:r>
          </a:p>
          <a:p>
            <a:pPr marL="552215" marR="0" lvl="2" indent="-181349" algn="l" defTabSz="94105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9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Dritte Ebene</a:t>
            </a:r>
          </a:p>
          <a:p>
            <a:pPr marL="736832" marR="0" lvl="3" indent="-179715" algn="l" defTabSz="94105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9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Vierte Ebene</a:t>
            </a:r>
          </a:p>
          <a:p>
            <a:pPr marL="923082" marR="0" lvl="4" indent="-186250" algn="l" defTabSz="94105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9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Fünfte Ebene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07411"/>
            <a:ext cx="2982119" cy="479425"/>
          </a:xfrm>
          <a:prstGeom prst="rect">
            <a:avLst/>
          </a:prstGeom>
        </p:spPr>
        <p:txBody>
          <a:bodyPr vert="horz" lIns="94106" tIns="47053" rIns="94106" bIns="4705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8102" y="9107411"/>
            <a:ext cx="2982119" cy="479425"/>
          </a:xfrm>
          <a:prstGeom prst="rect">
            <a:avLst/>
          </a:prstGeom>
        </p:spPr>
        <p:txBody>
          <a:bodyPr vert="horz" lIns="94106" tIns="47053" rIns="94106" bIns="47053" rtlCol="0" anchor="b"/>
          <a:lstStyle>
            <a:lvl1pPr algn="r">
              <a:defRPr sz="1200"/>
            </a:lvl1pPr>
          </a:lstStyle>
          <a:p>
            <a:fld id="{FC003F13-BFD1-45E1-A829-2B84F1DBC3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88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marR="0" indent="-171450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179C7D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marR="0" indent="-184150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6575" marR="0" indent="-176213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5963" marR="0" indent="-174625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6938" marR="0" indent="-180975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69275" y="2636890"/>
            <a:ext cx="8208000" cy="338447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V="1">
            <a:off x="466725" y="404813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291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455613" y="6433200"/>
            <a:ext cx="900112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>
                <a:solidFill>
                  <a:schemeClr val="bg2"/>
                </a:solidFill>
              </a:rPr>
              <a:t>© Fraunhofer 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818" y="3501008"/>
            <a:ext cx="4322680" cy="117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1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68000" y="155880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773238"/>
            <a:ext cx="8209275" cy="4248150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6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1224000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6725" y="1773238"/>
            <a:ext cx="8209731" cy="424805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46629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5418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/3 zu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3817" y="334800"/>
            <a:ext cx="8208000" cy="1225540"/>
          </a:xfrm>
        </p:spPr>
        <p:txBody>
          <a:bodyPr wrap="square">
            <a:normAutofit/>
          </a:bodyPr>
          <a:lstStyle>
            <a:lvl1pPr>
              <a:defRPr b="1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6677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66725" y="1773238"/>
            <a:ext cx="5041900" cy="42481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3817" y="334800"/>
            <a:ext cx="8208000" cy="1225540"/>
          </a:xfrm>
        </p:spPr>
        <p:txBody>
          <a:bodyPr wrap="square">
            <a:normAutofit/>
          </a:bodyPr>
          <a:lstStyle>
            <a:lvl1pPr>
              <a:defRPr b="1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6677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25875" y="1773238"/>
            <a:ext cx="5041900" cy="424815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2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6677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60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24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429904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0"/>
          </p:nvPr>
        </p:nvSpPr>
        <p:spPr>
          <a:xfrm>
            <a:off x="460375" y="801018"/>
            <a:ext cx="8223250" cy="539750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46629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63547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4800"/>
            <a:ext cx="8208000" cy="1225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773238"/>
            <a:ext cx="8208000" cy="4249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55613" y="6565041"/>
            <a:ext cx="125675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Fraunhofer ·</a:t>
            </a:r>
            <a:r>
              <a:rPr lang="de-DE" sz="800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Seite </a:t>
            </a:r>
            <a:fld id="{2A8EBD41-E5DA-4769-BDD5-2A8A1EFB616C}" type="slidenum">
              <a:rPr lang="de-DE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‹Nr.›</a:t>
            </a:fld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38545" y="6421931"/>
            <a:ext cx="1336180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2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75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504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2pPr>
      <a:lvl3pPr marL="108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3pPr>
      <a:lvl4pPr marL="144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4pPr>
      <a:lvl5pPr marL="180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466725" y="1773238"/>
            <a:ext cx="8208000" cy="2375842"/>
          </a:xfrm>
        </p:spPr>
        <p:txBody>
          <a:bodyPr>
            <a:normAutofit/>
          </a:bodyPr>
          <a:lstStyle/>
          <a:p>
            <a:r>
              <a:rPr lang="de-DE" dirty="0" smtClean="0"/>
              <a:t>Aktueller </a:t>
            </a:r>
            <a:r>
              <a:rPr lang="de-DE" dirty="0"/>
              <a:t>Stand der Geschäftsarchitektur und zentrale konzeptionelle </a:t>
            </a:r>
            <a:r>
              <a:rPr lang="de-DE" dirty="0" smtClean="0"/>
              <a:t>Fragestellungen </a:t>
            </a:r>
          </a:p>
          <a:p>
            <a:endParaRPr lang="de-DE" dirty="0"/>
          </a:p>
          <a:p>
            <a:r>
              <a:rPr lang="de-DE" dirty="0" smtClean="0"/>
              <a:t>PD Dr. Christoph Quix</a:t>
            </a:r>
          </a:p>
          <a:p>
            <a:r>
              <a:rPr lang="de-DE" dirty="0" smtClean="0"/>
              <a:t>Fraunhofer-Institut für Angewandte Informationstechnik FIT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St. Augustin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IDS</a:t>
            </a:r>
            <a:br>
              <a:rPr lang="de-DE" dirty="0" smtClean="0"/>
            </a:br>
            <a:r>
              <a:rPr lang="de-DE" dirty="0" smtClean="0"/>
              <a:t>Geschäftsarchitektur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95536" y="5445224"/>
            <a:ext cx="3301225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dirty="0" smtClean="0"/>
              <a:t>Arbeitsgruppentreffen IDS e.V.</a:t>
            </a:r>
          </a:p>
          <a:p>
            <a:pPr>
              <a:spcAft>
                <a:spcPts val="300"/>
              </a:spcAft>
            </a:pPr>
            <a:r>
              <a:rPr lang="de-DE" dirty="0" smtClean="0"/>
              <a:t>28.04.2016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05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Dateneigentümer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Datenanbieter, aber mit Eigentumsrechten an den Daten</a:t>
            </a:r>
          </a:p>
          <a:p>
            <a:r>
              <a:rPr lang="de-DE" dirty="0" smtClean="0"/>
              <a:t>Dateneigentümer ist rechtlich der Eigentümer der Daten, der Datenanbieter besitzt die Daten technisch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82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Datenanbieter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anbieten</a:t>
            </a:r>
          </a:p>
          <a:p>
            <a:r>
              <a:rPr lang="de-DE" dirty="0" smtClean="0"/>
              <a:t>Metadaten auf IDS Broker publizieren</a:t>
            </a:r>
          </a:p>
          <a:p>
            <a:pPr lvl="1"/>
            <a:r>
              <a:rPr lang="de-DE" dirty="0" smtClean="0"/>
              <a:t>Wer darf die Metadaten sehen? Metadaten Privacy?</a:t>
            </a:r>
          </a:p>
          <a:p>
            <a:r>
              <a:rPr lang="de-DE" dirty="0" smtClean="0"/>
              <a:t>Apps nutzen zur Aufbereitung der eigenen Daten</a:t>
            </a:r>
          </a:p>
          <a:p>
            <a:r>
              <a:rPr lang="de-DE" dirty="0" smtClean="0"/>
              <a:t>Konnektoren nutzen und darüber Schnittstellen bereitstellen</a:t>
            </a:r>
          </a:p>
          <a:p>
            <a:r>
              <a:rPr lang="de-DE" dirty="0" smtClean="0"/>
              <a:t>Vereinbarungen zum Datenaustausch festlegen und bei </a:t>
            </a:r>
            <a:r>
              <a:rPr lang="de-DE" dirty="0" smtClean="0"/>
              <a:t>IDS-Clearingstelle ablegen</a:t>
            </a:r>
          </a:p>
          <a:p>
            <a:r>
              <a:rPr lang="de-DE" dirty="0" smtClean="0"/>
              <a:t>Datenanbieter ist nicht unbedingt Dateneigentümer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Zertifizierung des Dienstes?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18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Datennutzer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nutzen</a:t>
            </a:r>
          </a:p>
          <a:p>
            <a:r>
              <a:rPr lang="de-DE" dirty="0" smtClean="0"/>
              <a:t>Metadaten von IDS Broker abrufen</a:t>
            </a:r>
          </a:p>
          <a:p>
            <a:r>
              <a:rPr lang="de-DE" dirty="0" smtClean="0"/>
              <a:t>IDS Apps zur Datenaufbereitung nutzen</a:t>
            </a:r>
          </a:p>
          <a:p>
            <a:r>
              <a:rPr lang="de-DE" dirty="0" smtClean="0"/>
              <a:t>Konnektoren nutzen zur Anbindung der IDS-Daten an eigene Systeme</a:t>
            </a:r>
          </a:p>
          <a:p>
            <a:r>
              <a:rPr lang="de-DE" dirty="0" smtClean="0"/>
              <a:t>Vereinbarungen zum Datenaustausch </a:t>
            </a:r>
            <a:r>
              <a:rPr lang="de-DE" dirty="0" smtClean="0"/>
              <a:t>zustimmen</a:t>
            </a:r>
          </a:p>
          <a:p>
            <a:pPr lvl="1"/>
            <a:r>
              <a:rPr lang="de-DE" dirty="0" smtClean="0"/>
              <a:t>Über Clearingstelle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30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Betreiber IDS-App Store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Apps = Applikationen und Inhalte (Vokabularien)</a:t>
            </a:r>
          </a:p>
          <a:p>
            <a:r>
              <a:rPr lang="de-DE" dirty="0" smtClean="0"/>
              <a:t>Plattform für </a:t>
            </a:r>
            <a:r>
              <a:rPr lang="de-DE" dirty="0" err="1" smtClean="0"/>
              <a:t>AppStore</a:t>
            </a:r>
            <a:r>
              <a:rPr lang="de-DE" dirty="0" smtClean="0"/>
              <a:t> bereitstellen (Entwicklung</a:t>
            </a:r>
            <a:r>
              <a:rPr lang="de-DE" dirty="0" smtClean="0"/>
              <a:t>?)</a:t>
            </a:r>
          </a:p>
          <a:p>
            <a:pPr lvl="1"/>
            <a:r>
              <a:rPr lang="de-DE" dirty="0" err="1" smtClean="0"/>
              <a:t>AppStore</a:t>
            </a:r>
            <a:r>
              <a:rPr lang="de-DE" dirty="0" smtClean="0"/>
              <a:t> nutzt auch IDS-Konnektor</a:t>
            </a:r>
            <a:endParaRPr lang="de-DE" dirty="0" smtClean="0"/>
          </a:p>
          <a:p>
            <a:r>
              <a:rPr lang="de-DE" dirty="0" smtClean="0"/>
              <a:t>Prozess zur Zertifizierung von Apps einleiten bzw. überwachen</a:t>
            </a:r>
          </a:p>
          <a:p>
            <a:pPr lvl="1"/>
            <a:r>
              <a:rPr lang="de-DE" dirty="0" smtClean="0"/>
              <a:t>Zertifizierung überprüfen und in </a:t>
            </a:r>
            <a:r>
              <a:rPr lang="de-DE" dirty="0" err="1" smtClean="0"/>
              <a:t>AppStore</a:t>
            </a:r>
            <a:r>
              <a:rPr lang="de-DE" dirty="0" smtClean="0"/>
              <a:t> einbinden?</a:t>
            </a:r>
          </a:p>
          <a:p>
            <a:r>
              <a:rPr lang="de-DE" dirty="0" smtClean="0"/>
              <a:t>Apps vertreiben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18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Betreiber IDS-Broker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Metadaten-Plattform bereitstellen</a:t>
            </a:r>
          </a:p>
          <a:p>
            <a:r>
              <a:rPr lang="de-DE" dirty="0" smtClean="0"/>
              <a:t>Metadaten von Datenanbietern verwalten und bereitstellen</a:t>
            </a:r>
          </a:p>
          <a:p>
            <a:r>
              <a:rPr lang="de-DE" dirty="0" smtClean="0"/>
              <a:t>Qualitätssicherung der Metadaten? (Metadaten-Qualität?)</a:t>
            </a:r>
          </a:p>
          <a:p>
            <a:r>
              <a:rPr lang="de-DE" dirty="0" smtClean="0"/>
              <a:t>Suchfunktionen bereitstellen</a:t>
            </a:r>
          </a:p>
          <a:p>
            <a:r>
              <a:rPr lang="de-DE" dirty="0" smtClean="0"/>
              <a:t>Datenaustausch einleiten</a:t>
            </a:r>
          </a:p>
          <a:p>
            <a:r>
              <a:rPr lang="de-DE" dirty="0" smtClean="0"/>
              <a:t>Datenintegration unterstützen bzw. durchführen (Daten von mehreren Konnektoren zusammenführen, damit Nutzer nicht mehrere Datengeber (Konnektoren) abrufen muss)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Wird es mehrere Broker geben? (Branchenspezifisch)</a:t>
            </a:r>
          </a:p>
          <a:p>
            <a:pPr lvl="1"/>
            <a:r>
              <a:rPr lang="de-DE" dirty="0" smtClean="0"/>
              <a:t>Wenn ja, Konkurrenz zwischen Brokern </a:t>
            </a:r>
            <a:r>
              <a:rPr lang="de-DE" dirty="0" smtClean="0">
                <a:sym typeface="Wingdings" panose="05000000000000000000" pitchFamily="2" charset="2"/>
              </a:rPr>
              <a:t> Broker mit großen Datenbestand werden bevorzugt (z.B. Google)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Regulierung erforderlich oder Marktfreiheit?</a:t>
            </a: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79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Clearingstelle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Verwaltung der Vereinbarungen zum Datenaustausch</a:t>
            </a:r>
          </a:p>
          <a:p>
            <a:r>
              <a:rPr lang="de-DE" dirty="0" smtClean="0"/>
              <a:t>Datenaustausch </a:t>
            </a:r>
            <a:r>
              <a:rPr lang="de-DE" dirty="0"/>
              <a:t>überwachen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83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Entwickler/Anbieter von IDS-Konnektoren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IDS-Spezifikationen abrufen</a:t>
            </a:r>
          </a:p>
          <a:p>
            <a:r>
              <a:rPr lang="de-DE" dirty="0" smtClean="0"/>
              <a:t>Konnektoren entwickeln und zertifizieren lassen</a:t>
            </a:r>
          </a:p>
          <a:p>
            <a:r>
              <a:rPr lang="de-DE" dirty="0" smtClean="0"/>
              <a:t>Konnektoren mit Referenzimplementierung testen</a:t>
            </a:r>
          </a:p>
          <a:p>
            <a:r>
              <a:rPr lang="de-DE" dirty="0" smtClean="0"/>
              <a:t>Konnektoren (über </a:t>
            </a:r>
            <a:r>
              <a:rPr lang="de-DE" dirty="0" err="1" smtClean="0"/>
              <a:t>AppStore</a:t>
            </a:r>
            <a:r>
              <a:rPr lang="de-DE" dirty="0" smtClean="0"/>
              <a:t>?) anbieten und verkaufen</a:t>
            </a:r>
          </a:p>
          <a:p>
            <a:r>
              <a:rPr lang="de-DE" dirty="0" smtClean="0"/>
              <a:t>Support für Konnektoren anbieten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94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Entwickler/Anbieter von IDS-Apps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IDS-Spezifikationen abrufen</a:t>
            </a:r>
          </a:p>
          <a:p>
            <a:r>
              <a:rPr lang="de-DE" dirty="0" smtClean="0"/>
              <a:t>Apps entwickeln </a:t>
            </a:r>
            <a:r>
              <a:rPr lang="de-DE" dirty="0"/>
              <a:t>und zertifizieren lassen</a:t>
            </a:r>
          </a:p>
          <a:p>
            <a:r>
              <a:rPr lang="de-DE" dirty="0" smtClean="0"/>
              <a:t>Apps mit </a:t>
            </a:r>
            <a:r>
              <a:rPr lang="de-DE" dirty="0"/>
              <a:t>Referenzimplementierung testen</a:t>
            </a:r>
          </a:p>
          <a:p>
            <a:r>
              <a:rPr lang="de-DE" dirty="0" smtClean="0"/>
              <a:t>Apps über </a:t>
            </a:r>
            <a:r>
              <a:rPr lang="de-DE" dirty="0" err="1" smtClean="0"/>
              <a:t>AppStore</a:t>
            </a:r>
            <a:r>
              <a:rPr lang="de-DE" dirty="0" smtClean="0"/>
              <a:t> anbieten </a:t>
            </a:r>
            <a:r>
              <a:rPr lang="de-DE" dirty="0"/>
              <a:t>und verkaufen</a:t>
            </a:r>
          </a:p>
          <a:p>
            <a:r>
              <a:rPr lang="de-DE" dirty="0"/>
              <a:t>Support für </a:t>
            </a:r>
            <a:r>
              <a:rPr lang="de-DE" dirty="0" smtClean="0"/>
              <a:t>Apps anbieten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7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Zertifizierungsstelle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Zertifizierung von Konnektoren und Apps durchführen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IDS e.V.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Spezifikationen </a:t>
            </a:r>
            <a:r>
              <a:rPr lang="de-DE" dirty="0" smtClean="0"/>
              <a:t>festlegen (eher weniger)</a:t>
            </a:r>
            <a:endParaRPr lang="de-DE" dirty="0"/>
          </a:p>
          <a:p>
            <a:r>
              <a:rPr lang="de-DE" dirty="0" smtClean="0"/>
              <a:t>Input für Spezifikationen geben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Cases definieren und Anforderungen entwickeln</a:t>
            </a:r>
            <a:endParaRPr lang="de-DE" dirty="0" smtClean="0"/>
          </a:p>
          <a:p>
            <a:r>
              <a:rPr lang="de-DE" dirty="0" smtClean="0"/>
              <a:t>Referenzimplementierung bereitstellen?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5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Was bisher geschah…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Einige Beiträge zur IDS-(Geschäfts)Architektur wurden schon erstellt</a:t>
            </a:r>
          </a:p>
          <a:p>
            <a:pPr lvl="1"/>
            <a:r>
              <a:rPr lang="de-DE" dirty="0" smtClean="0"/>
              <a:t>Komponentenarchitektur mit den wichtigsten Komponenten des IDS</a:t>
            </a:r>
          </a:p>
          <a:p>
            <a:pPr lvl="1"/>
            <a:r>
              <a:rPr lang="de-DE" dirty="0" smtClean="0"/>
              <a:t>Business </a:t>
            </a:r>
            <a:r>
              <a:rPr lang="de-DE" dirty="0" err="1" smtClean="0"/>
              <a:t>Map</a:t>
            </a:r>
            <a:r>
              <a:rPr lang="de-DE" dirty="0" smtClean="0"/>
              <a:t> mit den Funktionen der Komponenten	</a:t>
            </a:r>
          </a:p>
          <a:p>
            <a:pPr lvl="1"/>
            <a:r>
              <a:rPr lang="de-DE" dirty="0" smtClean="0"/>
              <a:t>Ebenen-Architektur zur Einordnung des IDS</a:t>
            </a:r>
          </a:p>
          <a:p>
            <a:pPr lvl="1"/>
            <a:r>
              <a:rPr lang="de-DE" dirty="0" smtClean="0"/>
              <a:t>Konnektor-Architektur mit den internen „Details“ der Konnektoren</a:t>
            </a:r>
          </a:p>
          <a:p>
            <a:pPr lvl="1"/>
            <a:r>
              <a:rPr lang="de-DE" dirty="0" smtClean="0"/>
              <a:t>Gestaltungsoptionen der Geschäftsarchitektur aus dem Whitepaper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0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Betreiber IDS-Konnektor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Nur technischer Betreiber eines IDS-Konnektors, nicht für den </a:t>
            </a:r>
            <a:r>
              <a:rPr lang="de-DE" smtClean="0"/>
              <a:t>Inhalt verantwortlich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93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Cloud-Anbieter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Microsoft </a:t>
            </a:r>
            <a:r>
              <a:rPr lang="de-DE" dirty="0" err="1" smtClean="0"/>
              <a:t>Azure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89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Offene 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 stellt Referenzimplementierung bereit?</a:t>
            </a:r>
          </a:p>
          <a:p>
            <a:pPr lvl="1"/>
            <a:r>
              <a:rPr lang="de-DE" dirty="0" smtClean="0"/>
              <a:t>IDS e.V. oder </a:t>
            </a:r>
            <a:r>
              <a:rPr lang="de-DE" dirty="0" err="1" smtClean="0"/>
              <a:t>FhG</a:t>
            </a:r>
            <a:r>
              <a:rPr lang="de-DE" dirty="0" smtClean="0"/>
              <a:t>?</a:t>
            </a:r>
          </a:p>
          <a:p>
            <a:r>
              <a:rPr lang="de-DE" dirty="0" smtClean="0"/>
              <a:t>Wer überwacht bzw. misst die Datenqualität?</a:t>
            </a:r>
          </a:p>
          <a:p>
            <a:pPr lvl="1"/>
            <a:r>
              <a:rPr lang="de-DE" dirty="0" smtClean="0"/>
              <a:t>IDS Broker?</a:t>
            </a:r>
          </a:p>
          <a:p>
            <a:pPr lvl="1"/>
            <a:r>
              <a:rPr lang="de-DE" dirty="0" smtClean="0"/>
              <a:t>Anbieter bzw. Nutzer anhand bestimmter DQ-Faktoren</a:t>
            </a:r>
            <a:endParaRPr lang="de-DE" dirty="0"/>
          </a:p>
          <a:p>
            <a:r>
              <a:rPr lang="de-DE" dirty="0" smtClean="0"/>
              <a:t>Abrechnung</a:t>
            </a:r>
          </a:p>
          <a:p>
            <a:pPr lvl="1"/>
            <a:r>
              <a:rPr lang="de-DE" dirty="0" smtClean="0"/>
              <a:t>Beim Broker: welche Datenaustauschaktionen haben tatsächlich stattgefunden</a:t>
            </a:r>
          </a:p>
          <a:p>
            <a:pPr lvl="1"/>
            <a:r>
              <a:rPr lang="de-DE" dirty="0" smtClean="0"/>
              <a:t>Block Chain</a:t>
            </a:r>
          </a:p>
          <a:p>
            <a:pPr lvl="1"/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55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IDS e.V.</a:t>
            </a:r>
          </a:p>
          <a:p>
            <a:pPr lvl="1"/>
            <a:r>
              <a:rPr lang="de-DE" dirty="0" smtClean="0"/>
              <a:t>Arbeitsgruppen</a:t>
            </a:r>
          </a:p>
          <a:p>
            <a:pPr lvl="2"/>
            <a:r>
              <a:rPr lang="de-DE" dirty="0" smtClean="0"/>
              <a:t>User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pPr lvl="3"/>
            <a:r>
              <a:rPr lang="de-DE" dirty="0" smtClean="0"/>
              <a:t>BPMN-Diagramme dort evaluieren</a:t>
            </a:r>
          </a:p>
          <a:p>
            <a:pPr lvl="2"/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62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Wert der Daten bestimmen</a:t>
            </a:r>
          </a:p>
          <a:p>
            <a:pPr lvl="1"/>
            <a:r>
              <a:rPr lang="de-DE" dirty="0" smtClean="0"/>
              <a:t>Wie funktioniert das bei anderen Anbietern</a:t>
            </a:r>
          </a:p>
          <a:p>
            <a:pPr lvl="1"/>
            <a:r>
              <a:rPr lang="de-DE" dirty="0" smtClean="0"/>
              <a:t>Wert vs. Datenqualität</a:t>
            </a:r>
          </a:p>
          <a:p>
            <a:pPr lvl="2"/>
            <a:r>
              <a:rPr lang="de-DE" dirty="0" smtClean="0"/>
              <a:t>Kosten für die Erstellung</a:t>
            </a:r>
          </a:p>
          <a:p>
            <a:pPr lvl="2"/>
            <a:r>
              <a:rPr lang="de-DE" dirty="0" smtClean="0"/>
              <a:t>Marktwert</a:t>
            </a:r>
          </a:p>
          <a:p>
            <a:pPr lvl="2"/>
            <a:r>
              <a:rPr lang="de-DE" dirty="0" smtClean="0"/>
              <a:t>Nutzwert: Wert der Daten im Geschäftsprozess</a:t>
            </a:r>
          </a:p>
          <a:p>
            <a:pPr lvl="1"/>
            <a:r>
              <a:rPr lang="de-DE" dirty="0" smtClean="0"/>
              <a:t>EFQM Corporate Data Quality Management </a:t>
            </a:r>
            <a:r>
              <a:rPr lang="de-DE" dirty="0" smtClean="0">
                <a:sym typeface="Wingdings" panose="05000000000000000000" pitchFamily="2" charset="2"/>
              </a:rPr>
              <a:t> auf Datenwert übertragen!?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3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41"/>
          <p:cNvSpPr>
            <a:spLocks noChangeArrowheads="1"/>
          </p:cNvSpPr>
          <p:nvPr/>
        </p:nvSpPr>
        <p:spPr bwMode="auto">
          <a:xfrm>
            <a:off x="0" y="0"/>
            <a:ext cx="9143999" cy="6858000"/>
          </a:xfrm>
          <a:prstGeom prst="rect">
            <a:avLst/>
          </a:prstGeom>
          <a:solidFill>
            <a:srgbClr val="E1E3E3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Font typeface="Wingdings" pitchFamily="2" charset="2"/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Font typeface="Wingdings" pitchFamily="2" charset="2"/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Font typeface="Wingdings" pitchFamily="2" charset="2"/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Font typeface="Wingdings" pitchFamily="2" charset="2"/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>
              <a:defRPr/>
            </a:pPr>
            <a:endParaRPr lang="de-DE" altLang="de-DE" kern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31" name="Freeform 1163"/>
          <p:cNvSpPr>
            <a:spLocks/>
          </p:cNvSpPr>
          <p:nvPr/>
        </p:nvSpPr>
        <p:spPr bwMode="auto">
          <a:xfrm>
            <a:off x="4429129" y="3087635"/>
            <a:ext cx="1533525" cy="881063"/>
          </a:xfrm>
          <a:custGeom>
            <a:avLst/>
            <a:gdLst>
              <a:gd name="T0" fmla="*/ 918 w 1932"/>
              <a:gd name="T1" fmla="*/ 1 h 1108"/>
              <a:gd name="T2" fmla="*/ 986 w 1932"/>
              <a:gd name="T3" fmla="*/ 7 h 1108"/>
              <a:gd name="T4" fmla="*/ 1073 w 1932"/>
              <a:gd name="T5" fmla="*/ 30 h 1108"/>
              <a:gd name="T6" fmla="*/ 1190 w 1932"/>
              <a:gd name="T7" fmla="*/ 85 h 1108"/>
              <a:gd name="T8" fmla="*/ 1290 w 1932"/>
              <a:gd name="T9" fmla="*/ 166 h 1108"/>
              <a:gd name="T10" fmla="*/ 1370 w 1932"/>
              <a:gd name="T11" fmla="*/ 267 h 1108"/>
              <a:gd name="T12" fmla="*/ 1424 w 1932"/>
              <a:gd name="T13" fmla="*/ 387 h 1108"/>
              <a:gd name="T14" fmla="*/ 1488 w 1932"/>
              <a:gd name="T15" fmla="*/ 367 h 1108"/>
              <a:gd name="T16" fmla="*/ 1559 w 1932"/>
              <a:gd name="T17" fmla="*/ 360 h 1108"/>
              <a:gd name="T18" fmla="*/ 1616 w 1932"/>
              <a:gd name="T19" fmla="*/ 364 h 1108"/>
              <a:gd name="T20" fmla="*/ 1670 w 1932"/>
              <a:gd name="T21" fmla="*/ 378 h 1108"/>
              <a:gd name="T22" fmla="*/ 1737 w 1932"/>
              <a:gd name="T23" fmla="*/ 405 h 1108"/>
              <a:gd name="T24" fmla="*/ 1823 w 1932"/>
              <a:gd name="T25" fmla="*/ 469 h 1108"/>
              <a:gd name="T26" fmla="*/ 1887 w 1932"/>
              <a:gd name="T27" fmla="*/ 556 h 1108"/>
              <a:gd name="T28" fmla="*/ 1916 w 1932"/>
              <a:gd name="T29" fmla="*/ 622 h 1108"/>
              <a:gd name="T30" fmla="*/ 1928 w 1932"/>
              <a:gd name="T31" fmla="*/ 678 h 1108"/>
              <a:gd name="T32" fmla="*/ 1932 w 1932"/>
              <a:gd name="T33" fmla="*/ 735 h 1108"/>
              <a:gd name="T34" fmla="*/ 1931 w 1932"/>
              <a:gd name="T35" fmla="*/ 772 h 1108"/>
              <a:gd name="T36" fmla="*/ 1920 w 1932"/>
              <a:gd name="T37" fmla="*/ 828 h 1108"/>
              <a:gd name="T38" fmla="*/ 1902 w 1932"/>
              <a:gd name="T39" fmla="*/ 880 h 1108"/>
              <a:gd name="T40" fmla="*/ 1847 w 1932"/>
              <a:gd name="T41" fmla="*/ 972 h 1108"/>
              <a:gd name="T42" fmla="*/ 1767 w 1932"/>
              <a:gd name="T43" fmla="*/ 1044 h 1108"/>
              <a:gd name="T44" fmla="*/ 1688 w 1932"/>
              <a:gd name="T45" fmla="*/ 1086 h 1108"/>
              <a:gd name="T46" fmla="*/ 1634 w 1932"/>
              <a:gd name="T47" fmla="*/ 1101 h 1108"/>
              <a:gd name="T48" fmla="*/ 1578 w 1932"/>
              <a:gd name="T49" fmla="*/ 1107 h 1108"/>
              <a:gd name="T50" fmla="*/ 1547 w 1932"/>
              <a:gd name="T51" fmla="*/ 1108 h 1108"/>
              <a:gd name="T52" fmla="*/ 329 w 1932"/>
              <a:gd name="T53" fmla="*/ 1108 h 1108"/>
              <a:gd name="T54" fmla="*/ 296 w 1932"/>
              <a:gd name="T55" fmla="*/ 1105 h 1108"/>
              <a:gd name="T56" fmla="*/ 201 w 1932"/>
              <a:gd name="T57" fmla="*/ 1081 h 1108"/>
              <a:gd name="T58" fmla="*/ 120 w 1932"/>
              <a:gd name="T59" fmla="*/ 1032 h 1108"/>
              <a:gd name="T60" fmla="*/ 57 w 1932"/>
              <a:gd name="T61" fmla="*/ 961 h 1108"/>
              <a:gd name="T62" fmla="*/ 15 w 1932"/>
              <a:gd name="T63" fmla="*/ 874 h 1108"/>
              <a:gd name="T64" fmla="*/ 0 w 1932"/>
              <a:gd name="T65" fmla="*/ 777 h 1108"/>
              <a:gd name="T66" fmla="*/ 8 w 1932"/>
              <a:gd name="T67" fmla="*/ 711 h 1108"/>
              <a:gd name="T68" fmla="*/ 41 w 1932"/>
              <a:gd name="T69" fmla="*/ 619 h 1108"/>
              <a:gd name="T70" fmla="*/ 98 w 1932"/>
              <a:gd name="T71" fmla="*/ 543 h 1108"/>
              <a:gd name="T72" fmla="*/ 174 w 1932"/>
              <a:gd name="T73" fmla="*/ 486 h 1108"/>
              <a:gd name="T74" fmla="*/ 264 w 1932"/>
              <a:gd name="T75" fmla="*/ 453 h 1108"/>
              <a:gd name="T76" fmla="*/ 353 w 1932"/>
              <a:gd name="T77" fmla="*/ 447 h 1108"/>
              <a:gd name="T78" fmla="*/ 363 w 1932"/>
              <a:gd name="T79" fmla="*/ 400 h 1108"/>
              <a:gd name="T80" fmla="*/ 389 w 1932"/>
              <a:gd name="T81" fmla="*/ 333 h 1108"/>
              <a:gd name="T82" fmla="*/ 420 w 1932"/>
              <a:gd name="T83" fmla="*/ 270 h 1108"/>
              <a:gd name="T84" fmla="*/ 461 w 1932"/>
              <a:gd name="T85" fmla="*/ 213 h 1108"/>
              <a:gd name="T86" fmla="*/ 507 w 1932"/>
              <a:gd name="T87" fmla="*/ 160 h 1108"/>
              <a:gd name="T88" fmla="*/ 560 w 1932"/>
              <a:gd name="T89" fmla="*/ 114 h 1108"/>
              <a:gd name="T90" fmla="*/ 618 w 1932"/>
              <a:gd name="T91" fmla="*/ 75 h 1108"/>
              <a:gd name="T92" fmla="*/ 683 w 1932"/>
              <a:gd name="T93" fmla="*/ 43 h 1108"/>
              <a:gd name="T94" fmla="*/ 750 w 1932"/>
              <a:gd name="T95" fmla="*/ 19 h 1108"/>
              <a:gd name="T96" fmla="*/ 821 w 1932"/>
              <a:gd name="T97" fmla="*/ 6 h 1108"/>
              <a:gd name="T98" fmla="*/ 896 w 1932"/>
              <a:gd name="T99" fmla="*/ 0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32" h="1108">
                <a:moveTo>
                  <a:pt x="896" y="0"/>
                </a:moveTo>
                <a:lnTo>
                  <a:pt x="896" y="0"/>
                </a:lnTo>
                <a:lnTo>
                  <a:pt x="918" y="1"/>
                </a:lnTo>
                <a:lnTo>
                  <a:pt x="942" y="3"/>
                </a:lnTo>
                <a:lnTo>
                  <a:pt x="965" y="4"/>
                </a:lnTo>
                <a:lnTo>
                  <a:pt x="986" y="7"/>
                </a:lnTo>
                <a:lnTo>
                  <a:pt x="1008" y="12"/>
                </a:lnTo>
                <a:lnTo>
                  <a:pt x="1031" y="16"/>
                </a:lnTo>
                <a:lnTo>
                  <a:pt x="1073" y="30"/>
                </a:lnTo>
                <a:lnTo>
                  <a:pt x="1113" y="45"/>
                </a:lnTo>
                <a:lnTo>
                  <a:pt x="1152" y="63"/>
                </a:lnTo>
                <a:lnTo>
                  <a:pt x="1190" y="85"/>
                </a:lnTo>
                <a:lnTo>
                  <a:pt x="1226" y="109"/>
                </a:lnTo>
                <a:lnTo>
                  <a:pt x="1259" y="136"/>
                </a:lnTo>
                <a:lnTo>
                  <a:pt x="1290" y="166"/>
                </a:lnTo>
                <a:lnTo>
                  <a:pt x="1319" y="198"/>
                </a:lnTo>
                <a:lnTo>
                  <a:pt x="1346" y="231"/>
                </a:lnTo>
                <a:lnTo>
                  <a:pt x="1370" y="267"/>
                </a:lnTo>
                <a:lnTo>
                  <a:pt x="1391" y="306"/>
                </a:lnTo>
                <a:lnTo>
                  <a:pt x="1409" y="345"/>
                </a:lnTo>
                <a:lnTo>
                  <a:pt x="1424" y="387"/>
                </a:lnTo>
                <a:lnTo>
                  <a:pt x="1424" y="387"/>
                </a:lnTo>
                <a:lnTo>
                  <a:pt x="1455" y="375"/>
                </a:lnTo>
                <a:lnTo>
                  <a:pt x="1488" y="367"/>
                </a:lnTo>
                <a:lnTo>
                  <a:pt x="1523" y="363"/>
                </a:lnTo>
                <a:lnTo>
                  <a:pt x="1559" y="360"/>
                </a:lnTo>
                <a:lnTo>
                  <a:pt x="1559" y="360"/>
                </a:lnTo>
                <a:lnTo>
                  <a:pt x="1578" y="361"/>
                </a:lnTo>
                <a:lnTo>
                  <a:pt x="1596" y="363"/>
                </a:lnTo>
                <a:lnTo>
                  <a:pt x="1616" y="364"/>
                </a:lnTo>
                <a:lnTo>
                  <a:pt x="1634" y="367"/>
                </a:lnTo>
                <a:lnTo>
                  <a:pt x="1652" y="372"/>
                </a:lnTo>
                <a:lnTo>
                  <a:pt x="1670" y="378"/>
                </a:lnTo>
                <a:lnTo>
                  <a:pt x="1688" y="384"/>
                </a:lnTo>
                <a:lnTo>
                  <a:pt x="1704" y="390"/>
                </a:lnTo>
                <a:lnTo>
                  <a:pt x="1737" y="405"/>
                </a:lnTo>
                <a:lnTo>
                  <a:pt x="1767" y="424"/>
                </a:lnTo>
                <a:lnTo>
                  <a:pt x="1796" y="445"/>
                </a:lnTo>
                <a:lnTo>
                  <a:pt x="1823" y="469"/>
                </a:lnTo>
                <a:lnTo>
                  <a:pt x="1847" y="496"/>
                </a:lnTo>
                <a:lnTo>
                  <a:pt x="1869" y="525"/>
                </a:lnTo>
                <a:lnTo>
                  <a:pt x="1887" y="556"/>
                </a:lnTo>
                <a:lnTo>
                  <a:pt x="1902" y="589"/>
                </a:lnTo>
                <a:lnTo>
                  <a:pt x="1910" y="606"/>
                </a:lnTo>
                <a:lnTo>
                  <a:pt x="1916" y="622"/>
                </a:lnTo>
                <a:lnTo>
                  <a:pt x="1920" y="640"/>
                </a:lnTo>
                <a:lnTo>
                  <a:pt x="1925" y="658"/>
                </a:lnTo>
                <a:lnTo>
                  <a:pt x="1928" y="678"/>
                </a:lnTo>
                <a:lnTo>
                  <a:pt x="1931" y="696"/>
                </a:lnTo>
                <a:lnTo>
                  <a:pt x="1932" y="715"/>
                </a:lnTo>
                <a:lnTo>
                  <a:pt x="1932" y="735"/>
                </a:lnTo>
                <a:lnTo>
                  <a:pt x="1932" y="735"/>
                </a:lnTo>
                <a:lnTo>
                  <a:pt x="1932" y="753"/>
                </a:lnTo>
                <a:lnTo>
                  <a:pt x="1931" y="772"/>
                </a:lnTo>
                <a:lnTo>
                  <a:pt x="1928" y="790"/>
                </a:lnTo>
                <a:lnTo>
                  <a:pt x="1925" y="810"/>
                </a:lnTo>
                <a:lnTo>
                  <a:pt x="1920" y="828"/>
                </a:lnTo>
                <a:lnTo>
                  <a:pt x="1916" y="846"/>
                </a:lnTo>
                <a:lnTo>
                  <a:pt x="1910" y="862"/>
                </a:lnTo>
                <a:lnTo>
                  <a:pt x="1902" y="880"/>
                </a:lnTo>
                <a:lnTo>
                  <a:pt x="1887" y="912"/>
                </a:lnTo>
                <a:lnTo>
                  <a:pt x="1869" y="943"/>
                </a:lnTo>
                <a:lnTo>
                  <a:pt x="1847" y="972"/>
                </a:lnTo>
                <a:lnTo>
                  <a:pt x="1823" y="999"/>
                </a:lnTo>
                <a:lnTo>
                  <a:pt x="1796" y="1023"/>
                </a:lnTo>
                <a:lnTo>
                  <a:pt x="1767" y="1044"/>
                </a:lnTo>
                <a:lnTo>
                  <a:pt x="1737" y="1063"/>
                </a:lnTo>
                <a:lnTo>
                  <a:pt x="1704" y="1078"/>
                </a:lnTo>
                <a:lnTo>
                  <a:pt x="1688" y="1086"/>
                </a:lnTo>
                <a:lnTo>
                  <a:pt x="1670" y="1090"/>
                </a:lnTo>
                <a:lnTo>
                  <a:pt x="1652" y="1096"/>
                </a:lnTo>
                <a:lnTo>
                  <a:pt x="1634" y="1101"/>
                </a:lnTo>
                <a:lnTo>
                  <a:pt x="1616" y="1104"/>
                </a:lnTo>
                <a:lnTo>
                  <a:pt x="1596" y="1105"/>
                </a:lnTo>
                <a:lnTo>
                  <a:pt x="1578" y="1107"/>
                </a:lnTo>
                <a:lnTo>
                  <a:pt x="1559" y="1108"/>
                </a:lnTo>
                <a:lnTo>
                  <a:pt x="1547" y="1107"/>
                </a:lnTo>
                <a:lnTo>
                  <a:pt x="1547" y="1108"/>
                </a:lnTo>
                <a:lnTo>
                  <a:pt x="896" y="1108"/>
                </a:lnTo>
                <a:lnTo>
                  <a:pt x="332" y="1108"/>
                </a:lnTo>
                <a:lnTo>
                  <a:pt x="329" y="1108"/>
                </a:lnTo>
                <a:lnTo>
                  <a:pt x="329" y="1108"/>
                </a:lnTo>
                <a:lnTo>
                  <a:pt x="329" y="1108"/>
                </a:lnTo>
                <a:lnTo>
                  <a:pt x="296" y="1105"/>
                </a:lnTo>
                <a:lnTo>
                  <a:pt x="263" y="1101"/>
                </a:lnTo>
                <a:lnTo>
                  <a:pt x="231" y="1092"/>
                </a:lnTo>
                <a:lnTo>
                  <a:pt x="201" y="1081"/>
                </a:lnTo>
                <a:lnTo>
                  <a:pt x="173" y="1068"/>
                </a:lnTo>
                <a:lnTo>
                  <a:pt x="146" y="1050"/>
                </a:lnTo>
                <a:lnTo>
                  <a:pt x="120" y="1032"/>
                </a:lnTo>
                <a:lnTo>
                  <a:pt x="96" y="1011"/>
                </a:lnTo>
                <a:lnTo>
                  <a:pt x="75" y="987"/>
                </a:lnTo>
                <a:lnTo>
                  <a:pt x="57" y="961"/>
                </a:lnTo>
                <a:lnTo>
                  <a:pt x="41" y="934"/>
                </a:lnTo>
                <a:lnTo>
                  <a:pt x="26" y="906"/>
                </a:lnTo>
                <a:lnTo>
                  <a:pt x="15" y="874"/>
                </a:lnTo>
                <a:lnTo>
                  <a:pt x="8" y="843"/>
                </a:lnTo>
                <a:lnTo>
                  <a:pt x="2" y="811"/>
                </a:lnTo>
                <a:lnTo>
                  <a:pt x="0" y="777"/>
                </a:lnTo>
                <a:lnTo>
                  <a:pt x="0" y="777"/>
                </a:lnTo>
                <a:lnTo>
                  <a:pt x="2" y="744"/>
                </a:lnTo>
                <a:lnTo>
                  <a:pt x="8" y="711"/>
                </a:lnTo>
                <a:lnTo>
                  <a:pt x="15" y="679"/>
                </a:lnTo>
                <a:lnTo>
                  <a:pt x="26" y="648"/>
                </a:lnTo>
                <a:lnTo>
                  <a:pt x="41" y="619"/>
                </a:lnTo>
                <a:lnTo>
                  <a:pt x="57" y="592"/>
                </a:lnTo>
                <a:lnTo>
                  <a:pt x="77" y="567"/>
                </a:lnTo>
                <a:lnTo>
                  <a:pt x="98" y="543"/>
                </a:lnTo>
                <a:lnTo>
                  <a:pt x="120" y="522"/>
                </a:lnTo>
                <a:lnTo>
                  <a:pt x="146" y="502"/>
                </a:lnTo>
                <a:lnTo>
                  <a:pt x="174" y="486"/>
                </a:lnTo>
                <a:lnTo>
                  <a:pt x="203" y="472"/>
                </a:lnTo>
                <a:lnTo>
                  <a:pt x="233" y="462"/>
                </a:lnTo>
                <a:lnTo>
                  <a:pt x="264" y="453"/>
                </a:lnTo>
                <a:lnTo>
                  <a:pt x="297" y="448"/>
                </a:lnTo>
                <a:lnTo>
                  <a:pt x="332" y="447"/>
                </a:lnTo>
                <a:lnTo>
                  <a:pt x="353" y="447"/>
                </a:lnTo>
                <a:lnTo>
                  <a:pt x="353" y="447"/>
                </a:lnTo>
                <a:lnTo>
                  <a:pt x="357" y="424"/>
                </a:lnTo>
                <a:lnTo>
                  <a:pt x="363" y="400"/>
                </a:lnTo>
                <a:lnTo>
                  <a:pt x="371" y="378"/>
                </a:lnTo>
                <a:lnTo>
                  <a:pt x="380" y="355"/>
                </a:lnTo>
                <a:lnTo>
                  <a:pt x="389" y="333"/>
                </a:lnTo>
                <a:lnTo>
                  <a:pt x="398" y="312"/>
                </a:lnTo>
                <a:lnTo>
                  <a:pt x="408" y="291"/>
                </a:lnTo>
                <a:lnTo>
                  <a:pt x="420" y="270"/>
                </a:lnTo>
                <a:lnTo>
                  <a:pt x="434" y="250"/>
                </a:lnTo>
                <a:lnTo>
                  <a:pt x="446" y="231"/>
                </a:lnTo>
                <a:lnTo>
                  <a:pt x="461" y="213"/>
                </a:lnTo>
                <a:lnTo>
                  <a:pt x="476" y="195"/>
                </a:lnTo>
                <a:lnTo>
                  <a:pt x="491" y="177"/>
                </a:lnTo>
                <a:lnTo>
                  <a:pt x="507" y="160"/>
                </a:lnTo>
                <a:lnTo>
                  <a:pt x="524" y="144"/>
                </a:lnTo>
                <a:lnTo>
                  <a:pt x="542" y="129"/>
                </a:lnTo>
                <a:lnTo>
                  <a:pt x="560" y="114"/>
                </a:lnTo>
                <a:lnTo>
                  <a:pt x="579" y="100"/>
                </a:lnTo>
                <a:lnTo>
                  <a:pt x="599" y="87"/>
                </a:lnTo>
                <a:lnTo>
                  <a:pt x="618" y="75"/>
                </a:lnTo>
                <a:lnTo>
                  <a:pt x="639" y="63"/>
                </a:lnTo>
                <a:lnTo>
                  <a:pt x="660" y="52"/>
                </a:lnTo>
                <a:lnTo>
                  <a:pt x="683" y="43"/>
                </a:lnTo>
                <a:lnTo>
                  <a:pt x="704" y="34"/>
                </a:lnTo>
                <a:lnTo>
                  <a:pt x="726" y="27"/>
                </a:lnTo>
                <a:lnTo>
                  <a:pt x="750" y="19"/>
                </a:lnTo>
                <a:lnTo>
                  <a:pt x="773" y="15"/>
                </a:lnTo>
                <a:lnTo>
                  <a:pt x="797" y="9"/>
                </a:lnTo>
                <a:lnTo>
                  <a:pt x="821" y="6"/>
                </a:lnTo>
                <a:lnTo>
                  <a:pt x="846" y="3"/>
                </a:lnTo>
                <a:lnTo>
                  <a:pt x="870" y="1"/>
                </a:lnTo>
                <a:lnTo>
                  <a:pt x="89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  <a:latin typeface="Frutiger LT Com 45 Light" panose="020B0303030504020204" pitchFamily="34" charset="0"/>
              <a:cs typeface="Arial" charset="0"/>
            </a:endParaRPr>
          </a:p>
        </p:txBody>
      </p:sp>
      <p:sp>
        <p:nvSpPr>
          <p:cNvPr id="1650" name="Freeform 1383"/>
          <p:cNvSpPr>
            <a:spLocks/>
          </p:cNvSpPr>
          <p:nvPr/>
        </p:nvSpPr>
        <p:spPr bwMode="auto">
          <a:xfrm>
            <a:off x="7262813" y="3257496"/>
            <a:ext cx="896938" cy="544513"/>
          </a:xfrm>
          <a:custGeom>
            <a:avLst/>
            <a:gdLst>
              <a:gd name="T0" fmla="*/ 524 w 1130"/>
              <a:gd name="T1" fmla="*/ 0 h 687"/>
              <a:gd name="T2" fmla="*/ 576 w 1130"/>
              <a:gd name="T3" fmla="*/ 4 h 687"/>
              <a:gd name="T4" fmla="*/ 627 w 1130"/>
              <a:gd name="T5" fmla="*/ 18 h 687"/>
              <a:gd name="T6" fmla="*/ 674 w 1130"/>
              <a:gd name="T7" fmla="*/ 39 h 687"/>
              <a:gd name="T8" fmla="*/ 716 w 1130"/>
              <a:gd name="T9" fmla="*/ 67 h 687"/>
              <a:gd name="T10" fmla="*/ 753 w 1130"/>
              <a:gd name="T11" fmla="*/ 103 h 687"/>
              <a:gd name="T12" fmla="*/ 786 w 1130"/>
              <a:gd name="T13" fmla="*/ 144 h 687"/>
              <a:gd name="T14" fmla="*/ 812 w 1130"/>
              <a:gd name="T15" fmla="*/ 189 h 687"/>
              <a:gd name="T16" fmla="*/ 831 w 1130"/>
              <a:gd name="T17" fmla="*/ 240 h 687"/>
              <a:gd name="T18" fmla="*/ 851 w 1130"/>
              <a:gd name="T19" fmla="*/ 232 h 687"/>
              <a:gd name="T20" fmla="*/ 890 w 1130"/>
              <a:gd name="T21" fmla="*/ 225 h 687"/>
              <a:gd name="T22" fmla="*/ 911 w 1130"/>
              <a:gd name="T23" fmla="*/ 223 h 687"/>
              <a:gd name="T24" fmla="*/ 954 w 1130"/>
              <a:gd name="T25" fmla="*/ 228 h 687"/>
              <a:gd name="T26" fmla="*/ 996 w 1130"/>
              <a:gd name="T27" fmla="*/ 241 h 687"/>
              <a:gd name="T28" fmla="*/ 1032 w 1130"/>
              <a:gd name="T29" fmla="*/ 262 h 687"/>
              <a:gd name="T30" fmla="*/ 1065 w 1130"/>
              <a:gd name="T31" fmla="*/ 291 h 687"/>
              <a:gd name="T32" fmla="*/ 1092 w 1130"/>
              <a:gd name="T33" fmla="*/ 325 h 687"/>
              <a:gd name="T34" fmla="*/ 1112 w 1130"/>
              <a:gd name="T35" fmla="*/ 364 h 687"/>
              <a:gd name="T36" fmla="*/ 1125 w 1130"/>
              <a:gd name="T37" fmla="*/ 408 h 687"/>
              <a:gd name="T38" fmla="*/ 1130 w 1130"/>
              <a:gd name="T39" fmla="*/ 456 h 687"/>
              <a:gd name="T40" fmla="*/ 1128 w 1130"/>
              <a:gd name="T41" fmla="*/ 478 h 687"/>
              <a:gd name="T42" fmla="*/ 1119 w 1130"/>
              <a:gd name="T43" fmla="*/ 523 h 687"/>
              <a:gd name="T44" fmla="*/ 1103 w 1130"/>
              <a:gd name="T45" fmla="*/ 565 h 687"/>
              <a:gd name="T46" fmla="*/ 1079 w 1130"/>
              <a:gd name="T47" fmla="*/ 603 h 687"/>
              <a:gd name="T48" fmla="*/ 1050 w 1130"/>
              <a:gd name="T49" fmla="*/ 634 h 687"/>
              <a:gd name="T50" fmla="*/ 1014 w 1130"/>
              <a:gd name="T51" fmla="*/ 658 h 687"/>
              <a:gd name="T52" fmla="*/ 975 w 1130"/>
              <a:gd name="T53" fmla="*/ 676 h 687"/>
              <a:gd name="T54" fmla="*/ 933 w 1130"/>
              <a:gd name="T55" fmla="*/ 685 h 687"/>
              <a:gd name="T56" fmla="*/ 903 w 1130"/>
              <a:gd name="T57" fmla="*/ 687 h 687"/>
              <a:gd name="T58" fmla="*/ 524 w 1130"/>
              <a:gd name="T59" fmla="*/ 687 h 687"/>
              <a:gd name="T60" fmla="*/ 192 w 1130"/>
              <a:gd name="T61" fmla="*/ 687 h 687"/>
              <a:gd name="T62" fmla="*/ 192 w 1130"/>
              <a:gd name="T63" fmla="*/ 687 h 687"/>
              <a:gd name="T64" fmla="*/ 153 w 1130"/>
              <a:gd name="T65" fmla="*/ 682 h 687"/>
              <a:gd name="T66" fmla="*/ 117 w 1130"/>
              <a:gd name="T67" fmla="*/ 670 h 687"/>
              <a:gd name="T68" fmla="*/ 84 w 1130"/>
              <a:gd name="T69" fmla="*/ 651 h 687"/>
              <a:gd name="T70" fmla="*/ 56 w 1130"/>
              <a:gd name="T71" fmla="*/ 627 h 687"/>
              <a:gd name="T72" fmla="*/ 33 w 1130"/>
              <a:gd name="T73" fmla="*/ 595 h 687"/>
              <a:gd name="T74" fmla="*/ 15 w 1130"/>
              <a:gd name="T75" fmla="*/ 561 h 687"/>
              <a:gd name="T76" fmla="*/ 5 w 1130"/>
              <a:gd name="T77" fmla="*/ 523 h 687"/>
              <a:gd name="T78" fmla="*/ 0 w 1130"/>
              <a:gd name="T79" fmla="*/ 481 h 687"/>
              <a:gd name="T80" fmla="*/ 2 w 1130"/>
              <a:gd name="T81" fmla="*/ 460 h 687"/>
              <a:gd name="T82" fmla="*/ 9 w 1130"/>
              <a:gd name="T83" fmla="*/ 421 h 687"/>
              <a:gd name="T84" fmla="*/ 23 w 1130"/>
              <a:gd name="T85" fmla="*/ 384 h 687"/>
              <a:gd name="T86" fmla="*/ 44 w 1130"/>
              <a:gd name="T87" fmla="*/ 351 h 687"/>
              <a:gd name="T88" fmla="*/ 71 w 1130"/>
              <a:gd name="T89" fmla="*/ 324 h 687"/>
              <a:gd name="T90" fmla="*/ 101 w 1130"/>
              <a:gd name="T91" fmla="*/ 301 h 687"/>
              <a:gd name="T92" fmla="*/ 135 w 1130"/>
              <a:gd name="T93" fmla="*/ 286 h 687"/>
              <a:gd name="T94" fmla="*/ 174 w 1130"/>
              <a:gd name="T95" fmla="*/ 277 h 687"/>
              <a:gd name="T96" fmla="*/ 206 w 1130"/>
              <a:gd name="T97" fmla="*/ 277 h 687"/>
              <a:gd name="T98" fmla="*/ 213 w 1130"/>
              <a:gd name="T99" fmla="*/ 249 h 687"/>
              <a:gd name="T100" fmla="*/ 233 w 1130"/>
              <a:gd name="T101" fmla="*/ 193 h 687"/>
              <a:gd name="T102" fmla="*/ 261 w 1130"/>
              <a:gd name="T103" fmla="*/ 142 h 687"/>
              <a:gd name="T104" fmla="*/ 296 w 1130"/>
              <a:gd name="T105" fmla="*/ 99 h 687"/>
              <a:gd name="T106" fmla="*/ 338 w 1130"/>
              <a:gd name="T107" fmla="*/ 61 h 687"/>
              <a:gd name="T108" fmla="*/ 386 w 1130"/>
              <a:gd name="T109" fmla="*/ 33 h 687"/>
              <a:gd name="T110" fmla="*/ 438 w 1130"/>
              <a:gd name="T111" fmla="*/ 12 h 687"/>
              <a:gd name="T112" fmla="*/ 494 w 1130"/>
              <a:gd name="T113" fmla="*/ 1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30" h="687">
                <a:moveTo>
                  <a:pt x="524" y="0"/>
                </a:moveTo>
                <a:lnTo>
                  <a:pt x="524" y="0"/>
                </a:lnTo>
                <a:lnTo>
                  <a:pt x="551" y="1"/>
                </a:lnTo>
                <a:lnTo>
                  <a:pt x="576" y="4"/>
                </a:lnTo>
                <a:lnTo>
                  <a:pt x="602" y="10"/>
                </a:lnTo>
                <a:lnTo>
                  <a:pt x="627" y="18"/>
                </a:lnTo>
                <a:lnTo>
                  <a:pt x="651" y="27"/>
                </a:lnTo>
                <a:lnTo>
                  <a:pt x="674" y="39"/>
                </a:lnTo>
                <a:lnTo>
                  <a:pt x="695" y="52"/>
                </a:lnTo>
                <a:lnTo>
                  <a:pt x="716" y="67"/>
                </a:lnTo>
                <a:lnTo>
                  <a:pt x="735" y="84"/>
                </a:lnTo>
                <a:lnTo>
                  <a:pt x="753" y="103"/>
                </a:lnTo>
                <a:lnTo>
                  <a:pt x="771" y="123"/>
                </a:lnTo>
                <a:lnTo>
                  <a:pt x="786" y="144"/>
                </a:lnTo>
                <a:lnTo>
                  <a:pt x="800" y="166"/>
                </a:lnTo>
                <a:lnTo>
                  <a:pt x="812" y="189"/>
                </a:lnTo>
                <a:lnTo>
                  <a:pt x="822" y="214"/>
                </a:lnTo>
                <a:lnTo>
                  <a:pt x="831" y="240"/>
                </a:lnTo>
                <a:lnTo>
                  <a:pt x="831" y="240"/>
                </a:lnTo>
                <a:lnTo>
                  <a:pt x="851" y="232"/>
                </a:lnTo>
                <a:lnTo>
                  <a:pt x="870" y="228"/>
                </a:lnTo>
                <a:lnTo>
                  <a:pt x="890" y="225"/>
                </a:lnTo>
                <a:lnTo>
                  <a:pt x="911" y="223"/>
                </a:lnTo>
                <a:lnTo>
                  <a:pt x="911" y="223"/>
                </a:lnTo>
                <a:lnTo>
                  <a:pt x="933" y="225"/>
                </a:lnTo>
                <a:lnTo>
                  <a:pt x="954" y="228"/>
                </a:lnTo>
                <a:lnTo>
                  <a:pt x="975" y="234"/>
                </a:lnTo>
                <a:lnTo>
                  <a:pt x="996" y="241"/>
                </a:lnTo>
                <a:lnTo>
                  <a:pt x="1014" y="252"/>
                </a:lnTo>
                <a:lnTo>
                  <a:pt x="1032" y="262"/>
                </a:lnTo>
                <a:lnTo>
                  <a:pt x="1050" y="276"/>
                </a:lnTo>
                <a:lnTo>
                  <a:pt x="1065" y="291"/>
                </a:lnTo>
                <a:lnTo>
                  <a:pt x="1079" y="307"/>
                </a:lnTo>
                <a:lnTo>
                  <a:pt x="1092" y="325"/>
                </a:lnTo>
                <a:lnTo>
                  <a:pt x="1103" y="345"/>
                </a:lnTo>
                <a:lnTo>
                  <a:pt x="1112" y="364"/>
                </a:lnTo>
                <a:lnTo>
                  <a:pt x="1119" y="387"/>
                </a:lnTo>
                <a:lnTo>
                  <a:pt x="1125" y="408"/>
                </a:lnTo>
                <a:lnTo>
                  <a:pt x="1128" y="432"/>
                </a:lnTo>
                <a:lnTo>
                  <a:pt x="1130" y="456"/>
                </a:lnTo>
                <a:lnTo>
                  <a:pt x="1130" y="456"/>
                </a:lnTo>
                <a:lnTo>
                  <a:pt x="1128" y="478"/>
                </a:lnTo>
                <a:lnTo>
                  <a:pt x="1125" y="502"/>
                </a:lnTo>
                <a:lnTo>
                  <a:pt x="1119" y="523"/>
                </a:lnTo>
                <a:lnTo>
                  <a:pt x="1112" y="546"/>
                </a:lnTo>
                <a:lnTo>
                  <a:pt x="1103" y="565"/>
                </a:lnTo>
                <a:lnTo>
                  <a:pt x="1092" y="585"/>
                </a:lnTo>
                <a:lnTo>
                  <a:pt x="1079" y="603"/>
                </a:lnTo>
                <a:lnTo>
                  <a:pt x="1065" y="619"/>
                </a:lnTo>
                <a:lnTo>
                  <a:pt x="1050" y="634"/>
                </a:lnTo>
                <a:lnTo>
                  <a:pt x="1032" y="648"/>
                </a:lnTo>
                <a:lnTo>
                  <a:pt x="1014" y="658"/>
                </a:lnTo>
                <a:lnTo>
                  <a:pt x="996" y="669"/>
                </a:lnTo>
                <a:lnTo>
                  <a:pt x="975" y="676"/>
                </a:lnTo>
                <a:lnTo>
                  <a:pt x="954" y="682"/>
                </a:lnTo>
                <a:lnTo>
                  <a:pt x="933" y="685"/>
                </a:lnTo>
                <a:lnTo>
                  <a:pt x="911" y="687"/>
                </a:lnTo>
                <a:lnTo>
                  <a:pt x="903" y="687"/>
                </a:lnTo>
                <a:lnTo>
                  <a:pt x="903" y="687"/>
                </a:lnTo>
                <a:lnTo>
                  <a:pt x="524" y="687"/>
                </a:lnTo>
                <a:lnTo>
                  <a:pt x="194" y="687"/>
                </a:lnTo>
                <a:lnTo>
                  <a:pt x="192" y="687"/>
                </a:lnTo>
                <a:lnTo>
                  <a:pt x="192" y="687"/>
                </a:lnTo>
                <a:lnTo>
                  <a:pt x="192" y="687"/>
                </a:lnTo>
                <a:lnTo>
                  <a:pt x="173" y="685"/>
                </a:lnTo>
                <a:lnTo>
                  <a:pt x="153" y="682"/>
                </a:lnTo>
                <a:lnTo>
                  <a:pt x="135" y="678"/>
                </a:lnTo>
                <a:lnTo>
                  <a:pt x="117" y="670"/>
                </a:lnTo>
                <a:lnTo>
                  <a:pt x="101" y="661"/>
                </a:lnTo>
                <a:lnTo>
                  <a:pt x="84" y="651"/>
                </a:lnTo>
                <a:lnTo>
                  <a:pt x="69" y="640"/>
                </a:lnTo>
                <a:lnTo>
                  <a:pt x="56" y="627"/>
                </a:lnTo>
                <a:lnTo>
                  <a:pt x="44" y="612"/>
                </a:lnTo>
                <a:lnTo>
                  <a:pt x="33" y="595"/>
                </a:lnTo>
                <a:lnTo>
                  <a:pt x="23" y="579"/>
                </a:lnTo>
                <a:lnTo>
                  <a:pt x="15" y="561"/>
                </a:lnTo>
                <a:lnTo>
                  <a:pt x="9" y="543"/>
                </a:lnTo>
                <a:lnTo>
                  <a:pt x="5" y="523"/>
                </a:lnTo>
                <a:lnTo>
                  <a:pt x="2" y="502"/>
                </a:lnTo>
                <a:lnTo>
                  <a:pt x="0" y="481"/>
                </a:lnTo>
                <a:lnTo>
                  <a:pt x="0" y="481"/>
                </a:lnTo>
                <a:lnTo>
                  <a:pt x="2" y="460"/>
                </a:lnTo>
                <a:lnTo>
                  <a:pt x="5" y="441"/>
                </a:lnTo>
                <a:lnTo>
                  <a:pt x="9" y="421"/>
                </a:lnTo>
                <a:lnTo>
                  <a:pt x="15" y="402"/>
                </a:lnTo>
                <a:lnTo>
                  <a:pt x="23" y="384"/>
                </a:lnTo>
                <a:lnTo>
                  <a:pt x="33" y="367"/>
                </a:lnTo>
                <a:lnTo>
                  <a:pt x="44" y="351"/>
                </a:lnTo>
                <a:lnTo>
                  <a:pt x="57" y="337"/>
                </a:lnTo>
                <a:lnTo>
                  <a:pt x="71" y="324"/>
                </a:lnTo>
                <a:lnTo>
                  <a:pt x="86" y="312"/>
                </a:lnTo>
                <a:lnTo>
                  <a:pt x="101" y="301"/>
                </a:lnTo>
                <a:lnTo>
                  <a:pt x="119" y="292"/>
                </a:lnTo>
                <a:lnTo>
                  <a:pt x="135" y="286"/>
                </a:lnTo>
                <a:lnTo>
                  <a:pt x="155" y="280"/>
                </a:lnTo>
                <a:lnTo>
                  <a:pt x="174" y="277"/>
                </a:lnTo>
                <a:lnTo>
                  <a:pt x="194" y="277"/>
                </a:lnTo>
                <a:lnTo>
                  <a:pt x="206" y="277"/>
                </a:lnTo>
                <a:lnTo>
                  <a:pt x="206" y="277"/>
                </a:lnTo>
                <a:lnTo>
                  <a:pt x="213" y="249"/>
                </a:lnTo>
                <a:lnTo>
                  <a:pt x="221" y="220"/>
                </a:lnTo>
                <a:lnTo>
                  <a:pt x="233" y="193"/>
                </a:lnTo>
                <a:lnTo>
                  <a:pt x="246" y="168"/>
                </a:lnTo>
                <a:lnTo>
                  <a:pt x="261" y="142"/>
                </a:lnTo>
                <a:lnTo>
                  <a:pt x="278" y="120"/>
                </a:lnTo>
                <a:lnTo>
                  <a:pt x="296" y="99"/>
                </a:lnTo>
                <a:lnTo>
                  <a:pt x="317" y="79"/>
                </a:lnTo>
                <a:lnTo>
                  <a:pt x="338" y="61"/>
                </a:lnTo>
                <a:lnTo>
                  <a:pt x="362" y="46"/>
                </a:lnTo>
                <a:lnTo>
                  <a:pt x="386" y="33"/>
                </a:lnTo>
                <a:lnTo>
                  <a:pt x="411" y="21"/>
                </a:lnTo>
                <a:lnTo>
                  <a:pt x="438" y="12"/>
                </a:lnTo>
                <a:lnTo>
                  <a:pt x="465" y="6"/>
                </a:lnTo>
                <a:lnTo>
                  <a:pt x="494" y="1"/>
                </a:lnTo>
                <a:lnTo>
                  <a:pt x="5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  <a:latin typeface="Frutiger LT Com 45 Light" panose="020B0303030504020204" pitchFamily="34" charset="0"/>
              <a:cs typeface="Arial" charset="0"/>
            </a:endParaRPr>
          </a:p>
        </p:txBody>
      </p:sp>
      <p:sp>
        <p:nvSpPr>
          <p:cNvPr id="1247" name="Rectangle 1782"/>
          <p:cNvSpPr>
            <a:spLocks noChangeArrowheads="1"/>
          </p:cNvSpPr>
          <p:nvPr/>
        </p:nvSpPr>
        <p:spPr bwMode="auto">
          <a:xfrm>
            <a:off x="3463385" y="2098604"/>
            <a:ext cx="2548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de-DE" altLang="de-DE" sz="2000" b="1" dirty="0" smtClean="0">
                <a:solidFill>
                  <a:srgbClr val="000000"/>
                </a:solidFill>
                <a:latin typeface="Frutiger LT Com 45 Light" panose="020B0303030504020204" pitchFamily="34" charset="0"/>
              </a:rPr>
              <a:t>Industrial Data Space</a:t>
            </a:r>
            <a:endParaRPr lang="de-DE" altLang="de-DE" sz="2000" b="1" dirty="0" smtClean="0">
              <a:solidFill>
                <a:prstClr val="black"/>
              </a:solidFill>
              <a:latin typeface="Frutiger LT Com 45 Light" panose="020B0303030504020204" pitchFamily="34" charset="0"/>
            </a:endParaRPr>
          </a:p>
        </p:txBody>
      </p:sp>
      <p:grpSp>
        <p:nvGrpSpPr>
          <p:cNvPr id="2301" name="Gruppieren 2300"/>
          <p:cNvGrpSpPr/>
          <p:nvPr/>
        </p:nvGrpSpPr>
        <p:grpSpPr>
          <a:xfrm>
            <a:off x="4206643" y="2807252"/>
            <a:ext cx="2021545" cy="1161448"/>
            <a:chOff x="3990615" y="2623154"/>
            <a:chExt cx="2021545" cy="1161448"/>
          </a:xfrm>
        </p:grpSpPr>
        <p:sp>
          <p:nvSpPr>
            <p:cNvPr id="1830" name="Freeform 1162"/>
            <p:cNvSpPr>
              <a:spLocks/>
            </p:cNvSpPr>
            <p:nvPr/>
          </p:nvSpPr>
          <p:spPr bwMode="auto">
            <a:xfrm>
              <a:off x="3990615" y="2623154"/>
              <a:ext cx="2021545" cy="1161448"/>
            </a:xfrm>
            <a:custGeom>
              <a:avLst/>
              <a:gdLst>
                <a:gd name="T0" fmla="*/ 918 w 1932"/>
                <a:gd name="T1" fmla="*/ 1 h 1108"/>
                <a:gd name="T2" fmla="*/ 986 w 1932"/>
                <a:gd name="T3" fmla="*/ 7 h 1108"/>
                <a:gd name="T4" fmla="*/ 1073 w 1932"/>
                <a:gd name="T5" fmla="*/ 30 h 1108"/>
                <a:gd name="T6" fmla="*/ 1190 w 1932"/>
                <a:gd name="T7" fmla="*/ 85 h 1108"/>
                <a:gd name="T8" fmla="*/ 1290 w 1932"/>
                <a:gd name="T9" fmla="*/ 166 h 1108"/>
                <a:gd name="T10" fmla="*/ 1370 w 1932"/>
                <a:gd name="T11" fmla="*/ 267 h 1108"/>
                <a:gd name="T12" fmla="*/ 1424 w 1932"/>
                <a:gd name="T13" fmla="*/ 387 h 1108"/>
                <a:gd name="T14" fmla="*/ 1488 w 1932"/>
                <a:gd name="T15" fmla="*/ 367 h 1108"/>
                <a:gd name="T16" fmla="*/ 1559 w 1932"/>
                <a:gd name="T17" fmla="*/ 360 h 1108"/>
                <a:gd name="T18" fmla="*/ 1616 w 1932"/>
                <a:gd name="T19" fmla="*/ 364 h 1108"/>
                <a:gd name="T20" fmla="*/ 1670 w 1932"/>
                <a:gd name="T21" fmla="*/ 378 h 1108"/>
                <a:gd name="T22" fmla="*/ 1737 w 1932"/>
                <a:gd name="T23" fmla="*/ 405 h 1108"/>
                <a:gd name="T24" fmla="*/ 1823 w 1932"/>
                <a:gd name="T25" fmla="*/ 469 h 1108"/>
                <a:gd name="T26" fmla="*/ 1887 w 1932"/>
                <a:gd name="T27" fmla="*/ 556 h 1108"/>
                <a:gd name="T28" fmla="*/ 1916 w 1932"/>
                <a:gd name="T29" fmla="*/ 622 h 1108"/>
                <a:gd name="T30" fmla="*/ 1928 w 1932"/>
                <a:gd name="T31" fmla="*/ 678 h 1108"/>
                <a:gd name="T32" fmla="*/ 1932 w 1932"/>
                <a:gd name="T33" fmla="*/ 735 h 1108"/>
                <a:gd name="T34" fmla="*/ 1931 w 1932"/>
                <a:gd name="T35" fmla="*/ 772 h 1108"/>
                <a:gd name="T36" fmla="*/ 1920 w 1932"/>
                <a:gd name="T37" fmla="*/ 828 h 1108"/>
                <a:gd name="T38" fmla="*/ 1902 w 1932"/>
                <a:gd name="T39" fmla="*/ 880 h 1108"/>
                <a:gd name="T40" fmla="*/ 1847 w 1932"/>
                <a:gd name="T41" fmla="*/ 972 h 1108"/>
                <a:gd name="T42" fmla="*/ 1767 w 1932"/>
                <a:gd name="T43" fmla="*/ 1044 h 1108"/>
                <a:gd name="T44" fmla="*/ 1688 w 1932"/>
                <a:gd name="T45" fmla="*/ 1086 h 1108"/>
                <a:gd name="T46" fmla="*/ 1634 w 1932"/>
                <a:gd name="T47" fmla="*/ 1101 h 1108"/>
                <a:gd name="T48" fmla="*/ 1578 w 1932"/>
                <a:gd name="T49" fmla="*/ 1107 h 1108"/>
                <a:gd name="T50" fmla="*/ 1547 w 1932"/>
                <a:gd name="T51" fmla="*/ 1108 h 1108"/>
                <a:gd name="T52" fmla="*/ 329 w 1932"/>
                <a:gd name="T53" fmla="*/ 1108 h 1108"/>
                <a:gd name="T54" fmla="*/ 296 w 1932"/>
                <a:gd name="T55" fmla="*/ 1105 h 1108"/>
                <a:gd name="T56" fmla="*/ 201 w 1932"/>
                <a:gd name="T57" fmla="*/ 1081 h 1108"/>
                <a:gd name="T58" fmla="*/ 120 w 1932"/>
                <a:gd name="T59" fmla="*/ 1032 h 1108"/>
                <a:gd name="T60" fmla="*/ 57 w 1932"/>
                <a:gd name="T61" fmla="*/ 961 h 1108"/>
                <a:gd name="T62" fmla="*/ 15 w 1932"/>
                <a:gd name="T63" fmla="*/ 874 h 1108"/>
                <a:gd name="T64" fmla="*/ 0 w 1932"/>
                <a:gd name="T65" fmla="*/ 777 h 1108"/>
                <a:gd name="T66" fmla="*/ 8 w 1932"/>
                <a:gd name="T67" fmla="*/ 711 h 1108"/>
                <a:gd name="T68" fmla="*/ 41 w 1932"/>
                <a:gd name="T69" fmla="*/ 619 h 1108"/>
                <a:gd name="T70" fmla="*/ 98 w 1932"/>
                <a:gd name="T71" fmla="*/ 543 h 1108"/>
                <a:gd name="T72" fmla="*/ 174 w 1932"/>
                <a:gd name="T73" fmla="*/ 486 h 1108"/>
                <a:gd name="T74" fmla="*/ 264 w 1932"/>
                <a:gd name="T75" fmla="*/ 453 h 1108"/>
                <a:gd name="T76" fmla="*/ 353 w 1932"/>
                <a:gd name="T77" fmla="*/ 447 h 1108"/>
                <a:gd name="T78" fmla="*/ 363 w 1932"/>
                <a:gd name="T79" fmla="*/ 400 h 1108"/>
                <a:gd name="T80" fmla="*/ 389 w 1932"/>
                <a:gd name="T81" fmla="*/ 333 h 1108"/>
                <a:gd name="T82" fmla="*/ 420 w 1932"/>
                <a:gd name="T83" fmla="*/ 270 h 1108"/>
                <a:gd name="T84" fmla="*/ 461 w 1932"/>
                <a:gd name="T85" fmla="*/ 213 h 1108"/>
                <a:gd name="T86" fmla="*/ 507 w 1932"/>
                <a:gd name="T87" fmla="*/ 160 h 1108"/>
                <a:gd name="T88" fmla="*/ 560 w 1932"/>
                <a:gd name="T89" fmla="*/ 114 h 1108"/>
                <a:gd name="T90" fmla="*/ 618 w 1932"/>
                <a:gd name="T91" fmla="*/ 75 h 1108"/>
                <a:gd name="T92" fmla="*/ 683 w 1932"/>
                <a:gd name="T93" fmla="*/ 43 h 1108"/>
                <a:gd name="T94" fmla="*/ 750 w 1932"/>
                <a:gd name="T95" fmla="*/ 19 h 1108"/>
                <a:gd name="T96" fmla="*/ 821 w 1932"/>
                <a:gd name="T97" fmla="*/ 6 h 1108"/>
                <a:gd name="T98" fmla="*/ 896 w 1932"/>
                <a:gd name="T99" fmla="*/ 0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32" h="1108">
                  <a:moveTo>
                    <a:pt x="896" y="0"/>
                  </a:moveTo>
                  <a:lnTo>
                    <a:pt x="896" y="0"/>
                  </a:lnTo>
                  <a:lnTo>
                    <a:pt x="918" y="1"/>
                  </a:lnTo>
                  <a:lnTo>
                    <a:pt x="942" y="3"/>
                  </a:lnTo>
                  <a:lnTo>
                    <a:pt x="965" y="4"/>
                  </a:lnTo>
                  <a:lnTo>
                    <a:pt x="986" y="7"/>
                  </a:lnTo>
                  <a:lnTo>
                    <a:pt x="1008" y="12"/>
                  </a:lnTo>
                  <a:lnTo>
                    <a:pt x="1031" y="16"/>
                  </a:lnTo>
                  <a:lnTo>
                    <a:pt x="1073" y="30"/>
                  </a:lnTo>
                  <a:lnTo>
                    <a:pt x="1113" y="45"/>
                  </a:lnTo>
                  <a:lnTo>
                    <a:pt x="1152" y="63"/>
                  </a:lnTo>
                  <a:lnTo>
                    <a:pt x="1190" y="85"/>
                  </a:lnTo>
                  <a:lnTo>
                    <a:pt x="1226" y="109"/>
                  </a:lnTo>
                  <a:lnTo>
                    <a:pt x="1259" y="136"/>
                  </a:lnTo>
                  <a:lnTo>
                    <a:pt x="1290" y="166"/>
                  </a:lnTo>
                  <a:lnTo>
                    <a:pt x="1319" y="198"/>
                  </a:lnTo>
                  <a:lnTo>
                    <a:pt x="1346" y="231"/>
                  </a:lnTo>
                  <a:lnTo>
                    <a:pt x="1370" y="267"/>
                  </a:lnTo>
                  <a:lnTo>
                    <a:pt x="1391" y="306"/>
                  </a:lnTo>
                  <a:lnTo>
                    <a:pt x="1409" y="345"/>
                  </a:lnTo>
                  <a:lnTo>
                    <a:pt x="1424" y="387"/>
                  </a:lnTo>
                  <a:lnTo>
                    <a:pt x="1424" y="387"/>
                  </a:lnTo>
                  <a:lnTo>
                    <a:pt x="1455" y="375"/>
                  </a:lnTo>
                  <a:lnTo>
                    <a:pt x="1488" y="367"/>
                  </a:lnTo>
                  <a:lnTo>
                    <a:pt x="1523" y="363"/>
                  </a:lnTo>
                  <a:lnTo>
                    <a:pt x="1559" y="360"/>
                  </a:lnTo>
                  <a:lnTo>
                    <a:pt x="1559" y="360"/>
                  </a:lnTo>
                  <a:lnTo>
                    <a:pt x="1578" y="361"/>
                  </a:lnTo>
                  <a:lnTo>
                    <a:pt x="1596" y="363"/>
                  </a:lnTo>
                  <a:lnTo>
                    <a:pt x="1616" y="364"/>
                  </a:lnTo>
                  <a:lnTo>
                    <a:pt x="1634" y="367"/>
                  </a:lnTo>
                  <a:lnTo>
                    <a:pt x="1652" y="372"/>
                  </a:lnTo>
                  <a:lnTo>
                    <a:pt x="1670" y="378"/>
                  </a:lnTo>
                  <a:lnTo>
                    <a:pt x="1688" y="384"/>
                  </a:lnTo>
                  <a:lnTo>
                    <a:pt x="1704" y="390"/>
                  </a:lnTo>
                  <a:lnTo>
                    <a:pt x="1737" y="405"/>
                  </a:lnTo>
                  <a:lnTo>
                    <a:pt x="1767" y="424"/>
                  </a:lnTo>
                  <a:lnTo>
                    <a:pt x="1796" y="445"/>
                  </a:lnTo>
                  <a:lnTo>
                    <a:pt x="1823" y="469"/>
                  </a:lnTo>
                  <a:lnTo>
                    <a:pt x="1847" y="496"/>
                  </a:lnTo>
                  <a:lnTo>
                    <a:pt x="1869" y="525"/>
                  </a:lnTo>
                  <a:lnTo>
                    <a:pt x="1887" y="556"/>
                  </a:lnTo>
                  <a:lnTo>
                    <a:pt x="1902" y="589"/>
                  </a:lnTo>
                  <a:lnTo>
                    <a:pt x="1910" y="606"/>
                  </a:lnTo>
                  <a:lnTo>
                    <a:pt x="1916" y="622"/>
                  </a:lnTo>
                  <a:lnTo>
                    <a:pt x="1920" y="640"/>
                  </a:lnTo>
                  <a:lnTo>
                    <a:pt x="1925" y="658"/>
                  </a:lnTo>
                  <a:lnTo>
                    <a:pt x="1928" y="678"/>
                  </a:lnTo>
                  <a:lnTo>
                    <a:pt x="1931" y="696"/>
                  </a:lnTo>
                  <a:lnTo>
                    <a:pt x="1932" y="715"/>
                  </a:lnTo>
                  <a:lnTo>
                    <a:pt x="1932" y="735"/>
                  </a:lnTo>
                  <a:lnTo>
                    <a:pt x="1932" y="735"/>
                  </a:lnTo>
                  <a:lnTo>
                    <a:pt x="1932" y="753"/>
                  </a:lnTo>
                  <a:lnTo>
                    <a:pt x="1931" y="772"/>
                  </a:lnTo>
                  <a:lnTo>
                    <a:pt x="1928" y="790"/>
                  </a:lnTo>
                  <a:lnTo>
                    <a:pt x="1925" y="810"/>
                  </a:lnTo>
                  <a:lnTo>
                    <a:pt x="1920" y="828"/>
                  </a:lnTo>
                  <a:lnTo>
                    <a:pt x="1916" y="846"/>
                  </a:lnTo>
                  <a:lnTo>
                    <a:pt x="1910" y="862"/>
                  </a:lnTo>
                  <a:lnTo>
                    <a:pt x="1902" y="880"/>
                  </a:lnTo>
                  <a:lnTo>
                    <a:pt x="1887" y="912"/>
                  </a:lnTo>
                  <a:lnTo>
                    <a:pt x="1869" y="943"/>
                  </a:lnTo>
                  <a:lnTo>
                    <a:pt x="1847" y="972"/>
                  </a:lnTo>
                  <a:lnTo>
                    <a:pt x="1823" y="999"/>
                  </a:lnTo>
                  <a:lnTo>
                    <a:pt x="1796" y="1023"/>
                  </a:lnTo>
                  <a:lnTo>
                    <a:pt x="1767" y="1044"/>
                  </a:lnTo>
                  <a:lnTo>
                    <a:pt x="1737" y="1063"/>
                  </a:lnTo>
                  <a:lnTo>
                    <a:pt x="1704" y="1078"/>
                  </a:lnTo>
                  <a:lnTo>
                    <a:pt x="1688" y="1086"/>
                  </a:lnTo>
                  <a:lnTo>
                    <a:pt x="1670" y="1090"/>
                  </a:lnTo>
                  <a:lnTo>
                    <a:pt x="1652" y="1096"/>
                  </a:lnTo>
                  <a:lnTo>
                    <a:pt x="1634" y="1101"/>
                  </a:lnTo>
                  <a:lnTo>
                    <a:pt x="1616" y="1104"/>
                  </a:lnTo>
                  <a:lnTo>
                    <a:pt x="1596" y="1105"/>
                  </a:lnTo>
                  <a:lnTo>
                    <a:pt x="1578" y="1107"/>
                  </a:lnTo>
                  <a:lnTo>
                    <a:pt x="1559" y="1108"/>
                  </a:lnTo>
                  <a:lnTo>
                    <a:pt x="1547" y="1107"/>
                  </a:lnTo>
                  <a:lnTo>
                    <a:pt x="1547" y="1108"/>
                  </a:lnTo>
                  <a:lnTo>
                    <a:pt x="896" y="1108"/>
                  </a:lnTo>
                  <a:lnTo>
                    <a:pt x="332" y="1108"/>
                  </a:lnTo>
                  <a:lnTo>
                    <a:pt x="329" y="1108"/>
                  </a:lnTo>
                  <a:lnTo>
                    <a:pt x="329" y="1108"/>
                  </a:lnTo>
                  <a:lnTo>
                    <a:pt x="329" y="1108"/>
                  </a:lnTo>
                  <a:lnTo>
                    <a:pt x="296" y="1105"/>
                  </a:lnTo>
                  <a:lnTo>
                    <a:pt x="263" y="1101"/>
                  </a:lnTo>
                  <a:lnTo>
                    <a:pt x="231" y="1092"/>
                  </a:lnTo>
                  <a:lnTo>
                    <a:pt x="201" y="1081"/>
                  </a:lnTo>
                  <a:lnTo>
                    <a:pt x="173" y="1068"/>
                  </a:lnTo>
                  <a:lnTo>
                    <a:pt x="146" y="1050"/>
                  </a:lnTo>
                  <a:lnTo>
                    <a:pt x="120" y="1032"/>
                  </a:lnTo>
                  <a:lnTo>
                    <a:pt x="96" y="1011"/>
                  </a:lnTo>
                  <a:lnTo>
                    <a:pt x="75" y="987"/>
                  </a:lnTo>
                  <a:lnTo>
                    <a:pt x="57" y="961"/>
                  </a:lnTo>
                  <a:lnTo>
                    <a:pt x="41" y="934"/>
                  </a:lnTo>
                  <a:lnTo>
                    <a:pt x="26" y="906"/>
                  </a:lnTo>
                  <a:lnTo>
                    <a:pt x="15" y="874"/>
                  </a:lnTo>
                  <a:lnTo>
                    <a:pt x="8" y="843"/>
                  </a:lnTo>
                  <a:lnTo>
                    <a:pt x="2" y="811"/>
                  </a:lnTo>
                  <a:lnTo>
                    <a:pt x="0" y="777"/>
                  </a:lnTo>
                  <a:lnTo>
                    <a:pt x="0" y="777"/>
                  </a:lnTo>
                  <a:lnTo>
                    <a:pt x="2" y="744"/>
                  </a:lnTo>
                  <a:lnTo>
                    <a:pt x="8" y="711"/>
                  </a:lnTo>
                  <a:lnTo>
                    <a:pt x="15" y="679"/>
                  </a:lnTo>
                  <a:lnTo>
                    <a:pt x="26" y="648"/>
                  </a:lnTo>
                  <a:lnTo>
                    <a:pt x="41" y="619"/>
                  </a:lnTo>
                  <a:lnTo>
                    <a:pt x="57" y="592"/>
                  </a:lnTo>
                  <a:lnTo>
                    <a:pt x="77" y="567"/>
                  </a:lnTo>
                  <a:lnTo>
                    <a:pt x="98" y="543"/>
                  </a:lnTo>
                  <a:lnTo>
                    <a:pt x="120" y="522"/>
                  </a:lnTo>
                  <a:lnTo>
                    <a:pt x="146" y="502"/>
                  </a:lnTo>
                  <a:lnTo>
                    <a:pt x="174" y="486"/>
                  </a:lnTo>
                  <a:lnTo>
                    <a:pt x="203" y="472"/>
                  </a:lnTo>
                  <a:lnTo>
                    <a:pt x="233" y="462"/>
                  </a:lnTo>
                  <a:lnTo>
                    <a:pt x="264" y="453"/>
                  </a:lnTo>
                  <a:lnTo>
                    <a:pt x="297" y="448"/>
                  </a:lnTo>
                  <a:lnTo>
                    <a:pt x="332" y="447"/>
                  </a:lnTo>
                  <a:lnTo>
                    <a:pt x="353" y="447"/>
                  </a:lnTo>
                  <a:lnTo>
                    <a:pt x="353" y="447"/>
                  </a:lnTo>
                  <a:lnTo>
                    <a:pt x="357" y="424"/>
                  </a:lnTo>
                  <a:lnTo>
                    <a:pt x="363" y="400"/>
                  </a:lnTo>
                  <a:lnTo>
                    <a:pt x="371" y="378"/>
                  </a:lnTo>
                  <a:lnTo>
                    <a:pt x="380" y="355"/>
                  </a:lnTo>
                  <a:lnTo>
                    <a:pt x="389" y="333"/>
                  </a:lnTo>
                  <a:lnTo>
                    <a:pt x="398" y="312"/>
                  </a:lnTo>
                  <a:lnTo>
                    <a:pt x="408" y="291"/>
                  </a:lnTo>
                  <a:lnTo>
                    <a:pt x="420" y="270"/>
                  </a:lnTo>
                  <a:lnTo>
                    <a:pt x="434" y="250"/>
                  </a:lnTo>
                  <a:lnTo>
                    <a:pt x="446" y="231"/>
                  </a:lnTo>
                  <a:lnTo>
                    <a:pt x="461" y="213"/>
                  </a:lnTo>
                  <a:lnTo>
                    <a:pt x="476" y="195"/>
                  </a:lnTo>
                  <a:lnTo>
                    <a:pt x="491" y="177"/>
                  </a:lnTo>
                  <a:lnTo>
                    <a:pt x="507" y="160"/>
                  </a:lnTo>
                  <a:lnTo>
                    <a:pt x="524" y="144"/>
                  </a:lnTo>
                  <a:lnTo>
                    <a:pt x="542" y="129"/>
                  </a:lnTo>
                  <a:lnTo>
                    <a:pt x="560" y="114"/>
                  </a:lnTo>
                  <a:lnTo>
                    <a:pt x="579" y="100"/>
                  </a:lnTo>
                  <a:lnTo>
                    <a:pt x="599" y="87"/>
                  </a:lnTo>
                  <a:lnTo>
                    <a:pt x="618" y="75"/>
                  </a:lnTo>
                  <a:lnTo>
                    <a:pt x="639" y="63"/>
                  </a:lnTo>
                  <a:lnTo>
                    <a:pt x="660" y="52"/>
                  </a:lnTo>
                  <a:lnTo>
                    <a:pt x="683" y="43"/>
                  </a:lnTo>
                  <a:lnTo>
                    <a:pt x="704" y="34"/>
                  </a:lnTo>
                  <a:lnTo>
                    <a:pt x="726" y="27"/>
                  </a:lnTo>
                  <a:lnTo>
                    <a:pt x="750" y="19"/>
                  </a:lnTo>
                  <a:lnTo>
                    <a:pt x="773" y="15"/>
                  </a:lnTo>
                  <a:lnTo>
                    <a:pt x="797" y="9"/>
                  </a:lnTo>
                  <a:lnTo>
                    <a:pt x="821" y="6"/>
                  </a:lnTo>
                  <a:lnTo>
                    <a:pt x="846" y="3"/>
                  </a:lnTo>
                  <a:lnTo>
                    <a:pt x="870" y="1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6E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prstClr val="black"/>
                </a:solidFill>
                <a:latin typeface="Frutiger LT Com 45 Light" panose="020B0303030504020204" pitchFamily="34" charset="0"/>
                <a:cs typeface="Arial" charset="0"/>
              </a:endParaRPr>
            </a:p>
          </p:txBody>
        </p:sp>
        <p:sp>
          <p:nvSpPr>
            <p:cNvPr id="2040" name="Rechteck 2039"/>
            <p:cNvSpPr/>
            <p:nvPr/>
          </p:nvSpPr>
          <p:spPr>
            <a:xfrm>
              <a:off x="3993209" y="3129130"/>
              <a:ext cx="2018951" cy="5796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de-DE" sz="1200" dirty="0">
                  <a:solidFill>
                    <a:prstClr val="white"/>
                  </a:solidFill>
                  <a:latin typeface="Frutiger LT Com 45 Light" panose="020B0303030504020204" pitchFamily="34" charset="0"/>
                  <a:cs typeface="Arial" charset="0"/>
                </a:rPr>
                <a:t>Upload / Download / Search</a:t>
              </a:r>
            </a:p>
            <a:p>
              <a:pPr algn="ctr">
                <a:lnSpc>
                  <a:spcPts val="1900"/>
                </a:lnSpc>
              </a:pPr>
              <a:r>
                <a:rPr lang="de-DE" sz="1400" b="1" dirty="0">
                  <a:solidFill>
                    <a:prstClr val="white"/>
                  </a:solidFill>
                  <a:latin typeface="Frutiger LT Com 45 Light" panose="020B0303030504020204" pitchFamily="34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2118" name="Gruppieren 2117"/>
          <p:cNvGrpSpPr/>
          <p:nvPr/>
        </p:nvGrpSpPr>
        <p:grpSpPr>
          <a:xfrm>
            <a:off x="2565673" y="1003619"/>
            <a:ext cx="566171" cy="752659"/>
            <a:chOff x="2539526" y="747515"/>
            <a:chExt cx="566171" cy="752658"/>
          </a:xfrm>
        </p:grpSpPr>
        <p:grpSp>
          <p:nvGrpSpPr>
            <p:cNvPr id="2117" name="Gruppieren 2116"/>
            <p:cNvGrpSpPr/>
            <p:nvPr/>
          </p:nvGrpSpPr>
          <p:grpSpPr>
            <a:xfrm>
              <a:off x="2539526" y="747515"/>
              <a:ext cx="566171" cy="566171"/>
              <a:chOff x="2539526" y="747515"/>
              <a:chExt cx="566171" cy="566171"/>
            </a:xfrm>
          </p:grpSpPr>
          <p:sp>
            <p:nvSpPr>
              <p:cNvPr id="2116" name="Ellipse 2115"/>
              <p:cNvSpPr/>
              <p:nvPr/>
            </p:nvSpPr>
            <p:spPr>
              <a:xfrm>
                <a:off x="2539526" y="747515"/>
                <a:ext cx="566171" cy="566171"/>
              </a:xfrm>
              <a:prstGeom prst="ellipse">
                <a:avLst/>
              </a:prstGeom>
              <a:solidFill>
                <a:srgbClr val="A8AFA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prstClr val="white"/>
                  </a:solidFill>
                </a:endParaRPr>
              </a:p>
            </p:txBody>
          </p:sp>
          <p:sp>
            <p:nvSpPr>
              <p:cNvPr id="1307" name="Freeform 1842"/>
              <p:cNvSpPr>
                <a:spLocks noEditPoints="1"/>
              </p:cNvSpPr>
              <p:nvPr/>
            </p:nvSpPr>
            <p:spPr bwMode="auto">
              <a:xfrm>
                <a:off x="2691629" y="898525"/>
                <a:ext cx="261964" cy="264150"/>
              </a:xfrm>
              <a:custGeom>
                <a:avLst/>
                <a:gdLst>
                  <a:gd name="T0" fmla="*/ 93 w 240"/>
                  <a:gd name="T1" fmla="*/ 3 h 241"/>
                  <a:gd name="T2" fmla="*/ 105 w 240"/>
                  <a:gd name="T3" fmla="*/ 12 h 241"/>
                  <a:gd name="T4" fmla="*/ 108 w 240"/>
                  <a:gd name="T5" fmla="*/ 85 h 241"/>
                  <a:gd name="T6" fmla="*/ 105 w 240"/>
                  <a:gd name="T7" fmla="*/ 97 h 241"/>
                  <a:gd name="T8" fmla="*/ 93 w 240"/>
                  <a:gd name="T9" fmla="*/ 106 h 241"/>
                  <a:gd name="T10" fmla="*/ 24 w 240"/>
                  <a:gd name="T11" fmla="*/ 108 h 241"/>
                  <a:gd name="T12" fmla="*/ 7 w 240"/>
                  <a:gd name="T13" fmla="*/ 102 h 241"/>
                  <a:gd name="T14" fmla="*/ 1 w 240"/>
                  <a:gd name="T15" fmla="*/ 90 h 241"/>
                  <a:gd name="T16" fmla="*/ 1 w 240"/>
                  <a:gd name="T17" fmla="*/ 19 h 241"/>
                  <a:gd name="T18" fmla="*/ 7 w 240"/>
                  <a:gd name="T19" fmla="*/ 7 h 241"/>
                  <a:gd name="T20" fmla="*/ 24 w 240"/>
                  <a:gd name="T21" fmla="*/ 0 h 241"/>
                  <a:gd name="T22" fmla="*/ 90 w 240"/>
                  <a:gd name="T23" fmla="*/ 133 h 241"/>
                  <a:gd name="T24" fmla="*/ 102 w 240"/>
                  <a:gd name="T25" fmla="*/ 139 h 241"/>
                  <a:gd name="T26" fmla="*/ 108 w 240"/>
                  <a:gd name="T27" fmla="*/ 157 h 241"/>
                  <a:gd name="T28" fmla="*/ 106 w 240"/>
                  <a:gd name="T29" fmla="*/ 226 h 241"/>
                  <a:gd name="T30" fmla="*/ 97 w 240"/>
                  <a:gd name="T31" fmla="*/ 237 h 241"/>
                  <a:gd name="T32" fmla="*/ 24 w 240"/>
                  <a:gd name="T33" fmla="*/ 241 h 241"/>
                  <a:gd name="T34" fmla="*/ 10 w 240"/>
                  <a:gd name="T35" fmla="*/ 237 h 241"/>
                  <a:gd name="T36" fmla="*/ 1 w 240"/>
                  <a:gd name="T37" fmla="*/ 226 h 241"/>
                  <a:gd name="T38" fmla="*/ 0 w 240"/>
                  <a:gd name="T39" fmla="*/ 157 h 241"/>
                  <a:gd name="T40" fmla="*/ 7 w 240"/>
                  <a:gd name="T41" fmla="*/ 139 h 241"/>
                  <a:gd name="T42" fmla="*/ 19 w 240"/>
                  <a:gd name="T43" fmla="*/ 133 h 241"/>
                  <a:gd name="T44" fmla="*/ 84 w 240"/>
                  <a:gd name="T45" fmla="*/ 25 h 241"/>
                  <a:gd name="T46" fmla="*/ 84 w 240"/>
                  <a:gd name="T47" fmla="*/ 216 h 241"/>
                  <a:gd name="T48" fmla="*/ 84 w 240"/>
                  <a:gd name="T49" fmla="*/ 216 h 241"/>
                  <a:gd name="T50" fmla="*/ 225 w 240"/>
                  <a:gd name="T51" fmla="*/ 3 h 241"/>
                  <a:gd name="T52" fmla="*/ 237 w 240"/>
                  <a:gd name="T53" fmla="*/ 12 h 241"/>
                  <a:gd name="T54" fmla="*/ 240 w 240"/>
                  <a:gd name="T55" fmla="*/ 85 h 241"/>
                  <a:gd name="T56" fmla="*/ 237 w 240"/>
                  <a:gd name="T57" fmla="*/ 97 h 241"/>
                  <a:gd name="T58" fmla="*/ 225 w 240"/>
                  <a:gd name="T59" fmla="*/ 106 h 241"/>
                  <a:gd name="T60" fmla="*/ 156 w 240"/>
                  <a:gd name="T61" fmla="*/ 108 h 241"/>
                  <a:gd name="T62" fmla="*/ 139 w 240"/>
                  <a:gd name="T63" fmla="*/ 102 h 241"/>
                  <a:gd name="T64" fmla="*/ 133 w 240"/>
                  <a:gd name="T65" fmla="*/ 90 h 241"/>
                  <a:gd name="T66" fmla="*/ 133 w 240"/>
                  <a:gd name="T67" fmla="*/ 19 h 241"/>
                  <a:gd name="T68" fmla="*/ 139 w 240"/>
                  <a:gd name="T69" fmla="*/ 7 h 241"/>
                  <a:gd name="T70" fmla="*/ 156 w 240"/>
                  <a:gd name="T71" fmla="*/ 0 h 241"/>
                  <a:gd name="T72" fmla="*/ 220 w 240"/>
                  <a:gd name="T73" fmla="*/ 133 h 241"/>
                  <a:gd name="T74" fmla="*/ 234 w 240"/>
                  <a:gd name="T75" fmla="*/ 139 h 241"/>
                  <a:gd name="T76" fmla="*/ 240 w 240"/>
                  <a:gd name="T77" fmla="*/ 157 h 241"/>
                  <a:gd name="T78" fmla="*/ 238 w 240"/>
                  <a:gd name="T79" fmla="*/ 226 h 241"/>
                  <a:gd name="T80" fmla="*/ 229 w 240"/>
                  <a:gd name="T81" fmla="*/ 237 h 241"/>
                  <a:gd name="T82" fmla="*/ 156 w 240"/>
                  <a:gd name="T83" fmla="*/ 241 h 241"/>
                  <a:gd name="T84" fmla="*/ 144 w 240"/>
                  <a:gd name="T85" fmla="*/ 237 h 241"/>
                  <a:gd name="T86" fmla="*/ 133 w 240"/>
                  <a:gd name="T87" fmla="*/ 226 h 241"/>
                  <a:gd name="T88" fmla="*/ 132 w 240"/>
                  <a:gd name="T89" fmla="*/ 157 h 241"/>
                  <a:gd name="T90" fmla="*/ 139 w 240"/>
                  <a:gd name="T91" fmla="*/ 139 h 241"/>
                  <a:gd name="T92" fmla="*/ 151 w 240"/>
                  <a:gd name="T93" fmla="*/ 133 h 241"/>
                  <a:gd name="T94" fmla="*/ 216 w 240"/>
                  <a:gd name="T95" fmla="*/ 25 h 241"/>
                  <a:gd name="T96" fmla="*/ 216 w 240"/>
                  <a:gd name="T97" fmla="*/ 216 h 241"/>
                  <a:gd name="T98" fmla="*/ 216 w 240"/>
                  <a:gd name="T99" fmla="*/ 216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0" h="241">
                    <a:moveTo>
                      <a:pt x="84" y="0"/>
                    </a:moveTo>
                    <a:lnTo>
                      <a:pt x="84" y="0"/>
                    </a:lnTo>
                    <a:lnTo>
                      <a:pt x="90" y="1"/>
                    </a:lnTo>
                    <a:lnTo>
                      <a:pt x="93" y="3"/>
                    </a:lnTo>
                    <a:lnTo>
                      <a:pt x="97" y="4"/>
                    </a:lnTo>
                    <a:lnTo>
                      <a:pt x="102" y="7"/>
                    </a:lnTo>
                    <a:lnTo>
                      <a:pt x="102" y="7"/>
                    </a:lnTo>
                    <a:lnTo>
                      <a:pt x="105" y="12"/>
                    </a:lnTo>
                    <a:lnTo>
                      <a:pt x="106" y="15"/>
                    </a:lnTo>
                    <a:lnTo>
                      <a:pt x="108" y="19"/>
                    </a:lnTo>
                    <a:lnTo>
                      <a:pt x="108" y="25"/>
                    </a:lnTo>
                    <a:lnTo>
                      <a:pt x="108" y="85"/>
                    </a:lnTo>
                    <a:lnTo>
                      <a:pt x="108" y="85"/>
                    </a:lnTo>
                    <a:lnTo>
                      <a:pt x="108" y="90"/>
                    </a:lnTo>
                    <a:lnTo>
                      <a:pt x="106" y="94"/>
                    </a:lnTo>
                    <a:lnTo>
                      <a:pt x="105" y="97"/>
                    </a:lnTo>
                    <a:lnTo>
                      <a:pt x="102" y="102"/>
                    </a:lnTo>
                    <a:lnTo>
                      <a:pt x="102" y="102"/>
                    </a:lnTo>
                    <a:lnTo>
                      <a:pt x="97" y="105"/>
                    </a:lnTo>
                    <a:lnTo>
                      <a:pt x="93" y="106"/>
                    </a:lnTo>
                    <a:lnTo>
                      <a:pt x="90" y="108"/>
                    </a:lnTo>
                    <a:lnTo>
                      <a:pt x="84" y="108"/>
                    </a:lnTo>
                    <a:lnTo>
                      <a:pt x="24" y="108"/>
                    </a:lnTo>
                    <a:lnTo>
                      <a:pt x="24" y="108"/>
                    </a:lnTo>
                    <a:lnTo>
                      <a:pt x="19" y="108"/>
                    </a:lnTo>
                    <a:lnTo>
                      <a:pt x="15" y="106"/>
                    </a:lnTo>
                    <a:lnTo>
                      <a:pt x="10" y="105"/>
                    </a:lnTo>
                    <a:lnTo>
                      <a:pt x="7" y="102"/>
                    </a:lnTo>
                    <a:lnTo>
                      <a:pt x="7" y="102"/>
                    </a:lnTo>
                    <a:lnTo>
                      <a:pt x="4" y="97"/>
                    </a:lnTo>
                    <a:lnTo>
                      <a:pt x="1" y="94"/>
                    </a:lnTo>
                    <a:lnTo>
                      <a:pt x="1" y="90"/>
                    </a:lnTo>
                    <a:lnTo>
                      <a:pt x="0" y="8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1" y="15"/>
                    </a:lnTo>
                    <a:lnTo>
                      <a:pt x="4" y="12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10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4" y="0"/>
                    </a:lnTo>
                    <a:lnTo>
                      <a:pt x="84" y="0"/>
                    </a:lnTo>
                    <a:close/>
                    <a:moveTo>
                      <a:pt x="84" y="133"/>
                    </a:moveTo>
                    <a:lnTo>
                      <a:pt x="84" y="133"/>
                    </a:lnTo>
                    <a:lnTo>
                      <a:pt x="90" y="133"/>
                    </a:lnTo>
                    <a:lnTo>
                      <a:pt x="93" y="135"/>
                    </a:lnTo>
                    <a:lnTo>
                      <a:pt x="97" y="136"/>
                    </a:lnTo>
                    <a:lnTo>
                      <a:pt x="102" y="139"/>
                    </a:lnTo>
                    <a:lnTo>
                      <a:pt x="102" y="139"/>
                    </a:lnTo>
                    <a:lnTo>
                      <a:pt x="105" y="144"/>
                    </a:lnTo>
                    <a:lnTo>
                      <a:pt x="106" y="147"/>
                    </a:lnTo>
                    <a:lnTo>
                      <a:pt x="108" y="151"/>
                    </a:lnTo>
                    <a:lnTo>
                      <a:pt x="108" y="157"/>
                    </a:lnTo>
                    <a:lnTo>
                      <a:pt x="108" y="216"/>
                    </a:lnTo>
                    <a:lnTo>
                      <a:pt x="108" y="216"/>
                    </a:lnTo>
                    <a:lnTo>
                      <a:pt x="108" y="222"/>
                    </a:lnTo>
                    <a:lnTo>
                      <a:pt x="106" y="226"/>
                    </a:lnTo>
                    <a:lnTo>
                      <a:pt x="105" y="229"/>
                    </a:lnTo>
                    <a:lnTo>
                      <a:pt x="102" y="234"/>
                    </a:lnTo>
                    <a:lnTo>
                      <a:pt x="102" y="234"/>
                    </a:lnTo>
                    <a:lnTo>
                      <a:pt x="97" y="237"/>
                    </a:lnTo>
                    <a:lnTo>
                      <a:pt x="93" y="238"/>
                    </a:lnTo>
                    <a:lnTo>
                      <a:pt x="90" y="240"/>
                    </a:lnTo>
                    <a:lnTo>
                      <a:pt x="84" y="241"/>
                    </a:lnTo>
                    <a:lnTo>
                      <a:pt x="24" y="241"/>
                    </a:lnTo>
                    <a:lnTo>
                      <a:pt x="24" y="241"/>
                    </a:lnTo>
                    <a:lnTo>
                      <a:pt x="19" y="240"/>
                    </a:lnTo>
                    <a:lnTo>
                      <a:pt x="15" y="238"/>
                    </a:lnTo>
                    <a:lnTo>
                      <a:pt x="10" y="237"/>
                    </a:lnTo>
                    <a:lnTo>
                      <a:pt x="7" y="234"/>
                    </a:lnTo>
                    <a:lnTo>
                      <a:pt x="7" y="234"/>
                    </a:lnTo>
                    <a:lnTo>
                      <a:pt x="4" y="229"/>
                    </a:lnTo>
                    <a:lnTo>
                      <a:pt x="1" y="226"/>
                    </a:lnTo>
                    <a:lnTo>
                      <a:pt x="1" y="222"/>
                    </a:lnTo>
                    <a:lnTo>
                      <a:pt x="0" y="216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151"/>
                    </a:lnTo>
                    <a:lnTo>
                      <a:pt x="1" y="147"/>
                    </a:lnTo>
                    <a:lnTo>
                      <a:pt x="4" y="144"/>
                    </a:lnTo>
                    <a:lnTo>
                      <a:pt x="7" y="139"/>
                    </a:lnTo>
                    <a:lnTo>
                      <a:pt x="7" y="139"/>
                    </a:lnTo>
                    <a:lnTo>
                      <a:pt x="10" y="136"/>
                    </a:lnTo>
                    <a:lnTo>
                      <a:pt x="15" y="135"/>
                    </a:lnTo>
                    <a:lnTo>
                      <a:pt x="19" y="133"/>
                    </a:lnTo>
                    <a:lnTo>
                      <a:pt x="24" y="133"/>
                    </a:lnTo>
                    <a:lnTo>
                      <a:pt x="84" y="133"/>
                    </a:lnTo>
                    <a:close/>
                    <a:moveTo>
                      <a:pt x="84" y="85"/>
                    </a:moveTo>
                    <a:lnTo>
                      <a:pt x="84" y="25"/>
                    </a:lnTo>
                    <a:lnTo>
                      <a:pt x="24" y="25"/>
                    </a:lnTo>
                    <a:lnTo>
                      <a:pt x="24" y="85"/>
                    </a:lnTo>
                    <a:lnTo>
                      <a:pt x="84" y="85"/>
                    </a:lnTo>
                    <a:close/>
                    <a:moveTo>
                      <a:pt x="84" y="216"/>
                    </a:moveTo>
                    <a:lnTo>
                      <a:pt x="84" y="157"/>
                    </a:lnTo>
                    <a:lnTo>
                      <a:pt x="24" y="157"/>
                    </a:lnTo>
                    <a:lnTo>
                      <a:pt x="24" y="216"/>
                    </a:lnTo>
                    <a:lnTo>
                      <a:pt x="84" y="216"/>
                    </a:lnTo>
                    <a:close/>
                    <a:moveTo>
                      <a:pt x="216" y="0"/>
                    </a:moveTo>
                    <a:lnTo>
                      <a:pt x="216" y="0"/>
                    </a:lnTo>
                    <a:lnTo>
                      <a:pt x="220" y="1"/>
                    </a:lnTo>
                    <a:lnTo>
                      <a:pt x="225" y="3"/>
                    </a:lnTo>
                    <a:lnTo>
                      <a:pt x="229" y="4"/>
                    </a:lnTo>
                    <a:lnTo>
                      <a:pt x="234" y="7"/>
                    </a:lnTo>
                    <a:lnTo>
                      <a:pt x="234" y="7"/>
                    </a:lnTo>
                    <a:lnTo>
                      <a:pt x="237" y="12"/>
                    </a:lnTo>
                    <a:lnTo>
                      <a:pt x="238" y="15"/>
                    </a:lnTo>
                    <a:lnTo>
                      <a:pt x="240" y="19"/>
                    </a:lnTo>
                    <a:lnTo>
                      <a:pt x="240" y="25"/>
                    </a:lnTo>
                    <a:lnTo>
                      <a:pt x="240" y="85"/>
                    </a:lnTo>
                    <a:lnTo>
                      <a:pt x="240" y="85"/>
                    </a:lnTo>
                    <a:lnTo>
                      <a:pt x="240" y="90"/>
                    </a:lnTo>
                    <a:lnTo>
                      <a:pt x="238" y="94"/>
                    </a:lnTo>
                    <a:lnTo>
                      <a:pt x="237" y="97"/>
                    </a:lnTo>
                    <a:lnTo>
                      <a:pt x="234" y="102"/>
                    </a:lnTo>
                    <a:lnTo>
                      <a:pt x="234" y="102"/>
                    </a:lnTo>
                    <a:lnTo>
                      <a:pt x="229" y="105"/>
                    </a:lnTo>
                    <a:lnTo>
                      <a:pt x="225" y="106"/>
                    </a:lnTo>
                    <a:lnTo>
                      <a:pt x="220" y="108"/>
                    </a:lnTo>
                    <a:lnTo>
                      <a:pt x="216" y="108"/>
                    </a:lnTo>
                    <a:lnTo>
                      <a:pt x="156" y="108"/>
                    </a:lnTo>
                    <a:lnTo>
                      <a:pt x="156" y="108"/>
                    </a:lnTo>
                    <a:lnTo>
                      <a:pt x="151" y="108"/>
                    </a:lnTo>
                    <a:lnTo>
                      <a:pt x="147" y="106"/>
                    </a:lnTo>
                    <a:lnTo>
                      <a:pt x="142" y="105"/>
                    </a:lnTo>
                    <a:lnTo>
                      <a:pt x="139" y="102"/>
                    </a:lnTo>
                    <a:lnTo>
                      <a:pt x="139" y="102"/>
                    </a:lnTo>
                    <a:lnTo>
                      <a:pt x="136" y="97"/>
                    </a:lnTo>
                    <a:lnTo>
                      <a:pt x="133" y="94"/>
                    </a:lnTo>
                    <a:lnTo>
                      <a:pt x="133" y="90"/>
                    </a:lnTo>
                    <a:lnTo>
                      <a:pt x="132" y="85"/>
                    </a:lnTo>
                    <a:lnTo>
                      <a:pt x="132" y="25"/>
                    </a:lnTo>
                    <a:lnTo>
                      <a:pt x="132" y="25"/>
                    </a:lnTo>
                    <a:lnTo>
                      <a:pt x="133" y="19"/>
                    </a:lnTo>
                    <a:lnTo>
                      <a:pt x="133" y="15"/>
                    </a:lnTo>
                    <a:lnTo>
                      <a:pt x="136" y="12"/>
                    </a:lnTo>
                    <a:lnTo>
                      <a:pt x="139" y="7"/>
                    </a:lnTo>
                    <a:lnTo>
                      <a:pt x="139" y="7"/>
                    </a:lnTo>
                    <a:lnTo>
                      <a:pt x="144" y="4"/>
                    </a:lnTo>
                    <a:lnTo>
                      <a:pt x="147" y="3"/>
                    </a:lnTo>
                    <a:lnTo>
                      <a:pt x="151" y="1"/>
                    </a:lnTo>
                    <a:lnTo>
                      <a:pt x="156" y="0"/>
                    </a:lnTo>
                    <a:lnTo>
                      <a:pt x="216" y="0"/>
                    </a:lnTo>
                    <a:close/>
                    <a:moveTo>
                      <a:pt x="216" y="133"/>
                    </a:moveTo>
                    <a:lnTo>
                      <a:pt x="216" y="133"/>
                    </a:lnTo>
                    <a:lnTo>
                      <a:pt x="220" y="133"/>
                    </a:lnTo>
                    <a:lnTo>
                      <a:pt x="225" y="135"/>
                    </a:lnTo>
                    <a:lnTo>
                      <a:pt x="229" y="136"/>
                    </a:lnTo>
                    <a:lnTo>
                      <a:pt x="234" y="139"/>
                    </a:lnTo>
                    <a:lnTo>
                      <a:pt x="234" y="139"/>
                    </a:lnTo>
                    <a:lnTo>
                      <a:pt x="237" y="144"/>
                    </a:lnTo>
                    <a:lnTo>
                      <a:pt x="238" y="147"/>
                    </a:lnTo>
                    <a:lnTo>
                      <a:pt x="240" y="151"/>
                    </a:lnTo>
                    <a:lnTo>
                      <a:pt x="240" y="157"/>
                    </a:lnTo>
                    <a:lnTo>
                      <a:pt x="240" y="216"/>
                    </a:lnTo>
                    <a:lnTo>
                      <a:pt x="240" y="216"/>
                    </a:lnTo>
                    <a:lnTo>
                      <a:pt x="240" y="222"/>
                    </a:lnTo>
                    <a:lnTo>
                      <a:pt x="238" y="226"/>
                    </a:lnTo>
                    <a:lnTo>
                      <a:pt x="237" y="229"/>
                    </a:lnTo>
                    <a:lnTo>
                      <a:pt x="234" y="234"/>
                    </a:lnTo>
                    <a:lnTo>
                      <a:pt x="234" y="234"/>
                    </a:lnTo>
                    <a:lnTo>
                      <a:pt x="229" y="237"/>
                    </a:lnTo>
                    <a:lnTo>
                      <a:pt x="225" y="238"/>
                    </a:lnTo>
                    <a:lnTo>
                      <a:pt x="220" y="240"/>
                    </a:lnTo>
                    <a:lnTo>
                      <a:pt x="216" y="241"/>
                    </a:lnTo>
                    <a:lnTo>
                      <a:pt x="156" y="241"/>
                    </a:lnTo>
                    <a:lnTo>
                      <a:pt x="156" y="241"/>
                    </a:lnTo>
                    <a:lnTo>
                      <a:pt x="151" y="240"/>
                    </a:lnTo>
                    <a:lnTo>
                      <a:pt x="147" y="238"/>
                    </a:lnTo>
                    <a:lnTo>
                      <a:pt x="144" y="237"/>
                    </a:lnTo>
                    <a:lnTo>
                      <a:pt x="139" y="234"/>
                    </a:lnTo>
                    <a:lnTo>
                      <a:pt x="139" y="234"/>
                    </a:lnTo>
                    <a:lnTo>
                      <a:pt x="136" y="229"/>
                    </a:lnTo>
                    <a:lnTo>
                      <a:pt x="133" y="226"/>
                    </a:lnTo>
                    <a:lnTo>
                      <a:pt x="133" y="222"/>
                    </a:lnTo>
                    <a:lnTo>
                      <a:pt x="132" y="216"/>
                    </a:lnTo>
                    <a:lnTo>
                      <a:pt x="132" y="157"/>
                    </a:lnTo>
                    <a:lnTo>
                      <a:pt x="132" y="157"/>
                    </a:lnTo>
                    <a:lnTo>
                      <a:pt x="133" y="151"/>
                    </a:lnTo>
                    <a:lnTo>
                      <a:pt x="133" y="147"/>
                    </a:lnTo>
                    <a:lnTo>
                      <a:pt x="136" y="144"/>
                    </a:lnTo>
                    <a:lnTo>
                      <a:pt x="139" y="139"/>
                    </a:lnTo>
                    <a:lnTo>
                      <a:pt x="139" y="139"/>
                    </a:lnTo>
                    <a:lnTo>
                      <a:pt x="142" y="136"/>
                    </a:lnTo>
                    <a:lnTo>
                      <a:pt x="147" y="135"/>
                    </a:lnTo>
                    <a:lnTo>
                      <a:pt x="151" y="133"/>
                    </a:lnTo>
                    <a:lnTo>
                      <a:pt x="156" y="133"/>
                    </a:lnTo>
                    <a:lnTo>
                      <a:pt x="216" y="133"/>
                    </a:lnTo>
                    <a:close/>
                    <a:moveTo>
                      <a:pt x="216" y="85"/>
                    </a:moveTo>
                    <a:lnTo>
                      <a:pt x="216" y="25"/>
                    </a:lnTo>
                    <a:lnTo>
                      <a:pt x="156" y="25"/>
                    </a:lnTo>
                    <a:lnTo>
                      <a:pt x="156" y="85"/>
                    </a:lnTo>
                    <a:lnTo>
                      <a:pt x="216" y="85"/>
                    </a:lnTo>
                    <a:close/>
                    <a:moveTo>
                      <a:pt x="216" y="216"/>
                    </a:moveTo>
                    <a:lnTo>
                      <a:pt x="216" y="157"/>
                    </a:lnTo>
                    <a:lnTo>
                      <a:pt x="156" y="157"/>
                    </a:lnTo>
                    <a:lnTo>
                      <a:pt x="156" y="216"/>
                    </a:lnTo>
                    <a:lnTo>
                      <a:pt x="216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sp>
          <p:nvSpPr>
            <p:cNvPr id="1308" name="Rectangle 1843"/>
            <p:cNvSpPr>
              <a:spLocks noChangeArrowheads="1"/>
            </p:cNvSpPr>
            <p:nvPr/>
          </p:nvSpPr>
          <p:spPr bwMode="auto">
            <a:xfrm>
              <a:off x="2653495" y="1330896"/>
              <a:ext cx="338233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de-DE" altLang="de-DE" sz="1100" b="1" dirty="0" smtClean="0">
                  <a:solidFill>
                    <a:srgbClr val="000000"/>
                  </a:solidFill>
                  <a:latin typeface="Frutiger LT Com 45 Light" panose="020B0303030504020204" pitchFamily="34" charset="0"/>
                </a:rPr>
                <a:t>Apps</a:t>
              </a:r>
              <a:endParaRPr lang="de-DE" altLang="de-DE" sz="3200" dirty="0" smtClean="0">
                <a:solidFill>
                  <a:prstClr val="black"/>
                </a:solidFill>
                <a:latin typeface="Frutiger LT Com 45 Light" panose="020B0303030504020204" pitchFamily="34" charset="0"/>
              </a:endParaRPr>
            </a:p>
          </p:txBody>
        </p:sp>
      </p:grpSp>
      <p:grpSp>
        <p:nvGrpSpPr>
          <p:cNvPr id="2121" name="Gruppieren 2120"/>
          <p:cNvGrpSpPr/>
          <p:nvPr/>
        </p:nvGrpSpPr>
        <p:grpSpPr>
          <a:xfrm>
            <a:off x="1557614" y="1003620"/>
            <a:ext cx="745397" cy="752659"/>
            <a:chOff x="1614663" y="747516"/>
            <a:chExt cx="745397" cy="752657"/>
          </a:xfrm>
        </p:grpSpPr>
        <p:grpSp>
          <p:nvGrpSpPr>
            <p:cNvPr id="2120" name="Gruppieren 2119"/>
            <p:cNvGrpSpPr/>
            <p:nvPr/>
          </p:nvGrpSpPr>
          <p:grpSpPr>
            <a:xfrm>
              <a:off x="1704275" y="747516"/>
              <a:ext cx="566171" cy="566171"/>
              <a:chOff x="1704275" y="747516"/>
              <a:chExt cx="566171" cy="566171"/>
            </a:xfrm>
          </p:grpSpPr>
          <p:sp>
            <p:nvSpPr>
              <p:cNvPr id="2115" name="Ellipse 2114"/>
              <p:cNvSpPr/>
              <p:nvPr/>
            </p:nvSpPr>
            <p:spPr>
              <a:xfrm>
                <a:off x="1704275" y="747516"/>
                <a:ext cx="566171" cy="566171"/>
              </a:xfrm>
              <a:prstGeom prst="ellipse">
                <a:avLst/>
              </a:prstGeom>
              <a:solidFill>
                <a:srgbClr val="A8AFA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prstClr val="white"/>
                  </a:solidFill>
                </a:endParaRPr>
              </a:p>
            </p:txBody>
          </p:sp>
          <p:sp>
            <p:nvSpPr>
              <p:cNvPr id="1310" name="Freeform 1845"/>
              <p:cNvSpPr>
                <a:spLocks noEditPoints="1"/>
              </p:cNvSpPr>
              <p:nvPr/>
            </p:nvSpPr>
            <p:spPr bwMode="auto">
              <a:xfrm>
                <a:off x="1849438" y="906842"/>
                <a:ext cx="275846" cy="242644"/>
              </a:xfrm>
              <a:custGeom>
                <a:avLst/>
                <a:gdLst>
                  <a:gd name="T0" fmla="*/ 62 w 216"/>
                  <a:gd name="T1" fmla="*/ 102 h 191"/>
                  <a:gd name="T2" fmla="*/ 68 w 216"/>
                  <a:gd name="T3" fmla="*/ 96 h 191"/>
                  <a:gd name="T4" fmla="*/ 77 w 216"/>
                  <a:gd name="T5" fmla="*/ 96 h 191"/>
                  <a:gd name="T6" fmla="*/ 81 w 216"/>
                  <a:gd name="T7" fmla="*/ 188 h 191"/>
                  <a:gd name="T8" fmla="*/ 72 w 216"/>
                  <a:gd name="T9" fmla="*/ 191 h 191"/>
                  <a:gd name="T10" fmla="*/ 65 w 216"/>
                  <a:gd name="T11" fmla="*/ 188 h 191"/>
                  <a:gd name="T12" fmla="*/ 60 w 216"/>
                  <a:gd name="T13" fmla="*/ 179 h 191"/>
                  <a:gd name="T14" fmla="*/ 65 w 216"/>
                  <a:gd name="T15" fmla="*/ 171 h 191"/>
                  <a:gd name="T16" fmla="*/ 54 w 216"/>
                  <a:gd name="T17" fmla="*/ 155 h 191"/>
                  <a:gd name="T18" fmla="*/ 24 w 216"/>
                  <a:gd name="T19" fmla="*/ 146 h 191"/>
                  <a:gd name="T20" fmla="*/ 9 w 216"/>
                  <a:gd name="T21" fmla="*/ 129 h 191"/>
                  <a:gd name="T22" fmla="*/ 0 w 216"/>
                  <a:gd name="T23" fmla="*/ 96 h 191"/>
                  <a:gd name="T24" fmla="*/ 5 w 216"/>
                  <a:gd name="T25" fmla="*/ 72 h 191"/>
                  <a:gd name="T26" fmla="*/ 18 w 216"/>
                  <a:gd name="T27" fmla="*/ 53 h 191"/>
                  <a:gd name="T28" fmla="*/ 48 w 216"/>
                  <a:gd name="T29" fmla="*/ 36 h 191"/>
                  <a:gd name="T30" fmla="*/ 65 w 216"/>
                  <a:gd name="T31" fmla="*/ 36 h 191"/>
                  <a:gd name="T32" fmla="*/ 72 w 216"/>
                  <a:gd name="T33" fmla="*/ 42 h 191"/>
                  <a:gd name="T34" fmla="*/ 72 w 216"/>
                  <a:gd name="T35" fmla="*/ 51 h 191"/>
                  <a:gd name="T36" fmla="*/ 65 w 216"/>
                  <a:gd name="T37" fmla="*/ 59 h 191"/>
                  <a:gd name="T38" fmla="*/ 53 w 216"/>
                  <a:gd name="T39" fmla="*/ 60 h 191"/>
                  <a:gd name="T40" fmla="*/ 35 w 216"/>
                  <a:gd name="T41" fmla="*/ 71 h 191"/>
                  <a:gd name="T42" fmla="*/ 27 w 216"/>
                  <a:gd name="T43" fmla="*/ 81 h 191"/>
                  <a:gd name="T44" fmla="*/ 24 w 216"/>
                  <a:gd name="T45" fmla="*/ 96 h 191"/>
                  <a:gd name="T46" fmla="*/ 29 w 216"/>
                  <a:gd name="T47" fmla="*/ 116 h 191"/>
                  <a:gd name="T48" fmla="*/ 38 w 216"/>
                  <a:gd name="T49" fmla="*/ 126 h 191"/>
                  <a:gd name="T50" fmla="*/ 54 w 216"/>
                  <a:gd name="T51" fmla="*/ 132 h 191"/>
                  <a:gd name="T52" fmla="*/ 65 w 216"/>
                  <a:gd name="T53" fmla="*/ 116 h 191"/>
                  <a:gd name="T54" fmla="*/ 60 w 216"/>
                  <a:gd name="T55" fmla="*/ 107 h 191"/>
                  <a:gd name="T56" fmla="*/ 173 w 216"/>
                  <a:gd name="T57" fmla="*/ 36 h 191"/>
                  <a:gd name="T58" fmla="*/ 200 w 216"/>
                  <a:gd name="T59" fmla="*/ 53 h 191"/>
                  <a:gd name="T60" fmla="*/ 212 w 216"/>
                  <a:gd name="T61" fmla="*/ 72 h 191"/>
                  <a:gd name="T62" fmla="*/ 216 w 216"/>
                  <a:gd name="T63" fmla="*/ 96 h 191"/>
                  <a:gd name="T64" fmla="*/ 207 w 216"/>
                  <a:gd name="T65" fmla="*/ 129 h 191"/>
                  <a:gd name="T66" fmla="*/ 189 w 216"/>
                  <a:gd name="T67" fmla="*/ 146 h 191"/>
                  <a:gd name="T68" fmla="*/ 156 w 216"/>
                  <a:gd name="T69" fmla="*/ 155 h 191"/>
                  <a:gd name="T70" fmla="*/ 149 w 216"/>
                  <a:gd name="T71" fmla="*/ 152 h 191"/>
                  <a:gd name="T72" fmla="*/ 144 w 216"/>
                  <a:gd name="T73" fmla="*/ 144 h 191"/>
                  <a:gd name="T74" fmla="*/ 149 w 216"/>
                  <a:gd name="T75" fmla="*/ 135 h 191"/>
                  <a:gd name="T76" fmla="*/ 156 w 216"/>
                  <a:gd name="T77" fmla="*/ 132 h 191"/>
                  <a:gd name="T78" fmla="*/ 170 w 216"/>
                  <a:gd name="T79" fmla="*/ 129 h 191"/>
                  <a:gd name="T80" fmla="*/ 182 w 216"/>
                  <a:gd name="T81" fmla="*/ 120 h 191"/>
                  <a:gd name="T82" fmla="*/ 192 w 216"/>
                  <a:gd name="T83" fmla="*/ 102 h 191"/>
                  <a:gd name="T84" fmla="*/ 192 w 216"/>
                  <a:gd name="T85" fmla="*/ 89 h 191"/>
                  <a:gd name="T86" fmla="*/ 183 w 216"/>
                  <a:gd name="T87" fmla="*/ 71 h 191"/>
                  <a:gd name="T88" fmla="*/ 174 w 216"/>
                  <a:gd name="T89" fmla="*/ 62 h 191"/>
                  <a:gd name="T90" fmla="*/ 137 w 216"/>
                  <a:gd name="T91" fmla="*/ 60 h 191"/>
                  <a:gd name="T92" fmla="*/ 155 w 216"/>
                  <a:gd name="T93" fmla="*/ 78 h 191"/>
                  <a:gd name="T94" fmla="*/ 155 w 216"/>
                  <a:gd name="T95" fmla="*/ 89 h 191"/>
                  <a:gd name="T96" fmla="*/ 149 w 216"/>
                  <a:gd name="T97" fmla="*/ 95 h 191"/>
                  <a:gd name="T98" fmla="*/ 140 w 216"/>
                  <a:gd name="T99" fmla="*/ 95 h 191"/>
                  <a:gd name="T100" fmla="*/ 137 w 216"/>
                  <a:gd name="T101" fmla="*/ 3 h 191"/>
                  <a:gd name="T102" fmla="*/ 144 w 216"/>
                  <a:gd name="T103" fmla="*/ 0 h 191"/>
                  <a:gd name="T104" fmla="*/ 153 w 216"/>
                  <a:gd name="T105" fmla="*/ 3 h 191"/>
                  <a:gd name="T106" fmla="*/ 156 w 216"/>
                  <a:gd name="T107" fmla="*/ 12 h 191"/>
                  <a:gd name="T108" fmla="*/ 153 w 216"/>
                  <a:gd name="T109" fmla="*/ 2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6" h="191">
                    <a:moveTo>
                      <a:pt x="60" y="107"/>
                    </a:moveTo>
                    <a:lnTo>
                      <a:pt x="60" y="107"/>
                    </a:lnTo>
                    <a:lnTo>
                      <a:pt x="62" y="102"/>
                    </a:lnTo>
                    <a:lnTo>
                      <a:pt x="65" y="99"/>
                    </a:lnTo>
                    <a:lnTo>
                      <a:pt x="65" y="99"/>
                    </a:lnTo>
                    <a:lnTo>
                      <a:pt x="68" y="96"/>
                    </a:lnTo>
                    <a:lnTo>
                      <a:pt x="72" y="96"/>
                    </a:lnTo>
                    <a:lnTo>
                      <a:pt x="72" y="96"/>
                    </a:lnTo>
                    <a:lnTo>
                      <a:pt x="77" y="96"/>
                    </a:lnTo>
                    <a:lnTo>
                      <a:pt x="81" y="99"/>
                    </a:lnTo>
                    <a:lnTo>
                      <a:pt x="125" y="144"/>
                    </a:lnTo>
                    <a:lnTo>
                      <a:pt x="81" y="188"/>
                    </a:lnTo>
                    <a:lnTo>
                      <a:pt x="81" y="188"/>
                    </a:lnTo>
                    <a:lnTo>
                      <a:pt x="77" y="191"/>
                    </a:lnTo>
                    <a:lnTo>
                      <a:pt x="72" y="191"/>
                    </a:lnTo>
                    <a:lnTo>
                      <a:pt x="72" y="191"/>
                    </a:lnTo>
                    <a:lnTo>
                      <a:pt x="68" y="191"/>
                    </a:lnTo>
                    <a:lnTo>
                      <a:pt x="65" y="188"/>
                    </a:lnTo>
                    <a:lnTo>
                      <a:pt x="65" y="188"/>
                    </a:lnTo>
                    <a:lnTo>
                      <a:pt x="62" y="185"/>
                    </a:lnTo>
                    <a:lnTo>
                      <a:pt x="60" y="179"/>
                    </a:lnTo>
                    <a:lnTo>
                      <a:pt x="60" y="179"/>
                    </a:lnTo>
                    <a:lnTo>
                      <a:pt x="62" y="174"/>
                    </a:lnTo>
                    <a:lnTo>
                      <a:pt x="65" y="171"/>
                    </a:lnTo>
                    <a:lnTo>
                      <a:pt x="80" y="155"/>
                    </a:lnTo>
                    <a:lnTo>
                      <a:pt x="54" y="155"/>
                    </a:lnTo>
                    <a:lnTo>
                      <a:pt x="54" y="155"/>
                    </a:lnTo>
                    <a:lnTo>
                      <a:pt x="44" y="155"/>
                    </a:lnTo>
                    <a:lnTo>
                      <a:pt x="33" y="152"/>
                    </a:lnTo>
                    <a:lnTo>
                      <a:pt x="24" y="146"/>
                    </a:lnTo>
                    <a:lnTo>
                      <a:pt x="17" y="138"/>
                    </a:lnTo>
                    <a:lnTo>
                      <a:pt x="17" y="138"/>
                    </a:lnTo>
                    <a:lnTo>
                      <a:pt x="9" y="129"/>
                    </a:lnTo>
                    <a:lnTo>
                      <a:pt x="5" y="119"/>
                    </a:lnTo>
                    <a:lnTo>
                      <a:pt x="2" y="107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2" y="84"/>
                    </a:lnTo>
                    <a:lnTo>
                      <a:pt x="5" y="72"/>
                    </a:lnTo>
                    <a:lnTo>
                      <a:pt x="11" y="62"/>
                    </a:lnTo>
                    <a:lnTo>
                      <a:pt x="18" y="53"/>
                    </a:lnTo>
                    <a:lnTo>
                      <a:pt x="18" y="53"/>
                    </a:lnTo>
                    <a:lnTo>
                      <a:pt x="27" y="45"/>
                    </a:lnTo>
                    <a:lnTo>
                      <a:pt x="38" y="39"/>
                    </a:lnTo>
                    <a:lnTo>
                      <a:pt x="48" y="36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65" y="36"/>
                    </a:lnTo>
                    <a:lnTo>
                      <a:pt x="69" y="39"/>
                    </a:lnTo>
                    <a:lnTo>
                      <a:pt x="69" y="39"/>
                    </a:lnTo>
                    <a:lnTo>
                      <a:pt x="72" y="42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2" y="51"/>
                    </a:lnTo>
                    <a:lnTo>
                      <a:pt x="69" y="56"/>
                    </a:lnTo>
                    <a:lnTo>
                      <a:pt x="69" y="56"/>
                    </a:lnTo>
                    <a:lnTo>
                      <a:pt x="65" y="59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53" y="60"/>
                    </a:lnTo>
                    <a:lnTo>
                      <a:pt x="47" y="62"/>
                    </a:lnTo>
                    <a:lnTo>
                      <a:pt x="41" y="65"/>
                    </a:lnTo>
                    <a:lnTo>
                      <a:pt x="35" y="71"/>
                    </a:lnTo>
                    <a:lnTo>
                      <a:pt x="35" y="71"/>
                    </a:lnTo>
                    <a:lnTo>
                      <a:pt x="30" y="75"/>
                    </a:lnTo>
                    <a:lnTo>
                      <a:pt x="27" y="81"/>
                    </a:lnTo>
                    <a:lnTo>
                      <a:pt x="24" y="89"/>
                    </a:lnTo>
                    <a:lnTo>
                      <a:pt x="24" y="96"/>
                    </a:lnTo>
                    <a:lnTo>
                      <a:pt x="24" y="96"/>
                    </a:lnTo>
                    <a:lnTo>
                      <a:pt x="24" y="102"/>
                    </a:lnTo>
                    <a:lnTo>
                      <a:pt x="27" y="110"/>
                    </a:lnTo>
                    <a:lnTo>
                      <a:pt x="29" y="116"/>
                    </a:lnTo>
                    <a:lnTo>
                      <a:pt x="33" y="120"/>
                    </a:lnTo>
                    <a:lnTo>
                      <a:pt x="33" y="120"/>
                    </a:lnTo>
                    <a:lnTo>
                      <a:pt x="38" y="126"/>
                    </a:lnTo>
                    <a:lnTo>
                      <a:pt x="44" y="129"/>
                    </a:lnTo>
                    <a:lnTo>
                      <a:pt x="48" y="131"/>
                    </a:lnTo>
                    <a:lnTo>
                      <a:pt x="54" y="132"/>
                    </a:lnTo>
                    <a:lnTo>
                      <a:pt x="80" y="132"/>
                    </a:lnTo>
                    <a:lnTo>
                      <a:pt x="65" y="116"/>
                    </a:lnTo>
                    <a:lnTo>
                      <a:pt x="65" y="116"/>
                    </a:lnTo>
                    <a:lnTo>
                      <a:pt x="62" y="113"/>
                    </a:lnTo>
                    <a:lnTo>
                      <a:pt x="60" y="107"/>
                    </a:lnTo>
                    <a:lnTo>
                      <a:pt x="60" y="107"/>
                    </a:lnTo>
                    <a:close/>
                    <a:moveTo>
                      <a:pt x="162" y="36"/>
                    </a:moveTo>
                    <a:lnTo>
                      <a:pt x="162" y="36"/>
                    </a:lnTo>
                    <a:lnTo>
                      <a:pt x="173" y="36"/>
                    </a:lnTo>
                    <a:lnTo>
                      <a:pt x="183" y="39"/>
                    </a:lnTo>
                    <a:lnTo>
                      <a:pt x="192" y="45"/>
                    </a:lnTo>
                    <a:lnTo>
                      <a:pt x="200" y="53"/>
                    </a:lnTo>
                    <a:lnTo>
                      <a:pt x="200" y="53"/>
                    </a:lnTo>
                    <a:lnTo>
                      <a:pt x="207" y="62"/>
                    </a:lnTo>
                    <a:lnTo>
                      <a:pt x="212" y="72"/>
                    </a:lnTo>
                    <a:lnTo>
                      <a:pt x="215" y="84"/>
                    </a:lnTo>
                    <a:lnTo>
                      <a:pt x="216" y="96"/>
                    </a:lnTo>
                    <a:lnTo>
                      <a:pt x="216" y="96"/>
                    </a:lnTo>
                    <a:lnTo>
                      <a:pt x="215" y="107"/>
                    </a:lnTo>
                    <a:lnTo>
                      <a:pt x="212" y="119"/>
                    </a:lnTo>
                    <a:lnTo>
                      <a:pt x="207" y="129"/>
                    </a:lnTo>
                    <a:lnTo>
                      <a:pt x="198" y="138"/>
                    </a:lnTo>
                    <a:lnTo>
                      <a:pt x="198" y="138"/>
                    </a:lnTo>
                    <a:lnTo>
                      <a:pt x="189" y="146"/>
                    </a:lnTo>
                    <a:lnTo>
                      <a:pt x="179" y="152"/>
                    </a:lnTo>
                    <a:lnTo>
                      <a:pt x="168" y="155"/>
                    </a:lnTo>
                    <a:lnTo>
                      <a:pt x="156" y="155"/>
                    </a:lnTo>
                    <a:lnTo>
                      <a:pt x="156" y="155"/>
                    </a:lnTo>
                    <a:lnTo>
                      <a:pt x="152" y="155"/>
                    </a:lnTo>
                    <a:lnTo>
                      <a:pt x="149" y="152"/>
                    </a:lnTo>
                    <a:lnTo>
                      <a:pt x="149" y="152"/>
                    </a:lnTo>
                    <a:lnTo>
                      <a:pt x="146" y="149"/>
                    </a:lnTo>
                    <a:lnTo>
                      <a:pt x="144" y="144"/>
                    </a:lnTo>
                    <a:lnTo>
                      <a:pt x="144" y="144"/>
                    </a:lnTo>
                    <a:lnTo>
                      <a:pt x="146" y="140"/>
                    </a:lnTo>
                    <a:lnTo>
                      <a:pt x="149" y="135"/>
                    </a:lnTo>
                    <a:lnTo>
                      <a:pt x="149" y="135"/>
                    </a:lnTo>
                    <a:lnTo>
                      <a:pt x="152" y="132"/>
                    </a:lnTo>
                    <a:lnTo>
                      <a:pt x="156" y="132"/>
                    </a:lnTo>
                    <a:lnTo>
                      <a:pt x="156" y="132"/>
                    </a:lnTo>
                    <a:lnTo>
                      <a:pt x="164" y="131"/>
                    </a:lnTo>
                    <a:lnTo>
                      <a:pt x="170" y="129"/>
                    </a:lnTo>
                    <a:lnTo>
                      <a:pt x="176" y="126"/>
                    </a:lnTo>
                    <a:lnTo>
                      <a:pt x="182" y="120"/>
                    </a:lnTo>
                    <a:lnTo>
                      <a:pt x="182" y="120"/>
                    </a:lnTo>
                    <a:lnTo>
                      <a:pt x="186" y="116"/>
                    </a:lnTo>
                    <a:lnTo>
                      <a:pt x="189" y="110"/>
                    </a:lnTo>
                    <a:lnTo>
                      <a:pt x="192" y="102"/>
                    </a:lnTo>
                    <a:lnTo>
                      <a:pt x="192" y="96"/>
                    </a:lnTo>
                    <a:lnTo>
                      <a:pt x="192" y="96"/>
                    </a:lnTo>
                    <a:lnTo>
                      <a:pt x="192" y="89"/>
                    </a:lnTo>
                    <a:lnTo>
                      <a:pt x="191" y="81"/>
                    </a:lnTo>
                    <a:lnTo>
                      <a:pt x="188" y="75"/>
                    </a:lnTo>
                    <a:lnTo>
                      <a:pt x="183" y="71"/>
                    </a:lnTo>
                    <a:lnTo>
                      <a:pt x="183" y="71"/>
                    </a:lnTo>
                    <a:lnTo>
                      <a:pt x="179" y="65"/>
                    </a:lnTo>
                    <a:lnTo>
                      <a:pt x="174" y="62"/>
                    </a:lnTo>
                    <a:lnTo>
                      <a:pt x="168" y="60"/>
                    </a:lnTo>
                    <a:lnTo>
                      <a:pt x="162" y="60"/>
                    </a:lnTo>
                    <a:lnTo>
                      <a:pt x="137" y="60"/>
                    </a:lnTo>
                    <a:lnTo>
                      <a:pt x="153" y="75"/>
                    </a:lnTo>
                    <a:lnTo>
                      <a:pt x="153" y="75"/>
                    </a:lnTo>
                    <a:lnTo>
                      <a:pt x="155" y="78"/>
                    </a:lnTo>
                    <a:lnTo>
                      <a:pt x="156" y="84"/>
                    </a:lnTo>
                    <a:lnTo>
                      <a:pt x="156" y="84"/>
                    </a:lnTo>
                    <a:lnTo>
                      <a:pt x="155" y="89"/>
                    </a:lnTo>
                    <a:lnTo>
                      <a:pt x="153" y="92"/>
                    </a:lnTo>
                    <a:lnTo>
                      <a:pt x="153" y="92"/>
                    </a:lnTo>
                    <a:lnTo>
                      <a:pt x="149" y="95"/>
                    </a:lnTo>
                    <a:lnTo>
                      <a:pt x="144" y="96"/>
                    </a:lnTo>
                    <a:lnTo>
                      <a:pt x="144" y="96"/>
                    </a:lnTo>
                    <a:lnTo>
                      <a:pt x="140" y="95"/>
                    </a:lnTo>
                    <a:lnTo>
                      <a:pt x="137" y="92"/>
                    </a:lnTo>
                    <a:lnTo>
                      <a:pt x="92" y="47"/>
                    </a:lnTo>
                    <a:lnTo>
                      <a:pt x="137" y="3"/>
                    </a:lnTo>
                    <a:lnTo>
                      <a:pt x="137" y="3"/>
                    </a:lnTo>
                    <a:lnTo>
                      <a:pt x="140" y="0"/>
                    </a:lnTo>
                    <a:lnTo>
                      <a:pt x="144" y="0"/>
                    </a:lnTo>
                    <a:lnTo>
                      <a:pt x="144" y="0"/>
                    </a:lnTo>
                    <a:lnTo>
                      <a:pt x="149" y="0"/>
                    </a:lnTo>
                    <a:lnTo>
                      <a:pt x="153" y="3"/>
                    </a:lnTo>
                    <a:lnTo>
                      <a:pt x="153" y="3"/>
                    </a:lnTo>
                    <a:lnTo>
                      <a:pt x="155" y="6"/>
                    </a:lnTo>
                    <a:lnTo>
                      <a:pt x="156" y="12"/>
                    </a:lnTo>
                    <a:lnTo>
                      <a:pt x="156" y="12"/>
                    </a:lnTo>
                    <a:lnTo>
                      <a:pt x="155" y="17"/>
                    </a:lnTo>
                    <a:lnTo>
                      <a:pt x="153" y="20"/>
                    </a:lnTo>
                    <a:lnTo>
                      <a:pt x="137" y="36"/>
                    </a:lnTo>
                    <a:lnTo>
                      <a:pt x="162" y="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sp>
          <p:nvSpPr>
            <p:cNvPr id="1311" name="Rectangle 1846"/>
            <p:cNvSpPr>
              <a:spLocks noChangeArrowheads="1"/>
            </p:cNvSpPr>
            <p:nvPr/>
          </p:nvSpPr>
          <p:spPr bwMode="auto">
            <a:xfrm>
              <a:off x="1614663" y="1330896"/>
              <a:ext cx="74539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de-DE" altLang="de-DE" sz="1100" b="1" dirty="0" err="1" smtClean="0">
                  <a:solidFill>
                    <a:srgbClr val="000000"/>
                  </a:solidFill>
                  <a:latin typeface="Frutiger LT Com 45 Light" panose="020B0303030504020204" pitchFamily="34" charset="0"/>
                </a:rPr>
                <a:t>Vocabulary</a:t>
              </a:r>
              <a:endParaRPr lang="de-DE" altLang="de-DE" sz="2400" dirty="0" smtClean="0">
                <a:solidFill>
                  <a:prstClr val="black"/>
                </a:solidFill>
                <a:latin typeface="Frutiger LT Com 45 Light" panose="020B0303030504020204" pitchFamily="34" charset="0"/>
              </a:endParaRPr>
            </a:p>
          </p:txBody>
        </p:sp>
      </p:grpSp>
      <p:sp>
        <p:nvSpPr>
          <p:cNvPr id="2069" name="Ellipse 2068"/>
          <p:cNvSpPr/>
          <p:nvPr/>
        </p:nvSpPr>
        <p:spPr>
          <a:xfrm>
            <a:off x="5975249" y="433148"/>
            <a:ext cx="2243844" cy="224384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312" name="Rectangle 1847"/>
          <p:cNvSpPr>
            <a:spLocks noChangeArrowheads="1"/>
          </p:cNvSpPr>
          <p:nvPr/>
        </p:nvSpPr>
        <p:spPr bwMode="auto">
          <a:xfrm>
            <a:off x="6300192" y="2028920"/>
            <a:ext cx="16046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de-DE" altLang="de-DE" sz="1400" dirty="0" smtClean="0">
                <a:solidFill>
                  <a:srgbClr val="000000"/>
                </a:solidFill>
                <a:latin typeface="Frutiger LT Com 45 Light" panose="020B0303030504020204" pitchFamily="34" charset="0"/>
              </a:rPr>
              <a:t>Industrial Data Space</a:t>
            </a:r>
          </a:p>
          <a:p>
            <a:pPr algn="ctr"/>
            <a:r>
              <a:rPr lang="de-DE" altLang="de-DE" sz="1400" b="1" dirty="0" smtClean="0">
                <a:solidFill>
                  <a:srgbClr val="000000"/>
                </a:solidFill>
                <a:latin typeface="Frutiger LT Com 45 Light" panose="020B0303030504020204" pitchFamily="34" charset="0"/>
              </a:rPr>
              <a:t>Broker</a:t>
            </a:r>
            <a:endParaRPr lang="de-DE" altLang="de-DE" sz="1400" dirty="0">
              <a:solidFill>
                <a:prstClr val="black"/>
              </a:solidFill>
              <a:latin typeface="Frutiger LT Com 45 Light" panose="020B0303030504020204" pitchFamily="34" charset="0"/>
            </a:endParaRPr>
          </a:p>
        </p:txBody>
      </p:sp>
      <p:grpSp>
        <p:nvGrpSpPr>
          <p:cNvPr id="2095" name="Gruppieren 2094"/>
          <p:cNvGrpSpPr/>
          <p:nvPr/>
        </p:nvGrpSpPr>
        <p:grpSpPr>
          <a:xfrm>
            <a:off x="6819413" y="588760"/>
            <a:ext cx="566171" cy="783611"/>
            <a:chOff x="6836079" y="356523"/>
            <a:chExt cx="566171" cy="783610"/>
          </a:xfrm>
        </p:grpSpPr>
        <p:sp>
          <p:nvSpPr>
            <p:cNvPr id="2072" name="Ellipse 2071"/>
            <p:cNvSpPr/>
            <p:nvPr/>
          </p:nvSpPr>
          <p:spPr>
            <a:xfrm>
              <a:off x="6836079" y="356523"/>
              <a:ext cx="566171" cy="566171"/>
            </a:xfrm>
            <a:prstGeom prst="ellipse">
              <a:avLst/>
            </a:prstGeom>
            <a:solidFill>
              <a:srgbClr val="A8AFA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1379" name="Rectangle 1914"/>
            <p:cNvSpPr>
              <a:spLocks noChangeArrowheads="1"/>
            </p:cNvSpPr>
            <p:nvPr/>
          </p:nvSpPr>
          <p:spPr bwMode="auto">
            <a:xfrm>
              <a:off x="6845051" y="970856"/>
              <a:ext cx="54822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de-DE" altLang="de-DE" sz="1100" b="1" dirty="0" smtClean="0">
                  <a:solidFill>
                    <a:srgbClr val="000000"/>
                  </a:solidFill>
                  <a:latin typeface="Frutiger LT Com 45 Light" panose="020B0303030504020204" pitchFamily="34" charset="0"/>
                </a:rPr>
                <a:t>Clearing</a:t>
              </a:r>
              <a:endParaRPr lang="de-DE" altLang="de-DE" sz="3200" dirty="0" smtClean="0">
                <a:solidFill>
                  <a:prstClr val="black"/>
                </a:solidFill>
                <a:latin typeface="Frutiger LT Com 45 Light" panose="020B0303030504020204" pitchFamily="34" charset="0"/>
              </a:endParaRPr>
            </a:p>
          </p:txBody>
        </p:sp>
        <p:grpSp>
          <p:nvGrpSpPr>
            <p:cNvPr id="2075" name="Gruppieren 2074"/>
            <p:cNvGrpSpPr/>
            <p:nvPr/>
          </p:nvGrpSpPr>
          <p:grpSpPr>
            <a:xfrm>
              <a:off x="7065983" y="499114"/>
              <a:ext cx="106363" cy="280988"/>
              <a:chOff x="1301750" y="3932238"/>
              <a:chExt cx="106363" cy="280988"/>
            </a:xfrm>
          </p:grpSpPr>
          <p:sp>
            <p:nvSpPr>
              <p:cNvPr id="2076" name="Rectangle 1249"/>
              <p:cNvSpPr>
                <a:spLocks noChangeArrowheads="1"/>
              </p:cNvSpPr>
              <p:nvPr/>
            </p:nvSpPr>
            <p:spPr bwMode="auto">
              <a:xfrm>
                <a:off x="1301750" y="3932238"/>
                <a:ext cx="106363" cy="2809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77" name="Rectangle 1250"/>
              <p:cNvSpPr>
                <a:spLocks noChangeArrowheads="1"/>
              </p:cNvSpPr>
              <p:nvPr/>
            </p:nvSpPr>
            <p:spPr bwMode="auto">
              <a:xfrm>
                <a:off x="1309688" y="3940175"/>
                <a:ext cx="90488" cy="209550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78" name="Line 1251"/>
              <p:cNvSpPr>
                <a:spLocks noChangeShapeType="1"/>
              </p:cNvSpPr>
              <p:nvPr/>
            </p:nvSpPr>
            <p:spPr bwMode="auto">
              <a:xfrm>
                <a:off x="1309688" y="4125913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79" name="Line 1252"/>
              <p:cNvSpPr>
                <a:spLocks noChangeShapeType="1"/>
              </p:cNvSpPr>
              <p:nvPr/>
            </p:nvSpPr>
            <p:spPr bwMode="auto">
              <a:xfrm>
                <a:off x="1309688" y="4084638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80" name="Line 1253"/>
              <p:cNvSpPr>
                <a:spLocks noChangeShapeType="1"/>
              </p:cNvSpPr>
              <p:nvPr/>
            </p:nvSpPr>
            <p:spPr bwMode="auto">
              <a:xfrm>
                <a:off x="1309688" y="4044950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81" name="Line 1254"/>
              <p:cNvSpPr>
                <a:spLocks noChangeShapeType="1"/>
              </p:cNvSpPr>
              <p:nvPr/>
            </p:nvSpPr>
            <p:spPr bwMode="auto">
              <a:xfrm>
                <a:off x="1309688" y="4003675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82" name="Line 1255"/>
              <p:cNvSpPr>
                <a:spLocks noChangeShapeType="1"/>
              </p:cNvSpPr>
              <p:nvPr/>
            </p:nvSpPr>
            <p:spPr bwMode="auto">
              <a:xfrm>
                <a:off x="1309688" y="3963988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83" name="Freeform 1256"/>
              <p:cNvSpPr>
                <a:spLocks/>
              </p:cNvSpPr>
              <p:nvPr/>
            </p:nvSpPr>
            <p:spPr bwMode="auto">
              <a:xfrm>
                <a:off x="1341438" y="4165600"/>
                <a:ext cx="25400" cy="26988"/>
              </a:xfrm>
              <a:custGeom>
                <a:avLst/>
                <a:gdLst>
                  <a:gd name="T0" fmla="*/ 0 w 31"/>
                  <a:gd name="T1" fmla="*/ 16 h 33"/>
                  <a:gd name="T2" fmla="*/ 0 w 31"/>
                  <a:gd name="T3" fmla="*/ 16 h 33"/>
                  <a:gd name="T4" fmla="*/ 1 w 31"/>
                  <a:gd name="T5" fmla="*/ 10 h 33"/>
                  <a:gd name="T6" fmla="*/ 4 w 31"/>
                  <a:gd name="T7" fmla="*/ 4 h 33"/>
                  <a:gd name="T8" fmla="*/ 10 w 31"/>
                  <a:gd name="T9" fmla="*/ 1 h 33"/>
                  <a:gd name="T10" fmla="*/ 16 w 31"/>
                  <a:gd name="T11" fmla="*/ 0 h 33"/>
                  <a:gd name="T12" fmla="*/ 16 w 31"/>
                  <a:gd name="T13" fmla="*/ 0 h 33"/>
                  <a:gd name="T14" fmla="*/ 22 w 31"/>
                  <a:gd name="T15" fmla="*/ 1 h 33"/>
                  <a:gd name="T16" fmla="*/ 27 w 31"/>
                  <a:gd name="T17" fmla="*/ 4 h 33"/>
                  <a:gd name="T18" fmla="*/ 31 w 31"/>
                  <a:gd name="T19" fmla="*/ 10 h 33"/>
                  <a:gd name="T20" fmla="*/ 31 w 31"/>
                  <a:gd name="T21" fmla="*/ 16 h 33"/>
                  <a:gd name="T22" fmla="*/ 31 w 31"/>
                  <a:gd name="T23" fmla="*/ 16 h 33"/>
                  <a:gd name="T24" fmla="*/ 31 w 31"/>
                  <a:gd name="T25" fmla="*/ 22 h 33"/>
                  <a:gd name="T26" fmla="*/ 27 w 31"/>
                  <a:gd name="T27" fmla="*/ 27 h 33"/>
                  <a:gd name="T28" fmla="*/ 22 w 31"/>
                  <a:gd name="T29" fmla="*/ 31 h 33"/>
                  <a:gd name="T30" fmla="*/ 16 w 31"/>
                  <a:gd name="T31" fmla="*/ 33 h 33"/>
                  <a:gd name="T32" fmla="*/ 16 w 31"/>
                  <a:gd name="T33" fmla="*/ 33 h 33"/>
                  <a:gd name="T34" fmla="*/ 10 w 31"/>
                  <a:gd name="T35" fmla="*/ 31 h 33"/>
                  <a:gd name="T36" fmla="*/ 4 w 31"/>
                  <a:gd name="T37" fmla="*/ 27 h 33"/>
                  <a:gd name="T38" fmla="*/ 1 w 31"/>
                  <a:gd name="T39" fmla="*/ 22 h 33"/>
                  <a:gd name="T40" fmla="*/ 0 w 31"/>
                  <a:gd name="T4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10"/>
                    </a:lnTo>
                    <a:lnTo>
                      <a:pt x="4" y="4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2" y="1"/>
                    </a:lnTo>
                    <a:lnTo>
                      <a:pt x="27" y="4"/>
                    </a:lnTo>
                    <a:lnTo>
                      <a:pt x="31" y="10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22"/>
                    </a:lnTo>
                    <a:lnTo>
                      <a:pt x="27" y="27"/>
                    </a:lnTo>
                    <a:lnTo>
                      <a:pt x="22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084" name="Freeform 1257"/>
              <p:cNvSpPr>
                <a:spLocks/>
              </p:cNvSpPr>
              <p:nvPr/>
            </p:nvSpPr>
            <p:spPr bwMode="auto">
              <a:xfrm>
                <a:off x="1341438" y="4165600"/>
                <a:ext cx="25400" cy="26988"/>
              </a:xfrm>
              <a:custGeom>
                <a:avLst/>
                <a:gdLst>
                  <a:gd name="T0" fmla="*/ 0 w 31"/>
                  <a:gd name="T1" fmla="*/ 16 h 33"/>
                  <a:gd name="T2" fmla="*/ 0 w 31"/>
                  <a:gd name="T3" fmla="*/ 16 h 33"/>
                  <a:gd name="T4" fmla="*/ 1 w 31"/>
                  <a:gd name="T5" fmla="*/ 10 h 33"/>
                  <a:gd name="T6" fmla="*/ 4 w 31"/>
                  <a:gd name="T7" fmla="*/ 4 h 33"/>
                  <a:gd name="T8" fmla="*/ 10 w 31"/>
                  <a:gd name="T9" fmla="*/ 1 h 33"/>
                  <a:gd name="T10" fmla="*/ 16 w 31"/>
                  <a:gd name="T11" fmla="*/ 0 h 33"/>
                  <a:gd name="T12" fmla="*/ 16 w 31"/>
                  <a:gd name="T13" fmla="*/ 0 h 33"/>
                  <a:gd name="T14" fmla="*/ 22 w 31"/>
                  <a:gd name="T15" fmla="*/ 1 h 33"/>
                  <a:gd name="T16" fmla="*/ 27 w 31"/>
                  <a:gd name="T17" fmla="*/ 4 h 33"/>
                  <a:gd name="T18" fmla="*/ 31 w 31"/>
                  <a:gd name="T19" fmla="*/ 10 h 33"/>
                  <a:gd name="T20" fmla="*/ 31 w 31"/>
                  <a:gd name="T21" fmla="*/ 16 h 33"/>
                  <a:gd name="T22" fmla="*/ 31 w 31"/>
                  <a:gd name="T23" fmla="*/ 16 h 33"/>
                  <a:gd name="T24" fmla="*/ 31 w 31"/>
                  <a:gd name="T25" fmla="*/ 22 h 33"/>
                  <a:gd name="T26" fmla="*/ 27 w 31"/>
                  <a:gd name="T27" fmla="*/ 27 h 33"/>
                  <a:gd name="T28" fmla="*/ 22 w 31"/>
                  <a:gd name="T29" fmla="*/ 31 h 33"/>
                  <a:gd name="T30" fmla="*/ 16 w 31"/>
                  <a:gd name="T31" fmla="*/ 33 h 33"/>
                  <a:gd name="T32" fmla="*/ 16 w 31"/>
                  <a:gd name="T33" fmla="*/ 33 h 33"/>
                  <a:gd name="T34" fmla="*/ 10 w 31"/>
                  <a:gd name="T35" fmla="*/ 31 h 33"/>
                  <a:gd name="T36" fmla="*/ 4 w 31"/>
                  <a:gd name="T37" fmla="*/ 27 h 33"/>
                  <a:gd name="T38" fmla="*/ 1 w 31"/>
                  <a:gd name="T39" fmla="*/ 22 h 33"/>
                  <a:gd name="T40" fmla="*/ 0 w 31"/>
                  <a:gd name="T4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10"/>
                    </a:lnTo>
                    <a:lnTo>
                      <a:pt x="4" y="4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2" y="1"/>
                    </a:lnTo>
                    <a:lnTo>
                      <a:pt x="27" y="4"/>
                    </a:lnTo>
                    <a:lnTo>
                      <a:pt x="31" y="10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22"/>
                    </a:lnTo>
                    <a:lnTo>
                      <a:pt x="27" y="27"/>
                    </a:lnTo>
                    <a:lnTo>
                      <a:pt x="22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</a:path>
                </a:pathLst>
              </a:custGeom>
              <a:noFill/>
              <a:ln w="9525">
                <a:solidFill>
                  <a:srgbClr val="A8AFA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</p:grpSp>
      <p:grpSp>
        <p:nvGrpSpPr>
          <p:cNvPr id="2097" name="Gruppieren 2096"/>
          <p:cNvGrpSpPr/>
          <p:nvPr/>
        </p:nvGrpSpPr>
        <p:grpSpPr>
          <a:xfrm>
            <a:off x="7462217" y="1147823"/>
            <a:ext cx="566171" cy="762338"/>
            <a:chOff x="7428196" y="963730"/>
            <a:chExt cx="566171" cy="762339"/>
          </a:xfrm>
        </p:grpSpPr>
        <p:sp>
          <p:nvSpPr>
            <p:cNvPr id="1405" name="Rectangle 1940"/>
            <p:cNvSpPr>
              <a:spLocks noChangeArrowheads="1"/>
            </p:cNvSpPr>
            <p:nvPr/>
          </p:nvSpPr>
          <p:spPr bwMode="auto">
            <a:xfrm>
              <a:off x="7441176" y="1556792"/>
              <a:ext cx="54021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de-DE" altLang="de-DE" sz="1100" b="1" dirty="0" smtClean="0">
                  <a:solidFill>
                    <a:srgbClr val="000000"/>
                  </a:solidFill>
                  <a:latin typeface="Frutiger LT Com 45 Light" panose="020B0303030504020204" pitchFamily="34" charset="0"/>
                </a:rPr>
                <a:t>Registry</a:t>
              </a:r>
              <a:endParaRPr lang="de-DE" altLang="de-DE" sz="3200" dirty="0" smtClean="0">
                <a:solidFill>
                  <a:prstClr val="black"/>
                </a:solidFill>
                <a:latin typeface="Frutiger LT Com 45 Light" panose="020B0303030504020204" pitchFamily="34" charset="0"/>
              </a:endParaRPr>
            </a:p>
          </p:txBody>
        </p:sp>
        <p:grpSp>
          <p:nvGrpSpPr>
            <p:cNvPr id="2096" name="Gruppieren 2095"/>
            <p:cNvGrpSpPr/>
            <p:nvPr/>
          </p:nvGrpSpPr>
          <p:grpSpPr>
            <a:xfrm>
              <a:off x="7428196" y="963730"/>
              <a:ext cx="566171" cy="566171"/>
              <a:chOff x="7428196" y="963730"/>
              <a:chExt cx="566171" cy="566171"/>
            </a:xfrm>
          </p:grpSpPr>
          <p:sp>
            <p:nvSpPr>
              <p:cNvPr id="2074" name="Ellipse 2073"/>
              <p:cNvSpPr/>
              <p:nvPr/>
            </p:nvSpPr>
            <p:spPr>
              <a:xfrm>
                <a:off x="7428196" y="963730"/>
                <a:ext cx="566171" cy="566171"/>
              </a:xfrm>
              <a:prstGeom prst="ellipse">
                <a:avLst/>
              </a:prstGeom>
              <a:solidFill>
                <a:srgbClr val="A8AFA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085" name="Gruppieren 2084"/>
              <p:cNvGrpSpPr/>
              <p:nvPr/>
            </p:nvGrpSpPr>
            <p:grpSpPr>
              <a:xfrm>
                <a:off x="7658100" y="1106321"/>
                <a:ext cx="106363" cy="280988"/>
                <a:chOff x="1301750" y="3932238"/>
                <a:chExt cx="106363" cy="280988"/>
              </a:xfrm>
            </p:grpSpPr>
            <p:sp>
              <p:nvSpPr>
                <p:cNvPr id="2086" name="Rectangle 1249"/>
                <p:cNvSpPr>
                  <a:spLocks noChangeArrowheads="1"/>
                </p:cNvSpPr>
                <p:nvPr/>
              </p:nvSpPr>
              <p:spPr bwMode="auto">
                <a:xfrm>
                  <a:off x="1301750" y="3932238"/>
                  <a:ext cx="106363" cy="2809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87" name="Rectangle 1250"/>
                <p:cNvSpPr>
                  <a:spLocks noChangeArrowheads="1"/>
                </p:cNvSpPr>
                <p:nvPr/>
              </p:nvSpPr>
              <p:spPr bwMode="auto">
                <a:xfrm>
                  <a:off x="1309688" y="3940175"/>
                  <a:ext cx="90488" cy="209550"/>
                </a:xfrm>
                <a:prstGeom prst="rect">
                  <a:avLst/>
                </a:pr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88" name="Line 1251"/>
                <p:cNvSpPr>
                  <a:spLocks noChangeShapeType="1"/>
                </p:cNvSpPr>
                <p:nvPr/>
              </p:nvSpPr>
              <p:spPr bwMode="auto">
                <a:xfrm>
                  <a:off x="1309688" y="4125913"/>
                  <a:ext cx="90488" cy="0"/>
                </a:xfrm>
                <a:prstGeom prst="line">
                  <a:avLst/>
                </a:prstGeom>
                <a:noFill/>
                <a:ln w="2381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89" name="Line 1252"/>
                <p:cNvSpPr>
                  <a:spLocks noChangeShapeType="1"/>
                </p:cNvSpPr>
                <p:nvPr/>
              </p:nvSpPr>
              <p:spPr bwMode="auto">
                <a:xfrm>
                  <a:off x="1309688" y="4084638"/>
                  <a:ext cx="90488" cy="0"/>
                </a:xfrm>
                <a:prstGeom prst="line">
                  <a:avLst/>
                </a:prstGeom>
                <a:noFill/>
                <a:ln w="2381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90" name="Line 1253"/>
                <p:cNvSpPr>
                  <a:spLocks noChangeShapeType="1"/>
                </p:cNvSpPr>
                <p:nvPr/>
              </p:nvSpPr>
              <p:spPr bwMode="auto">
                <a:xfrm>
                  <a:off x="1309688" y="4044950"/>
                  <a:ext cx="90488" cy="0"/>
                </a:xfrm>
                <a:prstGeom prst="line">
                  <a:avLst/>
                </a:prstGeom>
                <a:noFill/>
                <a:ln w="2381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91" name="Line 1254"/>
                <p:cNvSpPr>
                  <a:spLocks noChangeShapeType="1"/>
                </p:cNvSpPr>
                <p:nvPr/>
              </p:nvSpPr>
              <p:spPr bwMode="auto">
                <a:xfrm>
                  <a:off x="1309688" y="4003675"/>
                  <a:ext cx="90488" cy="0"/>
                </a:xfrm>
                <a:prstGeom prst="line">
                  <a:avLst/>
                </a:prstGeom>
                <a:noFill/>
                <a:ln w="2381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92" name="Line 1255"/>
                <p:cNvSpPr>
                  <a:spLocks noChangeShapeType="1"/>
                </p:cNvSpPr>
                <p:nvPr/>
              </p:nvSpPr>
              <p:spPr bwMode="auto">
                <a:xfrm>
                  <a:off x="1309688" y="3963988"/>
                  <a:ext cx="90488" cy="0"/>
                </a:xfrm>
                <a:prstGeom prst="line">
                  <a:avLst/>
                </a:prstGeom>
                <a:noFill/>
                <a:ln w="2381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93" name="Freeform 1256"/>
                <p:cNvSpPr>
                  <a:spLocks/>
                </p:cNvSpPr>
                <p:nvPr/>
              </p:nvSpPr>
              <p:spPr bwMode="auto">
                <a:xfrm>
                  <a:off x="1341438" y="4165600"/>
                  <a:ext cx="25400" cy="26988"/>
                </a:xfrm>
                <a:custGeom>
                  <a:avLst/>
                  <a:gdLst>
                    <a:gd name="T0" fmla="*/ 0 w 31"/>
                    <a:gd name="T1" fmla="*/ 16 h 33"/>
                    <a:gd name="T2" fmla="*/ 0 w 31"/>
                    <a:gd name="T3" fmla="*/ 16 h 33"/>
                    <a:gd name="T4" fmla="*/ 1 w 31"/>
                    <a:gd name="T5" fmla="*/ 10 h 33"/>
                    <a:gd name="T6" fmla="*/ 4 w 31"/>
                    <a:gd name="T7" fmla="*/ 4 h 33"/>
                    <a:gd name="T8" fmla="*/ 10 w 31"/>
                    <a:gd name="T9" fmla="*/ 1 h 33"/>
                    <a:gd name="T10" fmla="*/ 16 w 31"/>
                    <a:gd name="T11" fmla="*/ 0 h 33"/>
                    <a:gd name="T12" fmla="*/ 16 w 31"/>
                    <a:gd name="T13" fmla="*/ 0 h 33"/>
                    <a:gd name="T14" fmla="*/ 22 w 31"/>
                    <a:gd name="T15" fmla="*/ 1 h 33"/>
                    <a:gd name="T16" fmla="*/ 27 w 31"/>
                    <a:gd name="T17" fmla="*/ 4 h 33"/>
                    <a:gd name="T18" fmla="*/ 31 w 31"/>
                    <a:gd name="T19" fmla="*/ 10 h 33"/>
                    <a:gd name="T20" fmla="*/ 31 w 31"/>
                    <a:gd name="T21" fmla="*/ 16 h 33"/>
                    <a:gd name="T22" fmla="*/ 31 w 31"/>
                    <a:gd name="T23" fmla="*/ 16 h 33"/>
                    <a:gd name="T24" fmla="*/ 31 w 31"/>
                    <a:gd name="T25" fmla="*/ 22 h 33"/>
                    <a:gd name="T26" fmla="*/ 27 w 31"/>
                    <a:gd name="T27" fmla="*/ 27 h 33"/>
                    <a:gd name="T28" fmla="*/ 22 w 31"/>
                    <a:gd name="T29" fmla="*/ 31 h 33"/>
                    <a:gd name="T30" fmla="*/ 16 w 31"/>
                    <a:gd name="T31" fmla="*/ 33 h 33"/>
                    <a:gd name="T32" fmla="*/ 16 w 31"/>
                    <a:gd name="T33" fmla="*/ 33 h 33"/>
                    <a:gd name="T34" fmla="*/ 10 w 31"/>
                    <a:gd name="T35" fmla="*/ 31 h 33"/>
                    <a:gd name="T36" fmla="*/ 4 w 31"/>
                    <a:gd name="T37" fmla="*/ 27 h 33"/>
                    <a:gd name="T38" fmla="*/ 1 w 31"/>
                    <a:gd name="T39" fmla="*/ 22 h 33"/>
                    <a:gd name="T40" fmla="*/ 0 w 31"/>
                    <a:gd name="T41" fmla="*/ 1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1" h="33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1" y="10"/>
                      </a:lnTo>
                      <a:lnTo>
                        <a:pt x="4" y="4"/>
                      </a:lnTo>
                      <a:lnTo>
                        <a:pt x="10" y="1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22" y="1"/>
                      </a:lnTo>
                      <a:lnTo>
                        <a:pt x="27" y="4"/>
                      </a:lnTo>
                      <a:lnTo>
                        <a:pt x="31" y="10"/>
                      </a:lnTo>
                      <a:lnTo>
                        <a:pt x="31" y="16"/>
                      </a:lnTo>
                      <a:lnTo>
                        <a:pt x="31" y="16"/>
                      </a:lnTo>
                      <a:lnTo>
                        <a:pt x="31" y="22"/>
                      </a:lnTo>
                      <a:lnTo>
                        <a:pt x="27" y="27"/>
                      </a:lnTo>
                      <a:lnTo>
                        <a:pt x="22" y="31"/>
                      </a:lnTo>
                      <a:lnTo>
                        <a:pt x="16" y="33"/>
                      </a:lnTo>
                      <a:lnTo>
                        <a:pt x="16" y="33"/>
                      </a:lnTo>
                      <a:lnTo>
                        <a:pt x="10" y="31"/>
                      </a:lnTo>
                      <a:lnTo>
                        <a:pt x="4" y="27"/>
                      </a:lnTo>
                      <a:lnTo>
                        <a:pt x="1" y="2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094" name="Freeform 1257"/>
                <p:cNvSpPr>
                  <a:spLocks/>
                </p:cNvSpPr>
                <p:nvPr/>
              </p:nvSpPr>
              <p:spPr bwMode="auto">
                <a:xfrm>
                  <a:off x="1341438" y="4165600"/>
                  <a:ext cx="25400" cy="26988"/>
                </a:xfrm>
                <a:custGeom>
                  <a:avLst/>
                  <a:gdLst>
                    <a:gd name="T0" fmla="*/ 0 w 31"/>
                    <a:gd name="T1" fmla="*/ 16 h 33"/>
                    <a:gd name="T2" fmla="*/ 0 w 31"/>
                    <a:gd name="T3" fmla="*/ 16 h 33"/>
                    <a:gd name="T4" fmla="*/ 1 w 31"/>
                    <a:gd name="T5" fmla="*/ 10 h 33"/>
                    <a:gd name="T6" fmla="*/ 4 w 31"/>
                    <a:gd name="T7" fmla="*/ 4 h 33"/>
                    <a:gd name="T8" fmla="*/ 10 w 31"/>
                    <a:gd name="T9" fmla="*/ 1 h 33"/>
                    <a:gd name="T10" fmla="*/ 16 w 31"/>
                    <a:gd name="T11" fmla="*/ 0 h 33"/>
                    <a:gd name="T12" fmla="*/ 16 w 31"/>
                    <a:gd name="T13" fmla="*/ 0 h 33"/>
                    <a:gd name="T14" fmla="*/ 22 w 31"/>
                    <a:gd name="T15" fmla="*/ 1 h 33"/>
                    <a:gd name="T16" fmla="*/ 27 w 31"/>
                    <a:gd name="T17" fmla="*/ 4 h 33"/>
                    <a:gd name="T18" fmla="*/ 31 w 31"/>
                    <a:gd name="T19" fmla="*/ 10 h 33"/>
                    <a:gd name="T20" fmla="*/ 31 w 31"/>
                    <a:gd name="T21" fmla="*/ 16 h 33"/>
                    <a:gd name="T22" fmla="*/ 31 w 31"/>
                    <a:gd name="T23" fmla="*/ 16 h 33"/>
                    <a:gd name="T24" fmla="*/ 31 w 31"/>
                    <a:gd name="T25" fmla="*/ 22 h 33"/>
                    <a:gd name="T26" fmla="*/ 27 w 31"/>
                    <a:gd name="T27" fmla="*/ 27 h 33"/>
                    <a:gd name="T28" fmla="*/ 22 w 31"/>
                    <a:gd name="T29" fmla="*/ 31 h 33"/>
                    <a:gd name="T30" fmla="*/ 16 w 31"/>
                    <a:gd name="T31" fmla="*/ 33 h 33"/>
                    <a:gd name="T32" fmla="*/ 16 w 31"/>
                    <a:gd name="T33" fmla="*/ 33 h 33"/>
                    <a:gd name="T34" fmla="*/ 10 w 31"/>
                    <a:gd name="T35" fmla="*/ 31 h 33"/>
                    <a:gd name="T36" fmla="*/ 4 w 31"/>
                    <a:gd name="T37" fmla="*/ 27 h 33"/>
                    <a:gd name="T38" fmla="*/ 1 w 31"/>
                    <a:gd name="T39" fmla="*/ 22 h 33"/>
                    <a:gd name="T40" fmla="*/ 0 w 31"/>
                    <a:gd name="T41" fmla="*/ 1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1" h="33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1" y="10"/>
                      </a:lnTo>
                      <a:lnTo>
                        <a:pt x="4" y="4"/>
                      </a:lnTo>
                      <a:lnTo>
                        <a:pt x="10" y="1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22" y="1"/>
                      </a:lnTo>
                      <a:lnTo>
                        <a:pt x="27" y="4"/>
                      </a:lnTo>
                      <a:lnTo>
                        <a:pt x="31" y="10"/>
                      </a:lnTo>
                      <a:lnTo>
                        <a:pt x="31" y="16"/>
                      </a:lnTo>
                      <a:lnTo>
                        <a:pt x="31" y="16"/>
                      </a:lnTo>
                      <a:lnTo>
                        <a:pt x="31" y="22"/>
                      </a:lnTo>
                      <a:lnTo>
                        <a:pt x="27" y="27"/>
                      </a:lnTo>
                      <a:lnTo>
                        <a:pt x="22" y="31"/>
                      </a:lnTo>
                      <a:lnTo>
                        <a:pt x="16" y="33"/>
                      </a:lnTo>
                      <a:lnTo>
                        <a:pt x="16" y="33"/>
                      </a:lnTo>
                      <a:lnTo>
                        <a:pt x="10" y="31"/>
                      </a:lnTo>
                      <a:lnTo>
                        <a:pt x="4" y="27"/>
                      </a:lnTo>
                      <a:lnTo>
                        <a:pt x="1" y="22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9525">
                  <a:solidFill>
                    <a:srgbClr val="A8AFA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</p:grpSp>
        </p:grpSp>
      </p:grpSp>
      <p:grpSp>
        <p:nvGrpSpPr>
          <p:cNvPr id="2112" name="Gruppieren 2111"/>
          <p:cNvGrpSpPr/>
          <p:nvPr/>
        </p:nvGrpSpPr>
        <p:grpSpPr>
          <a:xfrm>
            <a:off x="6156180" y="1147823"/>
            <a:ext cx="566171" cy="762338"/>
            <a:chOff x="6247914" y="963730"/>
            <a:chExt cx="566171" cy="762339"/>
          </a:xfrm>
        </p:grpSpPr>
        <p:sp>
          <p:nvSpPr>
            <p:cNvPr id="1404" name="Rectangle 1939"/>
            <p:cNvSpPr>
              <a:spLocks noChangeArrowheads="1"/>
            </p:cNvSpPr>
            <p:nvPr/>
          </p:nvSpPr>
          <p:spPr bwMode="auto">
            <a:xfrm>
              <a:off x="6346655" y="1556792"/>
              <a:ext cx="36869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de-DE" altLang="de-DE" sz="1100" b="1" dirty="0" smtClean="0">
                  <a:solidFill>
                    <a:srgbClr val="000000"/>
                  </a:solidFill>
                  <a:latin typeface="Frutiger LT Com 45 Light" panose="020B0303030504020204" pitchFamily="34" charset="0"/>
                </a:rPr>
                <a:t>Index</a:t>
              </a:r>
              <a:endParaRPr lang="de-DE" altLang="de-DE" sz="2400" dirty="0" smtClean="0">
                <a:solidFill>
                  <a:prstClr val="black"/>
                </a:solidFill>
                <a:latin typeface="Frutiger LT Com 45 Light" panose="020B0303030504020204" pitchFamily="34" charset="0"/>
              </a:endParaRPr>
            </a:p>
          </p:txBody>
        </p:sp>
        <p:grpSp>
          <p:nvGrpSpPr>
            <p:cNvPr id="2111" name="Gruppieren 2110"/>
            <p:cNvGrpSpPr/>
            <p:nvPr/>
          </p:nvGrpSpPr>
          <p:grpSpPr>
            <a:xfrm>
              <a:off x="6247914" y="963730"/>
              <a:ext cx="566171" cy="566171"/>
              <a:chOff x="6247914" y="963730"/>
              <a:chExt cx="566171" cy="566171"/>
            </a:xfrm>
          </p:grpSpPr>
          <p:sp>
            <p:nvSpPr>
              <p:cNvPr id="2073" name="Ellipse 2072"/>
              <p:cNvSpPr/>
              <p:nvPr/>
            </p:nvSpPr>
            <p:spPr>
              <a:xfrm>
                <a:off x="6247914" y="963730"/>
                <a:ext cx="566171" cy="566171"/>
              </a:xfrm>
              <a:prstGeom prst="ellipse">
                <a:avLst/>
              </a:prstGeom>
              <a:solidFill>
                <a:srgbClr val="A8AFA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098" name="Gruppieren 2097"/>
              <p:cNvGrpSpPr/>
              <p:nvPr/>
            </p:nvGrpSpPr>
            <p:grpSpPr>
              <a:xfrm>
                <a:off x="6452418" y="1148390"/>
                <a:ext cx="157163" cy="220662"/>
                <a:chOff x="1851025" y="4202113"/>
                <a:chExt cx="157163" cy="220662"/>
              </a:xfrm>
            </p:grpSpPr>
            <p:sp>
              <p:nvSpPr>
                <p:cNvPr id="2099" name="Freeform 1213"/>
                <p:cNvSpPr>
                  <a:spLocks/>
                </p:cNvSpPr>
                <p:nvPr/>
              </p:nvSpPr>
              <p:spPr bwMode="auto">
                <a:xfrm>
                  <a:off x="1851025" y="4343400"/>
                  <a:ext cx="157163" cy="79375"/>
                </a:xfrm>
                <a:custGeom>
                  <a:avLst/>
                  <a:gdLst>
                    <a:gd name="T0" fmla="*/ 0 w 198"/>
                    <a:gd name="T1" fmla="*/ 17 h 101"/>
                    <a:gd name="T2" fmla="*/ 0 w 198"/>
                    <a:gd name="T3" fmla="*/ 17 h 101"/>
                    <a:gd name="T4" fmla="*/ 1 w 198"/>
                    <a:gd name="T5" fmla="*/ 14 h 101"/>
                    <a:gd name="T6" fmla="*/ 7 w 198"/>
                    <a:gd name="T7" fmla="*/ 11 h 101"/>
                    <a:gd name="T8" fmla="*/ 16 w 198"/>
                    <a:gd name="T9" fmla="*/ 8 h 101"/>
                    <a:gd name="T10" fmla="*/ 28 w 198"/>
                    <a:gd name="T11" fmla="*/ 5 h 101"/>
                    <a:gd name="T12" fmla="*/ 60 w 198"/>
                    <a:gd name="T13" fmla="*/ 2 h 101"/>
                    <a:gd name="T14" fmla="*/ 99 w 198"/>
                    <a:gd name="T15" fmla="*/ 0 h 101"/>
                    <a:gd name="T16" fmla="*/ 99 w 198"/>
                    <a:gd name="T17" fmla="*/ 0 h 101"/>
                    <a:gd name="T18" fmla="*/ 136 w 198"/>
                    <a:gd name="T19" fmla="*/ 2 h 101"/>
                    <a:gd name="T20" fmla="*/ 168 w 198"/>
                    <a:gd name="T21" fmla="*/ 5 h 101"/>
                    <a:gd name="T22" fmla="*/ 180 w 198"/>
                    <a:gd name="T23" fmla="*/ 8 h 101"/>
                    <a:gd name="T24" fmla="*/ 190 w 198"/>
                    <a:gd name="T25" fmla="*/ 11 h 101"/>
                    <a:gd name="T26" fmla="*/ 195 w 198"/>
                    <a:gd name="T27" fmla="*/ 14 h 101"/>
                    <a:gd name="T28" fmla="*/ 198 w 198"/>
                    <a:gd name="T29" fmla="*/ 17 h 101"/>
                    <a:gd name="T30" fmla="*/ 198 w 198"/>
                    <a:gd name="T31" fmla="*/ 83 h 101"/>
                    <a:gd name="T32" fmla="*/ 198 w 198"/>
                    <a:gd name="T33" fmla="*/ 83 h 101"/>
                    <a:gd name="T34" fmla="*/ 195 w 198"/>
                    <a:gd name="T35" fmla="*/ 87 h 101"/>
                    <a:gd name="T36" fmla="*/ 190 w 198"/>
                    <a:gd name="T37" fmla="*/ 90 h 101"/>
                    <a:gd name="T38" fmla="*/ 180 w 198"/>
                    <a:gd name="T39" fmla="*/ 93 h 101"/>
                    <a:gd name="T40" fmla="*/ 168 w 198"/>
                    <a:gd name="T41" fmla="*/ 95 h 101"/>
                    <a:gd name="T42" fmla="*/ 136 w 198"/>
                    <a:gd name="T43" fmla="*/ 99 h 101"/>
                    <a:gd name="T44" fmla="*/ 99 w 198"/>
                    <a:gd name="T45" fmla="*/ 101 h 101"/>
                    <a:gd name="T46" fmla="*/ 99 w 198"/>
                    <a:gd name="T47" fmla="*/ 101 h 101"/>
                    <a:gd name="T48" fmla="*/ 60 w 198"/>
                    <a:gd name="T49" fmla="*/ 99 h 101"/>
                    <a:gd name="T50" fmla="*/ 28 w 198"/>
                    <a:gd name="T51" fmla="*/ 95 h 101"/>
                    <a:gd name="T52" fmla="*/ 16 w 198"/>
                    <a:gd name="T53" fmla="*/ 93 h 101"/>
                    <a:gd name="T54" fmla="*/ 7 w 198"/>
                    <a:gd name="T55" fmla="*/ 90 h 101"/>
                    <a:gd name="T56" fmla="*/ 1 w 198"/>
                    <a:gd name="T57" fmla="*/ 87 h 101"/>
                    <a:gd name="T58" fmla="*/ 0 w 198"/>
                    <a:gd name="T59" fmla="*/ 83 h 101"/>
                    <a:gd name="T60" fmla="*/ 0 w 198"/>
                    <a:gd name="T61" fmla="*/ 1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1">
                      <a:moveTo>
                        <a:pt x="0" y="17"/>
                      </a:move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7" y="11"/>
                      </a:lnTo>
                      <a:lnTo>
                        <a:pt x="16" y="8"/>
                      </a:lnTo>
                      <a:lnTo>
                        <a:pt x="28" y="5"/>
                      </a:lnTo>
                      <a:lnTo>
                        <a:pt x="60" y="2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2"/>
                      </a:lnTo>
                      <a:lnTo>
                        <a:pt x="168" y="5"/>
                      </a:lnTo>
                      <a:lnTo>
                        <a:pt x="180" y="8"/>
                      </a:lnTo>
                      <a:lnTo>
                        <a:pt x="190" y="11"/>
                      </a:lnTo>
                      <a:lnTo>
                        <a:pt x="195" y="14"/>
                      </a:lnTo>
                      <a:lnTo>
                        <a:pt x="198" y="17"/>
                      </a:lnTo>
                      <a:lnTo>
                        <a:pt x="198" y="83"/>
                      </a:lnTo>
                      <a:lnTo>
                        <a:pt x="198" y="83"/>
                      </a:lnTo>
                      <a:lnTo>
                        <a:pt x="195" y="87"/>
                      </a:lnTo>
                      <a:lnTo>
                        <a:pt x="190" y="90"/>
                      </a:lnTo>
                      <a:lnTo>
                        <a:pt x="180" y="93"/>
                      </a:lnTo>
                      <a:lnTo>
                        <a:pt x="168" y="95"/>
                      </a:lnTo>
                      <a:lnTo>
                        <a:pt x="136" y="99"/>
                      </a:lnTo>
                      <a:lnTo>
                        <a:pt x="99" y="101"/>
                      </a:lnTo>
                      <a:lnTo>
                        <a:pt x="99" y="101"/>
                      </a:lnTo>
                      <a:lnTo>
                        <a:pt x="60" y="99"/>
                      </a:lnTo>
                      <a:lnTo>
                        <a:pt x="28" y="95"/>
                      </a:lnTo>
                      <a:lnTo>
                        <a:pt x="16" y="93"/>
                      </a:lnTo>
                      <a:lnTo>
                        <a:pt x="7" y="90"/>
                      </a:lnTo>
                      <a:lnTo>
                        <a:pt x="1" y="87"/>
                      </a:lnTo>
                      <a:lnTo>
                        <a:pt x="0" y="83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0" name="Freeform 1214"/>
                <p:cNvSpPr>
                  <a:spLocks/>
                </p:cNvSpPr>
                <p:nvPr/>
              </p:nvSpPr>
              <p:spPr bwMode="auto">
                <a:xfrm>
                  <a:off x="1851025" y="4356100"/>
                  <a:ext cx="157163" cy="14288"/>
                </a:xfrm>
                <a:custGeom>
                  <a:avLst/>
                  <a:gdLst>
                    <a:gd name="T0" fmla="*/ 198 w 198"/>
                    <a:gd name="T1" fmla="*/ 0 h 16"/>
                    <a:gd name="T2" fmla="*/ 198 w 198"/>
                    <a:gd name="T3" fmla="*/ 0 h 16"/>
                    <a:gd name="T4" fmla="*/ 195 w 198"/>
                    <a:gd name="T5" fmla="*/ 3 h 16"/>
                    <a:gd name="T6" fmla="*/ 190 w 198"/>
                    <a:gd name="T7" fmla="*/ 6 h 16"/>
                    <a:gd name="T8" fmla="*/ 180 w 198"/>
                    <a:gd name="T9" fmla="*/ 9 h 16"/>
                    <a:gd name="T10" fmla="*/ 168 w 198"/>
                    <a:gd name="T11" fmla="*/ 12 h 16"/>
                    <a:gd name="T12" fmla="*/ 136 w 198"/>
                    <a:gd name="T13" fmla="*/ 15 h 16"/>
                    <a:gd name="T14" fmla="*/ 99 w 198"/>
                    <a:gd name="T15" fmla="*/ 16 h 16"/>
                    <a:gd name="T16" fmla="*/ 99 w 198"/>
                    <a:gd name="T17" fmla="*/ 16 h 16"/>
                    <a:gd name="T18" fmla="*/ 60 w 198"/>
                    <a:gd name="T19" fmla="*/ 15 h 16"/>
                    <a:gd name="T20" fmla="*/ 28 w 198"/>
                    <a:gd name="T21" fmla="*/ 12 h 16"/>
                    <a:gd name="T22" fmla="*/ 16 w 198"/>
                    <a:gd name="T23" fmla="*/ 9 h 16"/>
                    <a:gd name="T24" fmla="*/ 7 w 198"/>
                    <a:gd name="T25" fmla="*/ 6 h 16"/>
                    <a:gd name="T26" fmla="*/ 1 w 198"/>
                    <a:gd name="T27" fmla="*/ 3 h 16"/>
                    <a:gd name="T28" fmla="*/ 0 w 198"/>
                    <a:gd name="T2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8" h="16">
                      <a:moveTo>
                        <a:pt x="198" y="0"/>
                      </a:moveTo>
                      <a:lnTo>
                        <a:pt x="198" y="0"/>
                      </a:lnTo>
                      <a:lnTo>
                        <a:pt x="195" y="3"/>
                      </a:lnTo>
                      <a:lnTo>
                        <a:pt x="190" y="6"/>
                      </a:lnTo>
                      <a:lnTo>
                        <a:pt x="180" y="9"/>
                      </a:lnTo>
                      <a:lnTo>
                        <a:pt x="168" y="12"/>
                      </a:lnTo>
                      <a:lnTo>
                        <a:pt x="136" y="15"/>
                      </a:lnTo>
                      <a:lnTo>
                        <a:pt x="99" y="16"/>
                      </a:lnTo>
                      <a:lnTo>
                        <a:pt x="99" y="16"/>
                      </a:lnTo>
                      <a:lnTo>
                        <a:pt x="60" y="15"/>
                      </a:lnTo>
                      <a:lnTo>
                        <a:pt x="28" y="12"/>
                      </a:lnTo>
                      <a:lnTo>
                        <a:pt x="16" y="9"/>
                      </a:lnTo>
                      <a:lnTo>
                        <a:pt x="7" y="6"/>
                      </a:lnTo>
                      <a:lnTo>
                        <a:pt x="1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1" name="Freeform 1215"/>
                <p:cNvSpPr>
                  <a:spLocks/>
                </p:cNvSpPr>
                <p:nvPr/>
              </p:nvSpPr>
              <p:spPr bwMode="auto">
                <a:xfrm>
                  <a:off x="1851025" y="4343400"/>
                  <a:ext cx="157163" cy="79375"/>
                </a:xfrm>
                <a:custGeom>
                  <a:avLst/>
                  <a:gdLst>
                    <a:gd name="T0" fmla="*/ 0 w 198"/>
                    <a:gd name="T1" fmla="*/ 17 h 101"/>
                    <a:gd name="T2" fmla="*/ 0 w 198"/>
                    <a:gd name="T3" fmla="*/ 17 h 101"/>
                    <a:gd name="T4" fmla="*/ 1 w 198"/>
                    <a:gd name="T5" fmla="*/ 14 h 101"/>
                    <a:gd name="T6" fmla="*/ 7 w 198"/>
                    <a:gd name="T7" fmla="*/ 11 h 101"/>
                    <a:gd name="T8" fmla="*/ 16 w 198"/>
                    <a:gd name="T9" fmla="*/ 8 h 101"/>
                    <a:gd name="T10" fmla="*/ 28 w 198"/>
                    <a:gd name="T11" fmla="*/ 5 h 101"/>
                    <a:gd name="T12" fmla="*/ 60 w 198"/>
                    <a:gd name="T13" fmla="*/ 2 h 101"/>
                    <a:gd name="T14" fmla="*/ 99 w 198"/>
                    <a:gd name="T15" fmla="*/ 0 h 101"/>
                    <a:gd name="T16" fmla="*/ 99 w 198"/>
                    <a:gd name="T17" fmla="*/ 0 h 101"/>
                    <a:gd name="T18" fmla="*/ 136 w 198"/>
                    <a:gd name="T19" fmla="*/ 2 h 101"/>
                    <a:gd name="T20" fmla="*/ 168 w 198"/>
                    <a:gd name="T21" fmla="*/ 5 h 101"/>
                    <a:gd name="T22" fmla="*/ 180 w 198"/>
                    <a:gd name="T23" fmla="*/ 8 h 101"/>
                    <a:gd name="T24" fmla="*/ 190 w 198"/>
                    <a:gd name="T25" fmla="*/ 11 h 101"/>
                    <a:gd name="T26" fmla="*/ 195 w 198"/>
                    <a:gd name="T27" fmla="*/ 14 h 101"/>
                    <a:gd name="T28" fmla="*/ 198 w 198"/>
                    <a:gd name="T29" fmla="*/ 17 h 101"/>
                    <a:gd name="T30" fmla="*/ 198 w 198"/>
                    <a:gd name="T31" fmla="*/ 83 h 101"/>
                    <a:gd name="T32" fmla="*/ 198 w 198"/>
                    <a:gd name="T33" fmla="*/ 83 h 101"/>
                    <a:gd name="T34" fmla="*/ 195 w 198"/>
                    <a:gd name="T35" fmla="*/ 87 h 101"/>
                    <a:gd name="T36" fmla="*/ 190 w 198"/>
                    <a:gd name="T37" fmla="*/ 90 h 101"/>
                    <a:gd name="T38" fmla="*/ 180 w 198"/>
                    <a:gd name="T39" fmla="*/ 93 h 101"/>
                    <a:gd name="T40" fmla="*/ 168 w 198"/>
                    <a:gd name="T41" fmla="*/ 95 h 101"/>
                    <a:gd name="T42" fmla="*/ 136 w 198"/>
                    <a:gd name="T43" fmla="*/ 99 h 101"/>
                    <a:gd name="T44" fmla="*/ 99 w 198"/>
                    <a:gd name="T45" fmla="*/ 101 h 101"/>
                    <a:gd name="T46" fmla="*/ 99 w 198"/>
                    <a:gd name="T47" fmla="*/ 101 h 101"/>
                    <a:gd name="T48" fmla="*/ 60 w 198"/>
                    <a:gd name="T49" fmla="*/ 99 h 101"/>
                    <a:gd name="T50" fmla="*/ 28 w 198"/>
                    <a:gd name="T51" fmla="*/ 95 h 101"/>
                    <a:gd name="T52" fmla="*/ 16 w 198"/>
                    <a:gd name="T53" fmla="*/ 93 h 101"/>
                    <a:gd name="T54" fmla="*/ 7 w 198"/>
                    <a:gd name="T55" fmla="*/ 90 h 101"/>
                    <a:gd name="T56" fmla="*/ 1 w 198"/>
                    <a:gd name="T57" fmla="*/ 87 h 101"/>
                    <a:gd name="T58" fmla="*/ 0 w 198"/>
                    <a:gd name="T59" fmla="*/ 83 h 101"/>
                    <a:gd name="T60" fmla="*/ 0 w 198"/>
                    <a:gd name="T61" fmla="*/ 1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1">
                      <a:moveTo>
                        <a:pt x="0" y="17"/>
                      </a:move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7" y="11"/>
                      </a:lnTo>
                      <a:lnTo>
                        <a:pt x="16" y="8"/>
                      </a:lnTo>
                      <a:lnTo>
                        <a:pt x="28" y="5"/>
                      </a:lnTo>
                      <a:lnTo>
                        <a:pt x="60" y="2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2"/>
                      </a:lnTo>
                      <a:lnTo>
                        <a:pt x="168" y="5"/>
                      </a:lnTo>
                      <a:lnTo>
                        <a:pt x="180" y="8"/>
                      </a:lnTo>
                      <a:lnTo>
                        <a:pt x="190" y="11"/>
                      </a:lnTo>
                      <a:lnTo>
                        <a:pt x="195" y="14"/>
                      </a:lnTo>
                      <a:lnTo>
                        <a:pt x="198" y="17"/>
                      </a:lnTo>
                      <a:lnTo>
                        <a:pt x="198" y="83"/>
                      </a:lnTo>
                      <a:lnTo>
                        <a:pt x="198" y="83"/>
                      </a:lnTo>
                      <a:lnTo>
                        <a:pt x="195" y="87"/>
                      </a:lnTo>
                      <a:lnTo>
                        <a:pt x="190" y="90"/>
                      </a:lnTo>
                      <a:lnTo>
                        <a:pt x="180" y="93"/>
                      </a:lnTo>
                      <a:lnTo>
                        <a:pt x="168" y="95"/>
                      </a:lnTo>
                      <a:lnTo>
                        <a:pt x="136" y="99"/>
                      </a:lnTo>
                      <a:lnTo>
                        <a:pt x="99" y="101"/>
                      </a:lnTo>
                      <a:lnTo>
                        <a:pt x="99" y="101"/>
                      </a:lnTo>
                      <a:lnTo>
                        <a:pt x="60" y="99"/>
                      </a:lnTo>
                      <a:lnTo>
                        <a:pt x="28" y="95"/>
                      </a:lnTo>
                      <a:lnTo>
                        <a:pt x="16" y="93"/>
                      </a:lnTo>
                      <a:lnTo>
                        <a:pt x="7" y="90"/>
                      </a:lnTo>
                      <a:lnTo>
                        <a:pt x="1" y="87"/>
                      </a:lnTo>
                      <a:lnTo>
                        <a:pt x="0" y="83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2" name="Freeform 1216"/>
                <p:cNvSpPr>
                  <a:spLocks/>
                </p:cNvSpPr>
                <p:nvPr/>
              </p:nvSpPr>
              <p:spPr bwMode="auto">
                <a:xfrm>
                  <a:off x="1851025" y="4295775"/>
                  <a:ext cx="157163" cy="79375"/>
                </a:xfrm>
                <a:custGeom>
                  <a:avLst/>
                  <a:gdLst>
                    <a:gd name="T0" fmla="*/ 0 w 198"/>
                    <a:gd name="T1" fmla="*/ 18 h 101"/>
                    <a:gd name="T2" fmla="*/ 0 w 198"/>
                    <a:gd name="T3" fmla="*/ 18 h 101"/>
                    <a:gd name="T4" fmla="*/ 1 w 198"/>
                    <a:gd name="T5" fmla="*/ 14 h 101"/>
                    <a:gd name="T6" fmla="*/ 7 w 198"/>
                    <a:gd name="T7" fmla="*/ 11 h 101"/>
                    <a:gd name="T8" fmla="*/ 16 w 198"/>
                    <a:gd name="T9" fmla="*/ 8 h 101"/>
                    <a:gd name="T10" fmla="*/ 28 w 198"/>
                    <a:gd name="T11" fmla="*/ 6 h 101"/>
                    <a:gd name="T12" fmla="*/ 60 w 198"/>
                    <a:gd name="T13" fmla="*/ 2 h 101"/>
                    <a:gd name="T14" fmla="*/ 99 w 198"/>
                    <a:gd name="T15" fmla="*/ 0 h 101"/>
                    <a:gd name="T16" fmla="*/ 99 w 198"/>
                    <a:gd name="T17" fmla="*/ 0 h 101"/>
                    <a:gd name="T18" fmla="*/ 136 w 198"/>
                    <a:gd name="T19" fmla="*/ 2 h 101"/>
                    <a:gd name="T20" fmla="*/ 168 w 198"/>
                    <a:gd name="T21" fmla="*/ 6 h 101"/>
                    <a:gd name="T22" fmla="*/ 180 w 198"/>
                    <a:gd name="T23" fmla="*/ 8 h 101"/>
                    <a:gd name="T24" fmla="*/ 190 w 198"/>
                    <a:gd name="T25" fmla="*/ 11 h 101"/>
                    <a:gd name="T26" fmla="*/ 195 w 198"/>
                    <a:gd name="T27" fmla="*/ 14 h 101"/>
                    <a:gd name="T28" fmla="*/ 198 w 198"/>
                    <a:gd name="T29" fmla="*/ 18 h 101"/>
                    <a:gd name="T30" fmla="*/ 198 w 198"/>
                    <a:gd name="T31" fmla="*/ 84 h 101"/>
                    <a:gd name="T32" fmla="*/ 198 w 198"/>
                    <a:gd name="T33" fmla="*/ 84 h 101"/>
                    <a:gd name="T34" fmla="*/ 195 w 198"/>
                    <a:gd name="T35" fmla="*/ 87 h 101"/>
                    <a:gd name="T36" fmla="*/ 190 w 198"/>
                    <a:gd name="T37" fmla="*/ 90 h 101"/>
                    <a:gd name="T38" fmla="*/ 180 w 198"/>
                    <a:gd name="T39" fmla="*/ 93 h 101"/>
                    <a:gd name="T40" fmla="*/ 168 w 198"/>
                    <a:gd name="T41" fmla="*/ 96 h 101"/>
                    <a:gd name="T42" fmla="*/ 136 w 198"/>
                    <a:gd name="T43" fmla="*/ 99 h 101"/>
                    <a:gd name="T44" fmla="*/ 99 w 198"/>
                    <a:gd name="T45" fmla="*/ 101 h 101"/>
                    <a:gd name="T46" fmla="*/ 99 w 198"/>
                    <a:gd name="T47" fmla="*/ 101 h 101"/>
                    <a:gd name="T48" fmla="*/ 60 w 198"/>
                    <a:gd name="T49" fmla="*/ 99 h 101"/>
                    <a:gd name="T50" fmla="*/ 28 w 198"/>
                    <a:gd name="T51" fmla="*/ 96 h 101"/>
                    <a:gd name="T52" fmla="*/ 16 w 198"/>
                    <a:gd name="T53" fmla="*/ 93 h 101"/>
                    <a:gd name="T54" fmla="*/ 7 w 198"/>
                    <a:gd name="T55" fmla="*/ 90 h 101"/>
                    <a:gd name="T56" fmla="*/ 1 w 198"/>
                    <a:gd name="T57" fmla="*/ 87 h 101"/>
                    <a:gd name="T58" fmla="*/ 0 w 198"/>
                    <a:gd name="T59" fmla="*/ 84 h 101"/>
                    <a:gd name="T60" fmla="*/ 0 w 198"/>
                    <a:gd name="T61" fmla="*/ 1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1">
                      <a:moveTo>
                        <a:pt x="0" y="18"/>
                      </a:move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7" y="11"/>
                      </a:lnTo>
                      <a:lnTo>
                        <a:pt x="16" y="8"/>
                      </a:lnTo>
                      <a:lnTo>
                        <a:pt x="28" y="6"/>
                      </a:lnTo>
                      <a:lnTo>
                        <a:pt x="60" y="2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2"/>
                      </a:lnTo>
                      <a:lnTo>
                        <a:pt x="168" y="6"/>
                      </a:lnTo>
                      <a:lnTo>
                        <a:pt x="180" y="8"/>
                      </a:lnTo>
                      <a:lnTo>
                        <a:pt x="190" y="11"/>
                      </a:lnTo>
                      <a:lnTo>
                        <a:pt x="195" y="14"/>
                      </a:lnTo>
                      <a:lnTo>
                        <a:pt x="198" y="18"/>
                      </a:lnTo>
                      <a:lnTo>
                        <a:pt x="198" y="84"/>
                      </a:lnTo>
                      <a:lnTo>
                        <a:pt x="198" y="84"/>
                      </a:lnTo>
                      <a:lnTo>
                        <a:pt x="195" y="87"/>
                      </a:lnTo>
                      <a:lnTo>
                        <a:pt x="190" y="90"/>
                      </a:lnTo>
                      <a:lnTo>
                        <a:pt x="180" y="93"/>
                      </a:lnTo>
                      <a:lnTo>
                        <a:pt x="168" y="96"/>
                      </a:lnTo>
                      <a:lnTo>
                        <a:pt x="136" y="99"/>
                      </a:lnTo>
                      <a:lnTo>
                        <a:pt x="99" y="101"/>
                      </a:lnTo>
                      <a:lnTo>
                        <a:pt x="99" y="101"/>
                      </a:lnTo>
                      <a:lnTo>
                        <a:pt x="60" y="99"/>
                      </a:lnTo>
                      <a:lnTo>
                        <a:pt x="28" y="96"/>
                      </a:lnTo>
                      <a:lnTo>
                        <a:pt x="16" y="93"/>
                      </a:lnTo>
                      <a:lnTo>
                        <a:pt x="7" y="90"/>
                      </a:lnTo>
                      <a:lnTo>
                        <a:pt x="1" y="87"/>
                      </a:lnTo>
                      <a:lnTo>
                        <a:pt x="0" y="84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3" name="Freeform 1217"/>
                <p:cNvSpPr>
                  <a:spLocks/>
                </p:cNvSpPr>
                <p:nvPr/>
              </p:nvSpPr>
              <p:spPr bwMode="auto">
                <a:xfrm>
                  <a:off x="1851025" y="4310063"/>
                  <a:ext cx="157163" cy="12700"/>
                </a:xfrm>
                <a:custGeom>
                  <a:avLst/>
                  <a:gdLst>
                    <a:gd name="T0" fmla="*/ 198 w 198"/>
                    <a:gd name="T1" fmla="*/ 0 h 17"/>
                    <a:gd name="T2" fmla="*/ 198 w 198"/>
                    <a:gd name="T3" fmla="*/ 0 h 17"/>
                    <a:gd name="T4" fmla="*/ 195 w 198"/>
                    <a:gd name="T5" fmla="*/ 3 h 17"/>
                    <a:gd name="T6" fmla="*/ 190 w 198"/>
                    <a:gd name="T7" fmla="*/ 6 h 17"/>
                    <a:gd name="T8" fmla="*/ 180 w 198"/>
                    <a:gd name="T9" fmla="*/ 9 h 17"/>
                    <a:gd name="T10" fmla="*/ 168 w 198"/>
                    <a:gd name="T11" fmla="*/ 11 h 17"/>
                    <a:gd name="T12" fmla="*/ 136 w 198"/>
                    <a:gd name="T13" fmla="*/ 15 h 17"/>
                    <a:gd name="T14" fmla="*/ 99 w 198"/>
                    <a:gd name="T15" fmla="*/ 17 h 17"/>
                    <a:gd name="T16" fmla="*/ 99 w 198"/>
                    <a:gd name="T17" fmla="*/ 17 h 17"/>
                    <a:gd name="T18" fmla="*/ 60 w 198"/>
                    <a:gd name="T19" fmla="*/ 15 h 17"/>
                    <a:gd name="T20" fmla="*/ 28 w 198"/>
                    <a:gd name="T21" fmla="*/ 11 h 17"/>
                    <a:gd name="T22" fmla="*/ 16 w 198"/>
                    <a:gd name="T23" fmla="*/ 9 h 17"/>
                    <a:gd name="T24" fmla="*/ 7 w 198"/>
                    <a:gd name="T25" fmla="*/ 6 h 17"/>
                    <a:gd name="T26" fmla="*/ 1 w 198"/>
                    <a:gd name="T27" fmla="*/ 3 h 17"/>
                    <a:gd name="T28" fmla="*/ 0 w 198"/>
                    <a:gd name="T2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8" h="17">
                      <a:moveTo>
                        <a:pt x="198" y="0"/>
                      </a:moveTo>
                      <a:lnTo>
                        <a:pt x="198" y="0"/>
                      </a:lnTo>
                      <a:lnTo>
                        <a:pt x="195" y="3"/>
                      </a:lnTo>
                      <a:lnTo>
                        <a:pt x="190" y="6"/>
                      </a:lnTo>
                      <a:lnTo>
                        <a:pt x="180" y="9"/>
                      </a:lnTo>
                      <a:lnTo>
                        <a:pt x="168" y="11"/>
                      </a:lnTo>
                      <a:lnTo>
                        <a:pt x="136" y="15"/>
                      </a:lnTo>
                      <a:lnTo>
                        <a:pt x="99" y="17"/>
                      </a:lnTo>
                      <a:lnTo>
                        <a:pt x="99" y="17"/>
                      </a:lnTo>
                      <a:lnTo>
                        <a:pt x="60" y="15"/>
                      </a:lnTo>
                      <a:lnTo>
                        <a:pt x="28" y="11"/>
                      </a:lnTo>
                      <a:lnTo>
                        <a:pt x="16" y="9"/>
                      </a:lnTo>
                      <a:lnTo>
                        <a:pt x="7" y="6"/>
                      </a:lnTo>
                      <a:lnTo>
                        <a:pt x="1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4" name="Freeform 1218"/>
                <p:cNvSpPr>
                  <a:spLocks/>
                </p:cNvSpPr>
                <p:nvPr/>
              </p:nvSpPr>
              <p:spPr bwMode="auto">
                <a:xfrm>
                  <a:off x="1851025" y="4295775"/>
                  <a:ext cx="157163" cy="79375"/>
                </a:xfrm>
                <a:custGeom>
                  <a:avLst/>
                  <a:gdLst>
                    <a:gd name="T0" fmla="*/ 0 w 198"/>
                    <a:gd name="T1" fmla="*/ 18 h 101"/>
                    <a:gd name="T2" fmla="*/ 0 w 198"/>
                    <a:gd name="T3" fmla="*/ 18 h 101"/>
                    <a:gd name="T4" fmla="*/ 1 w 198"/>
                    <a:gd name="T5" fmla="*/ 14 h 101"/>
                    <a:gd name="T6" fmla="*/ 7 w 198"/>
                    <a:gd name="T7" fmla="*/ 11 h 101"/>
                    <a:gd name="T8" fmla="*/ 16 w 198"/>
                    <a:gd name="T9" fmla="*/ 8 h 101"/>
                    <a:gd name="T10" fmla="*/ 28 w 198"/>
                    <a:gd name="T11" fmla="*/ 6 h 101"/>
                    <a:gd name="T12" fmla="*/ 60 w 198"/>
                    <a:gd name="T13" fmla="*/ 2 h 101"/>
                    <a:gd name="T14" fmla="*/ 99 w 198"/>
                    <a:gd name="T15" fmla="*/ 0 h 101"/>
                    <a:gd name="T16" fmla="*/ 99 w 198"/>
                    <a:gd name="T17" fmla="*/ 0 h 101"/>
                    <a:gd name="T18" fmla="*/ 136 w 198"/>
                    <a:gd name="T19" fmla="*/ 2 h 101"/>
                    <a:gd name="T20" fmla="*/ 168 w 198"/>
                    <a:gd name="T21" fmla="*/ 6 h 101"/>
                    <a:gd name="T22" fmla="*/ 180 w 198"/>
                    <a:gd name="T23" fmla="*/ 8 h 101"/>
                    <a:gd name="T24" fmla="*/ 190 w 198"/>
                    <a:gd name="T25" fmla="*/ 11 h 101"/>
                    <a:gd name="T26" fmla="*/ 195 w 198"/>
                    <a:gd name="T27" fmla="*/ 14 h 101"/>
                    <a:gd name="T28" fmla="*/ 198 w 198"/>
                    <a:gd name="T29" fmla="*/ 18 h 101"/>
                    <a:gd name="T30" fmla="*/ 198 w 198"/>
                    <a:gd name="T31" fmla="*/ 84 h 101"/>
                    <a:gd name="T32" fmla="*/ 198 w 198"/>
                    <a:gd name="T33" fmla="*/ 84 h 101"/>
                    <a:gd name="T34" fmla="*/ 195 w 198"/>
                    <a:gd name="T35" fmla="*/ 87 h 101"/>
                    <a:gd name="T36" fmla="*/ 190 w 198"/>
                    <a:gd name="T37" fmla="*/ 90 h 101"/>
                    <a:gd name="T38" fmla="*/ 180 w 198"/>
                    <a:gd name="T39" fmla="*/ 93 h 101"/>
                    <a:gd name="T40" fmla="*/ 168 w 198"/>
                    <a:gd name="T41" fmla="*/ 96 h 101"/>
                    <a:gd name="T42" fmla="*/ 136 w 198"/>
                    <a:gd name="T43" fmla="*/ 99 h 101"/>
                    <a:gd name="T44" fmla="*/ 99 w 198"/>
                    <a:gd name="T45" fmla="*/ 101 h 101"/>
                    <a:gd name="T46" fmla="*/ 99 w 198"/>
                    <a:gd name="T47" fmla="*/ 101 h 101"/>
                    <a:gd name="T48" fmla="*/ 60 w 198"/>
                    <a:gd name="T49" fmla="*/ 99 h 101"/>
                    <a:gd name="T50" fmla="*/ 28 w 198"/>
                    <a:gd name="T51" fmla="*/ 96 h 101"/>
                    <a:gd name="T52" fmla="*/ 16 w 198"/>
                    <a:gd name="T53" fmla="*/ 93 h 101"/>
                    <a:gd name="T54" fmla="*/ 7 w 198"/>
                    <a:gd name="T55" fmla="*/ 90 h 101"/>
                    <a:gd name="T56" fmla="*/ 1 w 198"/>
                    <a:gd name="T57" fmla="*/ 87 h 101"/>
                    <a:gd name="T58" fmla="*/ 0 w 198"/>
                    <a:gd name="T59" fmla="*/ 84 h 101"/>
                    <a:gd name="T60" fmla="*/ 0 w 198"/>
                    <a:gd name="T61" fmla="*/ 1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1">
                      <a:moveTo>
                        <a:pt x="0" y="18"/>
                      </a:move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7" y="11"/>
                      </a:lnTo>
                      <a:lnTo>
                        <a:pt x="16" y="8"/>
                      </a:lnTo>
                      <a:lnTo>
                        <a:pt x="28" y="6"/>
                      </a:lnTo>
                      <a:lnTo>
                        <a:pt x="60" y="2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2"/>
                      </a:lnTo>
                      <a:lnTo>
                        <a:pt x="168" y="6"/>
                      </a:lnTo>
                      <a:lnTo>
                        <a:pt x="180" y="8"/>
                      </a:lnTo>
                      <a:lnTo>
                        <a:pt x="190" y="11"/>
                      </a:lnTo>
                      <a:lnTo>
                        <a:pt x="195" y="14"/>
                      </a:lnTo>
                      <a:lnTo>
                        <a:pt x="198" y="18"/>
                      </a:lnTo>
                      <a:lnTo>
                        <a:pt x="198" y="84"/>
                      </a:lnTo>
                      <a:lnTo>
                        <a:pt x="198" y="84"/>
                      </a:lnTo>
                      <a:lnTo>
                        <a:pt x="195" y="87"/>
                      </a:lnTo>
                      <a:lnTo>
                        <a:pt x="190" y="90"/>
                      </a:lnTo>
                      <a:lnTo>
                        <a:pt x="180" y="93"/>
                      </a:lnTo>
                      <a:lnTo>
                        <a:pt x="168" y="96"/>
                      </a:lnTo>
                      <a:lnTo>
                        <a:pt x="136" y="99"/>
                      </a:lnTo>
                      <a:lnTo>
                        <a:pt x="99" y="101"/>
                      </a:lnTo>
                      <a:lnTo>
                        <a:pt x="99" y="101"/>
                      </a:lnTo>
                      <a:lnTo>
                        <a:pt x="60" y="99"/>
                      </a:lnTo>
                      <a:lnTo>
                        <a:pt x="28" y="96"/>
                      </a:lnTo>
                      <a:lnTo>
                        <a:pt x="16" y="93"/>
                      </a:lnTo>
                      <a:lnTo>
                        <a:pt x="7" y="90"/>
                      </a:lnTo>
                      <a:lnTo>
                        <a:pt x="1" y="87"/>
                      </a:lnTo>
                      <a:lnTo>
                        <a:pt x="0" y="84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5" name="Freeform 1219"/>
                <p:cNvSpPr>
                  <a:spLocks/>
                </p:cNvSpPr>
                <p:nvPr/>
              </p:nvSpPr>
              <p:spPr bwMode="auto">
                <a:xfrm>
                  <a:off x="1851025" y="4249738"/>
                  <a:ext cx="157163" cy="79375"/>
                </a:xfrm>
                <a:custGeom>
                  <a:avLst/>
                  <a:gdLst>
                    <a:gd name="T0" fmla="*/ 0 w 198"/>
                    <a:gd name="T1" fmla="*/ 16 h 100"/>
                    <a:gd name="T2" fmla="*/ 0 w 198"/>
                    <a:gd name="T3" fmla="*/ 16 h 100"/>
                    <a:gd name="T4" fmla="*/ 1 w 198"/>
                    <a:gd name="T5" fmla="*/ 13 h 100"/>
                    <a:gd name="T6" fmla="*/ 7 w 198"/>
                    <a:gd name="T7" fmla="*/ 10 h 100"/>
                    <a:gd name="T8" fmla="*/ 16 w 198"/>
                    <a:gd name="T9" fmla="*/ 7 h 100"/>
                    <a:gd name="T10" fmla="*/ 28 w 198"/>
                    <a:gd name="T11" fmla="*/ 4 h 100"/>
                    <a:gd name="T12" fmla="*/ 60 w 198"/>
                    <a:gd name="T13" fmla="*/ 1 h 100"/>
                    <a:gd name="T14" fmla="*/ 99 w 198"/>
                    <a:gd name="T15" fmla="*/ 0 h 100"/>
                    <a:gd name="T16" fmla="*/ 99 w 198"/>
                    <a:gd name="T17" fmla="*/ 0 h 100"/>
                    <a:gd name="T18" fmla="*/ 136 w 198"/>
                    <a:gd name="T19" fmla="*/ 1 h 100"/>
                    <a:gd name="T20" fmla="*/ 168 w 198"/>
                    <a:gd name="T21" fmla="*/ 4 h 100"/>
                    <a:gd name="T22" fmla="*/ 180 w 198"/>
                    <a:gd name="T23" fmla="*/ 7 h 100"/>
                    <a:gd name="T24" fmla="*/ 190 w 198"/>
                    <a:gd name="T25" fmla="*/ 10 h 100"/>
                    <a:gd name="T26" fmla="*/ 195 w 198"/>
                    <a:gd name="T27" fmla="*/ 13 h 100"/>
                    <a:gd name="T28" fmla="*/ 198 w 198"/>
                    <a:gd name="T29" fmla="*/ 16 h 100"/>
                    <a:gd name="T30" fmla="*/ 198 w 198"/>
                    <a:gd name="T31" fmla="*/ 84 h 100"/>
                    <a:gd name="T32" fmla="*/ 198 w 198"/>
                    <a:gd name="T33" fmla="*/ 84 h 100"/>
                    <a:gd name="T34" fmla="*/ 195 w 198"/>
                    <a:gd name="T35" fmla="*/ 87 h 100"/>
                    <a:gd name="T36" fmla="*/ 190 w 198"/>
                    <a:gd name="T37" fmla="*/ 90 h 100"/>
                    <a:gd name="T38" fmla="*/ 180 w 198"/>
                    <a:gd name="T39" fmla="*/ 93 h 100"/>
                    <a:gd name="T40" fmla="*/ 168 w 198"/>
                    <a:gd name="T41" fmla="*/ 94 h 100"/>
                    <a:gd name="T42" fmla="*/ 136 w 198"/>
                    <a:gd name="T43" fmla="*/ 99 h 100"/>
                    <a:gd name="T44" fmla="*/ 99 w 198"/>
                    <a:gd name="T45" fmla="*/ 100 h 100"/>
                    <a:gd name="T46" fmla="*/ 99 w 198"/>
                    <a:gd name="T47" fmla="*/ 100 h 100"/>
                    <a:gd name="T48" fmla="*/ 60 w 198"/>
                    <a:gd name="T49" fmla="*/ 99 h 100"/>
                    <a:gd name="T50" fmla="*/ 28 w 198"/>
                    <a:gd name="T51" fmla="*/ 94 h 100"/>
                    <a:gd name="T52" fmla="*/ 16 w 198"/>
                    <a:gd name="T53" fmla="*/ 93 h 100"/>
                    <a:gd name="T54" fmla="*/ 7 w 198"/>
                    <a:gd name="T55" fmla="*/ 90 h 100"/>
                    <a:gd name="T56" fmla="*/ 1 w 198"/>
                    <a:gd name="T57" fmla="*/ 87 h 100"/>
                    <a:gd name="T58" fmla="*/ 0 w 198"/>
                    <a:gd name="T59" fmla="*/ 84 h 100"/>
                    <a:gd name="T60" fmla="*/ 0 w 198"/>
                    <a:gd name="T61" fmla="*/ 16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0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1" y="13"/>
                      </a:lnTo>
                      <a:lnTo>
                        <a:pt x="7" y="10"/>
                      </a:lnTo>
                      <a:lnTo>
                        <a:pt x="16" y="7"/>
                      </a:lnTo>
                      <a:lnTo>
                        <a:pt x="28" y="4"/>
                      </a:lnTo>
                      <a:lnTo>
                        <a:pt x="60" y="1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1"/>
                      </a:lnTo>
                      <a:lnTo>
                        <a:pt x="168" y="4"/>
                      </a:lnTo>
                      <a:lnTo>
                        <a:pt x="180" y="7"/>
                      </a:lnTo>
                      <a:lnTo>
                        <a:pt x="190" y="10"/>
                      </a:lnTo>
                      <a:lnTo>
                        <a:pt x="195" y="13"/>
                      </a:lnTo>
                      <a:lnTo>
                        <a:pt x="198" y="16"/>
                      </a:lnTo>
                      <a:lnTo>
                        <a:pt x="198" y="84"/>
                      </a:lnTo>
                      <a:lnTo>
                        <a:pt x="198" y="84"/>
                      </a:lnTo>
                      <a:lnTo>
                        <a:pt x="195" y="87"/>
                      </a:lnTo>
                      <a:lnTo>
                        <a:pt x="190" y="90"/>
                      </a:lnTo>
                      <a:lnTo>
                        <a:pt x="180" y="93"/>
                      </a:lnTo>
                      <a:lnTo>
                        <a:pt x="168" y="94"/>
                      </a:lnTo>
                      <a:lnTo>
                        <a:pt x="136" y="99"/>
                      </a:lnTo>
                      <a:lnTo>
                        <a:pt x="99" y="100"/>
                      </a:lnTo>
                      <a:lnTo>
                        <a:pt x="99" y="100"/>
                      </a:lnTo>
                      <a:lnTo>
                        <a:pt x="60" y="99"/>
                      </a:lnTo>
                      <a:lnTo>
                        <a:pt x="28" y="94"/>
                      </a:lnTo>
                      <a:lnTo>
                        <a:pt x="16" y="93"/>
                      </a:lnTo>
                      <a:lnTo>
                        <a:pt x="7" y="90"/>
                      </a:lnTo>
                      <a:lnTo>
                        <a:pt x="1" y="87"/>
                      </a:lnTo>
                      <a:lnTo>
                        <a:pt x="0" y="84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6" name="Freeform 1220"/>
                <p:cNvSpPr>
                  <a:spLocks/>
                </p:cNvSpPr>
                <p:nvPr/>
              </p:nvSpPr>
              <p:spPr bwMode="auto">
                <a:xfrm>
                  <a:off x="1851025" y="4262438"/>
                  <a:ext cx="157163" cy="12700"/>
                </a:xfrm>
                <a:custGeom>
                  <a:avLst/>
                  <a:gdLst>
                    <a:gd name="T0" fmla="*/ 198 w 198"/>
                    <a:gd name="T1" fmla="*/ 0 h 17"/>
                    <a:gd name="T2" fmla="*/ 198 w 198"/>
                    <a:gd name="T3" fmla="*/ 0 h 17"/>
                    <a:gd name="T4" fmla="*/ 195 w 198"/>
                    <a:gd name="T5" fmla="*/ 3 h 17"/>
                    <a:gd name="T6" fmla="*/ 190 w 198"/>
                    <a:gd name="T7" fmla="*/ 6 h 17"/>
                    <a:gd name="T8" fmla="*/ 180 w 198"/>
                    <a:gd name="T9" fmla="*/ 9 h 17"/>
                    <a:gd name="T10" fmla="*/ 168 w 198"/>
                    <a:gd name="T11" fmla="*/ 12 h 17"/>
                    <a:gd name="T12" fmla="*/ 136 w 198"/>
                    <a:gd name="T13" fmla="*/ 15 h 17"/>
                    <a:gd name="T14" fmla="*/ 99 w 198"/>
                    <a:gd name="T15" fmla="*/ 17 h 17"/>
                    <a:gd name="T16" fmla="*/ 99 w 198"/>
                    <a:gd name="T17" fmla="*/ 17 h 17"/>
                    <a:gd name="T18" fmla="*/ 60 w 198"/>
                    <a:gd name="T19" fmla="*/ 15 h 17"/>
                    <a:gd name="T20" fmla="*/ 28 w 198"/>
                    <a:gd name="T21" fmla="*/ 12 h 17"/>
                    <a:gd name="T22" fmla="*/ 16 w 198"/>
                    <a:gd name="T23" fmla="*/ 9 h 17"/>
                    <a:gd name="T24" fmla="*/ 7 w 198"/>
                    <a:gd name="T25" fmla="*/ 6 h 17"/>
                    <a:gd name="T26" fmla="*/ 1 w 198"/>
                    <a:gd name="T27" fmla="*/ 3 h 17"/>
                    <a:gd name="T28" fmla="*/ 0 w 198"/>
                    <a:gd name="T2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8" h="17">
                      <a:moveTo>
                        <a:pt x="198" y="0"/>
                      </a:moveTo>
                      <a:lnTo>
                        <a:pt x="198" y="0"/>
                      </a:lnTo>
                      <a:lnTo>
                        <a:pt x="195" y="3"/>
                      </a:lnTo>
                      <a:lnTo>
                        <a:pt x="190" y="6"/>
                      </a:lnTo>
                      <a:lnTo>
                        <a:pt x="180" y="9"/>
                      </a:lnTo>
                      <a:lnTo>
                        <a:pt x="168" y="12"/>
                      </a:lnTo>
                      <a:lnTo>
                        <a:pt x="136" y="15"/>
                      </a:lnTo>
                      <a:lnTo>
                        <a:pt x="99" y="17"/>
                      </a:lnTo>
                      <a:lnTo>
                        <a:pt x="99" y="17"/>
                      </a:lnTo>
                      <a:lnTo>
                        <a:pt x="60" y="15"/>
                      </a:lnTo>
                      <a:lnTo>
                        <a:pt x="28" y="12"/>
                      </a:lnTo>
                      <a:lnTo>
                        <a:pt x="16" y="9"/>
                      </a:lnTo>
                      <a:lnTo>
                        <a:pt x="7" y="6"/>
                      </a:lnTo>
                      <a:lnTo>
                        <a:pt x="1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7" name="Freeform 1221"/>
                <p:cNvSpPr>
                  <a:spLocks/>
                </p:cNvSpPr>
                <p:nvPr/>
              </p:nvSpPr>
              <p:spPr bwMode="auto">
                <a:xfrm>
                  <a:off x="1851025" y="4249738"/>
                  <a:ext cx="157163" cy="79375"/>
                </a:xfrm>
                <a:custGeom>
                  <a:avLst/>
                  <a:gdLst>
                    <a:gd name="T0" fmla="*/ 0 w 198"/>
                    <a:gd name="T1" fmla="*/ 16 h 100"/>
                    <a:gd name="T2" fmla="*/ 0 w 198"/>
                    <a:gd name="T3" fmla="*/ 16 h 100"/>
                    <a:gd name="T4" fmla="*/ 1 w 198"/>
                    <a:gd name="T5" fmla="*/ 13 h 100"/>
                    <a:gd name="T6" fmla="*/ 7 w 198"/>
                    <a:gd name="T7" fmla="*/ 10 h 100"/>
                    <a:gd name="T8" fmla="*/ 16 w 198"/>
                    <a:gd name="T9" fmla="*/ 7 h 100"/>
                    <a:gd name="T10" fmla="*/ 28 w 198"/>
                    <a:gd name="T11" fmla="*/ 4 h 100"/>
                    <a:gd name="T12" fmla="*/ 60 w 198"/>
                    <a:gd name="T13" fmla="*/ 1 h 100"/>
                    <a:gd name="T14" fmla="*/ 99 w 198"/>
                    <a:gd name="T15" fmla="*/ 0 h 100"/>
                    <a:gd name="T16" fmla="*/ 99 w 198"/>
                    <a:gd name="T17" fmla="*/ 0 h 100"/>
                    <a:gd name="T18" fmla="*/ 136 w 198"/>
                    <a:gd name="T19" fmla="*/ 1 h 100"/>
                    <a:gd name="T20" fmla="*/ 168 w 198"/>
                    <a:gd name="T21" fmla="*/ 4 h 100"/>
                    <a:gd name="T22" fmla="*/ 180 w 198"/>
                    <a:gd name="T23" fmla="*/ 7 h 100"/>
                    <a:gd name="T24" fmla="*/ 190 w 198"/>
                    <a:gd name="T25" fmla="*/ 10 h 100"/>
                    <a:gd name="T26" fmla="*/ 195 w 198"/>
                    <a:gd name="T27" fmla="*/ 13 h 100"/>
                    <a:gd name="T28" fmla="*/ 198 w 198"/>
                    <a:gd name="T29" fmla="*/ 16 h 100"/>
                    <a:gd name="T30" fmla="*/ 198 w 198"/>
                    <a:gd name="T31" fmla="*/ 84 h 100"/>
                    <a:gd name="T32" fmla="*/ 198 w 198"/>
                    <a:gd name="T33" fmla="*/ 84 h 100"/>
                    <a:gd name="T34" fmla="*/ 195 w 198"/>
                    <a:gd name="T35" fmla="*/ 87 h 100"/>
                    <a:gd name="T36" fmla="*/ 190 w 198"/>
                    <a:gd name="T37" fmla="*/ 90 h 100"/>
                    <a:gd name="T38" fmla="*/ 180 w 198"/>
                    <a:gd name="T39" fmla="*/ 93 h 100"/>
                    <a:gd name="T40" fmla="*/ 168 w 198"/>
                    <a:gd name="T41" fmla="*/ 94 h 100"/>
                    <a:gd name="T42" fmla="*/ 136 w 198"/>
                    <a:gd name="T43" fmla="*/ 99 h 100"/>
                    <a:gd name="T44" fmla="*/ 99 w 198"/>
                    <a:gd name="T45" fmla="*/ 100 h 100"/>
                    <a:gd name="T46" fmla="*/ 99 w 198"/>
                    <a:gd name="T47" fmla="*/ 100 h 100"/>
                    <a:gd name="T48" fmla="*/ 60 w 198"/>
                    <a:gd name="T49" fmla="*/ 99 h 100"/>
                    <a:gd name="T50" fmla="*/ 28 w 198"/>
                    <a:gd name="T51" fmla="*/ 94 h 100"/>
                    <a:gd name="T52" fmla="*/ 16 w 198"/>
                    <a:gd name="T53" fmla="*/ 93 h 100"/>
                    <a:gd name="T54" fmla="*/ 7 w 198"/>
                    <a:gd name="T55" fmla="*/ 90 h 100"/>
                    <a:gd name="T56" fmla="*/ 1 w 198"/>
                    <a:gd name="T57" fmla="*/ 87 h 100"/>
                    <a:gd name="T58" fmla="*/ 0 w 198"/>
                    <a:gd name="T59" fmla="*/ 84 h 100"/>
                    <a:gd name="T60" fmla="*/ 0 w 198"/>
                    <a:gd name="T61" fmla="*/ 16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0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1" y="13"/>
                      </a:lnTo>
                      <a:lnTo>
                        <a:pt x="7" y="10"/>
                      </a:lnTo>
                      <a:lnTo>
                        <a:pt x="16" y="7"/>
                      </a:lnTo>
                      <a:lnTo>
                        <a:pt x="28" y="4"/>
                      </a:lnTo>
                      <a:lnTo>
                        <a:pt x="60" y="1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1"/>
                      </a:lnTo>
                      <a:lnTo>
                        <a:pt x="168" y="4"/>
                      </a:lnTo>
                      <a:lnTo>
                        <a:pt x="180" y="7"/>
                      </a:lnTo>
                      <a:lnTo>
                        <a:pt x="190" y="10"/>
                      </a:lnTo>
                      <a:lnTo>
                        <a:pt x="195" y="13"/>
                      </a:lnTo>
                      <a:lnTo>
                        <a:pt x="198" y="16"/>
                      </a:lnTo>
                      <a:lnTo>
                        <a:pt x="198" y="84"/>
                      </a:lnTo>
                      <a:lnTo>
                        <a:pt x="198" y="84"/>
                      </a:lnTo>
                      <a:lnTo>
                        <a:pt x="195" y="87"/>
                      </a:lnTo>
                      <a:lnTo>
                        <a:pt x="190" y="90"/>
                      </a:lnTo>
                      <a:lnTo>
                        <a:pt x="180" y="93"/>
                      </a:lnTo>
                      <a:lnTo>
                        <a:pt x="168" y="94"/>
                      </a:lnTo>
                      <a:lnTo>
                        <a:pt x="136" y="99"/>
                      </a:lnTo>
                      <a:lnTo>
                        <a:pt x="99" y="100"/>
                      </a:lnTo>
                      <a:lnTo>
                        <a:pt x="99" y="100"/>
                      </a:lnTo>
                      <a:lnTo>
                        <a:pt x="60" y="99"/>
                      </a:lnTo>
                      <a:lnTo>
                        <a:pt x="28" y="94"/>
                      </a:lnTo>
                      <a:lnTo>
                        <a:pt x="16" y="93"/>
                      </a:lnTo>
                      <a:lnTo>
                        <a:pt x="7" y="90"/>
                      </a:lnTo>
                      <a:lnTo>
                        <a:pt x="1" y="87"/>
                      </a:lnTo>
                      <a:lnTo>
                        <a:pt x="0" y="84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8" name="Freeform 1222"/>
                <p:cNvSpPr>
                  <a:spLocks/>
                </p:cNvSpPr>
                <p:nvPr/>
              </p:nvSpPr>
              <p:spPr bwMode="auto">
                <a:xfrm>
                  <a:off x="1851025" y="4202113"/>
                  <a:ext cx="157163" cy="79375"/>
                </a:xfrm>
                <a:custGeom>
                  <a:avLst/>
                  <a:gdLst>
                    <a:gd name="T0" fmla="*/ 0 w 198"/>
                    <a:gd name="T1" fmla="*/ 18 h 100"/>
                    <a:gd name="T2" fmla="*/ 0 w 198"/>
                    <a:gd name="T3" fmla="*/ 18 h 100"/>
                    <a:gd name="T4" fmla="*/ 1 w 198"/>
                    <a:gd name="T5" fmla="*/ 13 h 100"/>
                    <a:gd name="T6" fmla="*/ 7 w 198"/>
                    <a:gd name="T7" fmla="*/ 10 h 100"/>
                    <a:gd name="T8" fmla="*/ 16 w 198"/>
                    <a:gd name="T9" fmla="*/ 7 h 100"/>
                    <a:gd name="T10" fmla="*/ 28 w 198"/>
                    <a:gd name="T11" fmla="*/ 6 h 100"/>
                    <a:gd name="T12" fmla="*/ 60 w 198"/>
                    <a:gd name="T13" fmla="*/ 1 h 100"/>
                    <a:gd name="T14" fmla="*/ 99 w 198"/>
                    <a:gd name="T15" fmla="*/ 0 h 100"/>
                    <a:gd name="T16" fmla="*/ 99 w 198"/>
                    <a:gd name="T17" fmla="*/ 0 h 100"/>
                    <a:gd name="T18" fmla="*/ 136 w 198"/>
                    <a:gd name="T19" fmla="*/ 1 h 100"/>
                    <a:gd name="T20" fmla="*/ 168 w 198"/>
                    <a:gd name="T21" fmla="*/ 6 h 100"/>
                    <a:gd name="T22" fmla="*/ 180 w 198"/>
                    <a:gd name="T23" fmla="*/ 7 h 100"/>
                    <a:gd name="T24" fmla="*/ 190 w 198"/>
                    <a:gd name="T25" fmla="*/ 10 h 100"/>
                    <a:gd name="T26" fmla="*/ 195 w 198"/>
                    <a:gd name="T27" fmla="*/ 13 h 100"/>
                    <a:gd name="T28" fmla="*/ 198 w 198"/>
                    <a:gd name="T29" fmla="*/ 18 h 100"/>
                    <a:gd name="T30" fmla="*/ 198 w 198"/>
                    <a:gd name="T31" fmla="*/ 84 h 100"/>
                    <a:gd name="T32" fmla="*/ 198 w 198"/>
                    <a:gd name="T33" fmla="*/ 84 h 100"/>
                    <a:gd name="T34" fmla="*/ 195 w 198"/>
                    <a:gd name="T35" fmla="*/ 87 h 100"/>
                    <a:gd name="T36" fmla="*/ 190 w 198"/>
                    <a:gd name="T37" fmla="*/ 91 h 100"/>
                    <a:gd name="T38" fmla="*/ 180 w 198"/>
                    <a:gd name="T39" fmla="*/ 93 h 100"/>
                    <a:gd name="T40" fmla="*/ 168 w 198"/>
                    <a:gd name="T41" fmla="*/ 96 h 100"/>
                    <a:gd name="T42" fmla="*/ 136 w 198"/>
                    <a:gd name="T43" fmla="*/ 99 h 100"/>
                    <a:gd name="T44" fmla="*/ 99 w 198"/>
                    <a:gd name="T45" fmla="*/ 100 h 100"/>
                    <a:gd name="T46" fmla="*/ 99 w 198"/>
                    <a:gd name="T47" fmla="*/ 100 h 100"/>
                    <a:gd name="T48" fmla="*/ 60 w 198"/>
                    <a:gd name="T49" fmla="*/ 99 h 100"/>
                    <a:gd name="T50" fmla="*/ 28 w 198"/>
                    <a:gd name="T51" fmla="*/ 96 h 100"/>
                    <a:gd name="T52" fmla="*/ 16 w 198"/>
                    <a:gd name="T53" fmla="*/ 93 h 100"/>
                    <a:gd name="T54" fmla="*/ 7 w 198"/>
                    <a:gd name="T55" fmla="*/ 91 h 100"/>
                    <a:gd name="T56" fmla="*/ 1 w 198"/>
                    <a:gd name="T57" fmla="*/ 87 h 100"/>
                    <a:gd name="T58" fmla="*/ 0 w 198"/>
                    <a:gd name="T59" fmla="*/ 84 h 100"/>
                    <a:gd name="T60" fmla="*/ 0 w 198"/>
                    <a:gd name="T61" fmla="*/ 18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0">
                      <a:moveTo>
                        <a:pt x="0" y="18"/>
                      </a:moveTo>
                      <a:lnTo>
                        <a:pt x="0" y="18"/>
                      </a:lnTo>
                      <a:lnTo>
                        <a:pt x="1" y="13"/>
                      </a:lnTo>
                      <a:lnTo>
                        <a:pt x="7" y="10"/>
                      </a:lnTo>
                      <a:lnTo>
                        <a:pt x="16" y="7"/>
                      </a:lnTo>
                      <a:lnTo>
                        <a:pt x="28" y="6"/>
                      </a:lnTo>
                      <a:lnTo>
                        <a:pt x="60" y="1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1"/>
                      </a:lnTo>
                      <a:lnTo>
                        <a:pt x="168" y="6"/>
                      </a:lnTo>
                      <a:lnTo>
                        <a:pt x="180" y="7"/>
                      </a:lnTo>
                      <a:lnTo>
                        <a:pt x="190" y="10"/>
                      </a:lnTo>
                      <a:lnTo>
                        <a:pt x="195" y="13"/>
                      </a:lnTo>
                      <a:lnTo>
                        <a:pt x="198" y="18"/>
                      </a:lnTo>
                      <a:lnTo>
                        <a:pt x="198" y="84"/>
                      </a:lnTo>
                      <a:lnTo>
                        <a:pt x="198" y="84"/>
                      </a:lnTo>
                      <a:lnTo>
                        <a:pt x="195" y="87"/>
                      </a:lnTo>
                      <a:lnTo>
                        <a:pt x="190" y="91"/>
                      </a:lnTo>
                      <a:lnTo>
                        <a:pt x="180" y="93"/>
                      </a:lnTo>
                      <a:lnTo>
                        <a:pt x="168" y="96"/>
                      </a:lnTo>
                      <a:lnTo>
                        <a:pt x="136" y="99"/>
                      </a:lnTo>
                      <a:lnTo>
                        <a:pt x="99" y="100"/>
                      </a:lnTo>
                      <a:lnTo>
                        <a:pt x="99" y="100"/>
                      </a:lnTo>
                      <a:lnTo>
                        <a:pt x="60" y="99"/>
                      </a:lnTo>
                      <a:lnTo>
                        <a:pt x="28" y="96"/>
                      </a:lnTo>
                      <a:lnTo>
                        <a:pt x="16" y="93"/>
                      </a:lnTo>
                      <a:lnTo>
                        <a:pt x="7" y="91"/>
                      </a:lnTo>
                      <a:lnTo>
                        <a:pt x="1" y="87"/>
                      </a:lnTo>
                      <a:lnTo>
                        <a:pt x="0" y="84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09" name="Freeform 1223"/>
                <p:cNvSpPr>
                  <a:spLocks/>
                </p:cNvSpPr>
                <p:nvPr/>
              </p:nvSpPr>
              <p:spPr bwMode="auto">
                <a:xfrm>
                  <a:off x="1851025" y="4216400"/>
                  <a:ext cx="157163" cy="12700"/>
                </a:xfrm>
                <a:custGeom>
                  <a:avLst/>
                  <a:gdLst>
                    <a:gd name="T0" fmla="*/ 198 w 198"/>
                    <a:gd name="T1" fmla="*/ 0 h 16"/>
                    <a:gd name="T2" fmla="*/ 198 w 198"/>
                    <a:gd name="T3" fmla="*/ 0 h 16"/>
                    <a:gd name="T4" fmla="*/ 195 w 198"/>
                    <a:gd name="T5" fmla="*/ 3 h 16"/>
                    <a:gd name="T6" fmla="*/ 190 w 198"/>
                    <a:gd name="T7" fmla="*/ 6 h 16"/>
                    <a:gd name="T8" fmla="*/ 180 w 198"/>
                    <a:gd name="T9" fmla="*/ 9 h 16"/>
                    <a:gd name="T10" fmla="*/ 168 w 198"/>
                    <a:gd name="T11" fmla="*/ 12 h 16"/>
                    <a:gd name="T12" fmla="*/ 136 w 198"/>
                    <a:gd name="T13" fmla="*/ 15 h 16"/>
                    <a:gd name="T14" fmla="*/ 99 w 198"/>
                    <a:gd name="T15" fmla="*/ 16 h 16"/>
                    <a:gd name="T16" fmla="*/ 99 w 198"/>
                    <a:gd name="T17" fmla="*/ 16 h 16"/>
                    <a:gd name="T18" fmla="*/ 60 w 198"/>
                    <a:gd name="T19" fmla="*/ 15 h 16"/>
                    <a:gd name="T20" fmla="*/ 28 w 198"/>
                    <a:gd name="T21" fmla="*/ 12 h 16"/>
                    <a:gd name="T22" fmla="*/ 16 w 198"/>
                    <a:gd name="T23" fmla="*/ 9 h 16"/>
                    <a:gd name="T24" fmla="*/ 7 w 198"/>
                    <a:gd name="T25" fmla="*/ 6 h 16"/>
                    <a:gd name="T26" fmla="*/ 1 w 198"/>
                    <a:gd name="T27" fmla="*/ 3 h 16"/>
                    <a:gd name="T28" fmla="*/ 0 w 198"/>
                    <a:gd name="T2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8" h="16">
                      <a:moveTo>
                        <a:pt x="198" y="0"/>
                      </a:moveTo>
                      <a:lnTo>
                        <a:pt x="198" y="0"/>
                      </a:lnTo>
                      <a:lnTo>
                        <a:pt x="195" y="3"/>
                      </a:lnTo>
                      <a:lnTo>
                        <a:pt x="190" y="6"/>
                      </a:lnTo>
                      <a:lnTo>
                        <a:pt x="180" y="9"/>
                      </a:lnTo>
                      <a:lnTo>
                        <a:pt x="168" y="12"/>
                      </a:lnTo>
                      <a:lnTo>
                        <a:pt x="136" y="15"/>
                      </a:lnTo>
                      <a:lnTo>
                        <a:pt x="99" y="16"/>
                      </a:lnTo>
                      <a:lnTo>
                        <a:pt x="99" y="16"/>
                      </a:lnTo>
                      <a:lnTo>
                        <a:pt x="60" y="15"/>
                      </a:lnTo>
                      <a:lnTo>
                        <a:pt x="28" y="12"/>
                      </a:lnTo>
                      <a:lnTo>
                        <a:pt x="16" y="9"/>
                      </a:lnTo>
                      <a:lnTo>
                        <a:pt x="7" y="6"/>
                      </a:lnTo>
                      <a:lnTo>
                        <a:pt x="1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10" name="Freeform 1224"/>
                <p:cNvSpPr>
                  <a:spLocks/>
                </p:cNvSpPr>
                <p:nvPr/>
              </p:nvSpPr>
              <p:spPr bwMode="auto">
                <a:xfrm>
                  <a:off x="1851025" y="4202113"/>
                  <a:ext cx="157163" cy="79375"/>
                </a:xfrm>
                <a:custGeom>
                  <a:avLst/>
                  <a:gdLst>
                    <a:gd name="T0" fmla="*/ 0 w 198"/>
                    <a:gd name="T1" fmla="*/ 18 h 100"/>
                    <a:gd name="T2" fmla="*/ 0 w 198"/>
                    <a:gd name="T3" fmla="*/ 18 h 100"/>
                    <a:gd name="T4" fmla="*/ 1 w 198"/>
                    <a:gd name="T5" fmla="*/ 13 h 100"/>
                    <a:gd name="T6" fmla="*/ 7 w 198"/>
                    <a:gd name="T7" fmla="*/ 10 h 100"/>
                    <a:gd name="T8" fmla="*/ 16 w 198"/>
                    <a:gd name="T9" fmla="*/ 7 h 100"/>
                    <a:gd name="T10" fmla="*/ 28 w 198"/>
                    <a:gd name="T11" fmla="*/ 6 h 100"/>
                    <a:gd name="T12" fmla="*/ 60 w 198"/>
                    <a:gd name="T13" fmla="*/ 1 h 100"/>
                    <a:gd name="T14" fmla="*/ 99 w 198"/>
                    <a:gd name="T15" fmla="*/ 0 h 100"/>
                    <a:gd name="T16" fmla="*/ 99 w 198"/>
                    <a:gd name="T17" fmla="*/ 0 h 100"/>
                    <a:gd name="T18" fmla="*/ 136 w 198"/>
                    <a:gd name="T19" fmla="*/ 1 h 100"/>
                    <a:gd name="T20" fmla="*/ 168 w 198"/>
                    <a:gd name="T21" fmla="*/ 6 h 100"/>
                    <a:gd name="T22" fmla="*/ 180 w 198"/>
                    <a:gd name="T23" fmla="*/ 7 h 100"/>
                    <a:gd name="T24" fmla="*/ 190 w 198"/>
                    <a:gd name="T25" fmla="*/ 10 h 100"/>
                    <a:gd name="T26" fmla="*/ 195 w 198"/>
                    <a:gd name="T27" fmla="*/ 13 h 100"/>
                    <a:gd name="T28" fmla="*/ 198 w 198"/>
                    <a:gd name="T29" fmla="*/ 18 h 100"/>
                    <a:gd name="T30" fmla="*/ 198 w 198"/>
                    <a:gd name="T31" fmla="*/ 84 h 100"/>
                    <a:gd name="T32" fmla="*/ 198 w 198"/>
                    <a:gd name="T33" fmla="*/ 84 h 100"/>
                    <a:gd name="T34" fmla="*/ 195 w 198"/>
                    <a:gd name="T35" fmla="*/ 87 h 100"/>
                    <a:gd name="T36" fmla="*/ 190 w 198"/>
                    <a:gd name="T37" fmla="*/ 91 h 100"/>
                    <a:gd name="T38" fmla="*/ 180 w 198"/>
                    <a:gd name="T39" fmla="*/ 93 h 100"/>
                    <a:gd name="T40" fmla="*/ 168 w 198"/>
                    <a:gd name="T41" fmla="*/ 96 h 100"/>
                    <a:gd name="T42" fmla="*/ 136 w 198"/>
                    <a:gd name="T43" fmla="*/ 99 h 100"/>
                    <a:gd name="T44" fmla="*/ 99 w 198"/>
                    <a:gd name="T45" fmla="*/ 100 h 100"/>
                    <a:gd name="T46" fmla="*/ 99 w 198"/>
                    <a:gd name="T47" fmla="*/ 100 h 100"/>
                    <a:gd name="T48" fmla="*/ 60 w 198"/>
                    <a:gd name="T49" fmla="*/ 99 h 100"/>
                    <a:gd name="T50" fmla="*/ 28 w 198"/>
                    <a:gd name="T51" fmla="*/ 96 h 100"/>
                    <a:gd name="T52" fmla="*/ 16 w 198"/>
                    <a:gd name="T53" fmla="*/ 93 h 100"/>
                    <a:gd name="T54" fmla="*/ 7 w 198"/>
                    <a:gd name="T55" fmla="*/ 91 h 100"/>
                    <a:gd name="T56" fmla="*/ 1 w 198"/>
                    <a:gd name="T57" fmla="*/ 87 h 100"/>
                    <a:gd name="T58" fmla="*/ 0 w 198"/>
                    <a:gd name="T59" fmla="*/ 84 h 100"/>
                    <a:gd name="T60" fmla="*/ 0 w 198"/>
                    <a:gd name="T61" fmla="*/ 18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8" h="100">
                      <a:moveTo>
                        <a:pt x="0" y="18"/>
                      </a:moveTo>
                      <a:lnTo>
                        <a:pt x="0" y="18"/>
                      </a:lnTo>
                      <a:lnTo>
                        <a:pt x="1" y="13"/>
                      </a:lnTo>
                      <a:lnTo>
                        <a:pt x="7" y="10"/>
                      </a:lnTo>
                      <a:lnTo>
                        <a:pt x="16" y="7"/>
                      </a:lnTo>
                      <a:lnTo>
                        <a:pt x="28" y="6"/>
                      </a:lnTo>
                      <a:lnTo>
                        <a:pt x="60" y="1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136" y="1"/>
                      </a:lnTo>
                      <a:lnTo>
                        <a:pt x="168" y="6"/>
                      </a:lnTo>
                      <a:lnTo>
                        <a:pt x="180" y="7"/>
                      </a:lnTo>
                      <a:lnTo>
                        <a:pt x="190" y="10"/>
                      </a:lnTo>
                      <a:lnTo>
                        <a:pt x="195" y="13"/>
                      </a:lnTo>
                      <a:lnTo>
                        <a:pt x="198" y="18"/>
                      </a:lnTo>
                      <a:lnTo>
                        <a:pt x="198" y="84"/>
                      </a:lnTo>
                      <a:lnTo>
                        <a:pt x="198" y="84"/>
                      </a:lnTo>
                      <a:lnTo>
                        <a:pt x="195" y="87"/>
                      </a:lnTo>
                      <a:lnTo>
                        <a:pt x="190" y="91"/>
                      </a:lnTo>
                      <a:lnTo>
                        <a:pt x="180" y="93"/>
                      </a:lnTo>
                      <a:lnTo>
                        <a:pt x="168" y="96"/>
                      </a:lnTo>
                      <a:lnTo>
                        <a:pt x="136" y="99"/>
                      </a:lnTo>
                      <a:lnTo>
                        <a:pt x="99" y="100"/>
                      </a:lnTo>
                      <a:lnTo>
                        <a:pt x="99" y="100"/>
                      </a:lnTo>
                      <a:lnTo>
                        <a:pt x="60" y="99"/>
                      </a:lnTo>
                      <a:lnTo>
                        <a:pt x="28" y="96"/>
                      </a:lnTo>
                      <a:lnTo>
                        <a:pt x="16" y="93"/>
                      </a:lnTo>
                      <a:lnTo>
                        <a:pt x="7" y="91"/>
                      </a:lnTo>
                      <a:lnTo>
                        <a:pt x="1" y="87"/>
                      </a:lnTo>
                      <a:lnTo>
                        <a:pt x="0" y="84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noFill/>
                <a:ln w="17463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</p:grpSp>
        </p:grpSp>
      </p:grpSp>
      <p:sp>
        <p:nvSpPr>
          <p:cNvPr id="2113" name="Ellipse 2112"/>
          <p:cNvSpPr/>
          <p:nvPr/>
        </p:nvSpPr>
        <p:spPr>
          <a:xfrm>
            <a:off x="1258073" y="433148"/>
            <a:ext cx="2243844" cy="224384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114" name="Rectangle 1847"/>
          <p:cNvSpPr>
            <a:spLocks noChangeArrowheads="1"/>
          </p:cNvSpPr>
          <p:nvPr/>
        </p:nvSpPr>
        <p:spPr bwMode="auto">
          <a:xfrm>
            <a:off x="1577692" y="1982463"/>
            <a:ext cx="16046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de-DE" altLang="de-DE" sz="1400" dirty="0" smtClean="0">
                <a:solidFill>
                  <a:srgbClr val="000000"/>
                </a:solidFill>
                <a:latin typeface="Frutiger LT Com 45 Light" panose="020B0303030504020204" pitchFamily="34" charset="0"/>
              </a:rPr>
              <a:t>Industrial Data Space</a:t>
            </a:r>
          </a:p>
          <a:p>
            <a:pPr algn="ctr"/>
            <a:r>
              <a:rPr lang="de-DE" altLang="de-DE" sz="1400" b="1" dirty="0" smtClean="0">
                <a:solidFill>
                  <a:prstClr val="black"/>
                </a:solidFill>
                <a:latin typeface="Frutiger LT Com 45 Light" panose="020B0303030504020204" pitchFamily="34" charset="0"/>
              </a:rPr>
              <a:t>App Store</a:t>
            </a:r>
            <a:endParaRPr lang="de-DE" altLang="de-DE" sz="1400" b="1" dirty="0">
              <a:solidFill>
                <a:prstClr val="black"/>
              </a:solidFill>
              <a:latin typeface="Frutiger LT Com 45 Light" panose="020B0303030504020204" pitchFamily="34" charset="0"/>
            </a:endParaRPr>
          </a:p>
        </p:txBody>
      </p:sp>
      <p:grpSp>
        <p:nvGrpSpPr>
          <p:cNvPr id="2137" name="Gruppieren 2136"/>
          <p:cNvGrpSpPr/>
          <p:nvPr/>
        </p:nvGrpSpPr>
        <p:grpSpPr>
          <a:xfrm>
            <a:off x="311932" y="3037032"/>
            <a:ext cx="2243844" cy="2243844"/>
            <a:chOff x="451022" y="3422005"/>
            <a:chExt cx="2243844" cy="2243844"/>
          </a:xfrm>
        </p:grpSpPr>
        <p:grpSp>
          <p:nvGrpSpPr>
            <p:cNvPr id="2130" name="Gruppieren 2129"/>
            <p:cNvGrpSpPr/>
            <p:nvPr/>
          </p:nvGrpSpPr>
          <p:grpSpPr>
            <a:xfrm>
              <a:off x="1041132" y="3499460"/>
              <a:ext cx="1063625" cy="1001156"/>
              <a:chOff x="1043608" y="3499460"/>
              <a:chExt cx="1063625" cy="1001156"/>
            </a:xfrm>
          </p:grpSpPr>
          <p:sp>
            <p:nvSpPr>
              <p:cNvPr id="2129" name="Ellipse 2128"/>
              <p:cNvSpPr/>
              <p:nvPr/>
            </p:nvSpPr>
            <p:spPr>
              <a:xfrm>
                <a:off x="1074844" y="3499460"/>
                <a:ext cx="1001152" cy="1001156"/>
              </a:xfrm>
              <a:prstGeom prst="ellipse">
                <a:avLst/>
              </a:prstGeom>
              <a:solidFill>
                <a:srgbClr val="D4E6F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030" name="Gruppieren 2029"/>
              <p:cNvGrpSpPr/>
              <p:nvPr/>
            </p:nvGrpSpPr>
            <p:grpSpPr>
              <a:xfrm>
                <a:off x="1451595" y="3645024"/>
                <a:ext cx="247651" cy="293688"/>
                <a:chOff x="1806575" y="3294063"/>
                <a:chExt cx="247651" cy="293688"/>
              </a:xfrm>
            </p:grpSpPr>
            <p:sp>
              <p:nvSpPr>
                <p:cNvPr id="1855" name="Rectangle 1187"/>
                <p:cNvSpPr>
                  <a:spLocks noChangeArrowheads="1"/>
                </p:cNvSpPr>
                <p:nvPr/>
              </p:nvSpPr>
              <p:spPr bwMode="auto">
                <a:xfrm>
                  <a:off x="1806575" y="3294063"/>
                  <a:ext cx="111125" cy="293688"/>
                </a:xfrm>
                <a:prstGeom prst="rect">
                  <a:avLst/>
                </a:pr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856" name="Rectangle 1188"/>
                <p:cNvSpPr>
                  <a:spLocks noChangeArrowheads="1"/>
                </p:cNvSpPr>
                <p:nvPr/>
              </p:nvSpPr>
              <p:spPr bwMode="auto">
                <a:xfrm>
                  <a:off x="1816100" y="3302000"/>
                  <a:ext cx="93663" cy="220663"/>
                </a:xfrm>
                <a:prstGeom prst="rect">
                  <a:avLst/>
                </a:prstGeom>
                <a:solidFill>
                  <a:srgbClr val="E1E3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857" name="Line 1189"/>
                <p:cNvSpPr>
                  <a:spLocks noChangeShapeType="1"/>
                </p:cNvSpPr>
                <p:nvPr/>
              </p:nvSpPr>
              <p:spPr bwMode="auto">
                <a:xfrm>
                  <a:off x="1816100" y="3486150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858" name="Line 1190"/>
                <p:cNvSpPr>
                  <a:spLocks noChangeShapeType="1"/>
                </p:cNvSpPr>
                <p:nvPr/>
              </p:nvSpPr>
              <p:spPr bwMode="auto">
                <a:xfrm>
                  <a:off x="1816100" y="343693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859" name="Line 1191"/>
                <p:cNvSpPr>
                  <a:spLocks noChangeShapeType="1"/>
                </p:cNvSpPr>
                <p:nvPr/>
              </p:nvSpPr>
              <p:spPr bwMode="auto">
                <a:xfrm>
                  <a:off x="1816100" y="3389313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860" name="Line 1192"/>
                <p:cNvSpPr>
                  <a:spLocks noChangeShapeType="1"/>
                </p:cNvSpPr>
                <p:nvPr/>
              </p:nvSpPr>
              <p:spPr bwMode="auto">
                <a:xfrm>
                  <a:off x="1816100" y="334168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861" name="Freeform 1193"/>
                <p:cNvSpPr>
                  <a:spLocks/>
                </p:cNvSpPr>
                <p:nvPr/>
              </p:nvSpPr>
              <p:spPr bwMode="auto">
                <a:xfrm>
                  <a:off x="1849438" y="3540125"/>
                  <a:ext cx="25400" cy="25400"/>
                </a:xfrm>
                <a:custGeom>
                  <a:avLst/>
                  <a:gdLst>
                    <a:gd name="T0" fmla="*/ 0 w 33"/>
                    <a:gd name="T1" fmla="*/ 16 h 33"/>
                    <a:gd name="T2" fmla="*/ 0 w 33"/>
                    <a:gd name="T3" fmla="*/ 16 h 33"/>
                    <a:gd name="T4" fmla="*/ 1 w 33"/>
                    <a:gd name="T5" fmla="*/ 9 h 33"/>
                    <a:gd name="T6" fmla="*/ 4 w 33"/>
                    <a:gd name="T7" fmla="*/ 4 h 33"/>
                    <a:gd name="T8" fmla="*/ 10 w 33"/>
                    <a:gd name="T9" fmla="*/ 0 h 33"/>
                    <a:gd name="T10" fmla="*/ 16 w 33"/>
                    <a:gd name="T11" fmla="*/ 0 h 33"/>
                    <a:gd name="T12" fmla="*/ 16 w 33"/>
                    <a:gd name="T13" fmla="*/ 0 h 33"/>
                    <a:gd name="T14" fmla="*/ 24 w 33"/>
                    <a:gd name="T15" fmla="*/ 0 h 33"/>
                    <a:gd name="T16" fmla="*/ 28 w 33"/>
                    <a:gd name="T17" fmla="*/ 4 h 33"/>
                    <a:gd name="T18" fmla="*/ 31 w 33"/>
                    <a:gd name="T19" fmla="*/ 9 h 33"/>
                    <a:gd name="T20" fmla="*/ 33 w 33"/>
                    <a:gd name="T21" fmla="*/ 16 h 33"/>
                    <a:gd name="T22" fmla="*/ 33 w 33"/>
                    <a:gd name="T23" fmla="*/ 16 h 33"/>
                    <a:gd name="T24" fmla="*/ 31 w 33"/>
                    <a:gd name="T25" fmla="*/ 22 h 33"/>
                    <a:gd name="T26" fmla="*/ 28 w 33"/>
                    <a:gd name="T27" fmla="*/ 27 h 33"/>
                    <a:gd name="T28" fmla="*/ 24 w 33"/>
                    <a:gd name="T29" fmla="*/ 31 h 33"/>
                    <a:gd name="T30" fmla="*/ 16 w 33"/>
                    <a:gd name="T31" fmla="*/ 33 h 33"/>
                    <a:gd name="T32" fmla="*/ 16 w 33"/>
                    <a:gd name="T33" fmla="*/ 33 h 33"/>
                    <a:gd name="T34" fmla="*/ 10 w 33"/>
                    <a:gd name="T35" fmla="*/ 31 h 33"/>
                    <a:gd name="T36" fmla="*/ 4 w 33"/>
                    <a:gd name="T37" fmla="*/ 27 h 33"/>
                    <a:gd name="T38" fmla="*/ 1 w 33"/>
                    <a:gd name="T39" fmla="*/ 22 h 33"/>
                    <a:gd name="T40" fmla="*/ 0 w 33"/>
                    <a:gd name="T41" fmla="*/ 16 h 33"/>
                    <a:gd name="T42" fmla="*/ 0 w 33"/>
                    <a:gd name="T43" fmla="*/ 1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3" h="33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1" y="9"/>
                      </a:lnTo>
                      <a:lnTo>
                        <a:pt x="4" y="4"/>
                      </a:lnTo>
                      <a:lnTo>
                        <a:pt x="10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24" y="0"/>
                      </a:lnTo>
                      <a:lnTo>
                        <a:pt x="28" y="4"/>
                      </a:lnTo>
                      <a:lnTo>
                        <a:pt x="31" y="9"/>
                      </a:lnTo>
                      <a:lnTo>
                        <a:pt x="33" y="16"/>
                      </a:lnTo>
                      <a:lnTo>
                        <a:pt x="33" y="16"/>
                      </a:lnTo>
                      <a:lnTo>
                        <a:pt x="31" y="22"/>
                      </a:lnTo>
                      <a:lnTo>
                        <a:pt x="28" y="27"/>
                      </a:lnTo>
                      <a:lnTo>
                        <a:pt x="24" y="31"/>
                      </a:lnTo>
                      <a:lnTo>
                        <a:pt x="16" y="33"/>
                      </a:lnTo>
                      <a:lnTo>
                        <a:pt x="16" y="33"/>
                      </a:lnTo>
                      <a:lnTo>
                        <a:pt x="10" y="31"/>
                      </a:lnTo>
                      <a:lnTo>
                        <a:pt x="4" y="27"/>
                      </a:lnTo>
                      <a:lnTo>
                        <a:pt x="1" y="22"/>
                      </a:lnTo>
                      <a:lnTo>
                        <a:pt x="0" y="16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25BAE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418" name="Rectangle 1953"/>
                <p:cNvSpPr>
                  <a:spLocks noChangeArrowheads="1"/>
                </p:cNvSpPr>
                <p:nvPr/>
              </p:nvSpPr>
              <p:spPr bwMode="auto">
                <a:xfrm>
                  <a:off x="1941513" y="3294063"/>
                  <a:ext cx="112713" cy="293688"/>
                </a:xfrm>
                <a:prstGeom prst="rect">
                  <a:avLst/>
                </a:pr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419" name="Rectangle 1954"/>
                <p:cNvSpPr>
                  <a:spLocks noChangeArrowheads="1"/>
                </p:cNvSpPr>
                <p:nvPr/>
              </p:nvSpPr>
              <p:spPr bwMode="auto">
                <a:xfrm>
                  <a:off x="1951038" y="3302000"/>
                  <a:ext cx="93663" cy="220663"/>
                </a:xfrm>
                <a:prstGeom prst="rect">
                  <a:avLst/>
                </a:prstGeom>
                <a:solidFill>
                  <a:srgbClr val="E1E3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420" name="Line 1955"/>
                <p:cNvSpPr>
                  <a:spLocks noChangeShapeType="1"/>
                </p:cNvSpPr>
                <p:nvPr/>
              </p:nvSpPr>
              <p:spPr bwMode="auto">
                <a:xfrm>
                  <a:off x="1951038" y="3486150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421" name="Line 1956"/>
                <p:cNvSpPr>
                  <a:spLocks noChangeShapeType="1"/>
                </p:cNvSpPr>
                <p:nvPr/>
              </p:nvSpPr>
              <p:spPr bwMode="auto">
                <a:xfrm>
                  <a:off x="1951038" y="343693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422" name="Line 1957"/>
                <p:cNvSpPr>
                  <a:spLocks noChangeShapeType="1"/>
                </p:cNvSpPr>
                <p:nvPr/>
              </p:nvSpPr>
              <p:spPr bwMode="auto">
                <a:xfrm>
                  <a:off x="1951038" y="3389313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423" name="Line 1958"/>
                <p:cNvSpPr>
                  <a:spLocks noChangeShapeType="1"/>
                </p:cNvSpPr>
                <p:nvPr/>
              </p:nvSpPr>
              <p:spPr bwMode="auto">
                <a:xfrm>
                  <a:off x="1951038" y="334168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1424" name="Freeform 1959"/>
                <p:cNvSpPr>
                  <a:spLocks/>
                </p:cNvSpPr>
                <p:nvPr/>
              </p:nvSpPr>
              <p:spPr bwMode="auto">
                <a:xfrm>
                  <a:off x="1984375" y="3540125"/>
                  <a:ext cx="26988" cy="25400"/>
                </a:xfrm>
                <a:custGeom>
                  <a:avLst/>
                  <a:gdLst>
                    <a:gd name="T0" fmla="*/ 0 w 35"/>
                    <a:gd name="T1" fmla="*/ 16 h 33"/>
                    <a:gd name="T2" fmla="*/ 0 w 35"/>
                    <a:gd name="T3" fmla="*/ 16 h 33"/>
                    <a:gd name="T4" fmla="*/ 2 w 35"/>
                    <a:gd name="T5" fmla="*/ 9 h 33"/>
                    <a:gd name="T6" fmla="*/ 6 w 35"/>
                    <a:gd name="T7" fmla="*/ 4 h 33"/>
                    <a:gd name="T8" fmla="*/ 11 w 35"/>
                    <a:gd name="T9" fmla="*/ 0 h 33"/>
                    <a:gd name="T10" fmla="*/ 17 w 35"/>
                    <a:gd name="T11" fmla="*/ 0 h 33"/>
                    <a:gd name="T12" fmla="*/ 17 w 35"/>
                    <a:gd name="T13" fmla="*/ 0 h 33"/>
                    <a:gd name="T14" fmla="*/ 24 w 35"/>
                    <a:gd name="T15" fmla="*/ 0 h 33"/>
                    <a:gd name="T16" fmla="*/ 29 w 35"/>
                    <a:gd name="T17" fmla="*/ 4 h 33"/>
                    <a:gd name="T18" fmla="*/ 33 w 35"/>
                    <a:gd name="T19" fmla="*/ 9 h 33"/>
                    <a:gd name="T20" fmla="*/ 35 w 35"/>
                    <a:gd name="T21" fmla="*/ 16 h 33"/>
                    <a:gd name="T22" fmla="*/ 35 w 35"/>
                    <a:gd name="T23" fmla="*/ 16 h 33"/>
                    <a:gd name="T24" fmla="*/ 33 w 35"/>
                    <a:gd name="T25" fmla="*/ 22 h 33"/>
                    <a:gd name="T26" fmla="*/ 29 w 35"/>
                    <a:gd name="T27" fmla="*/ 27 h 33"/>
                    <a:gd name="T28" fmla="*/ 24 w 35"/>
                    <a:gd name="T29" fmla="*/ 31 h 33"/>
                    <a:gd name="T30" fmla="*/ 17 w 35"/>
                    <a:gd name="T31" fmla="*/ 33 h 33"/>
                    <a:gd name="T32" fmla="*/ 17 w 35"/>
                    <a:gd name="T33" fmla="*/ 33 h 33"/>
                    <a:gd name="T34" fmla="*/ 11 w 35"/>
                    <a:gd name="T35" fmla="*/ 31 h 33"/>
                    <a:gd name="T36" fmla="*/ 6 w 35"/>
                    <a:gd name="T37" fmla="*/ 27 h 33"/>
                    <a:gd name="T38" fmla="*/ 2 w 35"/>
                    <a:gd name="T39" fmla="*/ 22 h 33"/>
                    <a:gd name="T40" fmla="*/ 0 w 35"/>
                    <a:gd name="T41" fmla="*/ 16 h 33"/>
                    <a:gd name="T42" fmla="*/ 0 w 35"/>
                    <a:gd name="T43" fmla="*/ 1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5" h="33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2" y="9"/>
                      </a:lnTo>
                      <a:lnTo>
                        <a:pt x="6" y="4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17" y="0"/>
                      </a:lnTo>
                      <a:lnTo>
                        <a:pt x="24" y="0"/>
                      </a:lnTo>
                      <a:lnTo>
                        <a:pt x="29" y="4"/>
                      </a:lnTo>
                      <a:lnTo>
                        <a:pt x="33" y="9"/>
                      </a:lnTo>
                      <a:lnTo>
                        <a:pt x="35" y="16"/>
                      </a:lnTo>
                      <a:lnTo>
                        <a:pt x="35" y="16"/>
                      </a:lnTo>
                      <a:lnTo>
                        <a:pt x="33" y="22"/>
                      </a:lnTo>
                      <a:lnTo>
                        <a:pt x="29" y="27"/>
                      </a:lnTo>
                      <a:lnTo>
                        <a:pt x="24" y="31"/>
                      </a:lnTo>
                      <a:lnTo>
                        <a:pt x="17" y="33"/>
                      </a:lnTo>
                      <a:lnTo>
                        <a:pt x="17" y="33"/>
                      </a:lnTo>
                      <a:lnTo>
                        <a:pt x="11" y="31"/>
                      </a:lnTo>
                      <a:lnTo>
                        <a:pt x="6" y="27"/>
                      </a:lnTo>
                      <a:lnTo>
                        <a:pt x="2" y="22"/>
                      </a:lnTo>
                      <a:lnTo>
                        <a:pt x="0" y="16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25BAE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</p:grpSp>
          <p:sp>
            <p:nvSpPr>
              <p:cNvPr id="2036" name="Rechteck 2035"/>
              <p:cNvSpPr/>
              <p:nvPr/>
            </p:nvSpPr>
            <p:spPr>
              <a:xfrm>
                <a:off x="1043608" y="3854053"/>
                <a:ext cx="10636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rPr>
                  <a:t>Internal IDS</a:t>
                </a:r>
              </a:p>
              <a:p>
                <a:pPr algn="ctr"/>
                <a:r>
                  <a:rPr lang="de-DE" sz="1200" b="1" dirty="0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rPr>
                  <a:t>Connector</a:t>
                </a:r>
              </a:p>
            </p:txBody>
          </p:sp>
        </p:grpSp>
        <p:sp>
          <p:nvSpPr>
            <p:cNvPr id="2128" name="Ellipse 2127"/>
            <p:cNvSpPr/>
            <p:nvPr/>
          </p:nvSpPr>
          <p:spPr>
            <a:xfrm>
              <a:off x="1289859" y="4735037"/>
              <a:ext cx="566171" cy="566171"/>
            </a:xfrm>
            <a:prstGeom prst="ellipse">
              <a:avLst/>
            </a:prstGeom>
            <a:solidFill>
              <a:srgbClr val="A8AFA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2125" name="Ellipse 2124"/>
            <p:cNvSpPr/>
            <p:nvPr/>
          </p:nvSpPr>
          <p:spPr>
            <a:xfrm>
              <a:off x="605783" y="4437112"/>
              <a:ext cx="566171" cy="566171"/>
            </a:xfrm>
            <a:prstGeom prst="ellipse">
              <a:avLst/>
            </a:prstGeom>
            <a:solidFill>
              <a:srgbClr val="A8AFA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2126" name="Ellipse 2125"/>
            <p:cNvSpPr/>
            <p:nvPr/>
          </p:nvSpPr>
          <p:spPr>
            <a:xfrm>
              <a:off x="1973935" y="4437112"/>
              <a:ext cx="566171" cy="566171"/>
            </a:xfrm>
            <a:prstGeom prst="ellipse">
              <a:avLst/>
            </a:prstGeom>
            <a:solidFill>
              <a:srgbClr val="EB6A0A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grpSp>
          <p:nvGrpSpPr>
            <p:cNvPr id="2032" name="Gruppieren 2031"/>
            <p:cNvGrpSpPr/>
            <p:nvPr/>
          </p:nvGrpSpPr>
          <p:grpSpPr>
            <a:xfrm>
              <a:off x="1494362" y="4907791"/>
              <a:ext cx="157163" cy="220662"/>
              <a:chOff x="1851025" y="4202113"/>
              <a:chExt cx="157163" cy="220662"/>
            </a:xfrm>
          </p:grpSpPr>
          <p:sp>
            <p:nvSpPr>
              <p:cNvPr id="1881" name="Freeform 1213"/>
              <p:cNvSpPr>
                <a:spLocks/>
              </p:cNvSpPr>
              <p:nvPr/>
            </p:nvSpPr>
            <p:spPr bwMode="auto">
              <a:xfrm>
                <a:off x="1851025" y="4343400"/>
                <a:ext cx="157163" cy="79375"/>
              </a:xfrm>
              <a:custGeom>
                <a:avLst/>
                <a:gdLst>
                  <a:gd name="T0" fmla="*/ 0 w 198"/>
                  <a:gd name="T1" fmla="*/ 17 h 101"/>
                  <a:gd name="T2" fmla="*/ 0 w 198"/>
                  <a:gd name="T3" fmla="*/ 17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5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5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7 h 101"/>
                  <a:gd name="T30" fmla="*/ 198 w 198"/>
                  <a:gd name="T31" fmla="*/ 83 h 101"/>
                  <a:gd name="T32" fmla="*/ 198 w 198"/>
                  <a:gd name="T33" fmla="*/ 83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5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5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3 h 101"/>
                  <a:gd name="T60" fmla="*/ 0 w 198"/>
                  <a:gd name="T61" fmla="*/ 1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7"/>
                    </a:moveTo>
                    <a:lnTo>
                      <a:pt x="0" y="17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5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5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7"/>
                    </a:lnTo>
                    <a:lnTo>
                      <a:pt x="198" y="83"/>
                    </a:lnTo>
                    <a:lnTo>
                      <a:pt x="198" y="83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5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5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2" name="Freeform 1214"/>
              <p:cNvSpPr>
                <a:spLocks/>
              </p:cNvSpPr>
              <p:nvPr/>
            </p:nvSpPr>
            <p:spPr bwMode="auto">
              <a:xfrm>
                <a:off x="1851025" y="4356100"/>
                <a:ext cx="157163" cy="14288"/>
              </a:xfrm>
              <a:custGeom>
                <a:avLst/>
                <a:gdLst>
                  <a:gd name="T0" fmla="*/ 198 w 198"/>
                  <a:gd name="T1" fmla="*/ 0 h 16"/>
                  <a:gd name="T2" fmla="*/ 198 w 198"/>
                  <a:gd name="T3" fmla="*/ 0 h 16"/>
                  <a:gd name="T4" fmla="*/ 195 w 198"/>
                  <a:gd name="T5" fmla="*/ 3 h 16"/>
                  <a:gd name="T6" fmla="*/ 190 w 198"/>
                  <a:gd name="T7" fmla="*/ 6 h 16"/>
                  <a:gd name="T8" fmla="*/ 180 w 198"/>
                  <a:gd name="T9" fmla="*/ 9 h 16"/>
                  <a:gd name="T10" fmla="*/ 168 w 198"/>
                  <a:gd name="T11" fmla="*/ 12 h 16"/>
                  <a:gd name="T12" fmla="*/ 136 w 198"/>
                  <a:gd name="T13" fmla="*/ 15 h 16"/>
                  <a:gd name="T14" fmla="*/ 99 w 198"/>
                  <a:gd name="T15" fmla="*/ 16 h 16"/>
                  <a:gd name="T16" fmla="*/ 99 w 198"/>
                  <a:gd name="T17" fmla="*/ 16 h 16"/>
                  <a:gd name="T18" fmla="*/ 60 w 198"/>
                  <a:gd name="T19" fmla="*/ 15 h 16"/>
                  <a:gd name="T20" fmla="*/ 28 w 198"/>
                  <a:gd name="T21" fmla="*/ 12 h 16"/>
                  <a:gd name="T22" fmla="*/ 16 w 198"/>
                  <a:gd name="T23" fmla="*/ 9 h 16"/>
                  <a:gd name="T24" fmla="*/ 7 w 198"/>
                  <a:gd name="T25" fmla="*/ 6 h 16"/>
                  <a:gd name="T26" fmla="*/ 1 w 198"/>
                  <a:gd name="T27" fmla="*/ 3 h 16"/>
                  <a:gd name="T28" fmla="*/ 0 w 198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6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2"/>
                    </a:lnTo>
                    <a:lnTo>
                      <a:pt x="136" y="15"/>
                    </a:lnTo>
                    <a:lnTo>
                      <a:pt x="99" y="16"/>
                    </a:lnTo>
                    <a:lnTo>
                      <a:pt x="99" y="16"/>
                    </a:lnTo>
                    <a:lnTo>
                      <a:pt x="60" y="15"/>
                    </a:lnTo>
                    <a:lnTo>
                      <a:pt x="28" y="12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3" name="Freeform 1215"/>
              <p:cNvSpPr>
                <a:spLocks/>
              </p:cNvSpPr>
              <p:nvPr/>
            </p:nvSpPr>
            <p:spPr bwMode="auto">
              <a:xfrm>
                <a:off x="1851025" y="4343400"/>
                <a:ext cx="157163" cy="79375"/>
              </a:xfrm>
              <a:custGeom>
                <a:avLst/>
                <a:gdLst>
                  <a:gd name="T0" fmla="*/ 0 w 198"/>
                  <a:gd name="T1" fmla="*/ 17 h 101"/>
                  <a:gd name="T2" fmla="*/ 0 w 198"/>
                  <a:gd name="T3" fmla="*/ 17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5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5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7 h 101"/>
                  <a:gd name="T30" fmla="*/ 198 w 198"/>
                  <a:gd name="T31" fmla="*/ 83 h 101"/>
                  <a:gd name="T32" fmla="*/ 198 w 198"/>
                  <a:gd name="T33" fmla="*/ 83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5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5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3 h 101"/>
                  <a:gd name="T60" fmla="*/ 0 w 198"/>
                  <a:gd name="T61" fmla="*/ 1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7"/>
                    </a:moveTo>
                    <a:lnTo>
                      <a:pt x="0" y="17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5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5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7"/>
                    </a:lnTo>
                    <a:lnTo>
                      <a:pt x="198" y="83"/>
                    </a:lnTo>
                    <a:lnTo>
                      <a:pt x="198" y="83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5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5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3"/>
                    </a:lnTo>
                    <a:lnTo>
                      <a:pt x="0" y="17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4" name="Freeform 1216"/>
              <p:cNvSpPr>
                <a:spLocks/>
              </p:cNvSpPr>
              <p:nvPr/>
            </p:nvSpPr>
            <p:spPr bwMode="auto">
              <a:xfrm>
                <a:off x="1851025" y="4295775"/>
                <a:ext cx="157163" cy="79375"/>
              </a:xfrm>
              <a:custGeom>
                <a:avLst/>
                <a:gdLst>
                  <a:gd name="T0" fmla="*/ 0 w 198"/>
                  <a:gd name="T1" fmla="*/ 18 h 101"/>
                  <a:gd name="T2" fmla="*/ 0 w 198"/>
                  <a:gd name="T3" fmla="*/ 18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6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6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8 h 101"/>
                  <a:gd name="T30" fmla="*/ 198 w 198"/>
                  <a:gd name="T31" fmla="*/ 84 h 101"/>
                  <a:gd name="T32" fmla="*/ 198 w 198"/>
                  <a:gd name="T33" fmla="*/ 84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6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6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4 h 101"/>
                  <a:gd name="T60" fmla="*/ 0 w 198"/>
                  <a:gd name="T61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8"/>
                    </a:moveTo>
                    <a:lnTo>
                      <a:pt x="0" y="18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6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6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5" name="Freeform 1217"/>
              <p:cNvSpPr>
                <a:spLocks/>
              </p:cNvSpPr>
              <p:nvPr/>
            </p:nvSpPr>
            <p:spPr bwMode="auto">
              <a:xfrm>
                <a:off x="1851025" y="4310063"/>
                <a:ext cx="157163" cy="12700"/>
              </a:xfrm>
              <a:custGeom>
                <a:avLst/>
                <a:gdLst>
                  <a:gd name="T0" fmla="*/ 198 w 198"/>
                  <a:gd name="T1" fmla="*/ 0 h 17"/>
                  <a:gd name="T2" fmla="*/ 198 w 198"/>
                  <a:gd name="T3" fmla="*/ 0 h 17"/>
                  <a:gd name="T4" fmla="*/ 195 w 198"/>
                  <a:gd name="T5" fmla="*/ 3 h 17"/>
                  <a:gd name="T6" fmla="*/ 190 w 198"/>
                  <a:gd name="T7" fmla="*/ 6 h 17"/>
                  <a:gd name="T8" fmla="*/ 180 w 198"/>
                  <a:gd name="T9" fmla="*/ 9 h 17"/>
                  <a:gd name="T10" fmla="*/ 168 w 198"/>
                  <a:gd name="T11" fmla="*/ 11 h 17"/>
                  <a:gd name="T12" fmla="*/ 136 w 198"/>
                  <a:gd name="T13" fmla="*/ 15 h 17"/>
                  <a:gd name="T14" fmla="*/ 99 w 198"/>
                  <a:gd name="T15" fmla="*/ 17 h 17"/>
                  <a:gd name="T16" fmla="*/ 99 w 198"/>
                  <a:gd name="T17" fmla="*/ 17 h 17"/>
                  <a:gd name="T18" fmla="*/ 60 w 198"/>
                  <a:gd name="T19" fmla="*/ 15 h 17"/>
                  <a:gd name="T20" fmla="*/ 28 w 198"/>
                  <a:gd name="T21" fmla="*/ 11 h 17"/>
                  <a:gd name="T22" fmla="*/ 16 w 198"/>
                  <a:gd name="T23" fmla="*/ 9 h 17"/>
                  <a:gd name="T24" fmla="*/ 7 w 198"/>
                  <a:gd name="T25" fmla="*/ 6 h 17"/>
                  <a:gd name="T26" fmla="*/ 1 w 198"/>
                  <a:gd name="T27" fmla="*/ 3 h 17"/>
                  <a:gd name="T28" fmla="*/ 0 w 198"/>
                  <a:gd name="T2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7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1"/>
                    </a:lnTo>
                    <a:lnTo>
                      <a:pt x="136" y="15"/>
                    </a:lnTo>
                    <a:lnTo>
                      <a:pt x="99" y="17"/>
                    </a:lnTo>
                    <a:lnTo>
                      <a:pt x="99" y="17"/>
                    </a:lnTo>
                    <a:lnTo>
                      <a:pt x="60" y="15"/>
                    </a:lnTo>
                    <a:lnTo>
                      <a:pt x="28" y="11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6" name="Freeform 1218"/>
              <p:cNvSpPr>
                <a:spLocks/>
              </p:cNvSpPr>
              <p:nvPr/>
            </p:nvSpPr>
            <p:spPr bwMode="auto">
              <a:xfrm>
                <a:off x="1851025" y="4295775"/>
                <a:ext cx="157163" cy="79375"/>
              </a:xfrm>
              <a:custGeom>
                <a:avLst/>
                <a:gdLst>
                  <a:gd name="T0" fmla="*/ 0 w 198"/>
                  <a:gd name="T1" fmla="*/ 18 h 101"/>
                  <a:gd name="T2" fmla="*/ 0 w 198"/>
                  <a:gd name="T3" fmla="*/ 18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6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6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8 h 101"/>
                  <a:gd name="T30" fmla="*/ 198 w 198"/>
                  <a:gd name="T31" fmla="*/ 84 h 101"/>
                  <a:gd name="T32" fmla="*/ 198 w 198"/>
                  <a:gd name="T33" fmla="*/ 84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6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6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4 h 101"/>
                  <a:gd name="T60" fmla="*/ 0 w 198"/>
                  <a:gd name="T61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8"/>
                    </a:moveTo>
                    <a:lnTo>
                      <a:pt x="0" y="18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6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6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7" name="Freeform 1219"/>
              <p:cNvSpPr>
                <a:spLocks/>
              </p:cNvSpPr>
              <p:nvPr/>
            </p:nvSpPr>
            <p:spPr bwMode="auto">
              <a:xfrm>
                <a:off x="1851025" y="4249738"/>
                <a:ext cx="157163" cy="79375"/>
              </a:xfrm>
              <a:custGeom>
                <a:avLst/>
                <a:gdLst>
                  <a:gd name="T0" fmla="*/ 0 w 198"/>
                  <a:gd name="T1" fmla="*/ 16 h 100"/>
                  <a:gd name="T2" fmla="*/ 0 w 198"/>
                  <a:gd name="T3" fmla="*/ 16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4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4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6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0 h 100"/>
                  <a:gd name="T38" fmla="*/ 180 w 198"/>
                  <a:gd name="T39" fmla="*/ 93 h 100"/>
                  <a:gd name="T40" fmla="*/ 168 w 198"/>
                  <a:gd name="T41" fmla="*/ 94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4 h 100"/>
                  <a:gd name="T52" fmla="*/ 16 w 198"/>
                  <a:gd name="T53" fmla="*/ 93 h 100"/>
                  <a:gd name="T54" fmla="*/ 7 w 198"/>
                  <a:gd name="T55" fmla="*/ 90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6"/>
                    </a:moveTo>
                    <a:lnTo>
                      <a:pt x="0" y="16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4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4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6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4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4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8" name="Freeform 1220"/>
              <p:cNvSpPr>
                <a:spLocks/>
              </p:cNvSpPr>
              <p:nvPr/>
            </p:nvSpPr>
            <p:spPr bwMode="auto">
              <a:xfrm>
                <a:off x="1851025" y="4262438"/>
                <a:ext cx="157163" cy="12700"/>
              </a:xfrm>
              <a:custGeom>
                <a:avLst/>
                <a:gdLst>
                  <a:gd name="T0" fmla="*/ 198 w 198"/>
                  <a:gd name="T1" fmla="*/ 0 h 17"/>
                  <a:gd name="T2" fmla="*/ 198 w 198"/>
                  <a:gd name="T3" fmla="*/ 0 h 17"/>
                  <a:gd name="T4" fmla="*/ 195 w 198"/>
                  <a:gd name="T5" fmla="*/ 3 h 17"/>
                  <a:gd name="T6" fmla="*/ 190 w 198"/>
                  <a:gd name="T7" fmla="*/ 6 h 17"/>
                  <a:gd name="T8" fmla="*/ 180 w 198"/>
                  <a:gd name="T9" fmla="*/ 9 h 17"/>
                  <a:gd name="T10" fmla="*/ 168 w 198"/>
                  <a:gd name="T11" fmla="*/ 12 h 17"/>
                  <a:gd name="T12" fmla="*/ 136 w 198"/>
                  <a:gd name="T13" fmla="*/ 15 h 17"/>
                  <a:gd name="T14" fmla="*/ 99 w 198"/>
                  <a:gd name="T15" fmla="*/ 17 h 17"/>
                  <a:gd name="T16" fmla="*/ 99 w 198"/>
                  <a:gd name="T17" fmla="*/ 17 h 17"/>
                  <a:gd name="T18" fmla="*/ 60 w 198"/>
                  <a:gd name="T19" fmla="*/ 15 h 17"/>
                  <a:gd name="T20" fmla="*/ 28 w 198"/>
                  <a:gd name="T21" fmla="*/ 12 h 17"/>
                  <a:gd name="T22" fmla="*/ 16 w 198"/>
                  <a:gd name="T23" fmla="*/ 9 h 17"/>
                  <a:gd name="T24" fmla="*/ 7 w 198"/>
                  <a:gd name="T25" fmla="*/ 6 h 17"/>
                  <a:gd name="T26" fmla="*/ 1 w 198"/>
                  <a:gd name="T27" fmla="*/ 3 h 17"/>
                  <a:gd name="T28" fmla="*/ 0 w 198"/>
                  <a:gd name="T2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7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2"/>
                    </a:lnTo>
                    <a:lnTo>
                      <a:pt x="136" y="15"/>
                    </a:lnTo>
                    <a:lnTo>
                      <a:pt x="99" y="17"/>
                    </a:lnTo>
                    <a:lnTo>
                      <a:pt x="99" y="17"/>
                    </a:lnTo>
                    <a:lnTo>
                      <a:pt x="60" y="15"/>
                    </a:lnTo>
                    <a:lnTo>
                      <a:pt x="28" y="12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89" name="Freeform 1221"/>
              <p:cNvSpPr>
                <a:spLocks/>
              </p:cNvSpPr>
              <p:nvPr/>
            </p:nvSpPr>
            <p:spPr bwMode="auto">
              <a:xfrm>
                <a:off x="1851025" y="4249738"/>
                <a:ext cx="157163" cy="79375"/>
              </a:xfrm>
              <a:custGeom>
                <a:avLst/>
                <a:gdLst>
                  <a:gd name="T0" fmla="*/ 0 w 198"/>
                  <a:gd name="T1" fmla="*/ 16 h 100"/>
                  <a:gd name="T2" fmla="*/ 0 w 198"/>
                  <a:gd name="T3" fmla="*/ 16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4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4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6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0 h 100"/>
                  <a:gd name="T38" fmla="*/ 180 w 198"/>
                  <a:gd name="T39" fmla="*/ 93 h 100"/>
                  <a:gd name="T40" fmla="*/ 168 w 198"/>
                  <a:gd name="T41" fmla="*/ 94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4 h 100"/>
                  <a:gd name="T52" fmla="*/ 16 w 198"/>
                  <a:gd name="T53" fmla="*/ 93 h 100"/>
                  <a:gd name="T54" fmla="*/ 7 w 198"/>
                  <a:gd name="T55" fmla="*/ 90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6"/>
                    </a:moveTo>
                    <a:lnTo>
                      <a:pt x="0" y="16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4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4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6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4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4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6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90" name="Freeform 1222"/>
              <p:cNvSpPr>
                <a:spLocks/>
              </p:cNvSpPr>
              <p:nvPr/>
            </p:nvSpPr>
            <p:spPr bwMode="auto">
              <a:xfrm>
                <a:off x="1851025" y="4202113"/>
                <a:ext cx="157163" cy="79375"/>
              </a:xfrm>
              <a:custGeom>
                <a:avLst/>
                <a:gdLst>
                  <a:gd name="T0" fmla="*/ 0 w 198"/>
                  <a:gd name="T1" fmla="*/ 18 h 100"/>
                  <a:gd name="T2" fmla="*/ 0 w 198"/>
                  <a:gd name="T3" fmla="*/ 18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6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6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8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1 h 100"/>
                  <a:gd name="T38" fmla="*/ 180 w 198"/>
                  <a:gd name="T39" fmla="*/ 93 h 100"/>
                  <a:gd name="T40" fmla="*/ 168 w 198"/>
                  <a:gd name="T41" fmla="*/ 96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6 h 100"/>
                  <a:gd name="T52" fmla="*/ 16 w 198"/>
                  <a:gd name="T53" fmla="*/ 93 h 100"/>
                  <a:gd name="T54" fmla="*/ 7 w 198"/>
                  <a:gd name="T55" fmla="*/ 91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8"/>
                    </a:moveTo>
                    <a:lnTo>
                      <a:pt x="0" y="18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6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6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1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1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91" name="Freeform 1223"/>
              <p:cNvSpPr>
                <a:spLocks/>
              </p:cNvSpPr>
              <p:nvPr/>
            </p:nvSpPr>
            <p:spPr bwMode="auto">
              <a:xfrm>
                <a:off x="1851025" y="4216400"/>
                <a:ext cx="157163" cy="12700"/>
              </a:xfrm>
              <a:custGeom>
                <a:avLst/>
                <a:gdLst>
                  <a:gd name="T0" fmla="*/ 198 w 198"/>
                  <a:gd name="T1" fmla="*/ 0 h 16"/>
                  <a:gd name="T2" fmla="*/ 198 w 198"/>
                  <a:gd name="T3" fmla="*/ 0 h 16"/>
                  <a:gd name="T4" fmla="*/ 195 w 198"/>
                  <a:gd name="T5" fmla="*/ 3 h 16"/>
                  <a:gd name="T6" fmla="*/ 190 w 198"/>
                  <a:gd name="T7" fmla="*/ 6 h 16"/>
                  <a:gd name="T8" fmla="*/ 180 w 198"/>
                  <a:gd name="T9" fmla="*/ 9 h 16"/>
                  <a:gd name="T10" fmla="*/ 168 w 198"/>
                  <a:gd name="T11" fmla="*/ 12 h 16"/>
                  <a:gd name="T12" fmla="*/ 136 w 198"/>
                  <a:gd name="T13" fmla="*/ 15 h 16"/>
                  <a:gd name="T14" fmla="*/ 99 w 198"/>
                  <a:gd name="T15" fmla="*/ 16 h 16"/>
                  <a:gd name="T16" fmla="*/ 99 w 198"/>
                  <a:gd name="T17" fmla="*/ 16 h 16"/>
                  <a:gd name="T18" fmla="*/ 60 w 198"/>
                  <a:gd name="T19" fmla="*/ 15 h 16"/>
                  <a:gd name="T20" fmla="*/ 28 w 198"/>
                  <a:gd name="T21" fmla="*/ 12 h 16"/>
                  <a:gd name="T22" fmla="*/ 16 w 198"/>
                  <a:gd name="T23" fmla="*/ 9 h 16"/>
                  <a:gd name="T24" fmla="*/ 7 w 198"/>
                  <a:gd name="T25" fmla="*/ 6 h 16"/>
                  <a:gd name="T26" fmla="*/ 1 w 198"/>
                  <a:gd name="T27" fmla="*/ 3 h 16"/>
                  <a:gd name="T28" fmla="*/ 0 w 198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6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2"/>
                    </a:lnTo>
                    <a:lnTo>
                      <a:pt x="136" y="15"/>
                    </a:lnTo>
                    <a:lnTo>
                      <a:pt x="99" y="16"/>
                    </a:lnTo>
                    <a:lnTo>
                      <a:pt x="99" y="16"/>
                    </a:lnTo>
                    <a:lnTo>
                      <a:pt x="60" y="15"/>
                    </a:lnTo>
                    <a:lnTo>
                      <a:pt x="28" y="12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92" name="Freeform 1224"/>
              <p:cNvSpPr>
                <a:spLocks/>
              </p:cNvSpPr>
              <p:nvPr/>
            </p:nvSpPr>
            <p:spPr bwMode="auto">
              <a:xfrm>
                <a:off x="1851025" y="4202113"/>
                <a:ext cx="157163" cy="79375"/>
              </a:xfrm>
              <a:custGeom>
                <a:avLst/>
                <a:gdLst>
                  <a:gd name="T0" fmla="*/ 0 w 198"/>
                  <a:gd name="T1" fmla="*/ 18 h 100"/>
                  <a:gd name="T2" fmla="*/ 0 w 198"/>
                  <a:gd name="T3" fmla="*/ 18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6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6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8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1 h 100"/>
                  <a:gd name="T38" fmla="*/ 180 w 198"/>
                  <a:gd name="T39" fmla="*/ 93 h 100"/>
                  <a:gd name="T40" fmla="*/ 168 w 198"/>
                  <a:gd name="T41" fmla="*/ 96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6 h 100"/>
                  <a:gd name="T52" fmla="*/ 16 w 198"/>
                  <a:gd name="T53" fmla="*/ 93 h 100"/>
                  <a:gd name="T54" fmla="*/ 7 w 198"/>
                  <a:gd name="T55" fmla="*/ 91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8"/>
                    </a:moveTo>
                    <a:lnTo>
                      <a:pt x="0" y="18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6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6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1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1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grpSp>
          <p:nvGrpSpPr>
            <p:cNvPr id="2029" name="Gruppieren 2028"/>
            <p:cNvGrpSpPr/>
            <p:nvPr/>
          </p:nvGrpSpPr>
          <p:grpSpPr>
            <a:xfrm>
              <a:off x="2103826" y="4606690"/>
              <a:ext cx="306388" cy="249237"/>
              <a:chOff x="2339975" y="3925888"/>
              <a:chExt cx="306388" cy="249237"/>
            </a:xfrm>
          </p:grpSpPr>
          <p:sp>
            <p:nvSpPr>
              <p:cNvPr id="1896" name="Freeform 1228"/>
              <p:cNvSpPr>
                <a:spLocks/>
              </p:cNvSpPr>
              <p:nvPr/>
            </p:nvSpPr>
            <p:spPr bwMode="auto">
              <a:xfrm>
                <a:off x="2352675" y="3948113"/>
                <a:ext cx="165100" cy="112713"/>
              </a:xfrm>
              <a:custGeom>
                <a:avLst/>
                <a:gdLst>
                  <a:gd name="T0" fmla="*/ 0 w 207"/>
                  <a:gd name="T1" fmla="*/ 96 h 141"/>
                  <a:gd name="T2" fmla="*/ 183 w 207"/>
                  <a:gd name="T3" fmla="*/ 0 h 141"/>
                  <a:gd name="T4" fmla="*/ 207 w 207"/>
                  <a:gd name="T5" fmla="*/ 45 h 141"/>
                  <a:gd name="T6" fmla="*/ 24 w 207"/>
                  <a:gd name="T7" fmla="*/ 141 h 141"/>
                  <a:gd name="T8" fmla="*/ 0 w 207"/>
                  <a:gd name="T9" fmla="*/ 9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141">
                    <a:moveTo>
                      <a:pt x="0" y="96"/>
                    </a:moveTo>
                    <a:lnTo>
                      <a:pt x="183" y="0"/>
                    </a:lnTo>
                    <a:lnTo>
                      <a:pt x="207" y="45"/>
                    </a:lnTo>
                    <a:lnTo>
                      <a:pt x="24" y="141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97" name="Freeform 1229"/>
              <p:cNvSpPr>
                <a:spLocks/>
              </p:cNvSpPr>
              <p:nvPr/>
            </p:nvSpPr>
            <p:spPr bwMode="auto">
              <a:xfrm>
                <a:off x="2498725" y="3965575"/>
                <a:ext cx="131763" cy="182563"/>
              </a:xfrm>
              <a:custGeom>
                <a:avLst/>
                <a:gdLst>
                  <a:gd name="T0" fmla="*/ 93 w 167"/>
                  <a:gd name="T1" fmla="*/ 231 h 231"/>
                  <a:gd name="T2" fmla="*/ 0 w 167"/>
                  <a:gd name="T3" fmla="*/ 26 h 231"/>
                  <a:gd name="T4" fmla="*/ 50 w 167"/>
                  <a:gd name="T5" fmla="*/ 0 h 231"/>
                  <a:gd name="T6" fmla="*/ 167 w 167"/>
                  <a:gd name="T7" fmla="*/ 192 h 231"/>
                  <a:gd name="T8" fmla="*/ 93 w 167"/>
                  <a:gd name="T9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231">
                    <a:moveTo>
                      <a:pt x="93" y="231"/>
                    </a:moveTo>
                    <a:lnTo>
                      <a:pt x="0" y="26"/>
                    </a:lnTo>
                    <a:lnTo>
                      <a:pt x="50" y="0"/>
                    </a:lnTo>
                    <a:lnTo>
                      <a:pt x="167" y="192"/>
                    </a:lnTo>
                    <a:lnTo>
                      <a:pt x="93" y="2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98" name="Freeform 1230"/>
              <p:cNvSpPr>
                <a:spLocks/>
              </p:cNvSpPr>
              <p:nvPr/>
            </p:nvSpPr>
            <p:spPr bwMode="auto">
              <a:xfrm>
                <a:off x="2474913" y="3925888"/>
                <a:ext cx="76200" cy="76200"/>
              </a:xfrm>
              <a:custGeom>
                <a:avLst/>
                <a:gdLst>
                  <a:gd name="T0" fmla="*/ 5 w 96"/>
                  <a:gd name="T1" fmla="*/ 70 h 96"/>
                  <a:gd name="T2" fmla="*/ 5 w 96"/>
                  <a:gd name="T3" fmla="*/ 70 h 96"/>
                  <a:gd name="T4" fmla="*/ 2 w 96"/>
                  <a:gd name="T5" fmla="*/ 61 h 96"/>
                  <a:gd name="T6" fmla="*/ 0 w 96"/>
                  <a:gd name="T7" fmla="*/ 52 h 96"/>
                  <a:gd name="T8" fmla="*/ 0 w 96"/>
                  <a:gd name="T9" fmla="*/ 43 h 96"/>
                  <a:gd name="T10" fmla="*/ 2 w 96"/>
                  <a:gd name="T11" fmla="*/ 34 h 96"/>
                  <a:gd name="T12" fmla="*/ 6 w 96"/>
                  <a:gd name="T13" fmla="*/ 25 h 96"/>
                  <a:gd name="T14" fmla="*/ 11 w 96"/>
                  <a:gd name="T15" fmla="*/ 18 h 96"/>
                  <a:gd name="T16" fmla="*/ 17 w 96"/>
                  <a:gd name="T17" fmla="*/ 10 h 96"/>
                  <a:gd name="T18" fmla="*/ 26 w 96"/>
                  <a:gd name="T19" fmla="*/ 6 h 96"/>
                  <a:gd name="T20" fmla="*/ 26 w 96"/>
                  <a:gd name="T21" fmla="*/ 6 h 96"/>
                  <a:gd name="T22" fmla="*/ 35 w 96"/>
                  <a:gd name="T23" fmla="*/ 1 h 96"/>
                  <a:gd name="T24" fmla="*/ 44 w 96"/>
                  <a:gd name="T25" fmla="*/ 0 h 96"/>
                  <a:gd name="T26" fmla="*/ 53 w 96"/>
                  <a:gd name="T27" fmla="*/ 0 h 96"/>
                  <a:gd name="T28" fmla="*/ 62 w 96"/>
                  <a:gd name="T29" fmla="*/ 3 h 96"/>
                  <a:gd name="T30" fmla="*/ 71 w 96"/>
                  <a:gd name="T31" fmla="*/ 6 h 96"/>
                  <a:gd name="T32" fmla="*/ 78 w 96"/>
                  <a:gd name="T33" fmla="*/ 12 h 96"/>
                  <a:gd name="T34" fmla="*/ 86 w 96"/>
                  <a:gd name="T35" fmla="*/ 18 h 96"/>
                  <a:gd name="T36" fmla="*/ 90 w 96"/>
                  <a:gd name="T37" fmla="*/ 25 h 96"/>
                  <a:gd name="T38" fmla="*/ 90 w 96"/>
                  <a:gd name="T39" fmla="*/ 25 h 96"/>
                  <a:gd name="T40" fmla="*/ 95 w 96"/>
                  <a:gd name="T41" fmla="*/ 34 h 96"/>
                  <a:gd name="T42" fmla="*/ 96 w 96"/>
                  <a:gd name="T43" fmla="*/ 45 h 96"/>
                  <a:gd name="T44" fmla="*/ 96 w 96"/>
                  <a:gd name="T45" fmla="*/ 54 h 96"/>
                  <a:gd name="T46" fmla="*/ 95 w 96"/>
                  <a:gd name="T47" fmla="*/ 63 h 96"/>
                  <a:gd name="T48" fmla="*/ 90 w 96"/>
                  <a:gd name="T49" fmla="*/ 72 h 96"/>
                  <a:gd name="T50" fmla="*/ 86 w 96"/>
                  <a:gd name="T51" fmla="*/ 79 h 96"/>
                  <a:gd name="T52" fmla="*/ 78 w 96"/>
                  <a:gd name="T53" fmla="*/ 85 h 96"/>
                  <a:gd name="T54" fmla="*/ 71 w 96"/>
                  <a:gd name="T55" fmla="*/ 91 h 96"/>
                  <a:gd name="T56" fmla="*/ 71 w 96"/>
                  <a:gd name="T57" fmla="*/ 91 h 96"/>
                  <a:gd name="T58" fmla="*/ 62 w 96"/>
                  <a:gd name="T59" fmla="*/ 94 h 96"/>
                  <a:gd name="T60" fmla="*/ 53 w 96"/>
                  <a:gd name="T61" fmla="*/ 96 h 96"/>
                  <a:gd name="T62" fmla="*/ 42 w 96"/>
                  <a:gd name="T63" fmla="*/ 96 h 96"/>
                  <a:gd name="T64" fmla="*/ 33 w 96"/>
                  <a:gd name="T65" fmla="*/ 94 h 96"/>
                  <a:gd name="T66" fmla="*/ 26 w 96"/>
                  <a:gd name="T67" fmla="*/ 91 h 96"/>
                  <a:gd name="T68" fmla="*/ 17 w 96"/>
                  <a:gd name="T69" fmla="*/ 85 h 96"/>
                  <a:gd name="T70" fmla="*/ 11 w 96"/>
                  <a:gd name="T71" fmla="*/ 79 h 96"/>
                  <a:gd name="T72" fmla="*/ 5 w 96"/>
                  <a:gd name="T73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6" h="96">
                    <a:moveTo>
                      <a:pt x="5" y="70"/>
                    </a:moveTo>
                    <a:lnTo>
                      <a:pt x="5" y="70"/>
                    </a:lnTo>
                    <a:lnTo>
                      <a:pt x="2" y="61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2" y="34"/>
                    </a:lnTo>
                    <a:lnTo>
                      <a:pt x="6" y="25"/>
                    </a:lnTo>
                    <a:lnTo>
                      <a:pt x="11" y="18"/>
                    </a:lnTo>
                    <a:lnTo>
                      <a:pt x="17" y="10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35" y="1"/>
                    </a:lnTo>
                    <a:lnTo>
                      <a:pt x="44" y="0"/>
                    </a:lnTo>
                    <a:lnTo>
                      <a:pt x="53" y="0"/>
                    </a:lnTo>
                    <a:lnTo>
                      <a:pt x="62" y="3"/>
                    </a:lnTo>
                    <a:lnTo>
                      <a:pt x="71" y="6"/>
                    </a:lnTo>
                    <a:lnTo>
                      <a:pt x="78" y="12"/>
                    </a:lnTo>
                    <a:lnTo>
                      <a:pt x="86" y="18"/>
                    </a:lnTo>
                    <a:lnTo>
                      <a:pt x="90" y="25"/>
                    </a:lnTo>
                    <a:lnTo>
                      <a:pt x="90" y="25"/>
                    </a:lnTo>
                    <a:lnTo>
                      <a:pt x="95" y="34"/>
                    </a:lnTo>
                    <a:lnTo>
                      <a:pt x="96" y="45"/>
                    </a:lnTo>
                    <a:lnTo>
                      <a:pt x="96" y="54"/>
                    </a:lnTo>
                    <a:lnTo>
                      <a:pt x="95" y="63"/>
                    </a:lnTo>
                    <a:lnTo>
                      <a:pt x="90" y="72"/>
                    </a:lnTo>
                    <a:lnTo>
                      <a:pt x="86" y="79"/>
                    </a:lnTo>
                    <a:lnTo>
                      <a:pt x="78" y="85"/>
                    </a:lnTo>
                    <a:lnTo>
                      <a:pt x="71" y="91"/>
                    </a:lnTo>
                    <a:lnTo>
                      <a:pt x="71" y="91"/>
                    </a:lnTo>
                    <a:lnTo>
                      <a:pt x="62" y="94"/>
                    </a:lnTo>
                    <a:lnTo>
                      <a:pt x="53" y="96"/>
                    </a:lnTo>
                    <a:lnTo>
                      <a:pt x="42" y="96"/>
                    </a:lnTo>
                    <a:lnTo>
                      <a:pt x="33" y="94"/>
                    </a:lnTo>
                    <a:lnTo>
                      <a:pt x="26" y="91"/>
                    </a:lnTo>
                    <a:lnTo>
                      <a:pt x="17" y="85"/>
                    </a:lnTo>
                    <a:lnTo>
                      <a:pt x="11" y="79"/>
                    </a:lnTo>
                    <a:lnTo>
                      <a:pt x="5" y="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899" name="Freeform 1231"/>
              <p:cNvSpPr>
                <a:spLocks/>
              </p:cNvSpPr>
              <p:nvPr/>
            </p:nvSpPr>
            <p:spPr bwMode="auto">
              <a:xfrm>
                <a:off x="2474913" y="3925888"/>
                <a:ext cx="76200" cy="76200"/>
              </a:xfrm>
              <a:custGeom>
                <a:avLst/>
                <a:gdLst>
                  <a:gd name="T0" fmla="*/ 5 w 96"/>
                  <a:gd name="T1" fmla="*/ 70 h 96"/>
                  <a:gd name="T2" fmla="*/ 5 w 96"/>
                  <a:gd name="T3" fmla="*/ 70 h 96"/>
                  <a:gd name="T4" fmla="*/ 2 w 96"/>
                  <a:gd name="T5" fmla="*/ 61 h 96"/>
                  <a:gd name="T6" fmla="*/ 0 w 96"/>
                  <a:gd name="T7" fmla="*/ 52 h 96"/>
                  <a:gd name="T8" fmla="*/ 0 w 96"/>
                  <a:gd name="T9" fmla="*/ 43 h 96"/>
                  <a:gd name="T10" fmla="*/ 2 w 96"/>
                  <a:gd name="T11" fmla="*/ 34 h 96"/>
                  <a:gd name="T12" fmla="*/ 6 w 96"/>
                  <a:gd name="T13" fmla="*/ 25 h 96"/>
                  <a:gd name="T14" fmla="*/ 11 w 96"/>
                  <a:gd name="T15" fmla="*/ 18 h 96"/>
                  <a:gd name="T16" fmla="*/ 17 w 96"/>
                  <a:gd name="T17" fmla="*/ 10 h 96"/>
                  <a:gd name="T18" fmla="*/ 26 w 96"/>
                  <a:gd name="T19" fmla="*/ 6 h 96"/>
                  <a:gd name="T20" fmla="*/ 26 w 96"/>
                  <a:gd name="T21" fmla="*/ 6 h 96"/>
                  <a:gd name="T22" fmla="*/ 35 w 96"/>
                  <a:gd name="T23" fmla="*/ 1 h 96"/>
                  <a:gd name="T24" fmla="*/ 44 w 96"/>
                  <a:gd name="T25" fmla="*/ 0 h 96"/>
                  <a:gd name="T26" fmla="*/ 53 w 96"/>
                  <a:gd name="T27" fmla="*/ 0 h 96"/>
                  <a:gd name="T28" fmla="*/ 62 w 96"/>
                  <a:gd name="T29" fmla="*/ 3 h 96"/>
                  <a:gd name="T30" fmla="*/ 71 w 96"/>
                  <a:gd name="T31" fmla="*/ 6 h 96"/>
                  <a:gd name="T32" fmla="*/ 78 w 96"/>
                  <a:gd name="T33" fmla="*/ 12 h 96"/>
                  <a:gd name="T34" fmla="*/ 86 w 96"/>
                  <a:gd name="T35" fmla="*/ 18 h 96"/>
                  <a:gd name="T36" fmla="*/ 90 w 96"/>
                  <a:gd name="T37" fmla="*/ 25 h 96"/>
                  <a:gd name="T38" fmla="*/ 90 w 96"/>
                  <a:gd name="T39" fmla="*/ 25 h 96"/>
                  <a:gd name="T40" fmla="*/ 95 w 96"/>
                  <a:gd name="T41" fmla="*/ 34 h 96"/>
                  <a:gd name="T42" fmla="*/ 96 w 96"/>
                  <a:gd name="T43" fmla="*/ 45 h 96"/>
                  <a:gd name="T44" fmla="*/ 96 w 96"/>
                  <a:gd name="T45" fmla="*/ 54 h 96"/>
                  <a:gd name="T46" fmla="*/ 95 w 96"/>
                  <a:gd name="T47" fmla="*/ 63 h 96"/>
                  <a:gd name="T48" fmla="*/ 90 w 96"/>
                  <a:gd name="T49" fmla="*/ 72 h 96"/>
                  <a:gd name="T50" fmla="*/ 86 w 96"/>
                  <a:gd name="T51" fmla="*/ 79 h 96"/>
                  <a:gd name="T52" fmla="*/ 78 w 96"/>
                  <a:gd name="T53" fmla="*/ 85 h 96"/>
                  <a:gd name="T54" fmla="*/ 71 w 96"/>
                  <a:gd name="T55" fmla="*/ 91 h 96"/>
                  <a:gd name="T56" fmla="*/ 71 w 96"/>
                  <a:gd name="T57" fmla="*/ 91 h 96"/>
                  <a:gd name="T58" fmla="*/ 62 w 96"/>
                  <a:gd name="T59" fmla="*/ 94 h 96"/>
                  <a:gd name="T60" fmla="*/ 53 w 96"/>
                  <a:gd name="T61" fmla="*/ 96 h 96"/>
                  <a:gd name="T62" fmla="*/ 42 w 96"/>
                  <a:gd name="T63" fmla="*/ 96 h 96"/>
                  <a:gd name="T64" fmla="*/ 33 w 96"/>
                  <a:gd name="T65" fmla="*/ 94 h 96"/>
                  <a:gd name="T66" fmla="*/ 26 w 96"/>
                  <a:gd name="T67" fmla="*/ 91 h 96"/>
                  <a:gd name="T68" fmla="*/ 17 w 96"/>
                  <a:gd name="T69" fmla="*/ 85 h 96"/>
                  <a:gd name="T70" fmla="*/ 11 w 96"/>
                  <a:gd name="T71" fmla="*/ 79 h 96"/>
                  <a:gd name="T72" fmla="*/ 5 w 96"/>
                  <a:gd name="T73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6" h="96">
                    <a:moveTo>
                      <a:pt x="5" y="70"/>
                    </a:moveTo>
                    <a:lnTo>
                      <a:pt x="5" y="70"/>
                    </a:lnTo>
                    <a:lnTo>
                      <a:pt x="2" y="61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2" y="34"/>
                    </a:lnTo>
                    <a:lnTo>
                      <a:pt x="6" y="25"/>
                    </a:lnTo>
                    <a:lnTo>
                      <a:pt x="11" y="18"/>
                    </a:lnTo>
                    <a:lnTo>
                      <a:pt x="17" y="10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35" y="1"/>
                    </a:lnTo>
                    <a:lnTo>
                      <a:pt x="44" y="0"/>
                    </a:lnTo>
                    <a:lnTo>
                      <a:pt x="53" y="0"/>
                    </a:lnTo>
                    <a:lnTo>
                      <a:pt x="62" y="3"/>
                    </a:lnTo>
                    <a:lnTo>
                      <a:pt x="71" y="6"/>
                    </a:lnTo>
                    <a:lnTo>
                      <a:pt x="78" y="12"/>
                    </a:lnTo>
                    <a:lnTo>
                      <a:pt x="86" y="18"/>
                    </a:lnTo>
                    <a:lnTo>
                      <a:pt x="90" y="25"/>
                    </a:lnTo>
                    <a:lnTo>
                      <a:pt x="90" y="25"/>
                    </a:lnTo>
                    <a:lnTo>
                      <a:pt x="95" y="34"/>
                    </a:lnTo>
                    <a:lnTo>
                      <a:pt x="96" y="45"/>
                    </a:lnTo>
                    <a:lnTo>
                      <a:pt x="96" y="54"/>
                    </a:lnTo>
                    <a:lnTo>
                      <a:pt x="95" y="63"/>
                    </a:lnTo>
                    <a:lnTo>
                      <a:pt x="90" y="72"/>
                    </a:lnTo>
                    <a:lnTo>
                      <a:pt x="86" y="79"/>
                    </a:lnTo>
                    <a:lnTo>
                      <a:pt x="78" y="85"/>
                    </a:lnTo>
                    <a:lnTo>
                      <a:pt x="71" y="91"/>
                    </a:lnTo>
                    <a:lnTo>
                      <a:pt x="71" y="91"/>
                    </a:lnTo>
                    <a:lnTo>
                      <a:pt x="62" y="94"/>
                    </a:lnTo>
                    <a:lnTo>
                      <a:pt x="53" y="96"/>
                    </a:lnTo>
                    <a:lnTo>
                      <a:pt x="42" y="96"/>
                    </a:lnTo>
                    <a:lnTo>
                      <a:pt x="33" y="94"/>
                    </a:lnTo>
                    <a:lnTo>
                      <a:pt x="26" y="91"/>
                    </a:lnTo>
                    <a:lnTo>
                      <a:pt x="17" y="85"/>
                    </a:lnTo>
                    <a:lnTo>
                      <a:pt x="11" y="79"/>
                    </a:lnTo>
                    <a:lnTo>
                      <a:pt x="5" y="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0" name="Freeform 1232"/>
              <p:cNvSpPr>
                <a:spLocks/>
              </p:cNvSpPr>
              <p:nvPr/>
            </p:nvSpPr>
            <p:spPr bwMode="auto">
              <a:xfrm>
                <a:off x="2474913" y="3925888"/>
                <a:ext cx="76200" cy="76200"/>
              </a:xfrm>
              <a:custGeom>
                <a:avLst/>
                <a:gdLst>
                  <a:gd name="T0" fmla="*/ 5 w 96"/>
                  <a:gd name="T1" fmla="*/ 70 h 96"/>
                  <a:gd name="T2" fmla="*/ 5 w 96"/>
                  <a:gd name="T3" fmla="*/ 70 h 96"/>
                  <a:gd name="T4" fmla="*/ 2 w 96"/>
                  <a:gd name="T5" fmla="*/ 61 h 96"/>
                  <a:gd name="T6" fmla="*/ 0 w 96"/>
                  <a:gd name="T7" fmla="*/ 52 h 96"/>
                  <a:gd name="T8" fmla="*/ 0 w 96"/>
                  <a:gd name="T9" fmla="*/ 43 h 96"/>
                  <a:gd name="T10" fmla="*/ 2 w 96"/>
                  <a:gd name="T11" fmla="*/ 34 h 96"/>
                  <a:gd name="T12" fmla="*/ 6 w 96"/>
                  <a:gd name="T13" fmla="*/ 25 h 96"/>
                  <a:gd name="T14" fmla="*/ 11 w 96"/>
                  <a:gd name="T15" fmla="*/ 18 h 96"/>
                  <a:gd name="T16" fmla="*/ 17 w 96"/>
                  <a:gd name="T17" fmla="*/ 10 h 96"/>
                  <a:gd name="T18" fmla="*/ 26 w 96"/>
                  <a:gd name="T19" fmla="*/ 6 h 96"/>
                  <a:gd name="T20" fmla="*/ 26 w 96"/>
                  <a:gd name="T21" fmla="*/ 6 h 96"/>
                  <a:gd name="T22" fmla="*/ 35 w 96"/>
                  <a:gd name="T23" fmla="*/ 1 h 96"/>
                  <a:gd name="T24" fmla="*/ 44 w 96"/>
                  <a:gd name="T25" fmla="*/ 0 h 96"/>
                  <a:gd name="T26" fmla="*/ 53 w 96"/>
                  <a:gd name="T27" fmla="*/ 0 h 96"/>
                  <a:gd name="T28" fmla="*/ 62 w 96"/>
                  <a:gd name="T29" fmla="*/ 3 h 96"/>
                  <a:gd name="T30" fmla="*/ 71 w 96"/>
                  <a:gd name="T31" fmla="*/ 6 h 96"/>
                  <a:gd name="T32" fmla="*/ 78 w 96"/>
                  <a:gd name="T33" fmla="*/ 12 h 96"/>
                  <a:gd name="T34" fmla="*/ 86 w 96"/>
                  <a:gd name="T35" fmla="*/ 18 h 96"/>
                  <a:gd name="T36" fmla="*/ 90 w 96"/>
                  <a:gd name="T37" fmla="*/ 25 h 96"/>
                  <a:gd name="T38" fmla="*/ 90 w 96"/>
                  <a:gd name="T39" fmla="*/ 25 h 96"/>
                  <a:gd name="T40" fmla="*/ 95 w 96"/>
                  <a:gd name="T41" fmla="*/ 34 h 96"/>
                  <a:gd name="T42" fmla="*/ 96 w 96"/>
                  <a:gd name="T43" fmla="*/ 45 h 96"/>
                  <a:gd name="T44" fmla="*/ 96 w 96"/>
                  <a:gd name="T45" fmla="*/ 54 h 96"/>
                  <a:gd name="T46" fmla="*/ 95 w 96"/>
                  <a:gd name="T47" fmla="*/ 63 h 96"/>
                  <a:gd name="T48" fmla="*/ 90 w 96"/>
                  <a:gd name="T49" fmla="*/ 72 h 96"/>
                  <a:gd name="T50" fmla="*/ 86 w 96"/>
                  <a:gd name="T51" fmla="*/ 79 h 96"/>
                  <a:gd name="T52" fmla="*/ 78 w 96"/>
                  <a:gd name="T53" fmla="*/ 85 h 96"/>
                  <a:gd name="T54" fmla="*/ 71 w 96"/>
                  <a:gd name="T55" fmla="*/ 91 h 96"/>
                  <a:gd name="T56" fmla="*/ 71 w 96"/>
                  <a:gd name="T57" fmla="*/ 91 h 96"/>
                  <a:gd name="T58" fmla="*/ 62 w 96"/>
                  <a:gd name="T59" fmla="*/ 94 h 96"/>
                  <a:gd name="T60" fmla="*/ 53 w 96"/>
                  <a:gd name="T61" fmla="*/ 96 h 96"/>
                  <a:gd name="T62" fmla="*/ 42 w 96"/>
                  <a:gd name="T63" fmla="*/ 96 h 96"/>
                  <a:gd name="T64" fmla="*/ 33 w 96"/>
                  <a:gd name="T65" fmla="*/ 94 h 96"/>
                  <a:gd name="T66" fmla="*/ 26 w 96"/>
                  <a:gd name="T67" fmla="*/ 91 h 96"/>
                  <a:gd name="T68" fmla="*/ 17 w 96"/>
                  <a:gd name="T69" fmla="*/ 85 h 96"/>
                  <a:gd name="T70" fmla="*/ 11 w 96"/>
                  <a:gd name="T71" fmla="*/ 79 h 96"/>
                  <a:gd name="T72" fmla="*/ 5 w 96"/>
                  <a:gd name="T73" fmla="*/ 70 h 96"/>
                  <a:gd name="T74" fmla="*/ 5 w 96"/>
                  <a:gd name="T75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6" h="96">
                    <a:moveTo>
                      <a:pt x="5" y="70"/>
                    </a:moveTo>
                    <a:lnTo>
                      <a:pt x="5" y="70"/>
                    </a:lnTo>
                    <a:lnTo>
                      <a:pt x="2" y="61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2" y="34"/>
                    </a:lnTo>
                    <a:lnTo>
                      <a:pt x="6" y="25"/>
                    </a:lnTo>
                    <a:lnTo>
                      <a:pt x="11" y="18"/>
                    </a:lnTo>
                    <a:lnTo>
                      <a:pt x="17" y="10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35" y="1"/>
                    </a:lnTo>
                    <a:lnTo>
                      <a:pt x="44" y="0"/>
                    </a:lnTo>
                    <a:lnTo>
                      <a:pt x="53" y="0"/>
                    </a:lnTo>
                    <a:lnTo>
                      <a:pt x="62" y="3"/>
                    </a:lnTo>
                    <a:lnTo>
                      <a:pt x="71" y="6"/>
                    </a:lnTo>
                    <a:lnTo>
                      <a:pt x="78" y="12"/>
                    </a:lnTo>
                    <a:lnTo>
                      <a:pt x="86" y="18"/>
                    </a:lnTo>
                    <a:lnTo>
                      <a:pt x="90" y="25"/>
                    </a:lnTo>
                    <a:lnTo>
                      <a:pt x="90" y="25"/>
                    </a:lnTo>
                    <a:lnTo>
                      <a:pt x="95" y="34"/>
                    </a:lnTo>
                    <a:lnTo>
                      <a:pt x="96" y="45"/>
                    </a:lnTo>
                    <a:lnTo>
                      <a:pt x="96" y="54"/>
                    </a:lnTo>
                    <a:lnTo>
                      <a:pt x="95" y="63"/>
                    </a:lnTo>
                    <a:lnTo>
                      <a:pt x="90" y="72"/>
                    </a:lnTo>
                    <a:lnTo>
                      <a:pt x="86" y="79"/>
                    </a:lnTo>
                    <a:lnTo>
                      <a:pt x="78" y="85"/>
                    </a:lnTo>
                    <a:lnTo>
                      <a:pt x="71" y="91"/>
                    </a:lnTo>
                    <a:lnTo>
                      <a:pt x="71" y="91"/>
                    </a:lnTo>
                    <a:lnTo>
                      <a:pt x="62" y="94"/>
                    </a:lnTo>
                    <a:lnTo>
                      <a:pt x="53" y="96"/>
                    </a:lnTo>
                    <a:lnTo>
                      <a:pt x="42" y="96"/>
                    </a:lnTo>
                    <a:lnTo>
                      <a:pt x="33" y="94"/>
                    </a:lnTo>
                    <a:lnTo>
                      <a:pt x="26" y="91"/>
                    </a:lnTo>
                    <a:lnTo>
                      <a:pt x="17" y="85"/>
                    </a:lnTo>
                    <a:lnTo>
                      <a:pt x="11" y="79"/>
                    </a:lnTo>
                    <a:lnTo>
                      <a:pt x="5" y="70"/>
                    </a:lnTo>
                    <a:lnTo>
                      <a:pt x="5" y="70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1" name="Freeform 1233"/>
              <p:cNvSpPr>
                <a:spLocks/>
              </p:cNvSpPr>
              <p:nvPr/>
            </p:nvSpPr>
            <p:spPr bwMode="auto">
              <a:xfrm>
                <a:off x="2495550" y="3948113"/>
                <a:ext cx="33338" cy="31750"/>
              </a:xfrm>
              <a:custGeom>
                <a:avLst/>
                <a:gdLst>
                  <a:gd name="T0" fmla="*/ 3 w 42"/>
                  <a:gd name="T1" fmla="*/ 30 h 41"/>
                  <a:gd name="T2" fmla="*/ 3 w 42"/>
                  <a:gd name="T3" fmla="*/ 30 h 41"/>
                  <a:gd name="T4" fmla="*/ 0 w 42"/>
                  <a:gd name="T5" fmla="*/ 21 h 41"/>
                  <a:gd name="T6" fmla="*/ 2 w 42"/>
                  <a:gd name="T7" fmla="*/ 14 h 41"/>
                  <a:gd name="T8" fmla="*/ 5 w 42"/>
                  <a:gd name="T9" fmla="*/ 8 h 41"/>
                  <a:gd name="T10" fmla="*/ 11 w 42"/>
                  <a:gd name="T11" fmla="*/ 2 h 41"/>
                  <a:gd name="T12" fmla="*/ 11 w 42"/>
                  <a:gd name="T13" fmla="*/ 2 h 41"/>
                  <a:gd name="T14" fmla="*/ 20 w 42"/>
                  <a:gd name="T15" fmla="*/ 0 h 41"/>
                  <a:gd name="T16" fmla="*/ 27 w 42"/>
                  <a:gd name="T17" fmla="*/ 0 h 41"/>
                  <a:gd name="T18" fmla="*/ 35 w 42"/>
                  <a:gd name="T19" fmla="*/ 5 h 41"/>
                  <a:gd name="T20" fmla="*/ 39 w 42"/>
                  <a:gd name="T21" fmla="*/ 11 h 41"/>
                  <a:gd name="T22" fmla="*/ 39 w 42"/>
                  <a:gd name="T23" fmla="*/ 11 h 41"/>
                  <a:gd name="T24" fmla="*/ 42 w 42"/>
                  <a:gd name="T25" fmla="*/ 18 h 41"/>
                  <a:gd name="T26" fmla="*/ 41 w 42"/>
                  <a:gd name="T27" fmla="*/ 26 h 41"/>
                  <a:gd name="T28" fmla="*/ 36 w 42"/>
                  <a:gd name="T29" fmla="*/ 33 h 41"/>
                  <a:gd name="T30" fmla="*/ 30 w 42"/>
                  <a:gd name="T31" fmla="*/ 39 h 41"/>
                  <a:gd name="T32" fmla="*/ 30 w 42"/>
                  <a:gd name="T33" fmla="*/ 39 h 41"/>
                  <a:gd name="T34" fmla="*/ 23 w 42"/>
                  <a:gd name="T35" fmla="*/ 41 h 41"/>
                  <a:gd name="T36" fmla="*/ 15 w 42"/>
                  <a:gd name="T37" fmla="*/ 39 h 41"/>
                  <a:gd name="T38" fmla="*/ 8 w 42"/>
                  <a:gd name="T39" fmla="*/ 36 h 41"/>
                  <a:gd name="T40" fmla="*/ 3 w 42"/>
                  <a:gd name="T41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41">
                    <a:moveTo>
                      <a:pt x="3" y="30"/>
                    </a:moveTo>
                    <a:lnTo>
                      <a:pt x="3" y="30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5" y="8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20" y="0"/>
                    </a:lnTo>
                    <a:lnTo>
                      <a:pt x="27" y="0"/>
                    </a:lnTo>
                    <a:lnTo>
                      <a:pt x="35" y="5"/>
                    </a:lnTo>
                    <a:lnTo>
                      <a:pt x="39" y="11"/>
                    </a:lnTo>
                    <a:lnTo>
                      <a:pt x="39" y="11"/>
                    </a:lnTo>
                    <a:lnTo>
                      <a:pt x="42" y="18"/>
                    </a:lnTo>
                    <a:lnTo>
                      <a:pt x="41" y="26"/>
                    </a:lnTo>
                    <a:lnTo>
                      <a:pt x="36" y="33"/>
                    </a:lnTo>
                    <a:lnTo>
                      <a:pt x="30" y="39"/>
                    </a:lnTo>
                    <a:lnTo>
                      <a:pt x="30" y="39"/>
                    </a:lnTo>
                    <a:lnTo>
                      <a:pt x="23" y="41"/>
                    </a:lnTo>
                    <a:lnTo>
                      <a:pt x="15" y="39"/>
                    </a:lnTo>
                    <a:lnTo>
                      <a:pt x="8" y="36"/>
                    </a:lnTo>
                    <a:lnTo>
                      <a:pt x="3" y="30"/>
                    </a:lnTo>
                    <a:close/>
                  </a:path>
                </a:pathLst>
              </a:custGeom>
              <a:solidFill>
                <a:srgbClr val="EB6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2" name="Freeform 1234"/>
              <p:cNvSpPr>
                <a:spLocks/>
              </p:cNvSpPr>
              <p:nvPr/>
            </p:nvSpPr>
            <p:spPr bwMode="auto">
              <a:xfrm>
                <a:off x="2495550" y="3948113"/>
                <a:ext cx="33338" cy="31750"/>
              </a:xfrm>
              <a:custGeom>
                <a:avLst/>
                <a:gdLst>
                  <a:gd name="T0" fmla="*/ 3 w 42"/>
                  <a:gd name="T1" fmla="*/ 30 h 41"/>
                  <a:gd name="T2" fmla="*/ 3 w 42"/>
                  <a:gd name="T3" fmla="*/ 30 h 41"/>
                  <a:gd name="T4" fmla="*/ 0 w 42"/>
                  <a:gd name="T5" fmla="*/ 21 h 41"/>
                  <a:gd name="T6" fmla="*/ 2 w 42"/>
                  <a:gd name="T7" fmla="*/ 14 h 41"/>
                  <a:gd name="T8" fmla="*/ 5 w 42"/>
                  <a:gd name="T9" fmla="*/ 8 h 41"/>
                  <a:gd name="T10" fmla="*/ 11 w 42"/>
                  <a:gd name="T11" fmla="*/ 2 h 41"/>
                  <a:gd name="T12" fmla="*/ 11 w 42"/>
                  <a:gd name="T13" fmla="*/ 2 h 41"/>
                  <a:gd name="T14" fmla="*/ 20 w 42"/>
                  <a:gd name="T15" fmla="*/ 0 h 41"/>
                  <a:gd name="T16" fmla="*/ 27 w 42"/>
                  <a:gd name="T17" fmla="*/ 0 h 41"/>
                  <a:gd name="T18" fmla="*/ 35 w 42"/>
                  <a:gd name="T19" fmla="*/ 5 h 41"/>
                  <a:gd name="T20" fmla="*/ 39 w 42"/>
                  <a:gd name="T21" fmla="*/ 11 h 41"/>
                  <a:gd name="T22" fmla="*/ 39 w 42"/>
                  <a:gd name="T23" fmla="*/ 11 h 41"/>
                  <a:gd name="T24" fmla="*/ 42 w 42"/>
                  <a:gd name="T25" fmla="*/ 18 h 41"/>
                  <a:gd name="T26" fmla="*/ 41 w 42"/>
                  <a:gd name="T27" fmla="*/ 26 h 41"/>
                  <a:gd name="T28" fmla="*/ 36 w 42"/>
                  <a:gd name="T29" fmla="*/ 33 h 41"/>
                  <a:gd name="T30" fmla="*/ 30 w 42"/>
                  <a:gd name="T31" fmla="*/ 39 h 41"/>
                  <a:gd name="T32" fmla="*/ 30 w 42"/>
                  <a:gd name="T33" fmla="*/ 39 h 41"/>
                  <a:gd name="T34" fmla="*/ 23 w 42"/>
                  <a:gd name="T35" fmla="*/ 41 h 41"/>
                  <a:gd name="T36" fmla="*/ 15 w 42"/>
                  <a:gd name="T37" fmla="*/ 39 h 41"/>
                  <a:gd name="T38" fmla="*/ 8 w 42"/>
                  <a:gd name="T39" fmla="*/ 36 h 41"/>
                  <a:gd name="T40" fmla="*/ 3 w 42"/>
                  <a:gd name="T41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41">
                    <a:moveTo>
                      <a:pt x="3" y="30"/>
                    </a:moveTo>
                    <a:lnTo>
                      <a:pt x="3" y="30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5" y="8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20" y="0"/>
                    </a:lnTo>
                    <a:lnTo>
                      <a:pt x="27" y="0"/>
                    </a:lnTo>
                    <a:lnTo>
                      <a:pt x="35" y="5"/>
                    </a:lnTo>
                    <a:lnTo>
                      <a:pt x="39" y="11"/>
                    </a:lnTo>
                    <a:lnTo>
                      <a:pt x="39" y="11"/>
                    </a:lnTo>
                    <a:lnTo>
                      <a:pt x="42" y="18"/>
                    </a:lnTo>
                    <a:lnTo>
                      <a:pt x="41" y="26"/>
                    </a:lnTo>
                    <a:lnTo>
                      <a:pt x="36" y="33"/>
                    </a:lnTo>
                    <a:lnTo>
                      <a:pt x="30" y="39"/>
                    </a:lnTo>
                    <a:lnTo>
                      <a:pt x="30" y="39"/>
                    </a:lnTo>
                    <a:lnTo>
                      <a:pt x="23" y="41"/>
                    </a:lnTo>
                    <a:lnTo>
                      <a:pt x="15" y="39"/>
                    </a:lnTo>
                    <a:lnTo>
                      <a:pt x="8" y="36"/>
                    </a:lnTo>
                    <a:lnTo>
                      <a:pt x="3" y="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3" name="Freeform 1235"/>
              <p:cNvSpPr>
                <a:spLocks/>
              </p:cNvSpPr>
              <p:nvPr/>
            </p:nvSpPr>
            <p:spPr bwMode="auto">
              <a:xfrm>
                <a:off x="2549525" y="4079875"/>
                <a:ext cx="96838" cy="95250"/>
              </a:xfrm>
              <a:custGeom>
                <a:avLst/>
                <a:gdLst>
                  <a:gd name="T0" fmla="*/ 6 w 121"/>
                  <a:gd name="T1" fmla="*/ 90 h 122"/>
                  <a:gd name="T2" fmla="*/ 6 w 121"/>
                  <a:gd name="T3" fmla="*/ 90 h 122"/>
                  <a:gd name="T4" fmla="*/ 1 w 121"/>
                  <a:gd name="T5" fmla="*/ 78 h 122"/>
                  <a:gd name="T6" fmla="*/ 0 w 121"/>
                  <a:gd name="T7" fmla="*/ 66 h 122"/>
                  <a:gd name="T8" fmla="*/ 0 w 121"/>
                  <a:gd name="T9" fmla="*/ 54 h 122"/>
                  <a:gd name="T10" fmla="*/ 3 w 121"/>
                  <a:gd name="T11" fmla="*/ 44 h 122"/>
                  <a:gd name="T12" fmla="*/ 7 w 121"/>
                  <a:gd name="T13" fmla="*/ 33 h 122"/>
                  <a:gd name="T14" fmla="*/ 13 w 121"/>
                  <a:gd name="T15" fmla="*/ 23 h 122"/>
                  <a:gd name="T16" fmla="*/ 22 w 121"/>
                  <a:gd name="T17" fmla="*/ 14 h 122"/>
                  <a:gd name="T18" fmla="*/ 33 w 121"/>
                  <a:gd name="T19" fmla="*/ 8 h 122"/>
                  <a:gd name="T20" fmla="*/ 33 w 121"/>
                  <a:gd name="T21" fmla="*/ 8 h 122"/>
                  <a:gd name="T22" fmla="*/ 43 w 121"/>
                  <a:gd name="T23" fmla="*/ 3 h 122"/>
                  <a:gd name="T24" fmla="*/ 55 w 121"/>
                  <a:gd name="T25" fmla="*/ 0 h 122"/>
                  <a:gd name="T26" fmla="*/ 67 w 121"/>
                  <a:gd name="T27" fmla="*/ 0 h 122"/>
                  <a:gd name="T28" fmla="*/ 79 w 121"/>
                  <a:gd name="T29" fmla="*/ 3 h 122"/>
                  <a:gd name="T30" fmla="*/ 90 w 121"/>
                  <a:gd name="T31" fmla="*/ 8 h 122"/>
                  <a:gd name="T32" fmla="*/ 99 w 121"/>
                  <a:gd name="T33" fmla="*/ 14 h 122"/>
                  <a:gd name="T34" fmla="*/ 108 w 121"/>
                  <a:gd name="T35" fmla="*/ 23 h 122"/>
                  <a:gd name="T36" fmla="*/ 115 w 121"/>
                  <a:gd name="T37" fmla="*/ 33 h 122"/>
                  <a:gd name="T38" fmla="*/ 115 w 121"/>
                  <a:gd name="T39" fmla="*/ 33 h 122"/>
                  <a:gd name="T40" fmla="*/ 120 w 121"/>
                  <a:gd name="T41" fmla="*/ 45 h 122"/>
                  <a:gd name="T42" fmla="*/ 121 w 121"/>
                  <a:gd name="T43" fmla="*/ 56 h 122"/>
                  <a:gd name="T44" fmla="*/ 121 w 121"/>
                  <a:gd name="T45" fmla="*/ 68 h 122"/>
                  <a:gd name="T46" fmla="*/ 118 w 121"/>
                  <a:gd name="T47" fmla="*/ 80 h 122"/>
                  <a:gd name="T48" fmla="*/ 114 w 121"/>
                  <a:gd name="T49" fmla="*/ 90 h 122"/>
                  <a:gd name="T50" fmla="*/ 108 w 121"/>
                  <a:gd name="T51" fmla="*/ 101 h 122"/>
                  <a:gd name="T52" fmla="*/ 99 w 121"/>
                  <a:gd name="T53" fmla="*/ 108 h 122"/>
                  <a:gd name="T54" fmla="*/ 88 w 121"/>
                  <a:gd name="T55" fmla="*/ 116 h 122"/>
                  <a:gd name="T56" fmla="*/ 88 w 121"/>
                  <a:gd name="T57" fmla="*/ 116 h 122"/>
                  <a:gd name="T58" fmla="*/ 78 w 121"/>
                  <a:gd name="T59" fmla="*/ 120 h 122"/>
                  <a:gd name="T60" fmla="*/ 66 w 121"/>
                  <a:gd name="T61" fmla="*/ 122 h 122"/>
                  <a:gd name="T62" fmla="*/ 54 w 121"/>
                  <a:gd name="T63" fmla="*/ 122 h 122"/>
                  <a:gd name="T64" fmla="*/ 42 w 121"/>
                  <a:gd name="T65" fmla="*/ 120 h 122"/>
                  <a:gd name="T66" fmla="*/ 31 w 121"/>
                  <a:gd name="T67" fmla="*/ 116 h 122"/>
                  <a:gd name="T68" fmla="*/ 22 w 121"/>
                  <a:gd name="T69" fmla="*/ 108 h 122"/>
                  <a:gd name="T70" fmla="*/ 13 w 121"/>
                  <a:gd name="T71" fmla="*/ 101 h 122"/>
                  <a:gd name="T72" fmla="*/ 6 w 121"/>
                  <a:gd name="T73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1" h="122">
                    <a:moveTo>
                      <a:pt x="6" y="90"/>
                    </a:moveTo>
                    <a:lnTo>
                      <a:pt x="6" y="90"/>
                    </a:lnTo>
                    <a:lnTo>
                      <a:pt x="1" y="7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3" y="44"/>
                    </a:lnTo>
                    <a:lnTo>
                      <a:pt x="7" y="33"/>
                    </a:lnTo>
                    <a:lnTo>
                      <a:pt x="13" y="23"/>
                    </a:lnTo>
                    <a:lnTo>
                      <a:pt x="22" y="14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43" y="3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79" y="3"/>
                    </a:lnTo>
                    <a:lnTo>
                      <a:pt x="90" y="8"/>
                    </a:lnTo>
                    <a:lnTo>
                      <a:pt x="99" y="14"/>
                    </a:lnTo>
                    <a:lnTo>
                      <a:pt x="108" y="23"/>
                    </a:lnTo>
                    <a:lnTo>
                      <a:pt x="115" y="33"/>
                    </a:lnTo>
                    <a:lnTo>
                      <a:pt x="115" y="33"/>
                    </a:lnTo>
                    <a:lnTo>
                      <a:pt x="120" y="45"/>
                    </a:lnTo>
                    <a:lnTo>
                      <a:pt x="121" y="56"/>
                    </a:lnTo>
                    <a:lnTo>
                      <a:pt x="121" y="68"/>
                    </a:lnTo>
                    <a:lnTo>
                      <a:pt x="118" y="80"/>
                    </a:lnTo>
                    <a:lnTo>
                      <a:pt x="114" y="90"/>
                    </a:lnTo>
                    <a:lnTo>
                      <a:pt x="108" y="101"/>
                    </a:lnTo>
                    <a:lnTo>
                      <a:pt x="99" y="108"/>
                    </a:lnTo>
                    <a:lnTo>
                      <a:pt x="88" y="116"/>
                    </a:lnTo>
                    <a:lnTo>
                      <a:pt x="88" y="116"/>
                    </a:lnTo>
                    <a:lnTo>
                      <a:pt x="78" y="120"/>
                    </a:lnTo>
                    <a:lnTo>
                      <a:pt x="66" y="122"/>
                    </a:lnTo>
                    <a:lnTo>
                      <a:pt x="54" y="122"/>
                    </a:lnTo>
                    <a:lnTo>
                      <a:pt x="42" y="120"/>
                    </a:lnTo>
                    <a:lnTo>
                      <a:pt x="31" y="116"/>
                    </a:lnTo>
                    <a:lnTo>
                      <a:pt x="22" y="108"/>
                    </a:lnTo>
                    <a:lnTo>
                      <a:pt x="13" y="101"/>
                    </a:lnTo>
                    <a:lnTo>
                      <a:pt x="6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4" name="Freeform 1236"/>
              <p:cNvSpPr>
                <a:spLocks/>
              </p:cNvSpPr>
              <p:nvPr/>
            </p:nvSpPr>
            <p:spPr bwMode="auto">
              <a:xfrm>
                <a:off x="2549525" y="4079875"/>
                <a:ext cx="96838" cy="95250"/>
              </a:xfrm>
              <a:custGeom>
                <a:avLst/>
                <a:gdLst>
                  <a:gd name="T0" fmla="*/ 6 w 121"/>
                  <a:gd name="T1" fmla="*/ 90 h 122"/>
                  <a:gd name="T2" fmla="*/ 6 w 121"/>
                  <a:gd name="T3" fmla="*/ 90 h 122"/>
                  <a:gd name="T4" fmla="*/ 1 w 121"/>
                  <a:gd name="T5" fmla="*/ 78 h 122"/>
                  <a:gd name="T6" fmla="*/ 0 w 121"/>
                  <a:gd name="T7" fmla="*/ 66 h 122"/>
                  <a:gd name="T8" fmla="*/ 0 w 121"/>
                  <a:gd name="T9" fmla="*/ 54 h 122"/>
                  <a:gd name="T10" fmla="*/ 3 w 121"/>
                  <a:gd name="T11" fmla="*/ 44 h 122"/>
                  <a:gd name="T12" fmla="*/ 7 w 121"/>
                  <a:gd name="T13" fmla="*/ 33 h 122"/>
                  <a:gd name="T14" fmla="*/ 13 w 121"/>
                  <a:gd name="T15" fmla="*/ 23 h 122"/>
                  <a:gd name="T16" fmla="*/ 22 w 121"/>
                  <a:gd name="T17" fmla="*/ 14 h 122"/>
                  <a:gd name="T18" fmla="*/ 33 w 121"/>
                  <a:gd name="T19" fmla="*/ 8 h 122"/>
                  <a:gd name="T20" fmla="*/ 33 w 121"/>
                  <a:gd name="T21" fmla="*/ 8 h 122"/>
                  <a:gd name="T22" fmla="*/ 43 w 121"/>
                  <a:gd name="T23" fmla="*/ 3 h 122"/>
                  <a:gd name="T24" fmla="*/ 55 w 121"/>
                  <a:gd name="T25" fmla="*/ 0 h 122"/>
                  <a:gd name="T26" fmla="*/ 67 w 121"/>
                  <a:gd name="T27" fmla="*/ 0 h 122"/>
                  <a:gd name="T28" fmla="*/ 79 w 121"/>
                  <a:gd name="T29" fmla="*/ 3 h 122"/>
                  <a:gd name="T30" fmla="*/ 90 w 121"/>
                  <a:gd name="T31" fmla="*/ 8 h 122"/>
                  <a:gd name="T32" fmla="*/ 99 w 121"/>
                  <a:gd name="T33" fmla="*/ 14 h 122"/>
                  <a:gd name="T34" fmla="*/ 108 w 121"/>
                  <a:gd name="T35" fmla="*/ 23 h 122"/>
                  <a:gd name="T36" fmla="*/ 115 w 121"/>
                  <a:gd name="T37" fmla="*/ 33 h 122"/>
                  <a:gd name="T38" fmla="*/ 115 w 121"/>
                  <a:gd name="T39" fmla="*/ 33 h 122"/>
                  <a:gd name="T40" fmla="*/ 120 w 121"/>
                  <a:gd name="T41" fmla="*/ 45 h 122"/>
                  <a:gd name="T42" fmla="*/ 121 w 121"/>
                  <a:gd name="T43" fmla="*/ 56 h 122"/>
                  <a:gd name="T44" fmla="*/ 121 w 121"/>
                  <a:gd name="T45" fmla="*/ 68 h 122"/>
                  <a:gd name="T46" fmla="*/ 118 w 121"/>
                  <a:gd name="T47" fmla="*/ 80 h 122"/>
                  <a:gd name="T48" fmla="*/ 114 w 121"/>
                  <a:gd name="T49" fmla="*/ 90 h 122"/>
                  <a:gd name="T50" fmla="*/ 108 w 121"/>
                  <a:gd name="T51" fmla="*/ 101 h 122"/>
                  <a:gd name="T52" fmla="*/ 99 w 121"/>
                  <a:gd name="T53" fmla="*/ 108 h 122"/>
                  <a:gd name="T54" fmla="*/ 88 w 121"/>
                  <a:gd name="T55" fmla="*/ 116 h 122"/>
                  <a:gd name="T56" fmla="*/ 88 w 121"/>
                  <a:gd name="T57" fmla="*/ 116 h 122"/>
                  <a:gd name="T58" fmla="*/ 78 w 121"/>
                  <a:gd name="T59" fmla="*/ 120 h 122"/>
                  <a:gd name="T60" fmla="*/ 66 w 121"/>
                  <a:gd name="T61" fmla="*/ 122 h 122"/>
                  <a:gd name="T62" fmla="*/ 54 w 121"/>
                  <a:gd name="T63" fmla="*/ 122 h 122"/>
                  <a:gd name="T64" fmla="*/ 42 w 121"/>
                  <a:gd name="T65" fmla="*/ 120 h 122"/>
                  <a:gd name="T66" fmla="*/ 31 w 121"/>
                  <a:gd name="T67" fmla="*/ 116 h 122"/>
                  <a:gd name="T68" fmla="*/ 22 w 121"/>
                  <a:gd name="T69" fmla="*/ 108 h 122"/>
                  <a:gd name="T70" fmla="*/ 13 w 121"/>
                  <a:gd name="T71" fmla="*/ 101 h 122"/>
                  <a:gd name="T72" fmla="*/ 6 w 121"/>
                  <a:gd name="T73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1" h="122">
                    <a:moveTo>
                      <a:pt x="6" y="90"/>
                    </a:moveTo>
                    <a:lnTo>
                      <a:pt x="6" y="90"/>
                    </a:lnTo>
                    <a:lnTo>
                      <a:pt x="1" y="7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3" y="44"/>
                    </a:lnTo>
                    <a:lnTo>
                      <a:pt x="7" y="33"/>
                    </a:lnTo>
                    <a:lnTo>
                      <a:pt x="13" y="23"/>
                    </a:lnTo>
                    <a:lnTo>
                      <a:pt x="22" y="14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43" y="3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79" y="3"/>
                    </a:lnTo>
                    <a:lnTo>
                      <a:pt x="90" y="8"/>
                    </a:lnTo>
                    <a:lnTo>
                      <a:pt x="99" y="14"/>
                    </a:lnTo>
                    <a:lnTo>
                      <a:pt x="108" y="23"/>
                    </a:lnTo>
                    <a:lnTo>
                      <a:pt x="115" y="33"/>
                    </a:lnTo>
                    <a:lnTo>
                      <a:pt x="115" y="33"/>
                    </a:lnTo>
                    <a:lnTo>
                      <a:pt x="120" y="45"/>
                    </a:lnTo>
                    <a:lnTo>
                      <a:pt x="121" y="56"/>
                    </a:lnTo>
                    <a:lnTo>
                      <a:pt x="121" y="68"/>
                    </a:lnTo>
                    <a:lnTo>
                      <a:pt x="118" y="80"/>
                    </a:lnTo>
                    <a:lnTo>
                      <a:pt x="114" y="90"/>
                    </a:lnTo>
                    <a:lnTo>
                      <a:pt x="108" y="101"/>
                    </a:lnTo>
                    <a:lnTo>
                      <a:pt x="99" y="108"/>
                    </a:lnTo>
                    <a:lnTo>
                      <a:pt x="88" y="116"/>
                    </a:lnTo>
                    <a:lnTo>
                      <a:pt x="88" y="116"/>
                    </a:lnTo>
                    <a:lnTo>
                      <a:pt x="78" y="120"/>
                    </a:lnTo>
                    <a:lnTo>
                      <a:pt x="66" y="122"/>
                    </a:lnTo>
                    <a:lnTo>
                      <a:pt x="54" y="122"/>
                    </a:lnTo>
                    <a:lnTo>
                      <a:pt x="42" y="120"/>
                    </a:lnTo>
                    <a:lnTo>
                      <a:pt x="31" y="116"/>
                    </a:lnTo>
                    <a:lnTo>
                      <a:pt x="22" y="108"/>
                    </a:lnTo>
                    <a:lnTo>
                      <a:pt x="13" y="101"/>
                    </a:lnTo>
                    <a:lnTo>
                      <a:pt x="6" y="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5" name="Freeform 1237"/>
              <p:cNvSpPr>
                <a:spLocks/>
              </p:cNvSpPr>
              <p:nvPr/>
            </p:nvSpPr>
            <p:spPr bwMode="auto">
              <a:xfrm>
                <a:off x="2549525" y="4079875"/>
                <a:ext cx="96838" cy="95250"/>
              </a:xfrm>
              <a:custGeom>
                <a:avLst/>
                <a:gdLst>
                  <a:gd name="T0" fmla="*/ 6 w 121"/>
                  <a:gd name="T1" fmla="*/ 90 h 122"/>
                  <a:gd name="T2" fmla="*/ 6 w 121"/>
                  <a:gd name="T3" fmla="*/ 90 h 122"/>
                  <a:gd name="T4" fmla="*/ 1 w 121"/>
                  <a:gd name="T5" fmla="*/ 78 h 122"/>
                  <a:gd name="T6" fmla="*/ 0 w 121"/>
                  <a:gd name="T7" fmla="*/ 66 h 122"/>
                  <a:gd name="T8" fmla="*/ 0 w 121"/>
                  <a:gd name="T9" fmla="*/ 54 h 122"/>
                  <a:gd name="T10" fmla="*/ 3 w 121"/>
                  <a:gd name="T11" fmla="*/ 44 h 122"/>
                  <a:gd name="T12" fmla="*/ 7 w 121"/>
                  <a:gd name="T13" fmla="*/ 33 h 122"/>
                  <a:gd name="T14" fmla="*/ 13 w 121"/>
                  <a:gd name="T15" fmla="*/ 23 h 122"/>
                  <a:gd name="T16" fmla="*/ 22 w 121"/>
                  <a:gd name="T17" fmla="*/ 14 h 122"/>
                  <a:gd name="T18" fmla="*/ 33 w 121"/>
                  <a:gd name="T19" fmla="*/ 8 h 122"/>
                  <a:gd name="T20" fmla="*/ 33 w 121"/>
                  <a:gd name="T21" fmla="*/ 8 h 122"/>
                  <a:gd name="T22" fmla="*/ 43 w 121"/>
                  <a:gd name="T23" fmla="*/ 3 h 122"/>
                  <a:gd name="T24" fmla="*/ 55 w 121"/>
                  <a:gd name="T25" fmla="*/ 0 h 122"/>
                  <a:gd name="T26" fmla="*/ 67 w 121"/>
                  <a:gd name="T27" fmla="*/ 0 h 122"/>
                  <a:gd name="T28" fmla="*/ 79 w 121"/>
                  <a:gd name="T29" fmla="*/ 3 h 122"/>
                  <a:gd name="T30" fmla="*/ 90 w 121"/>
                  <a:gd name="T31" fmla="*/ 8 h 122"/>
                  <a:gd name="T32" fmla="*/ 99 w 121"/>
                  <a:gd name="T33" fmla="*/ 14 h 122"/>
                  <a:gd name="T34" fmla="*/ 108 w 121"/>
                  <a:gd name="T35" fmla="*/ 23 h 122"/>
                  <a:gd name="T36" fmla="*/ 115 w 121"/>
                  <a:gd name="T37" fmla="*/ 33 h 122"/>
                  <a:gd name="T38" fmla="*/ 115 w 121"/>
                  <a:gd name="T39" fmla="*/ 33 h 122"/>
                  <a:gd name="T40" fmla="*/ 120 w 121"/>
                  <a:gd name="T41" fmla="*/ 45 h 122"/>
                  <a:gd name="T42" fmla="*/ 121 w 121"/>
                  <a:gd name="T43" fmla="*/ 56 h 122"/>
                  <a:gd name="T44" fmla="*/ 121 w 121"/>
                  <a:gd name="T45" fmla="*/ 68 h 122"/>
                  <a:gd name="T46" fmla="*/ 118 w 121"/>
                  <a:gd name="T47" fmla="*/ 80 h 122"/>
                  <a:gd name="T48" fmla="*/ 114 w 121"/>
                  <a:gd name="T49" fmla="*/ 90 h 122"/>
                  <a:gd name="T50" fmla="*/ 108 w 121"/>
                  <a:gd name="T51" fmla="*/ 101 h 122"/>
                  <a:gd name="T52" fmla="*/ 99 w 121"/>
                  <a:gd name="T53" fmla="*/ 108 h 122"/>
                  <a:gd name="T54" fmla="*/ 88 w 121"/>
                  <a:gd name="T55" fmla="*/ 116 h 122"/>
                  <a:gd name="T56" fmla="*/ 88 w 121"/>
                  <a:gd name="T57" fmla="*/ 116 h 122"/>
                  <a:gd name="T58" fmla="*/ 78 w 121"/>
                  <a:gd name="T59" fmla="*/ 120 h 122"/>
                  <a:gd name="T60" fmla="*/ 66 w 121"/>
                  <a:gd name="T61" fmla="*/ 122 h 122"/>
                  <a:gd name="T62" fmla="*/ 54 w 121"/>
                  <a:gd name="T63" fmla="*/ 122 h 122"/>
                  <a:gd name="T64" fmla="*/ 42 w 121"/>
                  <a:gd name="T65" fmla="*/ 120 h 122"/>
                  <a:gd name="T66" fmla="*/ 31 w 121"/>
                  <a:gd name="T67" fmla="*/ 116 h 122"/>
                  <a:gd name="T68" fmla="*/ 22 w 121"/>
                  <a:gd name="T69" fmla="*/ 108 h 122"/>
                  <a:gd name="T70" fmla="*/ 13 w 121"/>
                  <a:gd name="T71" fmla="*/ 101 h 122"/>
                  <a:gd name="T72" fmla="*/ 6 w 121"/>
                  <a:gd name="T73" fmla="*/ 90 h 122"/>
                  <a:gd name="T74" fmla="*/ 6 w 121"/>
                  <a:gd name="T75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1" h="122">
                    <a:moveTo>
                      <a:pt x="6" y="90"/>
                    </a:moveTo>
                    <a:lnTo>
                      <a:pt x="6" y="90"/>
                    </a:lnTo>
                    <a:lnTo>
                      <a:pt x="1" y="7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3" y="44"/>
                    </a:lnTo>
                    <a:lnTo>
                      <a:pt x="7" y="33"/>
                    </a:lnTo>
                    <a:lnTo>
                      <a:pt x="13" y="23"/>
                    </a:lnTo>
                    <a:lnTo>
                      <a:pt x="22" y="14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43" y="3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79" y="3"/>
                    </a:lnTo>
                    <a:lnTo>
                      <a:pt x="90" y="8"/>
                    </a:lnTo>
                    <a:lnTo>
                      <a:pt x="99" y="14"/>
                    </a:lnTo>
                    <a:lnTo>
                      <a:pt x="108" y="23"/>
                    </a:lnTo>
                    <a:lnTo>
                      <a:pt x="115" y="33"/>
                    </a:lnTo>
                    <a:lnTo>
                      <a:pt x="115" y="33"/>
                    </a:lnTo>
                    <a:lnTo>
                      <a:pt x="120" y="45"/>
                    </a:lnTo>
                    <a:lnTo>
                      <a:pt x="121" y="56"/>
                    </a:lnTo>
                    <a:lnTo>
                      <a:pt x="121" y="68"/>
                    </a:lnTo>
                    <a:lnTo>
                      <a:pt x="118" y="80"/>
                    </a:lnTo>
                    <a:lnTo>
                      <a:pt x="114" y="90"/>
                    </a:lnTo>
                    <a:lnTo>
                      <a:pt x="108" y="101"/>
                    </a:lnTo>
                    <a:lnTo>
                      <a:pt x="99" y="108"/>
                    </a:lnTo>
                    <a:lnTo>
                      <a:pt x="88" y="116"/>
                    </a:lnTo>
                    <a:lnTo>
                      <a:pt x="88" y="116"/>
                    </a:lnTo>
                    <a:lnTo>
                      <a:pt x="78" y="120"/>
                    </a:lnTo>
                    <a:lnTo>
                      <a:pt x="66" y="122"/>
                    </a:lnTo>
                    <a:lnTo>
                      <a:pt x="54" y="122"/>
                    </a:lnTo>
                    <a:lnTo>
                      <a:pt x="42" y="120"/>
                    </a:lnTo>
                    <a:lnTo>
                      <a:pt x="31" y="116"/>
                    </a:lnTo>
                    <a:lnTo>
                      <a:pt x="22" y="108"/>
                    </a:lnTo>
                    <a:lnTo>
                      <a:pt x="13" y="101"/>
                    </a:lnTo>
                    <a:lnTo>
                      <a:pt x="6" y="90"/>
                    </a:lnTo>
                    <a:lnTo>
                      <a:pt x="6" y="90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6" name="Freeform 1238"/>
              <p:cNvSpPr>
                <a:spLocks/>
              </p:cNvSpPr>
              <p:nvPr/>
            </p:nvSpPr>
            <p:spPr bwMode="auto">
              <a:xfrm>
                <a:off x="2576513" y="4106863"/>
                <a:ext cx="41275" cy="41275"/>
              </a:xfrm>
              <a:custGeom>
                <a:avLst/>
                <a:gdLst>
                  <a:gd name="T0" fmla="*/ 3 w 53"/>
                  <a:gd name="T1" fmla="*/ 39 h 52"/>
                  <a:gd name="T2" fmla="*/ 3 w 53"/>
                  <a:gd name="T3" fmla="*/ 39 h 52"/>
                  <a:gd name="T4" fmla="*/ 2 w 53"/>
                  <a:gd name="T5" fmla="*/ 34 h 52"/>
                  <a:gd name="T6" fmla="*/ 0 w 53"/>
                  <a:gd name="T7" fmla="*/ 28 h 52"/>
                  <a:gd name="T8" fmla="*/ 0 w 53"/>
                  <a:gd name="T9" fmla="*/ 24 h 52"/>
                  <a:gd name="T10" fmla="*/ 2 w 53"/>
                  <a:gd name="T11" fmla="*/ 19 h 52"/>
                  <a:gd name="T12" fmla="*/ 3 w 53"/>
                  <a:gd name="T13" fmla="*/ 15 h 52"/>
                  <a:gd name="T14" fmla="*/ 6 w 53"/>
                  <a:gd name="T15" fmla="*/ 10 h 52"/>
                  <a:gd name="T16" fmla="*/ 9 w 53"/>
                  <a:gd name="T17" fmla="*/ 6 h 52"/>
                  <a:gd name="T18" fmla="*/ 14 w 53"/>
                  <a:gd name="T19" fmla="*/ 3 h 52"/>
                  <a:gd name="T20" fmla="*/ 14 w 53"/>
                  <a:gd name="T21" fmla="*/ 3 h 52"/>
                  <a:gd name="T22" fmla="*/ 20 w 53"/>
                  <a:gd name="T23" fmla="*/ 1 h 52"/>
                  <a:gd name="T24" fmla="*/ 24 w 53"/>
                  <a:gd name="T25" fmla="*/ 0 h 52"/>
                  <a:gd name="T26" fmla="*/ 29 w 53"/>
                  <a:gd name="T27" fmla="*/ 0 h 52"/>
                  <a:gd name="T28" fmla="*/ 35 w 53"/>
                  <a:gd name="T29" fmla="*/ 1 h 52"/>
                  <a:gd name="T30" fmla="*/ 39 w 53"/>
                  <a:gd name="T31" fmla="*/ 3 h 52"/>
                  <a:gd name="T32" fmla="*/ 44 w 53"/>
                  <a:gd name="T33" fmla="*/ 6 h 52"/>
                  <a:gd name="T34" fmla="*/ 47 w 53"/>
                  <a:gd name="T35" fmla="*/ 10 h 52"/>
                  <a:gd name="T36" fmla="*/ 50 w 53"/>
                  <a:gd name="T37" fmla="*/ 15 h 52"/>
                  <a:gd name="T38" fmla="*/ 50 w 53"/>
                  <a:gd name="T39" fmla="*/ 15 h 52"/>
                  <a:gd name="T40" fmla="*/ 51 w 53"/>
                  <a:gd name="T41" fmla="*/ 19 h 52"/>
                  <a:gd name="T42" fmla="*/ 53 w 53"/>
                  <a:gd name="T43" fmla="*/ 24 h 52"/>
                  <a:gd name="T44" fmla="*/ 53 w 53"/>
                  <a:gd name="T45" fmla="*/ 30 h 52"/>
                  <a:gd name="T46" fmla="*/ 51 w 53"/>
                  <a:gd name="T47" fmla="*/ 34 h 52"/>
                  <a:gd name="T48" fmla="*/ 50 w 53"/>
                  <a:gd name="T49" fmla="*/ 39 h 52"/>
                  <a:gd name="T50" fmla="*/ 47 w 53"/>
                  <a:gd name="T51" fmla="*/ 43 h 52"/>
                  <a:gd name="T52" fmla="*/ 44 w 53"/>
                  <a:gd name="T53" fmla="*/ 46 h 52"/>
                  <a:gd name="T54" fmla="*/ 39 w 53"/>
                  <a:gd name="T55" fmla="*/ 49 h 52"/>
                  <a:gd name="T56" fmla="*/ 39 w 53"/>
                  <a:gd name="T57" fmla="*/ 49 h 52"/>
                  <a:gd name="T58" fmla="*/ 33 w 53"/>
                  <a:gd name="T59" fmla="*/ 52 h 52"/>
                  <a:gd name="T60" fmla="*/ 29 w 53"/>
                  <a:gd name="T61" fmla="*/ 52 h 52"/>
                  <a:gd name="T62" fmla="*/ 24 w 53"/>
                  <a:gd name="T63" fmla="*/ 52 h 52"/>
                  <a:gd name="T64" fmla="*/ 18 w 53"/>
                  <a:gd name="T65" fmla="*/ 52 h 52"/>
                  <a:gd name="T66" fmla="*/ 14 w 53"/>
                  <a:gd name="T67" fmla="*/ 49 h 52"/>
                  <a:gd name="T68" fmla="*/ 9 w 53"/>
                  <a:gd name="T69" fmla="*/ 46 h 52"/>
                  <a:gd name="T70" fmla="*/ 6 w 53"/>
                  <a:gd name="T71" fmla="*/ 43 h 52"/>
                  <a:gd name="T72" fmla="*/ 3 w 53"/>
                  <a:gd name="T73" fmla="*/ 3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52">
                    <a:moveTo>
                      <a:pt x="3" y="39"/>
                    </a:moveTo>
                    <a:lnTo>
                      <a:pt x="3" y="39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2" y="19"/>
                    </a:lnTo>
                    <a:lnTo>
                      <a:pt x="3" y="15"/>
                    </a:lnTo>
                    <a:lnTo>
                      <a:pt x="6" y="10"/>
                    </a:lnTo>
                    <a:lnTo>
                      <a:pt x="9" y="6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5" y="1"/>
                    </a:lnTo>
                    <a:lnTo>
                      <a:pt x="39" y="3"/>
                    </a:lnTo>
                    <a:lnTo>
                      <a:pt x="44" y="6"/>
                    </a:lnTo>
                    <a:lnTo>
                      <a:pt x="47" y="10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1" y="19"/>
                    </a:lnTo>
                    <a:lnTo>
                      <a:pt x="53" y="24"/>
                    </a:lnTo>
                    <a:lnTo>
                      <a:pt x="53" y="30"/>
                    </a:lnTo>
                    <a:lnTo>
                      <a:pt x="51" y="34"/>
                    </a:lnTo>
                    <a:lnTo>
                      <a:pt x="50" y="39"/>
                    </a:lnTo>
                    <a:lnTo>
                      <a:pt x="47" y="43"/>
                    </a:lnTo>
                    <a:lnTo>
                      <a:pt x="44" y="46"/>
                    </a:lnTo>
                    <a:lnTo>
                      <a:pt x="39" y="49"/>
                    </a:lnTo>
                    <a:lnTo>
                      <a:pt x="39" y="49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24" y="52"/>
                    </a:lnTo>
                    <a:lnTo>
                      <a:pt x="18" y="52"/>
                    </a:lnTo>
                    <a:lnTo>
                      <a:pt x="14" y="49"/>
                    </a:lnTo>
                    <a:lnTo>
                      <a:pt x="9" y="46"/>
                    </a:lnTo>
                    <a:lnTo>
                      <a:pt x="6" y="43"/>
                    </a:lnTo>
                    <a:lnTo>
                      <a:pt x="3" y="39"/>
                    </a:lnTo>
                    <a:close/>
                  </a:path>
                </a:pathLst>
              </a:custGeom>
              <a:solidFill>
                <a:srgbClr val="EB6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7" name="Freeform 1239"/>
              <p:cNvSpPr>
                <a:spLocks/>
              </p:cNvSpPr>
              <p:nvPr/>
            </p:nvSpPr>
            <p:spPr bwMode="auto">
              <a:xfrm>
                <a:off x="2576513" y="4106863"/>
                <a:ext cx="41275" cy="41275"/>
              </a:xfrm>
              <a:custGeom>
                <a:avLst/>
                <a:gdLst>
                  <a:gd name="T0" fmla="*/ 3 w 53"/>
                  <a:gd name="T1" fmla="*/ 39 h 52"/>
                  <a:gd name="T2" fmla="*/ 3 w 53"/>
                  <a:gd name="T3" fmla="*/ 39 h 52"/>
                  <a:gd name="T4" fmla="*/ 2 w 53"/>
                  <a:gd name="T5" fmla="*/ 34 h 52"/>
                  <a:gd name="T6" fmla="*/ 0 w 53"/>
                  <a:gd name="T7" fmla="*/ 28 h 52"/>
                  <a:gd name="T8" fmla="*/ 0 w 53"/>
                  <a:gd name="T9" fmla="*/ 24 h 52"/>
                  <a:gd name="T10" fmla="*/ 2 w 53"/>
                  <a:gd name="T11" fmla="*/ 19 h 52"/>
                  <a:gd name="T12" fmla="*/ 3 w 53"/>
                  <a:gd name="T13" fmla="*/ 15 h 52"/>
                  <a:gd name="T14" fmla="*/ 6 w 53"/>
                  <a:gd name="T15" fmla="*/ 10 h 52"/>
                  <a:gd name="T16" fmla="*/ 9 w 53"/>
                  <a:gd name="T17" fmla="*/ 6 h 52"/>
                  <a:gd name="T18" fmla="*/ 14 w 53"/>
                  <a:gd name="T19" fmla="*/ 3 h 52"/>
                  <a:gd name="T20" fmla="*/ 14 w 53"/>
                  <a:gd name="T21" fmla="*/ 3 h 52"/>
                  <a:gd name="T22" fmla="*/ 20 w 53"/>
                  <a:gd name="T23" fmla="*/ 1 h 52"/>
                  <a:gd name="T24" fmla="*/ 24 w 53"/>
                  <a:gd name="T25" fmla="*/ 0 h 52"/>
                  <a:gd name="T26" fmla="*/ 29 w 53"/>
                  <a:gd name="T27" fmla="*/ 0 h 52"/>
                  <a:gd name="T28" fmla="*/ 35 w 53"/>
                  <a:gd name="T29" fmla="*/ 1 h 52"/>
                  <a:gd name="T30" fmla="*/ 39 w 53"/>
                  <a:gd name="T31" fmla="*/ 3 h 52"/>
                  <a:gd name="T32" fmla="*/ 44 w 53"/>
                  <a:gd name="T33" fmla="*/ 6 h 52"/>
                  <a:gd name="T34" fmla="*/ 47 w 53"/>
                  <a:gd name="T35" fmla="*/ 10 h 52"/>
                  <a:gd name="T36" fmla="*/ 50 w 53"/>
                  <a:gd name="T37" fmla="*/ 15 h 52"/>
                  <a:gd name="T38" fmla="*/ 50 w 53"/>
                  <a:gd name="T39" fmla="*/ 15 h 52"/>
                  <a:gd name="T40" fmla="*/ 51 w 53"/>
                  <a:gd name="T41" fmla="*/ 19 h 52"/>
                  <a:gd name="T42" fmla="*/ 53 w 53"/>
                  <a:gd name="T43" fmla="*/ 24 h 52"/>
                  <a:gd name="T44" fmla="*/ 53 w 53"/>
                  <a:gd name="T45" fmla="*/ 30 h 52"/>
                  <a:gd name="T46" fmla="*/ 51 w 53"/>
                  <a:gd name="T47" fmla="*/ 34 h 52"/>
                  <a:gd name="T48" fmla="*/ 50 w 53"/>
                  <a:gd name="T49" fmla="*/ 39 h 52"/>
                  <a:gd name="T50" fmla="*/ 47 w 53"/>
                  <a:gd name="T51" fmla="*/ 43 h 52"/>
                  <a:gd name="T52" fmla="*/ 44 w 53"/>
                  <a:gd name="T53" fmla="*/ 46 h 52"/>
                  <a:gd name="T54" fmla="*/ 39 w 53"/>
                  <a:gd name="T55" fmla="*/ 49 h 52"/>
                  <a:gd name="T56" fmla="*/ 39 w 53"/>
                  <a:gd name="T57" fmla="*/ 49 h 52"/>
                  <a:gd name="T58" fmla="*/ 33 w 53"/>
                  <a:gd name="T59" fmla="*/ 52 h 52"/>
                  <a:gd name="T60" fmla="*/ 29 w 53"/>
                  <a:gd name="T61" fmla="*/ 52 h 52"/>
                  <a:gd name="T62" fmla="*/ 24 w 53"/>
                  <a:gd name="T63" fmla="*/ 52 h 52"/>
                  <a:gd name="T64" fmla="*/ 18 w 53"/>
                  <a:gd name="T65" fmla="*/ 52 h 52"/>
                  <a:gd name="T66" fmla="*/ 14 w 53"/>
                  <a:gd name="T67" fmla="*/ 49 h 52"/>
                  <a:gd name="T68" fmla="*/ 9 w 53"/>
                  <a:gd name="T69" fmla="*/ 46 h 52"/>
                  <a:gd name="T70" fmla="*/ 6 w 53"/>
                  <a:gd name="T71" fmla="*/ 43 h 52"/>
                  <a:gd name="T72" fmla="*/ 3 w 53"/>
                  <a:gd name="T73" fmla="*/ 3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52">
                    <a:moveTo>
                      <a:pt x="3" y="39"/>
                    </a:moveTo>
                    <a:lnTo>
                      <a:pt x="3" y="39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2" y="19"/>
                    </a:lnTo>
                    <a:lnTo>
                      <a:pt x="3" y="15"/>
                    </a:lnTo>
                    <a:lnTo>
                      <a:pt x="6" y="10"/>
                    </a:lnTo>
                    <a:lnTo>
                      <a:pt x="9" y="6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5" y="1"/>
                    </a:lnTo>
                    <a:lnTo>
                      <a:pt x="39" y="3"/>
                    </a:lnTo>
                    <a:lnTo>
                      <a:pt x="44" y="6"/>
                    </a:lnTo>
                    <a:lnTo>
                      <a:pt x="47" y="10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1" y="19"/>
                    </a:lnTo>
                    <a:lnTo>
                      <a:pt x="53" y="24"/>
                    </a:lnTo>
                    <a:lnTo>
                      <a:pt x="53" y="30"/>
                    </a:lnTo>
                    <a:lnTo>
                      <a:pt x="51" y="34"/>
                    </a:lnTo>
                    <a:lnTo>
                      <a:pt x="50" y="39"/>
                    </a:lnTo>
                    <a:lnTo>
                      <a:pt x="47" y="43"/>
                    </a:lnTo>
                    <a:lnTo>
                      <a:pt x="44" y="46"/>
                    </a:lnTo>
                    <a:lnTo>
                      <a:pt x="39" y="49"/>
                    </a:lnTo>
                    <a:lnTo>
                      <a:pt x="39" y="49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24" y="52"/>
                    </a:lnTo>
                    <a:lnTo>
                      <a:pt x="18" y="52"/>
                    </a:lnTo>
                    <a:lnTo>
                      <a:pt x="14" y="49"/>
                    </a:lnTo>
                    <a:lnTo>
                      <a:pt x="9" y="46"/>
                    </a:lnTo>
                    <a:lnTo>
                      <a:pt x="6" y="43"/>
                    </a:lnTo>
                    <a:lnTo>
                      <a:pt x="3" y="3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8" name="Freeform 1240"/>
              <p:cNvSpPr>
                <a:spLocks/>
              </p:cNvSpPr>
              <p:nvPr/>
            </p:nvSpPr>
            <p:spPr bwMode="auto">
              <a:xfrm>
                <a:off x="2384425" y="4064000"/>
                <a:ext cx="30163" cy="44450"/>
              </a:xfrm>
              <a:custGeom>
                <a:avLst/>
                <a:gdLst>
                  <a:gd name="T0" fmla="*/ 0 w 37"/>
                  <a:gd name="T1" fmla="*/ 12 h 55"/>
                  <a:gd name="T2" fmla="*/ 37 w 37"/>
                  <a:gd name="T3" fmla="*/ 55 h 55"/>
                  <a:gd name="T4" fmla="*/ 24 w 37"/>
                  <a:gd name="T5" fmla="*/ 0 h 55"/>
                  <a:gd name="T6" fmla="*/ 0 w 37"/>
                  <a:gd name="T7" fmla="*/ 1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55">
                    <a:moveTo>
                      <a:pt x="0" y="12"/>
                    </a:moveTo>
                    <a:lnTo>
                      <a:pt x="37" y="55"/>
                    </a:lnTo>
                    <a:lnTo>
                      <a:pt x="24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09" name="Freeform 1241"/>
              <p:cNvSpPr>
                <a:spLocks/>
              </p:cNvSpPr>
              <p:nvPr/>
            </p:nvSpPr>
            <p:spPr bwMode="auto">
              <a:xfrm>
                <a:off x="2384425" y="4064000"/>
                <a:ext cx="30163" cy="44450"/>
              </a:xfrm>
              <a:custGeom>
                <a:avLst/>
                <a:gdLst>
                  <a:gd name="T0" fmla="*/ 0 w 37"/>
                  <a:gd name="T1" fmla="*/ 12 h 55"/>
                  <a:gd name="T2" fmla="*/ 37 w 37"/>
                  <a:gd name="T3" fmla="*/ 55 h 55"/>
                  <a:gd name="T4" fmla="*/ 24 w 37"/>
                  <a:gd name="T5" fmla="*/ 0 h 55"/>
                  <a:gd name="T6" fmla="*/ 0 w 37"/>
                  <a:gd name="T7" fmla="*/ 1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55">
                    <a:moveTo>
                      <a:pt x="0" y="12"/>
                    </a:moveTo>
                    <a:lnTo>
                      <a:pt x="37" y="55"/>
                    </a:lnTo>
                    <a:lnTo>
                      <a:pt x="24" y="0"/>
                    </a:lnTo>
                    <a:lnTo>
                      <a:pt x="0" y="12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10" name="Freeform 1242"/>
              <p:cNvSpPr>
                <a:spLocks/>
              </p:cNvSpPr>
              <p:nvPr/>
            </p:nvSpPr>
            <p:spPr bwMode="auto">
              <a:xfrm>
                <a:off x="2374900" y="4051300"/>
                <a:ext cx="36513" cy="30163"/>
              </a:xfrm>
              <a:custGeom>
                <a:avLst/>
                <a:gdLst>
                  <a:gd name="T0" fmla="*/ 11 w 47"/>
                  <a:gd name="T1" fmla="*/ 37 h 37"/>
                  <a:gd name="T2" fmla="*/ 0 w 47"/>
                  <a:gd name="T3" fmla="*/ 18 h 37"/>
                  <a:gd name="T4" fmla="*/ 38 w 47"/>
                  <a:gd name="T5" fmla="*/ 0 h 37"/>
                  <a:gd name="T6" fmla="*/ 47 w 47"/>
                  <a:gd name="T7" fmla="*/ 18 h 37"/>
                  <a:gd name="T8" fmla="*/ 11 w 4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7">
                    <a:moveTo>
                      <a:pt x="11" y="37"/>
                    </a:moveTo>
                    <a:lnTo>
                      <a:pt x="0" y="18"/>
                    </a:lnTo>
                    <a:lnTo>
                      <a:pt x="38" y="0"/>
                    </a:lnTo>
                    <a:lnTo>
                      <a:pt x="47" y="18"/>
                    </a:lnTo>
                    <a:lnTo>
                      <a:pt x="11" y="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11" name="Freeform 1243"/>
              <p:cNvSpPr>
                <a:spLocks/>
              </p:cNvSpPr>
              <p:nvPr/>
            </p:nvSpPr>
            <p:spPr bwMode="auto">
              <a:xfrm>
                <a:off x="2374900" y="4051300"/>
                <a:ext cx="36513" cy="30163"/>
              </a:xfrm>
              <a:custGeom>
                <a:avLst/>
                <a:gdLst>
                  <a:gd name="T0" fmla="*/ 11 w 47"/>
                  <a:gd name="T1" fmla="*/ 37 h 37"/>
                  <a:gd name="T2" fmla="*/ 0 w 47"/>
                  <a:gd name="T3" fmla="*/ 18 h 37"/>
                  <a:gd name="T4" fmla="*/ 38 w 47"/>
                  <a:gd name="T5" fmla="*/ 0 h 37"/>
                  <a:gd name="T6" fmla="*/ 47 w 47"/>
                  <a:gd name="T7" fmla="*/ 18 h 37"/>
                  <a:gd name="T8" fmla="*/ 11 w 4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7">
                    <a:moveTo>
                      <a:pt x="11" y="37"/>
                    </a:moveTo>
                    <a:lnTo>
                      <a:pt x="0" y="18"/>
                    </a:lnTo>
                    <a:lnTo>
                      <a:pt x="38" y="0"/>
                    </a:lnTo>
                    <a:lnTo>
                      <a:pt x="47" y="18"/>
                    </a:lnTo>
                    <a:lnTo>
                      <a:pt x="11" y="37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12" name="Freeform 1244"/>
              <p:cNvSpPr>
                <a:spLocks/>
              </p:cNvSpPr>
              <p:nvPr/>
            </p:nvSpPr>
            <p:spPr bwMode="auto">
              <a:xfrm>
                <a:off x="2339975" y="3998913"/>
                <a:ext cx="73025" cy="68263"/>
              </a:xfrm>
              <a:custGeom>
                <a:avLst/>
                <a:gdLst>
                  <a:gd name="T0" fmla="*/ 4 w 93"/>
                  <a:gd name="T1" fmla="*/ 69 h 87"/>
                  <a:gd name="T2" fmla="*/ 4 w 93"/>
                  <a:gd name="T3" fmla="*/ 69 h 87"/>
                  <a:gd name="T4" fmla="*/ 4 w 93"/>
                  <a:gd name="T5" fmla="*/ 69 h 87"/>
                  <a:gd name="T6" fmla="*/ 1 w 93"/>
                  <a:gd name="T7" fmla="*/ 63 h 87"/>
                  <a:gd name="T8" fmla="*/ 0 w 93"/>
                  <a:gd name="T9" fmla="*/ 56 h 87"/>
                  <a:gd name="T10" fmla="*/ 0 w 93"/>
                  <a:gd name="T11" fmla="*/ 50 h 87"/>
                  <a:gd name="T12" fmla="*/ 1 w 93"/>
                  <a:gd name="T13" fmla="*/ 42 h 87"/>
                  <a:gd name="T14" fmla="*/ 4 w 93"/>
                  <a:gd name="T15" fmla="*/ 36 h 87"/>
                  <a:gd name="T16" fmla="*/ 7 w 93"/>
                  <a:gd name="T17" fmla="*/ 32 h 87"/>
                  <a:gd name="T18" fmla="*/ 12 w 93"/>
                  <a:gd name="T19" fmla="*/ 27 h 87"/>
                  <a:gd name="T20" fmla="*/ 18 w 93"/>
                  <a:gd name="T21" fmla="*/ 23 h 87"/>
                  <a:gd name="T22" fmla="*/ 61 w 93"/>
                  <a:gd name="T23" fmla="*/ 0 h 87"/>
                  <a:gd name="T24" fmla="*/ 93 w 93"/>
                  <a:gd name="T25" fmla="*/ 62 h 87"/>
                  <a:gd name="T26" fmla="*/ 51 w 93"/>
                  <a:gd name="T27" fmla="*/ 84 h 87"/>
                  <a:gd name="T28" fmla="*/ 51 w 93"/>
                  <a:gd name="T29" fmla="*/ 84 h 87"/>
                  <a:gd name="T30" fmla="*/ 43 w 93"/>
                  <a:gd name="T31" fmla="*/ 86 h 87"/>
                  <a:gd name="T32" fmla="*/ 37 w 93"/>
                  <a:gd name="T33" fmla="*/ 87 h 87"/>
                  <a:gd name="T34" fmla="*/ 31 w 93"/>
                  <a:gd name="T35" fmla="*/ 87 h 87"/>
                  <a:gd name="T36" fmla="*/ 24 w 93"/>
                  <a:gd name="T37" fmla="*/ 86 h 87"/>
                  <a:gd name="T38" fmla="*/ 18 w 93"/>
                  <a:gd name="T39" fmla="*/ 84 h 87"/>
                  <a:gd name="T40" fmla="*/ 12 w 93"/>
                  <a:gd name="T41" fmla="*/ 80 h 87"/>
                  <a:gd name="T42" fmla="*/ 7 w 93"/>
                  <a:gd name="T43" fmla="*/ 75 h 87"/>
                  <a:gd name="T44" fmla="*/ 4 w 93"/>
                  <a:gd name="T45" fmla="*/ 6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87">
                    <a:moveTo>
                      <a:pt x="4" y="69"/>
                    </a:moveTo>
                    <a:lnTo>
                      <a:pt x="4" y="69"/>
                    </a:lnTo>
                    <a:lnTo>
                      <a:pt x="4" y="69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4" y="36"/>
                    </a:lnTo>
                    <a:lnTo>
                      <a:pt x="7" y="32"/>
                    </a:lnTo>
                    <a:lnTo>
                      <a:pt x="12" y="27"/>
                    </a:lnTo>
                    <a:lnTo>
                      <a:pt x="18" y="23"/>
                    </a:lnTo>
                    <a:lnTo>
                      <a:pt x="61" y="0"/>
                    </a:lnTo>
                    <a:lnTo>
                      <a:pt x="93" y="62"/>
                    </a:lnTo>
                    <a:lnTo>
                      <a:pt x="51" y="84"/>
                    </a:lnTo>
                    <a:lnTo>
                      <a:pt x="51" y="84"/>
                    </a:lnTo>
                    <a:lnTo>
                      <a:pt x="43" y="86"/>
                    </a:lnTo>
                    <a:lnTo>
                      <a:pt x="37" y="87"/>
                    </a:lnTo>
                    <a:lnTo>
                      <a:pt x="31" y="87"/>
                    </a:lnTo>
                    <a:lnTo>
                      <a:pt x="24" y="86"/>
                    </a:lnTo>
                    <a:lnTo>
                      <a:pt x="18" y="84"/>
                    </a:lnTo>
                    <a:lnTo>
                      <a:pt x="12" y="80"/>
                    </a:lnTo>
                    <a:lnTo>
                      <a:pt x="7" y="75"/>
                    </a:lnTo>
                    <a:lnTo>
                      <a:pt x="4" y="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13" name="Freeform 1245"/>
              <p:cNvSpPr>
                <a:spLocks/>
              </p:cNvSpPr>
              <p:nvPr/>
            </p:nvSpPr>
            <p:spPr bwMode="auto">
              <a:xfrm>
                <a:off x="2339975" y="3998913"/>
                <a:ext cx="73025" cy="68263"/>
              </a:xfrm>
              <a:custGeom>
                <a:avLst/>
                <a:gdLst>
                  <a:gd name="T0" fmla="*/ 4 w 93"/>
                  <a:gd name="T1" fmla="*/ 69 h 87"/>
                  <a:gd name="T2" fmla="*/ 4 w 93"/>
                  <a:gd name="T3" fmla="*/ 69 h 87"/>
                  <a:gd name="T4" fmla="*/ 4 w 93"/>
                  <a:gd name="T5" fmla="*/ 69 h 87"/>
                  <a:gd name="T6" fmla="*/ 1 w 93"/>
                  <a:gd name="T7" fmla="*/ 63 h 87"/>
                  <a:gd name="T8" fmla="*/ 0 w 93"/>
                  <a:gd name="T9" fmla="*/ 56 h 87"/>
                  <a:gd name="T10" fmla="*/ 0 w 93"/>
                  <a:gd name="T11" fmla="*/ 50 h 87"/>
                  <a:gd name="T12" fmla="*/ 1 w 93"/>
                  <a:gd name="T13" fmla="*/ 42 h 87"/>
                  <a:gd name="T14" fmla="*/ 4 w 93"/>
                  <a:gd name="T15" fmla="*/ 36 h 87"/>
                  <a:gd name="T16" fmla="*/ 7 w 93"/>
                  <a:gd name="T17" fmla="*/ 32 h 87"/>
                  <a:gd name="T18" fmla="*/ 12 w 93"/>
                  <a:gd name="T19" fmla="*/ 27 h 87"/>
                  <a:gd name="T20" fmla="*/ 18 w 93"/>
                  <a:gd name="T21" fmla="*/ 23 h 87"/>
                  <a:gd name="T22" fmla="*/ 61 w 93"/>
                  <a:gd name="T23" fmla="*/ 0 h 87"/>
                  <a:gd name="T24" fmla="*/ 93 w 93"/>
                  <a:gd name="T25" fmla="*/ 62 h 87"/>
                  <a:gd name="T26" fmla="*/ 51 w 93"/>
                  <a:gd name="T27" fmla="*/ 84 h 87"/>
                  <a:gd name="T28" fmla="*/ 51 w 93"/>
                  <a:gd name="T29" fmla="*/ 84 h 87"/>
                  <a:gd name="T30" fmla="*/ 43 w 93"/>
                  <a:gd name="T31" fmla="*/ 86 h 87"/>
                  <a:gd name="T32" fmla="*/ 37 w 93"/>
                  <a:gd name="T33" fmla="*/ 87 h 87"/>
                  <a:gd name="T34" fmla="*/ 31 w 93"/>
                  <a:gd name="T35" fmla="*/ 87 h 87"/>
                  <a:gd name="T36" fmla="*/ 24 w 93"/>
                  <a:gd name="T37" fmla="*/ 86 h 87"/>
                  <a:gd name="T38" fmla="*/ 18 w 93"/>
                  <a:gd name="T39" fmla="*/ 84 h 87"/>
                  <a:gd name="T40" fmla="*/ 12 w 93"/>
                  <a:gd name="T41" fmla="*/ 80 h 87"/>
                  <a:gd name="T42" fmla="*/ 7 w 93"/>
                  <a:gd name="T43" fmla="*/ 75 h 87"/>
                  <a:gd name="T44" fmla="*/ 4 w 93"/>
                  <a:gd name="T45" fmla="*/ 6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87">
                    <a:moveTo>
                      <a:pt x="4" y="69"/>
                    </a:moveTo>
                    <a:lnTo>
                      <a:pt x="4" y="69"/>
                    </a:lnTo>
                    <a:lnTo>
                      <a:pt x="4" y="69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4" y="36"/>
                    </a:lnTo>
                    <a:lnTo>
                      <a:pt x="7" y="32"/>
                    </a:lnTo>
                    <a:lnTo>
                      <a:pt x="12" y="27"/>
                    </a:lnTo>
                    <a:lnTo>
                      <a:pt x="18" y="23"/>
                    </a:lnTo>
                    <a:lnTo>
                      <a:pt x="61" y="0"/>
                    </a:lnTo>
                    <a:lnTo>
                      <a:pt x="93" y="62"/>
                    </a:lnTo>
                    <a:lnTo>
                      <a:pt x="51" y="84"/>
                    </a:lnTo>
                    <a:lnTo>
                      <a:pt x="51" y="84"/>
                    </a:lnTo>
                    <a:lnTo>
                      <a:pt x="43" y="86"/>
                    </a:lnTo>
                    <a:lnTo>
                      <a:pt x="37" y="87"/>
                    </a:lnTo>
                    <a:lnTo>
                      <a:pt x="31" y="87"/>
                    </a:lnTo>
                    <a:lnTo>
                      <a:pt x="24" y="86"/>
                    </a:lnTo>
                    <a:lnTo>
                      <a:pt x="18" y="84"/>
                    </a:lnTo>
                    <a:lnTo>
                      <a:pt x="12" y="80"/>
                    </a:lnTo>
                    <a:lnTo>
                      <a:pt x="7" y="75"/>
                    </a:lnTo>
                    <a:lnTo>
                      <a:pt x="4" y="6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14" name="Freeform 1246"/>
              <p:cNvSpPr>
                <a:spLocks/>
              </p:cNvSpPr>
              <p:nvPr/>
            </p:nvSpPr>
            <p:spPr bwMode="auto">
              <a:xfrm>
                <a:off x="2339975" y="3998913"/>
                <a:ext cx="73025" cy="68263"/>
              </a:xfrm>
              <a:custGeom>
                <a:avLst/>
                <a:gdLst>
                  <a:gd name="T0" fmla="*/ 4 w 93"/>
                  <a:gd name="T1" fmla="*/ 69 h 87"/>
                  <a:gd name="T2" fmla="*/ 4 w 93"/>
                  <a:gd name="T3" fmla="*/ 69 h 87"/>
                  <a:gd name="T4" fmla="*/ 4 w 93"/>
                  <a:gd name="T5" fmla="*/ 69 h 87"/>
                  <a:gd name="T6" fmla="*/ 1 w 93"/>
                  <a:gd name="T7" fmla="*/ 63 h 87"/>
                  <a:gd name="T8" fmla="*/ 0 w 93"/>
                  <a:gd name="T9" fmla="*/ 56 h 87"/>
                  <a:gd name="T10" fmla="*/ 0 w 93"/>
                  <a:gd name="T11" fmla="*/ 50 h 87"/>
                  <a:gd name="T12" fmla="*/ 1 w 93"/>
                  <a:gd name="T13" fmla="*/ 42 h 87"/>
                  <a:gd name="T14" fmla="*/ 4 w 93"/>
                  <a:gd name="T15" fmla="*/ 36 h 87"/>
                  <a:gd name="T16" fmla="*/ 7 w 93"/>
                  <a:gd name="T17" fmla="*/ 32 h 87"/>
                  <a:gd name="T18" fmla="*/ 12 w 93"/>
                  <a:gd name="T19" fmla="*/ 27 h 87"/>
                  <a:gd name="T20" fmla="*/ 18 w 93"/>
                  <a:gd name="T21" fmla="*/ 23 h 87"/>
                  <a:gd name="T22" fmla="*/ 61 w 93"/>
                  <a:gd name="T23" fmla="*/ 0 h 87"/>
                  <a:gd name="T24" fmla="*/ 93 w 93"/>
                  <a:gd name="T25" fmla="*/ 62 h 87"/>
                  <a:gd name="T26" fmla="*/ 51 w 93"/>
                  <a:gd name="T27" fmla="*/ 84 h 87"/>
                  <a:gd name="T28" fmla="*/ 51 w 93"/>
                  <a:gd name="T29" fmla="*/ 84 h 87"/>
                  <a:gd name="T30" fmla="*/ 43 w 93"/>
                  <a:gd name="T31" fmla="*/ 86 h 87"/>
                  <a:gd name="T32" fmla="*/ 37 w 93"/>
                  <a:gd name="T33" fmla="*/ 87 h 87"/>
                  <a:gd name="T34" fmla="*/ 31 w 93"/>
                  <a:gd name="T35" fmla="*/ 87 h 87"/>
                  <a:gd name="T36" fmla="*/ 24 w 93"/>
                  <a:gd name="T37" fmla="*/ 86 h 87"/>
                  <a:gd name="T38" fmla="*/ 18 w 93"/>
                  <a:gd name="T39" fmla="*/ 84 h 87"/>
                  <a:gd name="T40" fmla="*/ 12 w 93"/>
                  <a:gd name="T41" fmla="*/ 80 h 87"/>
                  <a:gd name="T42" fmla="*/ 7 w 93"/>
                  <a:gd name="T43" fmla="*/ 75 h 87"/>
                  <a:gd name="T44" fmla="*/ 4 w 93"/>
                  <a:gd name="T45" fmla="*/ 69 h 87"/>
                  <a:gd name="T46" fmla="*/ 4 w 93"/>
                  <a:gd name="T47" fmla="*/ 6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3" h="87">
                    <a:moveTo>
                      <a:pt x="4" y="69"/>
                    </a:moveTo>
                    <a:lnTo>
                      <a:pt x="4" y="69"/>
                    </a:lnTo>
                    <a:lnTo>
                      <a:pt x="4" y="69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4" y="36"/>
                    </a:lnTo>
                    <a:lnTo>
                      <a:pt x="7" y="32"/>
                    </a:lnTo>
                    <a:lnTo>
                      <a:pt x="12" y="27"/>
                    </a:lnTo>
                    <a:lnTo>
                      <a:pt x="18" y="23"/>
                    </a:lnTo>
                    <a:lnTo>
                      <a:pt x="61" y="0"/>
                    </a:lnTo>
                    <a:lnTo>
                      <a:pt x="93" y="62"/>
                    </a:lnTo>
                    <a:lnTo>
                      <a:pt x="51" y="84"/>
                    </a:lnTo>
                    <a:lnTo>
                      <a:pt x="51" y="84"/>
                    </a:lnTo>
                    <a:lnTo>
                      <a:pt x="43" y="86"/>
                    </a:lnTo>
                    <a:lnTo>
                      <a:pt x="37" y="87"/>
                    </a:lnTo>
                    <a:lnTo>
                      <a:pt x="31" y="87"/>
                    </a:lnTo>
                    <a:lnTo>
                      <a:pt x="24" y="86"/>
                    </a:lnTo>
                    <a:lnTo>
                      <a:pt x="18" y="84"/>
                    </a:lnTo>
                    <a:lnTo>
                      <a:pt x="12" y="80"/>
                    </a:lnTo>
                    <a:lnTo>
                      <a:pt x="7" y="75"/>
                    </a:lnTo>
                    <a:lnTo>
                      <a:pt x="4" y="69"/>
                    </a:lnTo>
                    <a:lnTo>
                      <a:pt x="4" y="69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grpSp>
          <p:nvGrpSpPr>
            <p:cNvPr id="2031" name="Gruppieren 2030"/>
            <p:cNvGrpSpPr/>
            <p:nvPr/>
          </p:nvGrpSpPr>
          <p:grpSpPr>
            <a:xfrm>
              <a:off x="835686" y="4579703"/>
              <a:ext cx="106363" cy="280988"/>
              <a:chOff x="1301750" y="3932238"/>
              <a:chExt cx="106363" cy="280988"/>
            </a:xfrm>
          </p:grpSpPr>
          <p:sp>
            <p:nvSpPr>
              <p:cNvPr id="1917" name="Rectangle 1249"/>
              <p:cNvSpPr>
                <a:spLocks noChangeArrowheads="1"/>
              </p:cNvSpPr>
              <p:nvPr/>
            </p:nvSpPr>
            <p:spPr bwMode="auto">
              <a:xfrm>
                <a:off x="1301750" y="3932238"/>
                <a:ext cx="106363" cy="2809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18" name="Rectangle 1250"/>
              <p:cNvSpPr>
                <a:spLocks noChangeArrowheads="1"/>
              </p:cNvSpPr>
              <p:nvPr/>
            </p:nvSpPr>
            <p:spPr bwMode="auto">
              <a:xfrm>
                <a:off x="1309688" y="3940175"/>
                <a:ext cx="90488" cy="209550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19" name="Line 1251"/>
              <p:cNvSpPr>
                <a:spLocks noChangeShapeType="1"/>
              </p:cNvSpPr>
              <p:nvPr/>
            </p:nvSpPr>
            <p:spPr bwMode="auto">
              <a:xfrm>
                <a:off x="1309688" y="4125913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20" name="Line 1252"/>
              <p:cNvSpPr>
                <a:spLocks noChangeShapeType="1"/>
              </p:cNvSpPr>
              <p:nvPr/>
            </p:nvSpPr>
            <p:spPr bwMode="auto">
              <a:xfrm>
                <a:off x="1309688" y="4084638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21" name="Line 1253"/>
              <p:cNvSpPr>
                <a:spLocks noChangeShapeType="1"/>
              </p:cNvSpPr>
              <p:nvPr/>
            </p:nvSpPr>
            <p:spPr bwMode="auto">
              <a:xfrm>
                <a:off x="1309688" y="4044950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22" name="Line 1254"/>
              <p:cNvSpPr>
                <a:spLocks noChangeShapeType="1"/>
              </p:cNvSpPr>
              <p:nvPr/>
            </p:nvSpPr>
            <p:spPr bwMode="auto">
              <a:xfrm>
                <a:off x="1309688" y="4003675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23" name="Line 1255"/>
              <p:cNvSpPr>
                <a:spLocks noChangeShapeType="1"/>
              </p:cNvSpPr>
              <p:nvPr/>
            </p:nvSpPr>
            <p:spPr bwMode="auto">
              <a:xfrm>
                <a:off x="1309688" y="3963988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24" name="Freeform 1256"/>
              <p:cNvSpPr>
                <a:spLocks/>
              </p:cNvSpPr>
              <p:nvPr/>
            </p:nvSpPr>
            <p:spPr bwMode="auto">
              <a:xfrm>
                <a:off x="1341438" y="4165600"/>
                <a:ext cx="25400" cy="26988"/>
              </a:xfrm>
              <a:custGeom>
                <a:avLst/>
                <a:gdLst>
                  <a:gd name="T0" fmla="*/ 0 w 31"/>
                  <a:gd name="T1" fmla="*/ 16 h 33"/>
                  <a:gd name="T2" fmla="*/ 0 w 31"/>
                  <a:gd name="T3" fmla="*/ 16 h 33"/>
                  <a:gd name="T4" fmla="*/ 1 w 31"/>
                  <a:gd name="T5" fmla="*/ 10 h 33"/>
                  <a:gd name="T6" fmla="*/ 4 w 31"/>
                  <a:gd name="T7" fmla="*/ 4 h 33"/>
                  <a:gd name="T8" fmla="*/ 10 w 31"/>
                  <a:gd name="T9" fmla="*/ 1 h 33"/>
                  <a:gd name="T10" fmla="*/ 16 w 31"/>
                  <a:gd name="T11" fmla="*/ 0 h 33"/>
                  <a:gd name="T12" fmla="*/ 16 w 31"/>
                  <a:gd name="T13" fmla="*/ 0 h 33"/>
                  <a:gd name="T14" fmla="*/ 22 w 31"/>
                  <a:gd name="T15" fmla="*/ 1 h 33"/>
                  <a:gd name="T16" fmla="*/ 27 w 31"/>
                  <a:gd name="T17" fmla="*/ 4 h 33"/>
                  <a:gd name="T18" fmla="*/ 31 w 31"/>
                  <a:gd name="T19" fmla="*/ 10 h 33"/>
                  <a:gd name="T20" fmla="*/ 31 w 31"/>
                  <a:gd name="T21" fmla="*/ 16 h 33"/>
                  <a:gd name="T22" fmla="*/ 31 w 31"/>
                  <a:gd name="T23" fmla="*/ 16 h 33"/>
                  <a:gd name="T24" fmla="*/ 31 w 31"/>
                  <a:gd name="T25" fmla="*/ 22 h 33"/>
                  <a:gd name="T26" fmla="*/ 27 w 31"/>
                  <a:gd name="T27" fmla="*/ 27 h 33"/>
                  <a:gd name="T28" fmla="*/ 22 w 31"/>
                  <a:gd name="T29" fmla="*/ 31 h 33"/>
                  <a:gd name="T30" fmla="*/ 16 w 31"/>
                  <a:gd name="T31" fmla="*/ 33 h 33"/>
                  <a:gd name="T32" fmla="*/ 16 w 31"/>
                  <a:gd name="T33" fmla="*/ 33 h 33"/>
                  <a:gd name="T34" fmla="*/ 10 w 31"/>
                  <a:gd name="T35" fmla="*/ 31 h 33"/>
                  <a:gd name="T36" fmla="*/ 4 w 31"/>
                  <a:gd name="T37" fmla="*/ 27 h 33"/>
                  <a:gd name="T38" fmla="*/ 1 w 31"/>
                  <a:gd name="T39" fmla="*/ 22 h 33"/>
                  <a:gd name="T40" fmla="*/ 0 w 31"/>
                  <a:gd name="T4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10"/>
                    </a:lnTo>
                    <a:lnTo>
                      <a:pt x="4" y="4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2" y="1"/>
                    </a:lnTo>
                    <a:lnTo>
                      <a:pt x="27" y="4"/>
                    </a:lnTo>
                    <a:lnTo>
                      <a:pt x="31" y="10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22"/>
                    </a:lnTo>
                    <a:lnTo>
                      <a:pt x="27" y="27"/>
                    </a:lnTo>
                    <a:lnTo>
                      <a:pt x="22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1925" name="Freeform 1257"/>
              <p:cNvSpPr>
                <a:spLocks/>
              </p:cNvSpPr>
              <p:nvPr/>
            </p:nvSpPr>
            <p:spPr bwMode="auto">
              <a:xfrm>
                <a:off x="1341438" y="4165600"/>
                <a:ext cx="25400" cy="26988"/>
              </a:xfrm>
              <a:custGeom>
                <a:avLst/>
                <a:gdLst>
                  <a:gd name="T0" fmla="*/ 0 w 31"/>
                  <a:gd name="T1" fmla="*/ 16 h 33"/>
                  <a:gd name="T2" fmla="*/ 0 w 31"/>
                  <a:gd name="T3" fmla="*/ 16 h 33"/>
                  <a:gd name="T4" fmla="*/ 1 w 31"/>
                  <a:gd name="T5" fmla="*/ 10 h 33"/>
                  <a:gd name="T6" fmla="*/ 4 w 31"/>
                  <a:gd name="T7" fmla="*/ 4 h 33"/>
                  <a:gd name="T8" fmla="*/ 10 w 31"/>
                  <a:gd name="T9" fmla="*/ 1 h 33"/>
                  <a:gd name="T10" fmla="*/ 16 w 31"/>
                  <a:gd name="T11" fmla="*/ 0 h 33"/>
                  <a:gd name="T12" fmla="*/ 16 w 31"/>
                  <a:gd name="T13" fmla="*/ 0 h 33"/>
                  <a:gd name="T14" fmla="*/ 22 w 31"/>
                  <a:gd name="T15" fmla="*/ 1 h 33"/>
                  <a:gd name="T16" fmla="*/ 27 w 31"/>
                  <a:gd name="T17" fmla="*/ 4 h 33"/>
                  <a:gd name="T18" fmla="*/ 31 w 31"/>
                  <a:gd name="T19" fmla="*/ 10 h 33"/>
                  <a:gd name="T20" fmla="*/ 31 w 31"/>
                  <a:gd name="T21" fmla="*/ 16 h 33"/>
                  <a:gd name="T22" fmla="*/ 31 w 31"/>
                  <a:gd name="T23" fmla="*/ 16 h 33"/>
                  <a:gd name="T24" fmla="*/ 31 w 31"/>
                  <a:gd name="T25" fmla="*/ 22 h 33"/>
                  <a:gd name="T26" fmla="*/ 27 w 31"/>
                  <a:gd name="T27" fmla="*/ 27 h 33"/>
                  <a:gd name="T28" fmla="*/ 22 w 31"/>
                  <a:gd name="T29" fmla="*/ 31 h 33"/>
                  <a:gd name="T30" fmla="*/ 16 w 31"/>
                  <a:gd name="T31" fmla="*/ 33 h 33"/>
                  <a:gd name="T32" fmla="*/ 16 w 31"/>
                  <a:gd name="T33" fmla="*/ 33 h 33"/>
                  <a:gd name="T34" fmla="*/ 10 w 31"/>
                  <a:gd name="T35" fmla="*/ 31 h 33"/>
                  <a:gd name="T36" fmla="*/ 4 w 31"/>
                  <a:gd name="T37" fmla="*/ 27 h 33"/>
                  <a:gd name="T38" fmla="*/ 1 w 31"/>
                  <a:gd name="T39" fmla="*/ 22 h 33"/>
                  <a:gd name="T40" fmla="*/ 0 w 31"/>
                  <a:gd name="T4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10"/>
                    </a:lnTo>
                    <a:lnTo>
                      <a:pt x="4" y="4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2" y="1"/>
                    </a:lnTo>
                    <a:lnTo>
                      <a:pt x="27" y="4"/>
                    </a:lnTo>
                    <a:lnTo>
                      <a:pt x="31" y="10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22"/>
                    </a:lnTo>
                    <a:lnTo>
                      <a:pt x="27" y="27"/>
                    </a:lnTo>
                    <a:lnTo>
                      <a:pt x="22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</a:path>
                </a:pathLst>
              </a:custGeom>
              <a:noFill/>
              <a:ln w="9525">
                <a:solidFill>
                  <a:srgbClr val="A8AFA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sp>
          <p:nvSpPr>
            <p:cNvPr id="2033" name="Rechteck 2032"/>
            <p:cNvSpPr/>
            <p:nvPr/>
          </p:nvSpPr>
          <p:spPr>
            <a:xfrm>
              <a:off x="993298" y="5281464"/>
              <a:ext cx="11592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b="1" dirty="0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Company A</a:t>
              </a:r>
            </a:p>
          </p:txBody>
        </p:sp>
        <p:sp>
          <p:nvSpPr>
            <p:cNvPr id="2122" name="Ellipse 2121"/>
            <p:cNvSpPr/>
            <p:nvPr/>
          </p:nvSpPr>
          <p:spPr>
            <a:xfrm>
              <a:off x="451022" y="3422005"/>
              <a:ext cx="2243844" cy="22438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cxnSp>
          <p:nvCxnSpPr>
            <p:cNvPr id="2132" name="Gerade Verbindung 2131"/>
            <p:cNvCxnSpPr>
              <a:stCxn id="2125" idx="7"/>
              <a:endCxn id="2129" idx="3"/>
            </p:cNvCxnSpPr>
            <p:nvPr/>
          </p:nvCxnSpPr>
          <p:spPr>
            <a:xfrm flipV="1">
              <a:off x="1089040" y="4354000"/>
              <a:ext cx="129943" cy="1660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4" name="Gerade Verbindung 2133"/>
            <p:cNvCxnSpPr>
              <a:stCxn id="2126" idx="1"/>
              <a:endCxn id="2129" idx="5"/>
            </p:cNvCxnSpPr>
            <p:nvPr/>
          </p:nvCxnSpPr>
          <p:spPr>
            <a:xfrm flipH="1" flipV="1">
              <a:off x="1926905" y="4354000"/>
              <a:ext cx="129944" cy="1660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6" name="Gerade Verbindung 2135"/>
            <p:cNvCxnSpPr>
              <a:stCxn id="2128" idx="0"/>
              <a:endCxn id="2129" idx="4"/>
            </p:cNvCxnSpPr>
            <p:nvPr/>
          </p:nvCxnSpPr>
          <p:spPr>
            <a:xfrm flipH="1" flipV="1">
              <a:off x="1572944" y="4500616"/>
              <a:ext cx="1" cy="2344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8" name="Gruppieren 2137"/>
          <p:cNvGrpSpPr/>
          <p:nvPr/>
        </p:nvGrpSpPr>
        <p:grpSpPr>
          <a:xfrm>
            <a:off x="3450078" y="4497524"/>
            <a:ext cx="2243844" cy="2243844"/>
            <a:chOff x="451022" y="3422005"/>
            <a:chExt cx="2243844" cy="2243844"/>
          </a:xfrm>
        </p:grpSpPr>
        <p:grpSp>
          <p:nvGrpSpPr>
            <p:cNvPr id="2139" name="Gruppieren 2138"/>
            <p:cNvGrpSpPr/>
            <p:nvPr/>
          </p:nvGrpSpPr>
          <p:grpSpPr>
            <a:xfrm>
              <a:off x="1041132" y="3499460"/>
              <a:ext cx="1063625" cy="1001156"/>
              <a:chOff x="1043608" y="3499460"/>
              <a:chExt cx="1063625" cy="1001156"/>
            </a:xfrm>
          </p:grpSpPr>
          <p:sp>
            <p:nvSpPr>
              <p:cNvPr id="2191" name="Ellipse 2190"/>
              <p:cNvSpPr/>
              <p:nvPr/>
            </p:nvSpPr>
            <p:spPr>
              <a:xfrm>
                <a:off x="1074844" y="3499460"/>
                <a:ext cx="1001152" cy="1001156"/>
              </a:xfrm>
              <a:prstGeom prst="ellipse">
                <a:avLst/>
              </a:prstGeom>
              <a:solidFill>
                <a:srgbClr val="D4E6F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92" name="Gruppieren 2191"/>
              <p:cNvGrpSpPr/>
              <p:nvPr/>
            </p:nvGrpSpPr>
            <p:grpSpPr>
              <a:xfrm>
                <a:off x="1451595" y="3645024"/>
                <a:ext cx="247651" cy="293688"/>
                <a:chOff x="1806575" y="3294063"/>
                <a:chExt cx="247651" cy="293688"/>
              </a:xfrm>
            </p:grpSpPr>
            <p:sp>
              <p:nvSpPr>
                <p:cNvPr id="2194" name="Rectangle 1187"/>
                <p:cNvSpPr>
                  <a:spLocks noChangeArrowheads="1"/>
                </p:cNvSpPr>
                <p:nvPr/>
              </p:nvSpPr>
              <p:spPr bwMode="auto">
                <a:xfrm>
                  <a:off x="1806575" y="3294063"/>
                  <a:ext cx="111125" cy="293688"/>
                </a:xfrm>
                <a:prstGeom prst="rect">
                  <a:avLst/>
                </a:pr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95" name="Rectangle 1188"/>
                <p:cNvSpPr>
                  <a:spLocks noChangeArrowheads="1"/>
                </p:cNvSpPr>
                <p:nvPr/>
              </p:nvSpPr>
              <p:spPr bwMode="auto">
                <a:xfrm>
                  <a:off x="1816100" y="3302000"/>
                  <a:ext cx="93663" cy="220663"/>
                </a:xfrm>
                <a:prstGeom prst="rect">
                  <a:avLst/>
                </a:prstGeom>
                <a:solidFill>
                  <a:srgbClr val="E1E3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96" name="Line 1189"/>
                <p:cNvSpPr>
                  <a:spLocks noChangeShapeType="1"/>
                </p:cNvSpPr>
                <p:nvPr/>
              </p:nvSpPr>
              <p:spPr bwMode="auto">
                <a:xfrm>
                  <a:off x="1816100" y="3486150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97" name="Line 1190"/>
                <p:cNvSpPr>
                  <a:spLocks noChangeShapeType="1"/>
                </p:cNvSpPr>
                <p:nvPr/>
              </p:nvSpPr>
              <p:spPr bwMode="auto">
                <a:xfrm>
                  <a:off x="1816100" y="343693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98" name="Line 1191"/>
                <p:cNvSpPr>
                  <a:spLocks noChangeShapeType="1"/>
                </p:cNvSpPr>
                <p:nvPr/>
              </p:nvSpPr>
              <p:spPr bwMode="auto">
                <a:xfrm>
                  <a:off x="1816100" y="3389313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199" name="Line 1192"/>
                <p:cNvSpPr>
                  <a:spLocks noChangeShapeType="1"/>
                </p:cNvSpPr>
                <p:nvPr/>
              </p:nvSpPr>
              <p:spPr bwMode="auto">
                <a:xfrm>
                  <a:off x="1816100" y="334168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0" name="Freeform 1193"/>
                <p:cNvSpPr>
                  <a:spLocks/>
                </p:cNvSpPr>
                <p:nvPr/>
              </p:nvSpPr>
              <p:spPr bwMode="auto">
                <a:xfrm>
                  <a:off x="1849438" y="3540125"/>
                  <a:ext cx="25400" cy="25400"/>
                </a:xfrm>
                <a:custGeom>
                  <a:avLst/>
                  <a:gdLst>
                    <a:gd name="T0" fmla="*/ 0 w 33"/>
                    <a:gd name="T1" fmla="*/ 16 h 33"/>
                    <a:gd name="T2" fmla="*/ 0 w 33"/>
                    <a:gd name="T3" fmla="*/ 16 h 33"/>
                    <a:gd name="T4" fmla="*/ 1 w 33"/>
                    <a:gd name="T5" fmla="*/ 9 h 33"/>
                    <a:gd name="T6" fmla="*/ 4 w 33"/>
                    <a:gd name="T7" fmla="*/ 4 h 33"/>
                    <a:gd name="T8" fmla="*/ 10 w 33"/>
                    <a:gd name="T9" fmla="*/ 0 h 33"/>
                    <a:gd name="T10" fmla="*/ 16 w 33"/>
                    <a:gd name="T11" fmla="*/ 0 h 33"/>
                    <a:gd name="T12" fmla="*/ 16 w 33"/>
                    <a:gd name="T13" fmla="*/ 0 h 33"/>
                    <a:gd name="T14" fmla="*/ 24 w 33"/>
                    <a:gd name="T15" fmla="*/ 0 h 33"/>
                    <a:gd name="T16" fmla="*/ 28 w 33"/>
                    <a:gd name="T17" fmla="*/ 4 h 33"/>
                    <a:gd name="T18" fmla="*/ 31 w 33"/>
                    <a:gd name="T19" fmla="*/ 9 h 33"/>
                    <a:gd name="T20" fmla="*/ 33 w 33"/>
                    <a:gd name="T21" fmla="*/ 16 h 33"/>
                    <a:gd name="T22" fmla="*/ 33 w 33"/>
                    <a:gd name="T23" fmla="*/ 16 h 33"/>
                    <a:gd name="T24" fmla="*/ 31 w 33"/>
                    <a:gd name="T25" fmla="*/ 22 h 33"/>
                    <a:gd name="T26" fmla="*/ 28 w 33"/>
                    <a:gd name="T27" fmla="*/ 27 h 33"/>
                    <a:gd name="T28" fmla="*/ 24 w 33"/>
                    <a:gd name="T29" fmla="*/ 31 h 33"/>
                    <a:gd name="T30" fmla="*/ 16 w 33"/>
                    <a:gd name="T31" fmla="*/ 33 h 33"/>
                    <a:gd name="T32" fmla="*/ 16 w 33"/>
                    <a:gd name="T33" fmla="*/ 33 h 33"/>
                    <a:gd name="T34" fmla="*/ 10 w 33"/>
                    <a:gd name="T35" fmla="*/ 31 h 33"/>
                    <a:gd name="T36" fmla="*/ 4 w 33"/>
                    <a:gd name="T37" fmla="*/ 27 h 33"/>
                    <a:gd name="T38" fmla="*/ 1 w 33"/>
                    <a:gd name="T39" fmla="*/ 22 h 33"/>
                    <a:gd name="T40" fmla="*/ 0 w 33"/>
                    <a:gd name="T41" fmla="*/ 16 h 33"/>
                    <a:gd name="T42" fmla="*/ 0 w 33"/>
                    <a:gd name="T43" fmla="*/ 1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3" h="33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1" y="9"/>
                      </a:lnTo>
                      <a:lnTo>
                        <a:pt x="4" y="4"/>
                      </a:lnTo>
                      <a:lnTo>
                        <a:pt x="10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24" y="0"/>
                      </a:lnTo>
                      <a:lnTo>
                        <a:pt x="28" y="4"/>
                      </a:lnTo>
                      <a:lnTo>
                        <a:pt x="31" y="9"/>
                      </a:lnTo>
                      <a:lnTo>
                        <a:pt x="33" y="16"/>
                      </a:lnTo>
                      <a:lnTo>
                        <a:pt x="33" y="16"/>
                      </a:lnTo>
                      <a:lnTo>
                        <a:pt x="31" y="22"/>
                      </a:lnTo>
                      <a:lnTo>
                        <a:pt x="28" y="27"/>
                      </a:lnTo>
                      <a:lnTo>
                        <a:pt x="24" y="31"/>
                      </a:lnTo>
                      <a:lnTo>
                        <a:pt x="16" y="33"/>
                      </a:lnTo>
                      <a:lnTo>
                        <a:pt x="16" y="33"/>
                      </a:lnTo>
                      <a:lnTo>
                        <a:pt x="10" y="31"/>
                      </a:lnTo>
                      <a:lnTo>
                        <a:pt x="4" y="27"/>
                      </a:lnTo>
                      <a:lnTo>
                        <a:pt x="1" y="22"/>
                      </a:lnTo>
                      <a:lnTo>
                        <a:pt x="0" y="16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25BAE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1" name="Rectangle 1953"/>
                <p:cNvSpPr>
                  <a:spLocks noChangeArrowheads="1"/>
                </p:cNvSpPr>
                <p:nvPr/>
              </p:nvSpPr>
              <p:spPr bwMode="auto">
                <a:xfrm>
                  <a:off x="1941513" y="3294063"/>
                  <a:ext cx="112713" cy="293688"/>
                </a:xfrm>
                <a:prstGeom prst="rect">
                  <a:avLst/>
                </a:prstGeom>
                <a:solidFill>
                  <a:srgbClr val="A8AF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2" name="Rectangle 1954"/>
                <p:cNvSpPr>
                  <a:spLocks noChangeArrowheads="1"/>
                </p:cNvSpPr>
                <p:nvPr/>
              </p:nvSpPr>
              <p:spPr bwMode="auto">
                <a:xfrm>
                  <a:off x="1951038" y="3302000"/>
                  <a:ext cx="93663" cy="220663"/>
                </a:xfrm>
                <a:prstGeom prst="rect">
                  <a:avLst/>
                </a:prstGeom>
                <a:solidFill>
                  <a:srgbClr val="E1E3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3" name="Line 1955"/>
                <p:cNvSpPr>
                  <a:spLocks noChangeShapeType="1"/>
                </p:cNvSpPr>
                <p:nvPr/>
              </p:nvSpPr>
              <p:spPr bwMode="auto">
                <a:xfrm>
                  <a:off x="1951038" y="3486150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4" name="Line 1956"/>
                <p:cNvSpPr>
                  <a:spLocks noChangeShapeType="1"/>
                </p:cNvSpPr>
                <p:nvPr/>
              </p:nvSpPr>
              <p:spPr bwMode="auto">
                <a:xfrm>
                  <a:off x="1951038" y="343693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5" name="Line 1957"/>
                <p:cNvSpPr>
                  <a:spLocks noChangeShapeType="1"/>
                </p:cNvSpPr>
                <p:nvPr/>
              </p:nvSpPr>
              <p:spPr bwMode="auto">
                <a:xfrm>
                  <a:off x="1951038" y="3389313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6" name="Line 1958"/>
                <p:cNvSpPr>
                  <a:spLocks noChangeShapeType="1"/>
                </p:cNvSpPr>
                <p:nvPr/>
              </p:nvSpPr>
              <p:spPr bwMode="auto">
                <a:xfrm>
                  <a:off x="1951038" y="3341688"/>
                  <a:ext cx="93663" cy="0"/>
                </a:xfrm>
                <a:prstGeom prst="line">
                  <a:avLst/>
                </a:prstGeom>
                <a:noFill/>
                <a:ln w="269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  <p:sp>
              <p:nvSpPr>
                <p:cNvPr id="2207" name="Freeform 1959"/>
                <p:cNvSpPr>
                  <a:spLocks/>
                </p:cNvSpPr>
                <p:nvPr/>
              </p:nvSpPr>
              <p:spPr bwMode="auto">
                <a:xfrm>
                  <a:off x="1984375" y="3540125"/>
                  <a:ext cx="26988" cy="25400"/>
                </a:xfrm>
                <a:custGeom>
                  <a:avLst/>
                  <a:gdLst>
                    <a:gd name="T0" fmla="*/ 0 w 35"/>
                    <a:gd name="T1" fmla="*/ 16 h 33"/>
                    <a:gd name="T2" fmla="*/ 0 w 35"/>
                    <a:gd name="T3" fmla="*/ 16 h 33"/>
                    <a:gd name="T4" fmla="*/ 2 w 35"/>
                    <a:gd name="T5" fmla="*/ 9 h 33"/>
                    <a:gd name="T6" fmla="*/ 6 w 35"/>
                    <a:gd name="T7" fmla="*/ 4 h 33"/>
                    <a:gd name="T8" fmla="*/ 11 w 35"/>
                    <a:gd name="T9" fmla="*/ 0 h 33"/>
                    <a:gd name="T10" fmla="*/ 17 w 35"/>
                    <a:gd name="T11" fmla="*/ 0 h 33"/>
                    <a:gd name="T12" fmla="*/ 17 w 35"/>
                    <a:gd name="T13" fmla="*/ 0 h 33"/>
                    <a:gd name="T14" fmla="*/ 24 w 35"/>
                    <a:gd name="T15" fmla="*/ 0 h 33"/>
                    <a:gd name="T16" fmla="*/ 29 w 35"/>
                    <a:gd name="T17" fmla="*/ 4 h 33"/>
                    <a:gd name="T18" fmla="*/ 33 w 35"/>
                    <a:gd name="T19" fmla="*/ 9 h 33"/>
                    <a:gd name="T20" fmla="*/ 35 w 35"/>
                    <a:gd name="T21" fmla="*/ 16 h 33"/>
                    <a:gd name="T22" fmla="*/ 35 w 35"/>
                    <a:gd name="T23" fmla="*/ 16 h 33"/>
                    <a:gd name="T24" fmla="*/ 33 w 35"/>
                    <a:gd name="T25" fmla="*/ 22 h 33"/>
                    <a:gd name="T26" fmla="*/ 29 w 35"/>
                    <a:gd name="T27" fmla="*/ 27 h 33"/>
                    <a:gd name="T28" fmla="*/ 24 w 35"/>
                    <a:gd name="T29" fmla="*/ 31 h 33"/>
                    <a:gd name="T30" fmla="*/ 17 w 35"/>
                    <a:gd name="T31" fmla="*/ 33 h 33"/>
                    <a:gd name="T32" fmla="*/ 17 w 35"/>
                    <a:gd name="T33" fmla="*/ 33 h 33"/>
                    <a:gd name="T34" fmla="*/ 11 w 35"/>
                    <a:gd name="T35" fmla="*/ 31 h 33"/>
                    <a:gd name="T36" fmla="*/ 6 w 35"/>
                    <a:gd name="T37" fmla="*/ 27 h 33"/>
                    <a:gd name="T38" fmla="*/ 2 w 35"/>
                    <a:gd name="T39" fmla="*/ 22 h 33"/>
                    <a:gd name="T40" fmla="*/ 0 w 35"/>
                    <a:gd name="T41" fmla="*/ 16 h 33"/>
                    <a:gd name="T42" fmla="*/ 0 w 35"/>
                    <a:gd name="T43" fmla="*/ 1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5" h="33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2" y="9"/>
                      </a:lnTo>
                      <a:lnTo>
                        <a:pt x="6" y="4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17" y="0"/>
                      </a:lnTo>
                      <a:lnTo>
                        <a:pt x="24" y="0"/>
                      </a:lnTo>
                      <a:lnTo>
                        <a:pt x="29" y="4"/>
                      </a:lnTo>
                      <a:lnTo>
                        <a:pt x="33" y="9"/>
                      </a:lnTo>
                      <a:lnTo>
                        <a:pt x="35" y="16"/>
                      </a:lnTo>
                      <a:lnTo>
                        <a:pt x="35" y="16"/>
                      </a:lnTo>
                      <a:lnTo>
                        <a:pt x="33" y="22"/>
                      </a:lnTo>
                      <a:lnTo>
                        <a:pt x="29" y="27"/>
                      </a:lnTo>
                      <a:lnTo>
                        <a:pt x="24" y="31"/>
                      </a:lnTo>
                      <a:lnTo>
                        <a:pt x="17" y="33"/>
                      </a:lnTo>
                      <a:lnTo>
                        <a:pt x="17" y="33"/>
                      </a:lnTo>
                      <a:lnTo>
                        <a:pt x="11" y="31"/>
                      </a:lnTo>
                      <a:lnTo>
                        <a:pt x="6" y="27"/>
                      </a:lnTo>
                      <a:lnTo>
                        <a:pt x="2" y="22"/>
                      </a:lnTo>
                      <a:lnTo>
                        <a:pt x="0" y="16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25BAE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endParaRPr>
                </a:p>
              </p:txBody>
            </p:sp>
          </p:grpSp>
          <p:sp>
            <p:nvSpPr>
              <p:cNvPr id="2193" name="Rechteck 2192"/>
              <p:cNvSpPr/>
              <p:nvPr/>
            </p:nvSpPr>
            <p:spPr>
              <a:xfrm>
                <a:off x="1043608" y="3833720"/>
                <a:ext cx="10636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rPr>
                  <a:t>Internal IDS</a:t>
                </a:r>
              </a:p>
              <a:p>
                <a:pPr algn="ctr"/>
                <a:r>
                  <a:rPr lang="de-DE" sz="1200" b="1" dirty="0">
                    <a:solidFill>
                      <a:prstClr val="black"/>
                    </a:solidFill>
                    <a:latin typeface="Frutiger LT Com 45 Light" panose="020B0303030504020204" pitchFamily="34" charset="0"/>
                    <a:cs typeface="Arial" charset="0"/>
                  </a:rPr>
                  <a:t>Connector</a:t>
                </a:r>
              </a:p>
            </p:txBody>
          </p:sp>
        </p:grpSp>
        <p:sp>
          <p:nvSpPr>
            <p:cNvPr id="2140" name="Ellipse 2139"/>
            <p:cNvSpPr/>
            <p:nvPr/>
          </p:nvSpPr>
          <p:spPr>
            <a:xfrm>
              <a:off x="1289859" y="4735037"/>
              <a:ext cx="566171" cy="566171"/>
            </a:xfrm>
            <a:prstGeom prst="ellipse">
              <a:avLst/>
            </a:prstGeom>
            <a:solidFill>
              <a:srgbClr val="A8AFA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2141" name="Ellipse 2140"/>
            <p:cNvSpPr/>
            <p:nvPr/>
          </p:nvSpPr>
          <p:spPr>
            <a:xfrm>
              <a:off x="605783" y="4437112"/>
              <a:ext cx="566171" cy="566171"/>
            </a:xfrm>
            <a:prstGeom prst="ellipse">
              <a:avLst/>
            </a:prstGeom>
            <a:solidFill>
              <a:srgbClr val="A8AFA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2142" name="Ellipse 2141"/>
            <p:cNvSpPr/>
            <p:nvPr/>
          </p:nvSpPr>
          <p:spPr>
            <a:xfrm>
              <a:off x="1973935" y="4437112"/>
              <a:ext cx="566171" cy="566171"/>
            </a:xfrm>
            <a:prstGeom prst="ellipse">
              <a:avLst/>
            </a:prstGeom>
            <a:solidFill>
              <a:srgbClr val="EB6A0A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grpSp>
          <p:nvGrpSpPr>
            <p:cNvPr id="2143" name="Gruppieren 2142"/>
            <p:cNvGrpSpPr/>
            <p:nvPr/>
          </p:nvGrpSpPr>
          <p:grpSpPr>
            <a:xfrm>
              <a:off x="1494362" y="4907791"/>
              <a:ext cx="157163" cy="220662"/>
              <a:chOff x="1851025" y="4202113"/>
              <a:chExt cx="157163" cy="220662"/>
            </a:xfrm>
          </p:grpSpPr>
          <p:sp>
            <p:nvSpPr>
              <p:cNvPr id="2179" name="Freeform 1213"/>
              <p:cNvSpPr>
                <a:spLocks/>
              </p:cNvSpPr>
              <p:nvPr/>
            </p:nvSpPr>
            <p:spPr bwMode="auto">
              <a:xfrm>
                <a:off x="1851025" y="4343400"/>
                <a:ext cx="157163" cy="79375"/>
              </a:xfrm>
              <a:custGeom>
                <a:avLst/>
                <a:gdLst>
                  <a:gd name="T0" fmla="*/ 0 w 198"/>
                  <a:gd name="T1" fmla="*/ 17 h 101"/>
                  <a:gd name="T2" fmla="*/ 0 w 198"/>
                  <a:gd name="T3" fmla="*/ 17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5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5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7 h 101"/>
                  <a:gd name="T30" fmla="*/ 198 w 198"/>
                  <a:gd name="T31" fmla="*/ 83 h 101"/>
                  <a:gd name="T32" fmla="*/ 198 w 198"/>
                  <a:gd name="T33" fmla="*/ 83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5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5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3 h 101"/>
                  <a:gd name="T60" fmla="*/ 0 w 198"/>
                  <a:gd name="T61" fmla="*/ 1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7"/>
                    </a:moveTo>
                    <a:lnTo>
                      <a:pt x="0" y="17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5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5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7"/>
                    </a:lnTo>
                    <a:lnTo>
                      <a:pt x="198" y="83"/>
                    </a:lnTo>
                    <a:lnTo>
                      <a:pt x="198" y="83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5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5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0" name="Freeform 1214"/>
              <p:cNvSpPr>
                <a:spLocks/>
              </p:cNvSpPr>
              <p:nvPr/>
            </p:nvSpPr>
            <p:spPr bwMode="auto">
              <a:xfrm>
                <a:off x="1851025" y="4356100"/>
                <a:ext cx="157163" cy="14288"/>
              </a:xfrm>
              <a:custGeom>
                <a:avLst/>
                <a:gdLst>
                  <a:gd name="T0" fmla="*/ 198 w 198"/>
                  <a:gd name="T1" fmla="*/ 0 h 16"/>
                  <a:gd name="T2" fmla="*/ 198 w 198"/>
                  <a:gd name="T3" fmla="*/ 0 h 16"/>
                  <a:gd name="T4" fmla="*/ 195 w 198"/>
                  <a:gd name="T5" fmla="*/ 3 h 16"/>
                  <a:gd name="T6" fmla="*/ 190 w 198"/>
                  <a:gd name="T7" fmla="*/ 6 h 16"/>
                  <a:gd name="T8" fmla="*/ 180 w 198"/>
                  <a:gd name="T9" fmla="*/ 9 h 16"/>
                  <a:gd name="T10" fmla="*/ 168 w 198"/>
                  <a:gd name="T11" fmla="*/ 12 h 16"/>
                  <a:gd name="T12" fmla="*/ 136 w 198"/>
                  <a:gd name="T13" fmla="*/ 15 h 16"/>
                  <a:gd name="T14" fmla="*/ 99 w 198"/>
                  <a:gd name="T15" fmla="*/ 16 h 16"/>
                  <a:gd name="T16" fmla="*/ 99 w 198"/>
                  <a:gd name="T17" fmla="*/ 16 h 16"/>
                  <a:gd name="T18" fmla="*/ 60 w 198"/>
                  <a:gd name="T19" fmla="*/ 15 h 16"/>
                  <a:gd name="T20" fmla="*/ 28 w 198"/>
                  <a:gd name="T21" fmla="*/ 12 h 16"/>
                  <a:gd name="T22" fmla="*/ 16 w 198"/>
                  <a:gd name="T23" fmla="*/ 9 h 16"/>
                  <a:gd name="T24" fmla="*/ 7 w 198"/>
                  <a:gd name="T25" fmla="*/ 6 h 16"/>
                  <a:gd name="T26" fmla="*/ 1 w 198"/>
                  <a:gd name="T27" fmla="*/ 3 h 16"/>
                  <a:gd name="T28" fmla="*/ 0 w 198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6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2"/>
                    </a:lnTo>
                    <a:lnTo>
                      <a:pt x="136" y="15"/>
                    </a:lnTo>
                    <a:lnTo>
                      <a:pt x="99" y="16"/>
                    </a:lnTo>
                    <a:lnTo>
                      <a:pt x="99" y="16"/>
                    </a:lnTo>
                    <a:lnTo>
                      <a:pt x="60" y="15"/>
                    </a:lnTo>
                    <a:lnTo>
                      <a:pt x="28" y="12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1" name="Freeform 1215"/>
              <p:cNvSpPr>
                <a:spLocks/>
              </p:cNvSpPr>
              <p:nvPr/>
            </p:nvSpPr>
            <p:spPr bwMode="auto">
              <a:xfrm>
                <a:off x="1851025" y="4343400"/>
                <a:ext cx="157163" cy="79375"/>
              </a:xfrm>
              <a:custGeom>
                <a:avLst/>
                <a:gdLst>
                  <a:gd name="T0" fmla="*/ 0 w 198"/>
                  <a:gd name="T1" fmla="*/ 17 h 101"/>
                  <a:gd name="T2" fmla="*/ 0 w 198"/>
                  <a:gd name="T3" fmla="*/ 17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5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5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7 h 101"/>
                  <a:gd name="T30" fmla="*/ 198 w 198"/>
                  <a:gd name="T31" fmla="*/ 83 h 101"/>
                  <a:gd name="T32" fmla="*/ 198 w 198"/>
                  <a:gd name="T33" fmla="*/ 83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5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5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3 h 101"/>
                  <a:gd name="T60" fmla="*/ 0 w 198"/>
                  <a:gd name="T61" fmla="*/ 1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7"/>
                    </a:moveTo>
                    <a:lnTo>
                      <a:pt x="0" y="17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5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5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7"/>
                    </a:lnTo>
                    <a:lnTo>
                      <a:pt x="198" y="83"/>
                    </a:lnTo>
                    <a:lnTo>
                      <a:pt x="198" y="83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5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5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3"/>
                    </a:lnTo>
                    <a:lnTo>
                      <a:pt x="0" y="17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2" name="Freeform 1216"/>
              <p:cNvSpPr>
                <a:spLocks/>
              </p:cNvSpPr>
              <p:nvPr/>
            </p:nvSpPr>
            <p:spPr bwMode="auto">
              <a:xfrm>
                <a:off x="1851025" y="4295775"/>
                <a:ext cx="157163" cy="79375"/>
              </a:xfrm>
              <a:custGeom>
                <a:avLst/>
                <a:gdLst>
                  <a:gd name="T0" fmla="*/ 0 w 198"/>
                  <a:gd name="T1" fmla="*/ 18 h 101"/>
                  <a:gd name="T2" fmla="*/ 0 w 198"/>
                  <a:gd name="T3" fmla="*/ 18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6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6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8 h 101"/>
                  <a:gd name="T30" fmla="*/ 198 w 198"/>
                  <a:gd name="T31" fmla="*/ 84 h 101"/>
                  <a:gd name="T32" fmla="*/ 198 w 198"/>
                  <a:gd name="T33" fmla="*/ 84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6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6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4 h 101"/>
                  <a:gd name="T60" fmla="*/ 0 w 198"/>
                  <a:gd name="T61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8"/>
                    </a:moveTo>
                    <a:lnTo>
                      <a:pt x="0" y="18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6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6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3" name="Freeform 1217"/>
              <p:cNvSpPr>
                <a:spLocks/>
              </p:cNvSpPr>
              <p:nvPr/>
            </p:nvSpPr>
            <p:spPr bwMode="auto">
              <a:xfrm>
                <a:off x="1851025" y="4310063"/>
                <a:ext cx="157163" cy="12700"/>
              </a:xfrm>
              <a:custGeom>
                <a:avLst/>
                <a:gdLst>
                  <a:gd name="T0" fmla="*/ 198 w 198"/>
                  <a:gd name="T1" fmla="*/ 0 h 17"/>
                  <a:gd name="T2" fmla="*/ 198 w 198"/>
                  <a:gd name="T3" fmla="*/ 0 h 17"/>
                  <a:gd name="T4" fmla="*/ 195 w 198"/>
                  <a:gd name="T5" fmla="*/ 3 h 17"/>
                  <a:gd name="T6" fmla="*/ 190 w 198"/>
                  <a:gd name="T7" fmla="*/ 6 h 17"/>
                  <a:gd name="T8" fmla="*/ 180 w 198"/>
                  <a:gd name="T9" fmla="*/ 9 h 17"/>
                  <a:gd name="T10" fmla="*/ 168 w 198"/>
                  <a:gd name="T11" fmla="*/ 11 h 17"/>
                  <a:gd name="T12" fmla="*/ 136 w 198"/>
                  <a:gd name="T13" fmla="*/ 15 h 17"/>
                  <a:gd name="T14" fmla="*/ 99 w 198"/>
                  <a:gd name="T15" fmla="*/ 17 h 17"/>
                  <a:gd name="T16" fmla="*/ 99 w 198"/>
                  <a:gd name="T17" fmla="*/ 17 h 17"/>
                  <a:gd name="T18" fmla="*/ 60 w 198"/>
                  <a:gd name="T19" fmla="*/ 15 h 17"/>
                  <a:gd name="T20" fmla="*/ 28 w 198"/>
                  <a:gd name="T21" fmla="*/ 11 h 17"/>
                  <a:gd name="T22" fmla="*/ 16 w 198"/>
                  <a:gd name="T23" fmla="*/ 9 h 17"/>
                  <a:gd name="T24" fmla="*/ 7 w 198"/>
                  <a:gd name="T25" fmla="*/ 6 h 17"/>
                  <a:gd name="T26" fmla="*/ 1 w 198"/>
                  <a:gd name="T27" fmla="*/ 3 h 17"/>
                  <a:gd name="T28" fmla="*/ 0 w 198"/>
                  <a:gd name="T2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7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1"/>
                    </a:lnTo>
                    <a:lnTo>
                      <a:pt x="136" y="15"/>
                    </a:lnTo>
                    <a:lnTo>
                      <a:pt x="99" y="17"/>
                    </a:lnTo>
                    <a:lnTo>
                      <a:pt x="99" y="17"/>
                    </a:lnTo>
                    <a:lnTo>
                      <a:pt x="60" y="15"/>
                    </a:lnTo>
                    <a:lnTo>
                      <a:pt x="28" y="11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4" name="Freeform 1218"/>
              <p:cNvSpPr>
                <a:spLocks/>
              </p:cNvSpPr>
              <p:nvPr/>
            </p:nvSpPr>
            <p:spPr bwMode="auto">
              <a:xfrm>
                <a:off x="1851025" y="4295775"/>
                <a:ext cx="157163" cy="79375"/>
              </a:xfrm>
              <a:custGeom>
                <a:avLst/>
                <a:gdLst>
                  <a:gd name="T0" fmla="*/ 0 w 198"/>
                  <a:gd name="T1" fmla="*/ 18 h 101"/>
                  <a:gd name="T2" fmla="*/ 0 w 198"/>
                  <a:gd name="T3" fmla="*/ 18 h 101"/>
                  <a:gd name="T4" fmla="*/ 1 w 198"/>
                  <a:gd name="T5" fmla="*/ 14 h 101"/>
                  <a:gd name="T6" fmla="*/ 7 w 198"/>
                  <a:gd name="T7" fmla="*/ 11 h 101"/>
                  <a:gd name="T8" fmla="*/ 16 w 198"/>
                  <a:gd name="T9" fmla="*/ 8 h 101"/>
                  <a:gd name="T10" fmla="*/ 28 w 198"/>
                  <a:gd name="T11" fmla="*/ 6 h 101"/>
                  <a:gd name="T12" fmla="*/ 60 w 198"/>
                  <a:gd name="T13" fmla="*/ 2 h 101"/>
                  <a:gd name="T14" fmla="*/ 99 w 198"/>
                  <a:gd name="T15" fmla="*/ 0 h 101"/>
                  <a:gd name="T16" fmla="*/ 99 w 198"/>
                  <a:gd name="T17" fmla="*/ 0 h 101"/>
                  <a:gd name="T18" fmla="*/ 136 w 198"/>
                  <a:gd name="T19" fmla="*/ 2 h 101"/>
                  <a:gd name="T20" fmla="*/ 168 w 198"/>
                  <a:gd name="T21" fmla="*/ 6 h 101"/>
                  <a:gd name="T22" fmla="*/ 180 w 198"/>
                  <a:gd name="T23" fmla="*/ 8 h 101"/>
                  <a:gd name="T24" fmla="*/ 190 w 198"/>
                  <a:gd name="T25" fmla="*/ 11 h 101"/>
                  <a:gd name="T26" fmla="*/ 195 w 198"/>
                  <a:gd name="T27" fmla="*/ 14 h 101"/>
                  <a:gd name="T28" fmla="*/ 198 w 198"/>
                  <a:gd name="T29" fmla="*/ 18 h 101"/>
                  <a:gd name="T30" fmla="*/ 198 w 198"/>
                  <a:gd name="T31" fmla="*/ 84 h 101"/>
                  <a:gd name="T32" fmla="*/ 198 w 198"/>
                  <a:gd name="T33" fmla="*/ 84 h 101"/>
                  <a:gd name="T34" fmla="*/ 195 w 198"/>
                  <a:gd name="T35" fmla="*/ 87 h 101"/>
                  <a:gd name="T36" fmla="*/ 190 w 198"/>
                  <a:gd name="T37" fmla="*/ 90 h 101"/>
                  <a:gd name="T38" fmla="*/ 180 w 198"/>
                  <a:gd name="T39" fmla="*/ 93 h 101"/>
                  <a:gd name="T40" fmla="*/ 168 w 198"/>
                  <a:gd name="T41" fmla="*/ 96 h 101"/>
                  <a:gd name="T42" fmla="*/ 136 w 198"/>
                  <a:gd name="T43" fmla="*/ 99 h 101"/>
                  <a:gd name="T44" fmla="*/ 99 w 198"/>
                  <a:gd name="T45" fmla="*/ 101 h 101"/>
                  <a:gd name="T46" fmla="*/ 99 w 198"/>
                  <a:gd name="T47" fmla="*/ 101 h 101"/>
                  <a:gd name="T48" fmla="*/ 60 w 198"/>
                  <a:gd name="T49" fmla="*/ 99 h 101"/>
                  <a:gd name="T50" fmla="*/ 28 w 198"/>
                  <a:gd name="T51" fmla="*/ 96 h 101"/>
                  <a:gd name="T52" fmla="*/ 16 w 198"/>
                  <a:gd name="T53" fmla="*/ 93 h 101"/>
                  <a:gd name="T54" fmla="*/ 7 w 198"/>
                  <a:gd name="T55" fmla="*/ 90 h 101"/>
                  <a:gd name="T56" fmla="*/ 1 w 198"/>
                  <a:gd name="T57" fmla="*/ 87 h 101"/>
                  <a:gd name="T58" fmla="*/ 0 w 198"/>
                  <a:gd name="T59" fmla="*/ 84 h 101"/>
                  <a:gd name="T60" fmla="*/ 0 w 198"/>
                  <a:gd name="T61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1">
                    <a:moveTo>
                      <a:pt x="0" y="18"/>
                    </a:moveTo>
                    <a:lnTo>
                      <a:pt x="0" y="18"/>
                    </a:lnTo>
                    <a:lnTo>
                      <a:pt x="1" y="14"/>
                    </a:lnTo>
                    <a:lnTo>
                      <a:pt x="7" y="11"/>
                    </a:lnTo>
                    <a:lnTo>
                      <a:pt x="16" y="8"/>
                    </a:lnTo>
                    <a:lnTo>
                      <a:pt x="28" y="6"/>
                    </a:lnTo>
                    <a:lnTo>
                      <a:pt x="60" y="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2"/>
                    </a:lnTo>
                    <a:lnTo>
                      <a:pt x="168" y="6"/>
                    </a:lnTo>
                    <a:lnTo>
                      <a:pt x="180" y="8"/>
                    </a:lnTo>
                    <a:lnTo>
                      <a:pt x="190" y="11"/>
                    </a:lnTo>
                    <a:lnTo>
                      <a:pt x="195" y="14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1"/>
                    </a:lnTo>
                    <a:lnTo>
                      <a:pt x="99" y="101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5" name="Freeform 1219"/>
              <p:cNvSpPr>
                <a:spLocks/>
              </p:cNvSpPr>
              <p:nvPr/>
            </p:nvSpPr>
            <p:spPr bwMode="auto">
              <a:xfrm>
                <a:off x="1851025" y="4249738"/>
                <a:ext cx="157163" cy="79375"/>
              </a:xfrm>
              <a:custGeom>
                <a:avLst/>
                <a:gdLst>
                  <a:gd name="T0" fmla="*/ 0 w 198"/>
                  <a:gd name="T1" fmla="*/ 16 h 100"/>
                  <a:gd name="T2" fmla="*/ 0 w 198"/>
                  <a:gd name="T3" fmla="*/ 16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4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4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6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0 h 100"/>
                  <a:gd name="T38" fmla="*/ 180 w 198"/>
                  <a:gd name="T39" fmla="*/ 93 h 100"/>
                  <a:gd name="T40" fmla="*/ 168 w 198"/>
                  <a:gd name="T41" fmla="*/ 94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4 h 100"/>
                  <a:gd name="T52" fmla="*/ 16 w 198"/>
                  <a:gd name="T53" fmla="*/ 93 h 100"/>
                  <a:gd name="T54" fmla="*/ 7 w 198"/>
                  <a:gd name="T55" fmla="*/ 90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6"/>
                    </a:moveTo>
                    <a:lnTo>
                      <a:pt x="0" y="16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4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4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6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4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4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6" name="Freeform 1220"/>
              <p:cNvSpPr>
                <a:spLocks/>
              </p:cNvSpPr>
              <p:nvPr/>
            </p:nvSpPr>
            <p:spPr bwMode="auto">
              <a:xfrm>
                <a:off x="1851025" y="4262438"/>
                <a:ext cx="157163" cy="12700"/>
              </a:xfrm>
              <a:custGeom>
                <a:avLst/>
                <a:gdLst>
                  <a:gd name="T0" fmla="*/ 198 w 198"/>
                  <a:gd name="T1" fmla="*/ 0 h 17"/>
                  <a:gd name="T2" fmla="*/ 198 w 198"/>
                  <a:gd name="T3" fmla="*/ 0 h 17"/>
                  <a:gd name="T4" fmla="*/ 195 w 198"/>
                  <a:gd name="T5" fmla="*/ 3 h 17"/>
                  <a:gd name="T6" fmla="*/ 190 w 198"/>
                  <a:gd name="T7" fmla="*/ 6 h 17"/>
                  <a:gd name="T8" fmla="*/ 180 w 198"/>
                  <a:gd name="T9" fmla="*/ 9 h 17"/>
                  <a:gd name="T10" fmla="*/ 168 w 198"/>
                  <a:gd name="T11" fmla="*/ 12 h 17"/>
                  <a:gd name="T12" fmla="*/ 136 w 198"/>
                  <a:gd name="T13" fmla="*/ 15 h 17"/>
                  <a:gd name="T14" fmla="*/ 99 w 198"/>
                  <a:gd name="T15" fmla="*/ 17 h 17"/>
                  <a:gd name="T16" fmla="*/ 99 w 198"/>
                  <a:gd name="T17" fmla="*/ 17 h 17"/>
                  <a:gd name="T18" fmla="*/ 60 w 198"/>
                  <a:gd name="T19" fmla="*/ 15 h 17"/>
                  <a:gd name="T20" fmla="*/ 28 w 198"/>
                  <a:gd name="T21" fmla="*/ 12 h 17"/>
                  <a:gd name="T22" fmla="*/ 16 w 198"/>
                  <a:gd name="T23" fmla="*/ 9 h 17"/>
                  <a:gd name="T24" fmla="*/ 7 w 198"/>
                  <a:gd name="T25" fmla="*/ 6 h 17"/>
                  <a:gd name="T26" fmla="*/ 1 w 198"/>
                  <a:gd name="T27" fmla="*/ 3 h 17"/>
                  <a:gd name="T28" fmla="*/ 0 w 198"/>
                  <a:gd name="T2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7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2"/>
                    </a:lnTo>
                    <a:lnTo>
                      <a:pt x="136" y="15"/>
                    </a:lnTo>
                    <a:lnTo>
                      <a:pt x="99" y="17"/>
                    </a:lnTo>
                    <a:lnTo>
                      <a:pt x="99" y="17"/>
                    </a:lnTo>
                    <a:lnTo>
                      <a:pt x="60" y="15"/>
                    </a:lnTo>
                    <a:lnTo>
                      <a:pt x="28" y="12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7" name="Freeform 1221"/>
              <p:cNvSpPr>
                <a:spLocks/>
              </p:cNvSpPr>
              <p:nvPr/>
            </p:nvSpPr>
            <p:spPr bwMode="auto">
              <a:xfrm>
                <a:off x="1851025" y="4249738"/>
                <a:ext cx="157163" cy="79375"/>
              </a:xfrm>
              <a:custGeom>
                <a:avLst/>
                <a:gdLst>
                  <a:gd name="T0" fmla="*/ 0 w 198"/>
                  <a:gd name="T1" fmla="*/ 16 h 100"/>
                  <a:gd name="T2" fmla="*/ 0 w 198"/>
                  <a:gd name="T3" fmla="*/ 16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4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4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6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0 h 100"/>
                  <a:gd name="T38" fmla="*/ 180 w 198"/>
                  <a:gd name="T39" fmla="*/ 93 h 100"/>
                  <a:gd name="T40" fmla="*/ 168 w 198"/>
                  <a:gd name="T41" fmla="*/ 94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4 h 100"/>
                  <a:gd name="T52" fmla="*/ 16 w 198"/>
                  <a:gd name="T53" fmla="*/ 93 h 100"/>
                  <a:gd name="T54" fmla="*/ 7 w 198"/>
                  <a:gd name="T55" fmla="*/ 90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6"/>
                    </a:moveTo>
                    <a:lnTo>
                      <a:pt x="0" y="16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4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4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6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0"/>
                    </a:lnTo>
                    <a:lnTo>
                      <a:pt x="180" y="93"/>
                    </a:lnTo>
                    <a:lnTo>
                      <a:pt x="168" y="94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4"/>
                    </a:lnTo>
                    <a:lnTo>
                      <a:pt x="16" y="93"/>
                    </a:lnTo>
                    <a:lnTo>
                      <a:pt x="7" y="90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6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8" name="Freeform 1222"/>
              <p:cNvSpPr>
                <a:spLocks/>
              </p:cNvSpPr>
              <p:nvPr/>
            </p:nvSpPr>
            <p:spPr bwMode="auto">
              <a:xfrm>
                <a:off x="1851025" y="4202113"/>
                <a:ext cx="157163" cy="79375"/>
              </a:xfrm>
              <a:custGeom>
                <a:avLst/>
                <a:gdLst>
                  <a:gd name="T0" fmla="*/ 0 w 198"/>
                  <a:gd name="T1" fmla="*/ 18 h 100"/>
                  <a:gd name="T2" fmla="*/ 0 w 198"/>
                  <a:gd name="T3" fmla="*/ 18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6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6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8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1 h 100"/>
                  <a:gd name="T38" fmla="*/ 180 w 198"/>
                  <a:gd name="T39" fmla="*/ 93 h 100"/>
                  <a:gd name="T40" fmla="*/ 168 w 198"/>
                  <a:gd name="T41" fmla="*/ 96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6 h 100"/>
                  <a:gd name="T52" fmla="*/ 16 w 198"/>
                  <a:gd name="T53" fmla="*/ 93 h 100"/>
                  <a:gd name="T54" fmla="*/ 7 w 198"/>
                  <a:gd name="T55" fmla="*/ 91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8"/>
                    </a:moveTo>
                    <a:lnTo>
                      <a:pt x="0" y="18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6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6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1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1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89" name="Freeform 1223"/>
              <p:cNvSpPr>
                <a:spLocks/>
              </p:cNvSpPr>
              <p:nvPr/>
            </p:nvSpPr>
            <p:spPr bwMode="auto">
              <a:xfrm>
                <a:off x="1851025" y="4216400"/>
                <a:ext cx="157163" cy="12700"/>
              </a:xfrm>
              <a:custGeom>
                <a:avLst/>
                <a:gdLst>
                  <a:gd name="T0" fmla="*/ 198 w 198"/>
                  <a:gd name="T1" fmla="*/ 0 h 16"/>
                  <a:gd name="T2" fmla="*/ 198 w 198"/>
                  <a:gd name="T3" fmla="*/ 0 h 16"/>
                  <a:gd name="T4" fmla="*/ 195 w 198"/>
                  <a:gd name="T5" fmla="*/ 3 h 16"/>
                  <a:gd name="T6" fmla="*/ 190 w 198"/>
                  <a:gd name="T7" fmla="*/ 6 h 16"/>
                  <a:gd name="T8" fmla="*/ 180 w 198"/>
                  <a:gd name="T9" fmla="*/ 9 h 16"/>
                  <a:gd name="T10" fmla="*/ 168 w 198"/>
                  <a:gd name="T11" fmla="*/ 12 h 16"/>
                  <a:gd name="T12" fmla="*/ 136 w 198"/>
                  <a:gd name="T13" fmla="*/ 15 h 16"/>
                  <a:gd name="T14" fmla="*/ 99 w 198"/>
                  <a:gd name="T15" fmla="*/ 16 h 16"/>
                  <a:gd name="T16" fmla="*/ 99 w 198"/>
                  <a:gd name="T17" fmla="*/ 16 h 16"/>
                  <a:gd name="T18" fmla="*/ 60 w 198"/>
                  <a:gd name="T19" fmla="*/ 15 h 16"/>
                  <a:gd name="T20" fmla="*/ 28 w 198"/>
                  <a:gd name="T21" fmla="*/ 12 h 16"/>
                  <a:gd name="T22" fmla="*/ 16 w 198"/>
                  <a:gd name="T23" fmla="*/ 9 h 16"/>
                  <a:gd name="T24" fmla="*/ 7 w 198"/>
                  <a:gd name="T25" fmla="*/ 6 h 16"/>
                  <a:gd name="T26" fmla="*/ 1 w 198"/>
                  <a:gd name="T27" fmla="*/ 3 h 16"/>
                  <a:gd name="T28" fmla="*/ 0 w 198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6">
                    <a:moveTo>
                      <a:pt x="198" y="0"/>
                    </a:moveTo>
                    <a:lnTo>
                      <a:pt x="198" y="0"/>
                    </a:lnTo>
                    <a:lnTo>
                      <a:pt x="195" y="3"/>
                    </a:lnTo>
                    <a:lnTo>
                      <a:pt x="190" y="6"/>
                    </a:lnTo>
                    <a:lnTo>
                      <a:pt x="180" y="9"/>
                    </a:lnTo>
                    <a:lnTo>
                      <a:pt x="168" y="12"/>
                    </a:lnTo>
                    <a:lnTo>
                      <a:pt x="136" y="15"/>
                    </a:lnTo>
                    <a:lnTo>
                      <a:pt x="99" y="16"/>
                    </a:lnTo>
                    <a:lnTo>
                      <a:pt x="99" y="16"/>
                    </a:lnTo>
                    <a:lnTo>
                      <a:pt x="60" y="15"/>
                    </a:lnTo>
                    <a:lnTo>
                      <a:pt x="28" y="12"/>
                    </a:lnTo>
                    <a:lnTo>
                      <a:pt x="16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90" name="Freeform 1224"/>
              <p:cNvSpPr>
                <a:spLocks/>
              </p:cNvSpPr>
              <p:nvPr/>
            </p:nvSpPr>
            <p:spPr bwMode="auto">
              <a:xfrm>
                <a:off x="1851025" y="4202113"/>
                <a:ext cx="157163" cy="79375"/>
              </a:xfrm>
              <a:custGeom>
                <a:avLst/>
                <a:gdLst>
                  <a:gd name="T0" fmla="*/ 0 w 198"/>
                  <a:gd name="T1" fmla="*/ 18 h 100"/>
                  <a:gd name="T2" fmla="*/ 0 w 198"/>
                  <a:gd name="T3" fmla="*/ 18 h 100"/>
                  <a:gd name="T4" fmla="*/ 1 w 198"/>
                  <a:gd name="T5" fmla="*/ 13 h 100"/>
                  <a:gd name="T6" fmla="*/ 7 w 198"/>
                  <a:gd name="T7" fmla="*/ 10 h 100"/>
                  <a:gd name="T8" fmla="*/ 16 w 198"/>
                  <a:gd name="T9" fmla="*/ 7 h 100"/>
                  <a:gd name="T10" fmla="*/ 28 w 198"/>
                  <a:gd name="T11" fmla="*/ 6 h 100"/>
                  <a:gd name="T12" fmla="*/ 60 w 198"/>
                  <a:gd name="T13" fmla="*/ 1 h 100"/>
                  <a:gd name="T14" fmla="*/ 99 w 198"/>
                  <a:gd name="T15" fmla="*/ 0 h 100"/>
                  <a:gd name="T16" fmla="*/ 99 w 198"/>
                  <a:gd name="T17" fmla="*/ 0 h 100"/>
                  <a:gd name="T18" fmla="*/ 136 w 198"/>
                  <a:gd name="T19" fmla="*/ 1 h 100"/>
                  <a:gd name="T20" fmla="*/ 168 w 198"/>
                  <a:gd name="T21" fmla="*/ 6 h 100"/>
                  <a:gd name="T22" fmla="*/ 180 w 198"/>
                  <a:gd name="T23" fmla="*/ 7 h 100"/>
                  <a:gd name="T24" fmla="*/ 190 w 198"/>
                  <a:gd name="T25" fmla="*/ 10 h 100"/>
                  <a:gd name="T26" fmla="*/ 195 w 198"/>
                  <a:gd name="T27" fmla="*/ 13 h 100"/>
                  <a:gd name="T28" fmla="*/ 198 w 198"/>
                  <a:gd name="T29" fmla="*/ 18 h 100"/>
                  <a:gd name="T30" fmla="*/ 198 w 198"/>
                  <a:gd name="T31" fmla="*/ 84 h 100"/>
                  <a:gd name="T32" fmla="*/ 198 w 198"/>
                  <a:gd name="T33" fmla="*/ 84 h 100"/>
                  <a:gd name="T34" fmla="*/ 195 w 198"/>
                  <a:gd name="T35" fmla="*/ 87 h 100"/>
                  <a:gd name="T36" fmla="*/ 190 w 198"/>
                  <a:gd name="T37" fmla="*/ 91 h 100"/>
                  <a:gd name="T38" fmla="*/ 180 w 198"/>
                  <a:gd name="T39" fmla="*/ 93 h 100"/>
                  <a:gd name="T40" fmla="*/ 168 w 198"/>
                  <a:gd name="T41" fmla="*/ 96 h 100"/>
                  <a:gd name="T42" fmla="*/ 136 w 198"/>
                  <a:gd name="T43" fmla="*/ 99 h 100"/>
                  <a:gd name="T44" fmla="*/ 99 w 198"/>
                  <a:gd name="T45" fmla="*/ 100 h 100"/>
                  <a:gd name="T46" fmla="*/ 99 w 198"/>
                  <a:gd name="T47" fmla="*/ 100 h 100"/>
                  <a:gd name="T48" fmla="*/ 60 w 198"/>
                  <a:gd name="T49" fmla="*/ 99 h 100"/>
                  <a:gd name="T50" fmla="*/ 28 w 198"/>
                  <a:gd name="T51" fmla="*/ 96 h 100"/>
                  <a:gd name="T52" fmla="*/ 16 w 198"/>
                  <a:gd name="T53" fmla="*/ 93 h 100"/>
                  <a:gd name="T54" fmla="*/ 7 w 198"/>
                  <a:gd name="T55" fmla="*/ 91 h 100"/>
                  <a:gd name="T56" fmla="*/ 1 w 198"/>
                  <a:gd name="T57" fmla="*/ 87 h 100"/>
                  <a:gd name="T58" fmla="*/ 0 w 198"/>
                  <a:gd name="T59" fmla="*/ 84 h 100"/>
                  <a:gd name="T60" fmla="*/ 0 w 198"/>
                  <a:gd name="T61" fmla="*/ 1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00">
                    <a:moveTo>
                      <a:pt x="0" y="18"/>
                    </a:moveTo>
                    <a:lnTo>
                      <a:pt x="0" y="18"/>
                    </a:lnTo>
                    <a:lnTo>
                      <a:pt x="1" y="13"/>
                    </a:lnTo>
                    <a:lnTo>
                      <a:pt x="7" y="10"/>
                    </a:lnTo>
                    <a:lnTo>
                      <a:pt x="16" y="7"/>
                    </a:lnTo>
                    <a:lnTo>
                      <a:pt x="28" y="6"/>
                    </a:lnTo>
                    <a:lnTo>
                      <a:pt x="60" y="1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136" y="1"/>
                    </a:lnTo>
                    <a:lnTo>
                      <a:pt x="168" y="6"/>
                    </a:lnTo>
                    <a:lnTo>
                      <a:pt x="180" y="7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198" y="18"/>
                    </a:lnTo>
                    <a:lnTo>
                      <a:pt x="198" y="84"/>
                    </a:lnTo>
                    <a:lnTo>
                      <a:pt x="198" y="84"/>
                    </a:lnTo>
                    <a:lnTo>
                      <a:pt x="195" y="87"/>
                    </a:lnTo>
                    <a:lnTo>
                      <a:pt x="190" y="91"/>
                    </a:lnTo>
                    <a:lnTo>
                      <a:pt x="180" y="93"/>
                    </a:lnTo>
                    <a:lnTo>
                      <a:pt x="168" y="96"/>
                    </a:lnTo>
                    <a:lnTo>
                      <a:pt x="136" y="99"/>
                    </a:lnTo>
                    <a:lnTo>
                      <a:pt x="99" y="100"/>
                    </a:lnTo>
                    <a:lnTo>
                      <a:pt x="99" y="100"/>
                    </a:lnTo>
                    <a:lnTo>
                      <a:pt x="60" y="99"/>
                    </a:lnTo>
                    <a:lnTo>
                      <a:pt x="28" y="96"/>
                    </a:lnTo>
                    <a:lnTo>
                      <a:pt x="16" y="93"/>
                    </a:lnTo>
                    <a:lnTo>
                      <a:pt x="7" y="91"/>
                    </a:lnTo>
                    <a:lnTo>
                      <a:pt x="1" y="87"/>
                    </a:lnTo>
                    <a:lnTo>
                      <a:pt x="0" y="84"/>
                    </a:lnTo>
                    <a:lnTo>
                      <a:pt x="0" y="18"/>
                    </a:lnTo>
                    <a:close/>
                  </a:path>
                </a:pathLst>
              </a:custGeom>
              <a:noFill/>
              <a:ln w="1746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grpSp>
          <p:nvGrpSpPr>
            <p:cNvPr id="2144" name="Gruppieren 2143"/>
            <p:cNvGrpSpPr/>
            <p:nvPr/>
          </p:nvGrpSpPr>
          <p:grpSpPr>
            <a:xfrm>
              <a:off x="2103826" y="4606690"/>
              <a:ext cx="306388" cy="249237"/>
              <a:chOff x="2339975" y="3925888"/>
              <a:chExt cx="306388" cy="249237"/>
            </a:xfrm>
          </p:grpSpPr>
          <p:sp>
            <p:nvSpPr>
              <p:cNvPr id="2160" name="Freeform 1228"/>
              <p:cNvSpPr>
                <a:spLocks/>
              </p:cNvSpPr>
              <p:nvPr/>
            </p:nvSpPr>
            <p:spPr bwMode="auto">
              <a:xfrm>
                <a:off x="2352675" y="3948113"/>
                <a:ext cx="165100" cy="112713"/>
              </a:xfrm>
              <a:custGeom>
                <a:avLst/>
                <a:gdLst>
                  <a:gd name="T0" fmla="*/ 0 w 207"/>
                  <a:gd name="T1" fmla="*/ 96 h 141"/>
                  <a:gd name="T2" fmla="*/ 183 w 207"/>
                  <a:gd name="T3" fmla="*/ 0 h 141"/>
                  <a:gd name="T4" fmla="*/ 207 w 207"/>
                  <a:gd name="T5" fmla="*/ 45 h 141"/>
                  <a:gd name="T6" fmla="*/ 24 w 207"/>
                  <a:gd name="T7" fmla="*/ 141 h 141"/>
                  <a:gd name="T8" fmla="*/ 0 w 207"/>
                  <a:gd name="T9" fmla="*/ 9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141">
                    <a:moveTo>
                      <a:pt x="0" y="96"/>
                    </a:moveTo>
                    <a:lnTo>
                      <a:pt x="183" y="0"/>
                    </a:lnTo>
                    <a:lnTo>
                      <a:pt x="207" y="45"/>
                    </a:lnTo>
                    <a:lnTo>
                      <a:pt x="24" y="141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1" name="Freeform 1229"/>
              <p:cNvSpPr>
                <a:spLocks/>
              </p:cNvSpPr>
              <p:nvPr/>
            </p:nvSpPr>
            <p:spPr bwMode="auto">
              <a:xfrm>
                <a:off x="2498725" y="3965575"/>
                <a:ext cx="131763" cy="182563"/>
              </a:xfrm>
              <a:custGeom>
                <a:avLst/>
                <a:gdLst>
                  <a:gd name="T0" fmla="*/ 93 w 167"/>
                  <a:gd name="T1" fmla="*/ 231 h 231"/>
                  <a:gd name="T2" fmla="*/ 0 w 167"/>
                  <a:gd name="T3" fmla="*/ 26 h 231"/>
                  <a:gd name="T4" fmla="*/ 50 w 167"/>
                  <a:gd name="T5" fmla="*/ 0 h 231"/>
                  <a:gd name="T6" fmla="*/ 167 w 167"/>
                  <a:gd name="T7" fmla="*/ 192 h 231"/>
                  <a:gd name="T8" fmla="*/ 93 w 167"/>
                  <a:gd name="T9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231">
                    <a:moveTo>
                      <a:pt x="93" y="231"/>
                    </a:moveTo>
                    <a:lnTo>
                      <a:pt x="0" y="26"/>
                    </a:lnTo>
                    <a:lnTo>
                      <a:pt x="50" y="0"/>
                    </a:lnTo>
                    <a:lnTo>
                      <a:pt x="167" y="192"/>
                    </a:lnTo>
                    <a:lnTo>
                      <a:pt x="93" y="2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2" name="Freeform 1230"/>
              <p:cNvSpPr>
                <a:spLocks/>
              </p:cNvSpPr>
              <p:nvPr/>
            </p:nvSpPr>
            <p:spPr bwMode="auto">
              <a:xfrm>
                <a:off x="2474913" y="3925888"/>
                <a:ext cx="76200" cy="76200"/>
              </a:xfrm>
              <a:custGeom>
                <a:avLst/>
                <a:gdLst>
                  <a:gd name="T0" fmla="*/ 5 w 96"/>
                  <a:gd name="T1" fmla="*/ 70 h 96"/>
                  <a:gd name="T2" fmla="*/ 5 w 96"/>
                  <a:gd name="T3" fmla="*/ 70 h 96"/>
                  <a:gd name="T4" fmla="*/ 2 w 96"/>
                  <a:gd name="T5" fmla="*/ 61 h 96"/>
                  <a:gd name="T6" fmla="*/ 0 w 96"/>
                  <a:gd name="T7" fmla="*/ 52 h 96"/>
                  <a:gd name="T8" fmla="*/ 0 w 96"/>
                  <a:gd name="T9" fmla="*/ 43 h 96"/>
                  <a:gd name="T10" fmla="*/ 2 w 96"/>
                  <a:gd name="T11" fmla="*/ 34 h 96"/>
                  <a:gd name="T12" fmla="*/ 6 w 96"/>
                  <a:gd name="T13" fmla="*/ 25 h 96"/>
                  <a:gd name="T14" fmla="*/ 11 w 96"/>
                  <a:gd name="T15" fmla="*/ 18 h 96"/>
                  <a:gd name="T16" fmla="*/ 17 w 96"/>
                  <a:gd name="T17" fmla="*/ 10 h 96"/>
                  <a:gd name="T18" fmla="*/ 26 w 96"/>
                  <a:gd name="T19" fmla="*/ 6 h 96"/>
                  <a:gd name="T20" fmla="*/ 26 w 96"/>
                  <a:gd name="T21" fmla="*/ 6 h 96"/>
                  <a:gd name="T22" fmla="*/ 35 w 96"/>
                  <a:gd name="T23" fmla="*/ 1 h 96"/>
                  <a:gd name="T24" fmla="*/ 44 w 96"/>
                  <a:gd name="T25" fmla="*/ 0 h 96"/>
                  <a:gd name="T26" fmla="*/ 53 w 96"/>
                  <a:gd name="T27" fmla="*/ 0 h 96"/>
                  <a:gd name="T28" fmla="*/ 62 w 96"/>
                  <a:gd name="T29" fmla="*/ 3 h 96"/>
                  <a:gd name="T30" fmla="*/ 71 w 96"/>
                  <a:gd name="T31" fmla="*/ 6 h 96"/>
                  <a:gd name="T32" fmla="*/ 78 w 96"/>
                  <a:gd name="T33" fmla="*/ 12 h 96"/>
                  <a:gd name="T34" fmla="*/ 86 w 96"/>
                  <a:gd name="T35" fmla="*/ 18 h 96"/>
                  <a:gd name="T36" fmla="*/ 90 w 96"/>
                  <a:gd name="T37" fmla="*/ 25 h 96"/>
                  <a:gd name="T38" fmla="*/ 90 w 96"/>
                  <a:gd name="T39" fmla="*/ 25 h 96"/>
                  <a:gd name="T40" fmla="*/ 95 w 96"/>
                  <a:gd name="T41" fmla="*/ 34 h 96"/>
                  <a:gd name="T42" fmla="*/ 96 w 96"/>
                  <a:gd name="T43" fmla="*/ 45 h 96"/>
                  <a:gd name="T44" fmla="*/ 96 w 96"/>
                  <a:gd name="T45" fmla="*/ 54 h 96"/>
                  <a:gd name="T46" fmla="*/ 95 w 96"/>
                  <a:gd name="T47" fmla="*/ 63 h 96"/>
                  <a:gd name="T48" fmla="*/ 90 w 96"/>
                  <a:gd name="T49" fmla="*/ 72 h 96"/>
                  <a:gd name="T50" fmla="*/ 86 w 96"/>
                  <a:gd name="T51" fmla="*/ 79 h 96"/>
                  <a:gd name="T52" fmla="*/ 78 w 96"/>
                  <a:gd name="T53" fmla="*/ 85 h 96"/>
                  <a:gd name="T54" fmla="*/ 71 w 96"/>
                  <a:gd name="T55" fmla="*/ 91 h 96"/>
                  <a:gd name="T56" fmla="*/ 71 w 96"/>
                  <a:gd name="T57" fmla="*/ 91 h 96"/>
                  <a:gd name="T58" fmla="*/ 62 w 96"/>
                  <a:gd name="T59" fmla="*/ 94 h 96"/>
                  <a:gd name="T60" fmla="*/ 53 w 96"/>
                  <a:gd name="T61" fmla="*/ 96 h 96"/>
                  <a:gd name="T62" fmla="*/ 42 w 96"/>
                  <a:gd name="T63" fmla="*/ 96 h 96"/>
                  <a:gd name="T64" fmla="*/ 33 w 96"/>
                  <a:gd name="T65" fmla="*/ 94 h 96"/>
                  <a:gd name="T66" fmla="*/ 26 w 96"/>
                  <a:gd name="T67" fmla="*/ 91 h 96"/>
                  <a:gd name="T68" fmla="*/ 17 w 96"/>
                  <a:gd name="T69" fmla="*/ 85 h 96"/>
                  <a:gd name="T70" fmla="*/ 11 w 96"/>
                  <a:gd name="T71" fmla="*/ 79 h 96"/>
                  <a:gd name="T72" fmla="*/ 5 w 96"/>
                  <a:gd name="T73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6" h="96">
                    <a:moveTo>
                      <a:pt x="5" y="70"/>
                    </a:moveTo>
                    <a:lnTo>
                      <a:pt x="5" y="70"/>
                    </a:lnTo>
                    <a:lnTo>
                      <a:pt x="2" y="61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2" y="34"/>
                    </a:lnTo>
                    <a:lnTo>
                      <a:pt x="6" y="25"/>
                    </a:lnTo>
                    <a:lnTo>
                      <a:pt x="11" y="18"/>
                    </a:lnTo>
                    <a:lnTo>
                      <a:pt x="17" y="10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35" y="1"/>
                    </a:lnTo>
                    <a:lnTo>
                      <a:pt x="44" y="0"/>
                    </a:lnTo>
                    <a:lnTo>
                      <a:pt x="53" y="0"/>
                    </a:lnTo>
                    <a:lnTo>
                      <a:pt x="62" y="3"/>
                    </a:lnTo>
                    <a:lnTo>
                      <a:pt x="71" y="6"/>
                    </a:lnTo>
                    <a:lnTo>
                      <a:pt x="78" y="12"/>
                    </a:lnTo>
                    <a:lnTo>
                      <a:pt x="86" y="18"/>
                    </a:lnTo>
                    <a:lnTo>
                      <a:pt x="90" y="25"/>
                    </a:lnTo>
                    <a:lnTo>
                      <a:pt x="90" y="25"/>
                    </a:lnTo>
                    <a:lnTo>
                      <a:pt x="95" y="34"/>
                    </a:lnTo>
                    <a:lnTo>
                      <a:pt x="96" y="45"/>
                    </a:lnTo>
                    <a:lnTo>
                      <a:pt x="96" y="54"/>
                    </a:lnTo>
                    <a:lnTo>
                      <a:pt x="95" y="63"/>
                    </a:lnTo>
                    <a:lnTo>
                      <a:pt x="90" y="72"/>
                    </a:lnTo>
                    <a:lnTo>
                      <a:pt x="86" y="79"/>
                    </a:lnTo>
                    <a:lnTo>
                      <a:pt x="78" y="85"/>
                    </a:lnTo>
                    <a:lnTo>
                      <a:pt x="71" y="91"/>
                    </a:lnTo>
                    <a:lnTo>
                      <a:pt x="71" y="91"/>
                    </a:lnTo>
                    <a:lnTo>
                      <a:pt x="62" y="94"/>
                    </a:lnTo>
                    <a:lnTo>
                      <a:pt x="53" y="96"/>
                    </a:lnTo>
                    <a:lnTo>
                      <a:pt x="42" y="96"/>
                    </a:lnTo>
                    <a:lnTo>
                      <a:pt x="33" y="94"/>
                    </a:lnTo>
                    <a:lnTo>
                      <a:pt x="26" y="91"/>
                    </a:lnTo>
                    <a:lnTo>
                      <a:pt x="17" y="85"/>
                    </a:lnTo>
                    <a:lnTo>
                      <a:pt x="11" y="79"/>
                    </a:lnTo>
                    <a:lnTo>
                      <a:pt x="5" y="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3" name="Freeform 1231"/>
              <p:cNvSpPr>
                <a:spLocks/>
              </p:cNvSpPr>
              <p:nvPr/>
            </p:nvSpPr>
            <p:spPr bwMode="auto">
              <a:xfrm>
                <a:off x="2474913" y="3925888"/>
                <a:ext cx="76200" cy="76200"/>
              </a:xfrm>
              <a:custGeom>
                <a:avLst/>
                <a:gdLst>
                  <a:gd name="T0" fmla="*/ 5 w 96"/>
                  <a:gd name="T1" fmla="*/ 70 h 96"/>
                  <a:gd name="T2" fmla="*/ 5 w 96"/>
                  <a:gd name="T3" fmla="*/ 70 h 96"/>
                  <a:gd name="T4" fmla="*/ 2 w 96"/>
                  <a:gd name="T5" fmla="*/ 61 h 96"/>
                  <a:gd name="T6" fmla="*/ 0 w 96"/>
                  <a:gd name="T7" fmla="*/ 52 h 96"/>
                  <a:gd name="T8" fmla="*/ 0 w 96"/>
                  <a:gd name="T9" fmla="*/ 43 h 96"/>
                  <a:gd name="T10" fmla="*/ 2 w 96"/>
                  <a:gd name="T11" fmla="*/ 34 h 96"/>
                  <a:gd name="T12" fmla="*/ 6 w 96"/>
                  <a:gd name="T13" fmla="*/ 25 h 96"/>
                  <a:gd name="T14" fmla="*/ 11 w 96"/>
                  <a:gd name="T15" fmla="*/ 18 h 96"/>
                  <a:gd name="T16" fmla="*/ 17 w 96"/>
                  <a:gd name="T17" fmla="*/ 10 h 96"/>
                  <a:gd name="T18" fmla="*/ 26 w 96"/>
                  <a:gd name="T19" fmla="*/ 6 h 96"/>
                  <a:gd name="T20" fmla="*/ 26 w 96"/>
                  <a:gd name="T21" fmla="*/ 6 h 96"/>
                  <a:gd name="T22" fmla="*/ 35 w 96"/>
                  <a:gd name="T23" fmla="*/ 1 h 96"/>
                  <a:gd name="T24" fmla="*/ 44 w 96"/>
                  <a:gd name="T25" fmla="*/ 0 h 96"/>
                  <a:gd name="T26" fmla="*/ 53 w 96"/>
                  <a:gd name="T27" fmla="*/ 0 h 96"/>
                  <a:gd name="T28" fmla="*/ 62 w 96"/>
                  <a:gd name="T29" fmla="*/ 3 h 96"/>
                  <a:gd name="T30" fmla="*/ 71 w 96"/>
                  <a:gd name="T31" fmla="*/ 6 h 96"/>
                  <a:gd name="T32" fmla="*/ 78 w 96"/>
                  <a:gd name="T33" fmla="*/ 12 h 96"/>
                  <a:gd name="T34" fmla="*/ 86 w 96"/>
                  <a:gd name="T35" fmla="*/ 18 h 96"/>
                  <a:gd name="T36" fmla="*/ 90 w 96"/>
                  <a:gd name="T37" fmla="*/ 25 h 96"/>
                  <a:gd name="T38" fmla="*/ 90 w 96"/>
                  <a:gd name="T39" fmla="*/ 25 h 96"/>
                  <a:gd name="T40" fmla="*/ 95 w 96"/>
                  <a:gd name="T41" fmla="*/ 34 h 96"/>
                  <a:gd name="T42" fmla="*/ 96 w 96"/>
                  <a:gd name="T43" fmla="*/ 45 h 96"/>
                  <a:gd name="T44" fmla="*/ 96 w 96"/>
                  <a:gd name="T45" fmla="*/ 54 h 96"/>
                  <a:gd name="T46" fmla="*/ 95 w 96"/>
                  <a:gd name="T47" fmla="*/ 63 h 96"/>
                  <a:gd name="T48" fmla="*/ 90 w 96"/>
                  <a:gd name="T49" fmla="*/ 72 h 96"/>
                  <a:gd name="T50" fmla="*/ 86 w 96"/>
                  <a:gd name="T51" fmla="*/ 79 h 96"/>
                  <a:gd name="T52" fmla="*/ 78 w 96"/>
                  <a:gd name="T53" fmla="*/ 85 h 96"/>
                  <a:gd name="T54" fmla="*/ 71 w 96"/>
                  <a:gd name="T55" fmla="*/ 91 h 96"/>
                  <a:gd name="T56" fmla="*/ 71 w 96"/>
                  <a:gd name="T57" fmla="*/ 91 h 96"/>
                  <a:gd name="T58" fmla="*/ 62 w 96"/>
                  <a:gd name="T59" fmla="*/ 94 h 96"/>
                  <a:gd name="T60" fmla="*/ 53 w 96"/>
                  <a:gd name="T61" fmla="*/ 96 h 96"/>
                  <a:gd name="T62" fmla="*/ 42 w 96"/>
                  <a:gd name="T63" fmla="*/ 96 h 96"/>
                  <a:gd name="T64" fmla="*/ 33 w 96"/>
                  <a:gd name="T65" fmla="*/ 94 h 96"/>
                  <a:gd name="T66" fmla="*/ 26 w 96"/>
                  <a:gd name="T67" fmla="*/ 91 h 96"/>
                  <a:gd name="T68" fmla="*/ 17 w 96"/>
                  <a:gd name="T69" fmla="*/ 85 h 96"/>
                  <a:gd name="T70" fmla="*/ 11 w 96"/>
                  <a:gd name="T71" fmla="*/ 79 h 96"/>
                  <a:gd name="T72" fmla="*/ 5 w 96"/>
                  <a:gd name="T73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6" h="96">
                    <a:moveTo>
                      <a:pt x="5" y="70"/>
                    </a:moveTo>
                    <a:lnTo>
                      <a:pt x="5" y="70"/>
                    </a:lnTo>
                    <a:lnTo>
                      <a:pt x="2" y="61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2" y="34"/>
                    </a:lnTo>
                    <a:lnTo>
                      <a:pt x="6" y="25"/>
                    </a:lnTo>
                    <a:lnTo>
                      <a:pt x="11" y="18"/>
                    </a:lnTo>
                    <a:lnTo>
                      <a:pt x="17" y="10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35" y="1"/>
                    </a:lnTo>
                    <a:lnTo>
                      <a:pt x="44" y="0"/>
                    </a:lnTo>
                    <a:lnTo>
                      <a:pt x="53" y="0"/>
                    </a:lnTo>
                    <a:lnTo>
                      <a:pt x="62" y="3"/>
                    </a:lnTo>
                    <a:lnTo>
                      <a:pt x="71" y="6"/>
                    </a:lnTo>
                    <a:lnTo>
                      <a:pt x="78" y="12"/>
                    </a:lnTo>
                    <a:lnTo>
                      <a:pt x="86" y="18"/>
                    </a:lnTo>
                    <a:lnTo>
                      <a:pt x="90" y="25"/>
                    </a:lnTo>
                    <a:lnTo>
                      <a:pt x="90" y="25"/>
                    </a:lnTo>
                    <a:lnTo>
                      <a:pt x="95" y="34"/>
                    </a:lnTo>
                    <a:lnTo>
                      <a:pt x="96" y="45"/>
                    </a:lnTo>
                    <a:lnTo>
                      <a:pt x="96" y="54"/>
                    </a:lnTo>
                    <a:lnTo>
                      <a:pt x="95" y="63"/>
                    </a:lnTo>
                    <a:lnTo>
                      <a:pt x="90" y="72"/>
                    </a:lnTo>
                    <a:lnTo>
                      <a:pt x="86" y="79"/>
                    </a:lnTo>
                    <a:lnTo>
                      <a:pt x="78" y="85"/>
                    </a:lnTo>
                    <a:lnTo>
                      <a:pt x="71" y="91"/>
                    </a:lnTo>
                    <a:lnTo>
                      <a:pt x="71" y="91"/>
                    </a:lnTo>
                    <a:lnTo>
                      <a:pt x="62" y="94"/>
                    </a:lnTo>
                    <a:lnTo>
                      <a:pt x="53" y="96"/>
                    </a:lnTo>
                    <a:lnTo>
                      <a:pt x="42" y="96"/>
                    </a:lnTo>
                    <a:lnTo>
                      <a:pt x="33" y="94"/>
                    </a:lnTo>
                    <a:lnTo>
                      <a:pt x="26" y="91"/>
                    </a:lnTo>
                    <a:lnTo>
                      <a:pt x="17" y="85"/>
                    </a:lnTo>
                    <a:lnTo>
                      <a:pt x="11" y="79"/>
                    </a:lnTo>
                    <a:lnTo>
                      <a:pt x="5" y="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4" name="Freeform 1232"/>
              <p:cNvSpPr>
                <a:spLocks/>
              </p:cNvSpPr>
              <p:nvPr/>
            </p:nvSpPr>
            <p:spPr bwMode="auto">
              <a:xfrm>
                <a:off x="2474913" y="3925888"/>
                <a:ext cx="76200" cy="76200"/>
              </a:xfrm>
              <a:custGeom>
                <a:avLst/>
                <a:gdLst>
                  <a:gd name="T0" fmla="*/ 5 w 96"/>
                  <a:gd name="T1" fmla="*/ 70 h 96"/>
                  <a:gd name="T2" fmla="*/ 5 w 96"/>
                  <a:gd name="T3" fmla="*/ 70 h 96"/>
                  <a:gd name="T4" fmla="*/ 2 w 96"/>
                  <a:gd name="T5" fmla="*/ 61 h 96"/>
                  <a:gd name="T6" fmla="*/ 0 w 96"/>
                  <a:gd name="T7" fmla="*/ 52 h 96"/>
                  <a:gd name="T8" fmla="*/ 0 w 96"/>
                  <a:gd name="T9" fmla="*/ 43 h 96"/>
                  <a:gd name="T10" fmla="*/ 2 w 96"/>
                  <a:gd name="T11" fmla="*/ 34 h 96"/>
                  <a:gd name="T12" fmla="*/ 6 w 96"/>
                  <a:gd name="T13" fmla="*/ 25 h 96"/>
                  <a:gd name="T14" fmla="*/ 11 w 96"/>
                  <a:gd name="T15" fmla="*/ 18 h 96"/>
                  <a:gd name="T16" fmla="*/ 17 w 96"/>
                  <a:gd name="T17" fmla="*/ 10 h 96"/>
                  <a:gd name="T18" fmla="*/ 26 w 96"/>
                  <a:gd name="T19" fmla="*/ 6 h 96"/>
                  <a:gd name="T20" fmla="*/ 26 w 96"/>
                  <a:gd name="T21" fmla="*/ 6 h 96"/>
                  <a:gd name="T22" fmla="*/ 35 w 96"/>
                  <a:gd name="T23" fmla="*/ 1 h 96"/>
                  <a:gd name="T24" fmla="*/ 44 w 96"/>
                  <a:gd name="T25" fmla="*/ 0 h 96"/>
                  <a:gd name="T26" fmla="*/ 53 w 96"/>
                  <a:gd name="T27" fmla="*/ 0 h 96"/>
                  <a:gd name="T28" fmla="*/ 62 w 96"/>
                  <a:gd name="T29" fmla="*/ 3 h 96"/>
                  <a:gd name="T30" fmla="*/ 71 w 96"/>
                  <a:gd name="T31" fmla="*/ 6 h 96"/>
                  <a:gd name="T32" fmla="*/ 78 w 96"/>
                  <a:gd name="T33" fmla="*/ 12 h 96"/>
                  <a:gd name="T34" fmla="*/ 86 w 96"/>
                  <a:gd name="T35" fmla="*/ 18 h 96"/>
                  <a:gd name="T36" fmla="*/ 90 w 96"/>
                  <a:gd name="T37" fmla="*/ 25 h 96"/>
                  <a:gd name="T38" fmla="*/ 90 w 96"/>
                  <a:gd name="T39" fmla="*/ 25 h 96"/>
                  <a:gd name="T40" fmla="*/ 95 w 96"/>
                  <a:gd name="T41" fmla="*/ 34 h 96"/>
                  <a:gd name="T42" fmla="*/ 96 w 96"/>
                  <a:gd name="T43" fmla="*/ 45 h 96"/>
                  <a:gd name="T44" fmla="*/ 96 w 96"/>
                  <a:gd name="T45" fmla="*/ 54 h 96"/>
                  <a:gd name="T46" fmla="*/ 95 w 96"/>
                  <a:gd name="T47" fmla="*/ 63 h 96"/>
                  <a:gd name="T48" fmla="*/ 90 w 96"/>
                  <a:gd name="T49" fmla="*/ 72 h 96"/>
                  <a:gd name="T50" fmla="*/ 86 w 96"/>
                  <a:gd name="T51" fmla="*/ 79 h 96"/>
                  <a:gd name="T52" fmla="*/ 78 w 96"/>
                  <a:gd name="T53" fmla="*/ 85 h 96"/>
                  <a:gd name="T54" fmla="*/ 71 w 96"/>
                  <a:gd name="T55" fmla="*/ 91 h 96"/>
                  <a:gd name="T56" fmla="*/ 71 w 96"/>
                  <a:gd name="T57" fmla="*/ 91 h 96"/>
                  <a:gd name="T58" fmla="*/ 62 w 96"/>
                  <a:gd name="T59" fmla="*/ 94 h 96"/>
                  <a:gd name="T60" fmla="*/ 53 w 96"/>
                  <a:gd name="T61" fmla="*/ 96 h 96"/>
                  <a:gd name="T62" fmla="*/ 42 w 96"/>
                  <a:gd name="T63" fmla="*/ 96 h 96"/>
                  <a:gd name="T64" fmla="*/ 33 w 96"/>
                  <a:gd name="T65" fmla="*/ 94 h 96"/>
                  <a:gd name="T66" fmla="*/ 26 w 96"/>
                  <a:gd name="T67" fmla="*/ 91 h 96"/>
                  <a:gd name="T68" fmla="*/ 17 w 96"/>
                  <a:gd name="T69" fmla="*/ 85 h 96"/>
                  <a:gd name="T70" fmla="*/ 11 w 96"/>
                  <a:gd name="T71" fmla="*/ 79 h 96"/>
                  <a:gd name="T72" fmla="*/ 5 w 96"/>
                  <a:gd name="T73" fmla="*/ 70 h 96"/>
                  <a:gd name="T74" fmla="*/ 5 w 96"/>
                  <a:gd name="T75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6" h="96">
                    <a:moveTo>
                      <a:pt x="5" y="70"/>
                    </a:moveTo>
                    <a:lnTo>
                      <a:pt x="5" y="70"/>
                    </a:lnTo>
                    <a:lnTo>
                      <a:pt x="2" y="61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2" y="34"/>
                    </a:lnTo>
                    <a:lnTo>
                      <a:pt x="6" y="25"/>
                    </a:lnTo>
                    <a:lnTo>
                      <a:pt x="11" y="18"/>
                    </a:lnTo>
                    <a:lnTo>
                      <a:pt x="17" y="10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35" y="1"/>
                    </a:lnTo>
                    <a:lnTo>
                      <a:pt x="44" y="0"/>
                    </a:lnTo>
                    <a:lnTo>
                      <a:pt x="53" y="0"/>
                    </a:lnTo>
                    <a:lnTo>
                      <a:pt x="62" y="3"/>
                    </a:lnTo>
                    <a:lnTo>
                      <a:pt x="71" y="6"/>
                    </a:lnTo>
                    <a:lnTo>
                      <a:pt x="78" y="12"/>
                    </a:lnTo>
                    <a:lnTo>
                      <a:pt x="86" y="18"/>
                    </a:lnTo>
                    <a:lnTo>
                      <a:pt x="90" y="25"/>
                    </a:lnTo>
                    <a:lnTo>
                      <a:pt x="90" y="25"/>
                    </a:lnTo>
                    <a:lnTo>
                      <a:pt x="95" y="34"/>
                    </a:lnTo>
                    <a:lnTo>
                      <a:pt x="96" y="45"/>
                    </a:lnTo>
                    <a:lnTo>
                      <a:pt x="96" y="54"/>
                    </a:lnTo>
                    <a:lnTo>
                      <a:pt x="95" y="63"/>
                    </a:lnTo>
                    <a:lnTo>
                      <a:pt x="90" y="72"/>
                    </a:lnTo>
                    <a:lnTo>
                      <a:pt x="86" y="79"/>
                    </a:lnTo>
                    <a:lnTo>
                      <a:pt x="78" y="85"/>
                    </a:lnTo>
                    <a:lnTo>
                      <a:pt x="71" y="91"/>
                    </a:lnTo>
                    <a:lnTo>
                      <a:pt x="71" y="91"/>
                    </a:lnTo>
                    <a:lnTo>
                      <a:pt x="62" y="94"/>
                    </a:lnTo>
                    <a:lnTo>
                      <a:pt x="53" y="96"/>
                    </a:lnTo>
                    <a:lnTo>
                      <a:pt x="42" y="96"/>
                    </a:lnTo>
                    <a:lnTo>
                      <a:pt x="33" y="94"/>
                    </a:lnTo>
                    <a:lnTo>
                      <a:pt x="26" y="91"/>
                    </a:lnTo>
                    <a:lnTo>
                      <a:pt x="17" y="85"/>
                    </a:lnTo>
                    <a:lnTo>
                      <a:pt x="11" y="79"/>
                    </a:lnTo>
                    <a:lnTo>
                      <a:pt x="5" y="70"/>
                    </a:lnTo>
                    <a:lnTo>
                      <a:pt x="5" y="70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5" name="Freeform 1233"/>
              <p:cNvSpPr>
                <a:spLocks/>
              </p:cNvSpPr>
              <p:nvPr/>
            </p:nvSpPr>
            <p:spPr bwMode="auto">
              <a:xfrm>
                <a:off x="2495550" y="3948113"/>
                <a:ext cx="33338" cy="31750"/>
              </a:xfrm>
              <a:custGeom>
                <a:avLst/>
                <a:gdLst>
                  <a:gd name="T0" fmla="*/ 3 w 42"/>
                  <a:gd name="T1" fmla="*/ 30 h 41"/>
                  <a:gd name="T2" fmla="*/ 3 w 42"/>
                  <a:gd name="T3" fmla="*/ 30 h 41"/>
                  <a:gd name="T4" fmla="*/ 0 w 42"/>
                  <a:gd name="T5" fmla="*/ 21 h 41"/>
                  <a:gd name="T6" fmla="*/ 2 w 42"/>
                  <a:gd name="T7" fmla="*/ 14 h 41"/>
                  <a:gd name="T8" fmla="*/ 5 w 42"/>
                  <a:gd name="T9" fmla="*/ 8 h 41"/>
                  <a:gd name="T10" fmla="*/ 11 w 42"/>
                  <a:gd name="T11" fmla="*/ 2 h 41"/>
                  <a:gd name="T12" fmla="*/ 11 w 42"/>
                  <a:gd name="T13" fmla="*/ 2 h 41"/>
                  <a:gd name="T14" fmla="*/ 20 w 42"/>
                  <a:gd name="T15" fmla="*/ 0 h 41"/>
                  <a:gd name="T16" fmla="*/ 27 w 42"/>
                  <a:gd name="T17" fmla="*/ 0 h 41"/>
                  <a:gd name="T18" fmla="*/ 35 w 42"/>
                  <a:gd name="T19" fmla="*/ 5 h 41"/>
                  <a:gd name="T20" fmla="*/ 39 w 42"/>
                  <a:gd name="T21" fmla="*/ 11 h 41"/>
                  <a:gd name="T22" fmla="*/ 39 w 42"/>
                  <a:gd name="T23" fmla="*/ 11 h 41"/>
                  <a:gd name="T24" fmla="*/ 42 w 42"/>
                  <a:gd name="T25" fmla="*/ 18 h 41"/>
                  <a:gd name="T26" fmla="*/ 41 w 42"/>
                  <a:gd name="T27" fmla="*/ 26 h 41"/>
                  <a:gd name="T28" fmla="*/ 36 w 42"/>
                  <a:gd name="T29" fmla="*/ 33 h 41"/>
                  <a:gd name="T30" fmla="*/ 30 w 42"/>
                  <a:gd name="T31" fmla="*/ 39 h 41"/>
                  <a:gd name="T32" fmla="*/ 30 w 42"/>
                  <a:gd name="T33" fmla="*/ 39 h 41"/>
                  <a:gd name="T34" fmla="*/ 23 w 42"/>
                  <a:gd name="T35" fmla="*/ 41 h 41"/>
                  <a:gd name="T36" fmla="*/ 15 w 42"/>
                  <a:gd name="T37" fmla="*/ 39 h 41"/>
                  <a:gd name="T38" fmla="*/ 8 w 42"/>
                  <a:gd name="T39" fmla="*/ 36 h 41"/>
                  <a:gd name="T40" fmla="*/ 3 w 42"/>
                  <a:gd name="T41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41">
                    <a:moveTo>
                      <a:pt x="3" y="30"/>
                    </a:moveTo>
                    <a:lnTo>
                      <a:pt x="3" y="30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5" y="8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20" y="0"/>
                    </a:lnTo>
                    <a:lnTo>
                      <a:pt x="27" y="0"/>
                    </a:lnTo>
                    <a:lnTo>
                      <a:pt x="35" y="5"/>
                    </a:lnTo>
                    <a:lnTo>
                      <a:pt x="39" y="11"/>
                    </a:lnTo>
                    <a:lnTo>
                      <a:pt x="39" y="11"/>
                    </a:lnTo>
                    <a:lnTo>
                      <a:pt x="42" y="18"/>
                    </a:lnTo>
                    <a:lnTo>
                      <a:pt x="41" y="26"/>
                    </a:lnTo>
                    <a:lnTo>
                      <a:pt x="36" y="33"/>
                    </a:lnTo>
                    <a:lnTo>
                      <a:pt x="30" y="39"/>
                    </a:lnTo>
                    <a:lnTo>
                      <a:pt x="30" y="39"/>
                    </a:lnTo>
                    <a:lnTo>
                      <a:pt x="23" y="41"/>
                    </a:lnTo>
                    <a:lnTo>
                      <a:pt x="15" y="39"/>
                    </a:lnTo>
                    <a:lnTo>
                      <a:pt x="8" y="36"/>
                    </a:lnTo>
                    <a:lnTo>
                      <a:pt x="3" y="30"/>
                    </a:lnTo>
                    <a:close/>
                  </a:path>
                </a:pathLst>
              </a:custGeom>
              <a:solidFill>
                <a:srgbClr val="EB6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6" name="Freeform 1234"/>
              <p:cNvSpPr>
                <a:spLocks/>
              </p:cNvSpPr>
              <p:nvPr/>
            </p:nvSpPr>
            <p:spPr bwMode="auto">
              <a:xfrm>
                <a:off x="2495550" y="3948113"/>
                <a:ext cx="33338" cy="31750"/>
              </a:xfrm>
              <a:custGeom>
                <a:avLst/>
                <a:gdLst>
                  <a:gd name="T0" fmla="*/ 3 w 42"/>
                  <a:gd name="T1" fmla="*/ 30 h 41"/>
                  <a:gd name="T2" fmla="*/ 3 w 42"/>
                  <a:gd name="T3" fmla="*/ 30 h 41"/>
                  <a:gd name="T4" fmla="*/ 0 w 42"/>
                  <a:gd name="T5" fmla="*/ 21 h 41"/>
                  <a:gd name="T6" fmla="*/ 2 w 42"/>
                  <a:gd name="T7" fmla="*/ 14 h 41"/>
                  <a:gd name="T8" fmla="*/ 5 w 42"/>
                  <a:gd name="T9" fmla="*/ 8 h 41"/>
                  <a:gd name="T10" fmla="*/ 11 w 42"/>
                  <a:gd name="T11" fmla="*/ 2 h 41"/>
                  <a:gd name="T12" fmla="*/ 11 w 42"/>
                  <a:gd name="T13" fmla="*/ 2 h 41"/>
                  <a:gd name="T14" fmla="*/ 20 w 42"/>
                  <a:gd name="T15" fmla="*/ 0 h 41"/>
                  <a:gd name="T16" fmla="*/ 27 w 42"/>
                  <a:gd name="T17" fmla="*/ 0 h 41"/>
                  <a:gd name="T18" fmla="*/ 35 w 42"/>
                  <a:gd name="T19" fmla="*/ 5 h 41"/>
                  <a:gd name="T20" fmla="*/ 39 w 42"/>
                  <a:gd name="T21" fmla="*/ 11 h 41"/>
                  <a:gd name="T22" fmla="*/ 39 w 42"/>
                  <a:gd name="T23" fmla="*/ 11 h 41"/>
                  <a:gd name="T24" fmla="*/ 42 w 42"/>
                  <a:gd name="T25" fmla="*/ 18 h 41"/>
                  <a:gd name="T26" fmla="*/ 41 w 42"/>
                  <a:gd name="T27" fmla="*/ 26 h 41"/>
                  <a:gd name="T28" fmla="*/ 36 w 42"/>
                  <a:gd name="T29" fmla="*/ 33 h 41"/>
                  <a:gd name="T30" fmla="*/ 30 w 42"/>
                  <a:gd name="T31" fmla="*/ 39 h 41"/>
                  <a:gd name="T32" fmla="*/ 30 w 42"/>
                  <a:gd name="T33" fmla="*/ 39 h 41"/>
                  <a:gd name="T34" fmla="*/ 23 w 42"/>
                  <a:gd name="T35" fmla="*/ 41 h 41"/>
                  <a:gd name="T36" fmla="*/ 15 w 42"/>
                  <a:gd name="T37" fmla="*/ 39 h 41"/>
                  <a:gd name="T38" fmla="*/ 8 w 42"/>
                  <a:gd name="T39" fmla="*/ 36 h 41"/>
                  <a:gd name="T40" fmla="*/ 3 w 42"/>
                  <a:gd name="T41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41">
                    <a:moveTo>
                      <a:pt x="3" y="30"/>
                    </a:moveTo>
                    <a:lnTo>
                      <a:pt x="3" y="30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5" y="8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20" y="0"/>
                    </a:lnTo>
                    <a:lnTo>
                      <a:pt x="27" y="0"/>
                    </a:lnTo>
                    <a:lnTo>
                      <a:pt x="35" y="5"/>
                    </a:lnTo>
                    <a:lnTo>
                      <a:pt x="39" y="11"/>
                    </a:lnTo>
                    <a:lnTo>
                      <a:pt x="39" y="11"/>
                    </a:lnTo>
                    <a:lnTo>
                      <a:pt x="42" y="18"/>
                    </a:lnTo>
                    <a:lnTo>
                      <a:pt x="41" y="26"/>
                    </a:lnTo>
                    <a:lnTo>
                      <a:pt x="36" y="33"/>
                    </a:lnTo>
                    <a:lnTo>
                      <a:pt x="30" y="39"/>
                    </a:lnTo>
                    <a:lnTo>
                      <a:pt x="30" y="39"/>
                    </a:lnTo>
                    <a:lnTo>
                      <a:pt x="23" y="41"/>
                    </a:lnTo>
                    <a:lnTo>
                      <a:pt x="15" y="39"/>
                    </a:lnTo>
                    <a:lnTo>
                      <a:pt x="8" y="36"/>
                    </a:lnTo>
                    <a:lnTo>
                      <a:pt x="3" y="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7" name="Freeform 1235"/>
              <p:cNvSpPr>
                <a:spLocks/>
              </p:cNvSpPr>
              <p:nvPr/>
            </p:nvSpPr>
            <p:spPr bwMode="auto">
              <a:xfrm>
                <a:off x="2549525" y="4079875"/>
                <a:ext cx="96838" cy="95250"/>
              </a:xfrm>
              <a:custGeom>
                <a:avLst/>
                <a:gdLst>
                  <a:gd name="T0" fmla="*/ 6 w 121"/>
                  <a:gd name="T1" fmla="*/ 90 h 122"/>
                  <a:gd name="T2" fmla="*/ 6 w 121"/>
                  <a:gd name="T3" fmla="*/ 90 h 122"/>
                  <a:gd name="T4" fmla="*/ 1 w 121"/>
                  <a:gd name="T5" fmla="*/ 78 h 122"/>
                  <a:gd name="T6" fmla="*/ 0 w 121"/>
                  <a:gd name="T7" fmla="*/ 66 h 122"/>
                  <a:gd name="T8" fmla="*/ 0 w 121"/>
                  <a:gd name="T9" fmla="*/ 54 h 122"/>
                  <a:gd name="T10" fmla="*/ 3 w 121"/>
                  <a:gd name="T11" fmla="*/ 44 h 122"/>
                  <a:gd name="T12" fmla="*/ 7 w 121"/>
                  <a:gd name="T13" fmla="*/ 33 h 122"/>
                  <a:gd name="T14" fmla="*/ 13 w 121"/>
                  <a:gd name="T15" fmla="*/ 23 h 122"/>
                  <a:gd name="T16" fmla="*/ 22 w 121"/>
                  <a:gd name="T17" fmla="*/ 14 h 122"/>
                  <a:gd name="T18" fmla="*/ 33 w 121"/>
                  <a:gd name="T19" fmla="*/ 8 h 122"/>
                  <a:gd name="T20" fmla="*/ 33 w 121"/>
                  <a:gd name="T21" fmla="*/ 8 h 122"/>
                  <a:gd name="T22" fmla="*/ 43 w 121"/>
                  <a:gd name="T23" fmla="*/ 3 h 122"/>
                  <a:gd name="T24" fmla="*/ 55 w 121"/>
                  <a:gd name="T25" fmla="*/ 0 h 122"/>
                  <a:gd name="T26" fmla="*/ 67 w 121"/>
                  <a:gd name="T27" fmla="*/ 0 h 122"/>
                  <a:gd name="T28" fmla="*/ 79 w 121"/>
                  <a:gd name="T29" fmla="*/ 3 h 122"/>
                  <a:gd name="T30" fmla="*/ 90 w 121"/>
                  <a:gd name="T31" fmla="*/ 8 h 122"/>
                  <a:gd name="T32" fmla="*/ 99 w 121"/>
                  <a:gd name="T33" fmla="*/ 14 h 122"/>
                  <a:gd name="T34" fmla="*/ 108 w 121"/>
                  <a:gd name="T35" fmla="*/ 23 h 122"/>
                  <a:gd name="T36" fmla="*/ 115 w 121"/>
                  <a:gd name="T37" fmla="*/ 33 h 122"/>
                  <a:gd name="T38" fmla="*/ 115 w 121"/>
                  <a:gd name="T39" fmla="*/ 33 h 122"/>
                  <a:gd name="T40" fmla="*/ 120 w 121"/>
                  <a:gd name="T41" fmla="*/ 45 h 122"/>
                  <a:gd name="T42" fmla="*/ 121 w 121"/>
                  <a:gd name="T43" fmla="*/ 56 h 122"/>
                  <a:gd name="T44" fmla="*/ 121 w 121"/>
                  <a:gd name="T45" fmla="*/ 68 h 122"/>
                  <a:gd name="T46" fmla="*/ 118 w 121"/>
                  <a:gd name="T47" fmla="*/ 80 h 122"/>
                  <a:gd name="T48" fmla="*/ 114 w 121"/>
                  <a:gd name="T49" fmla="*/ 90 h 122"/>
                  <a:gd name="T50" fmla="*/ 108 w 121"/>
                  <a:gd name="T51" fmla="*/ 101 h 122"/>
                  <a:gd name="T52" fmla="*/ 99 w 121"/>
                  <a:gd name="T53" fmla="*/ 108 h 122"/>
                  <a:gd name="T54" fmla="*/ 88 w 121"/>
                  <a:gd name="T55" fmla="*/ 116 h 122"/>
                  <a:gd name="T56" fmla="*/ 88 w 121"/>
                  <a:gd name="T57" fmla="*/ 116 h 122"/>
                  <a:gd name="T58" fmla="*/ 78 w 121"/>
                  <a:gd name="T59" fmla="*/ 120 h 122"/>
                  <a:gd name="T60" fmla="*/ 66 w 121"/>
                  <a:gd name="T61" fmla="*/ 122 h 122"/>
                  <a:gd name="T62" fmla="*/ 54 w 121"/>
                  <a:gd name="T63" fmla="*/ 122 h 122"/>
                  <a:gd name="T64" fmla="*/ 42 w 121"/>
                  <a:gd name="T65" fmla="*/ 120 h 122"/>
                  <a:gd name="T66" fmla="*/ 31 w 121"/>
                  <a:gd name="T67" fmla="*/ 116 h 122"/>
                  <a:gd name="T68" fmla="*/ 22 w 121"/>
                  <a:gd name="T69" fmla="*/ 108 h 122"/>
                  <a:gd name="T70" fmla="*/ 13 w 121"/>
                  <a:gd name="T71" fmla="*/ 101 h 122"/>
                  <a:gd name="T72" fmla="*/ 6 w 121"/>
                  <a:gd name="T73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1" h="122">
                    <a:moveTo>
                      <a:pt x="6" y="90"/>
                    </a:moveTo>
                    <a:lnTo>
                      <a:pt x="6" y="90"/>
                    </a:lnTo>
                    <a:lnTo>
                      <a:pt x="1" y="7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3" y="44"/>
                    </a:lnTo>
                    <a:lnTo>
                      <a:pt x="7" y="33"/>
                    </a:lnTo>
                    <a:lnTo>
                      <a:pt x="13" y="23"/>
                    </a:lnTo>
                    <a:lnTo>
                      <a:pt x="22" y="14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43" y="3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79" y="3"/>
                    </a:lnTo>
                    <a:lnTo>
                      <a:pt x="90" y="8"/>
                    </a:lnTo>
                    <a:lnTo>
                      <a:pt x="99" y="14"/>
                    </a:lnTo>
                    <a:lnTo>
                      <a:pt x="108" y="23"/>
                    </a:lnTo>
                    <a:lnTo>
                      <a:pt x="115" y="33"/>
                    </a:lnTo>
                    <a:lnTo>
                      <a:pt x="115" y="33"/>
                    </a:lnTo>
                    <a:lnTo>
                      <a:pt x="120" y="45"/>
                    </a:lnTo>
                    <a:lnTo>
                      <a:pt x="121" y="56"/>
                    </a:lnTo>
                    <a:lnTo>
                      <a:pt x="121" y="68"/>
                    </a:lnTo>
                    <a:lnTo>
                      <a:pt x="118" y="80"/>
                    </a:lnTo>
                    <a:lnTo>
                      <a:pt x="114" y="90"/>
                    </a:lnTo>
                    <a:lnTo>
                      <a:pt x="108" y="101"/>
                    </a:lnTo>
                    <a:lnTo>
                      <a:pt x="99" y="108"/>
                    </a:lnTo>
                    <a:lnTo>
                      <a:pt x="88" y="116"/>
                    </a:lnTo>
                    <a:lnTo>
                      <a:pt x="88" y="116"/>
                    </a:lnTo>
                    <a:lnTo>
                      <a:pt x="78" y="120"/>
                    </a:lnTo>
                    <a:lnTo>
                      <a:pt x="66" y="122"/>
                    </a:lnTo>
                    <a:lnTo>
                      <a:pt x="54" y="122"/>
                    </a:lnTo>
                    <a:lnTo>
                      <a:pt x="42" y="120"/>
                    </a:lnTo>
                    <a:lnTo>
                      <a:pt x="31" y="116"/>
                    </a:lnTo>
                    <a:lnTo>
                      <a:pt x="22" y="108"/>
                    </a:lnTo>
                    <a:lnTo>
                      <a:pt x="13" y="101"/>
                    </a:lnTo>
                    <a:lnTo>
                      <a:pt x="6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8" name="Freeform 1236"/>
              <p:cNvSpPr>
                <a:spLocks/>
              </p:cNvSpPr>
              <p:nvPr/>
            </p:nvSpPr>
            <p:spPr bwMode="auto">
              <a:xfrm>
                <a:off x="2549525" y="4079875"/>
                <a:ext cx="96838" cy="95250"/>
              </a:xfrm>
              <a:custGeom>
                <a:avLst/>
                <a:gdLst>
                  <a:gd name="T0" fmla="*/ 6 w 121"/>
                  <a:gd name="T1" fmla="*/ 90 h 122"/>
                  <a:gd name="T2" fmla="*/ 6 w 121"/>
                  <a:gd name="T3" fmla="*/ 90 h 122"/>
                  <a:gd name="T4" fmla="*/ 1 w 121"/>
                  <a:gd name="T5" fmla="*/ 78 h 122"/>
                  <a:gd name="T6" fmla="*/ 0 w 121"/>
                  <a:gd name="T7" fmla="*/ 66 h 122"/>
                  <a:gd name="T8" fmla="*/ 0 w 121"/>
                  <a:gd name="T9" fmla="*/ 54 h 122"/>
                  <a:gd name="T10" fmla="*/ 3 w 121"/>
                  <a:gd name="T11" fmla="*/ 44 h 122"/>
                  <a:gd name="T12" fmla="*/ 7 w 121"/>
                  <a:gd name="T13" fmla="*/ 33 h 122"/>
                  <a:gd name="T14" fmla="*/ 13 w 121"/>
                  <a:gd name="T15" fmla="*/ 23 h 122"/>
                  <a:gd name="T16" fmla="*/ 22 w 121"/>
                  <a:gd name="T17" fmla="*/ 14 h 122"/>
                  <a:gd name="T18" fmla="*/ 33 w 121"/>
                  <a:gd name="T19" fmla="*/ 8 h 122"/>
                  <a:gd name="T20" fmla="*/ 33 w 121"/>
                  <a:gd name="T21" fmla="*/ 8 h 122"/>
                  <a:gd name="T22" fmla="*/ 43 w 121"/>
                  <a:gd name="T23" fmla="*/ 3 h 122"/>
                  <a:gd name="T24" fmla="*/ 55 w 121"/>
                  <a:gd name="T25" fmla="*/ 0 h 122"/>
                  <a:gd name="T26" fmla="*/ 67 w 121"/>
                  <a:gd name="T27" fmla="*/ 0 h 122"/>
                  <a:gd name="T28" fmla="*/ 79 w 121"/>
                  <a:gd name="T29" fmla="*/ 3 h 122"/>
                  <a:gd name="T30" fmla="*/ 90 w 121"/>
                  <a:gd name="T31" fmla="*/ 8 h 122"/>
                  <a:gd name="T32" fmla="*/ 99 w 121"/>
                  <a:gd name="T33" fmla="*/ 14 h 122"/>
                  <a:gd name="T34" fmla="*/ 108 w 121"/>
                  <a:gd name="T35" fmla="*/ 23 h 122"/>
                  <a:gd name="T36" fmla="*/ 115 w 121"/>
                  <a:gd name="T37" fmla="*/ 33 h 122"/>
                  <a:gd name="T38" fmla="*/ 115 w 121"/>
                  <a:gd name="T39" fmla="*/ 33 h 122"/>
                  <a:gd name="T40" fmla="*/ 120 w 121"/>
                  <a:gd name="T41" fmla="*/ 45 h 122"/>
                  <a:gd name="T42" fmla="*/ 121 w 121"/>
                  <a:gd name="T43" fmla="*/ 56 h 122"/>
                  <a:gd name="T44" fmla="*/ 121 w 121"/>
                  <a:gd name="T45" fmla="*/ 68 h 122"/>
                  <a:gd name="T46" fmla="*/ 118 w 121"/>
                  <a:gd name="T47" fmla="*/ 80 h 122"/>
                  <a:gd name="T48" fmla="*/ 114 w 121"/>
                  <a:gd name="T49" fmla="*/ 90 h 122"/>
                  <a:gd name="T50" fmla="*/ 108 w 121"/>
                  <a:gd name="T51" fmla="*/ 101 h 122"/>
                  <a:gd name="T52" fmla="*/ 99 w 121"/>
                  <a:gd name="T53" fmla="*/ 108 h 122"/>
                  <a:gd name="T54" fmla="*/ 88 w 121"/>
                  <a:gd name="T55" fmla="*/ 116 h 122"/>
                  <a:gd name="T56" fmla="*/ 88 w 121"/>
                  <a:gd name="T57" fmla="*/ 116 h 122"/>
                  <a:gd name="T58" fmla="*/ 78 w 121"/>
                  <a:gd name="T59" fmla="*/ 120 h 122"/>
                  <a:gd name="T60" fmla="*/ 66 w 121"/>
                  <a:gd name="T61" fmla="*/ 122 h 122"/>
                  <a:gd name="T62" fmla="*/ 54 w 121"/>
                  <a:gd name="T63" fmla="*/ 122 h 122"/>
                  <a:gd name="T64" fmla="*/ 42 w 121"/>
                  <a:gd name="T65" fmla="*/ 120 h 122"/>
                  <a:gd name="T66" fmla="*/ 31 w 121"/>
                  <a:gd name="T67" fmla="*/ 116 h 122"/>
                  <a:gd name="T68" fmla="*/ 22 w 121"/>
                  <a:gd name="T69" fmla="*/ 108 h 122"/>
                  <a:gd name="T70" fmla="*/ 13 w 121"/>
                  <a:gd name="T71" fmla="*/ 101 h 122"/>
                  <a:gd name="T72" fmla="*/ 6 w 121"/>
                  <a:gd name="T73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1" h="122">
                    <a:moveTo>
                      <a:pt x="6" y="90"/>
                    </a:moveTo>
                    <a:lnTo>
                      <a:pt x="6" y="90"/>
                    </a:lnTo>
                    <a:lnTo>
                      <a:pt x="1" y="7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3" y="44"/>
                    </a:lnTo>
                    <a:lnTo>
                      <a:pt x="7" y="33"/>
                    </a:lnTo>
                    <a:lnTo>
                      <a:pt x="13" y="23"/>
                    </a:lnTo>
                    <a:lnTo>
                      <a:pt x="22" y="14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43" y="3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79" y="3"/>
                    </a:lnTo>
                    <a:lnTo>
                      <a:pt x="90" y="8"/>
                    </a:lnTo>
                    <a:lnTo>
                      <a:pt x="99" y="14"/>
                    </a:lnTo>
                    <a:lnTo>
                      <a:pt x="108" y="23"/>
                    </a:lnTo>
                    <a:lnTo>
                      <a:pt x="115" y="33"/>
                    </a:lnTo>
                    <a:lnTo>
                      <a:pt x="115" y="33"/>
                    </a:lnTo>
                    <a:lnTo>
                      <a:pt x="120" y="45"/>
                    </a:lnTo>
                    <a:lnTo>
                      <a:pt x="121" y="56"/>
                    </a:lnTo>
                    <a:lnTo>
                      <a:pt x="121" y="68"/>
                    </a:lnTo>
                    <a:lnTo>
                      <a:pt x="118" y="80"/>
                    </a:lnTo>
                    <a:lnTo>
                      <a:pt x="114" y="90"/>
                    </a:lnTo>
                    <a:lnTo>
                      <a:pt x="108" y="101"/>
                    </a:lnTo>
                    <a:lnTo>
                      <a:pt x="99" y="108"/>
                    </a:lnTo>
                    <a:lnTo>
                      <a:pt x="88" y="116"/>
                    </a:lnTo>
                    <a:lnTo>
                      <a:pt x="88" y="116"/>
                    </a:lnTo>
                    <a:lnTo>
                      <a:pt x="78" y="120"/>
                    </a:lnTo>
                    <a:lnTo>
                      <a:pt x="66" y="122"/>
                    </a:lnTo>
                    <a:lnTo>
                      <a:pt x="54" y="122"/>
                    </a:lnTo>
                    <a:lnTo>
                      <a:pt x="42" y="120"/>
                    </a:lnTo>
                    <a:lnTo>
                      <a:pt x="31" y="116"/>
                    </a:lnTo>
                    <a:lnTo>
                      <a:pt x="22" y="108"/>
                    </a:lnTo>
                    <a:lnTo>
                      <a:pt x="13" y="101"/>
                    </a:lnTo>
                    <a:lnTo>
                      <a:pt x="6" y="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69" name="Freeform 1237"/>
              <p:cNvSpPr>
                <a:spLocks/>
              </p:cNvSpPr>
              <p:nvPr/>
            </p:nvSpPr>
            <p:spPr bwMode="auto">
              <a:xfrm>
                <a:off x="2549525" y="4079875"/>
                <a:ext cx="96838" cy="95250"/>
              </a:xfrm>
              <a:custGeom>
                <a:avLst/>
                <a:gdLst>
                  <a:gd name="T0" fmla="*/ 6 w 121"/>
                  <a:gd name="T1" fmla="*/ 90 h 122"/>
                  <a:gd name="T2" fmla="*/ 6 w 121"/>
                  <a:gd name="T3" fmla="*/ 90 h 122"/>
                  <a:gd name="T4" fmla="*/ 1 w 121"/>
                  <a:gd name="T5" fmla="*/ 78 h 122"/>
                  <a:gd name="T6" fmla="*/ 0 w 121"/>
                  <a:gd name="T7" fmla="*/ 66 h 122"/>
                  <a:gd name="T8" fmla="*/ 0 w 121"/>
                  <a:gd name="T9" fmla="*/ 54 h 122"/>
                  <a:gd name="T10" fmla="*/ 3 w 121"/>
                  <a:gd name="T11" fmla="*/ 44 h 122"/>
                  <a:gd name="T12" fmla="*/ 7 w 121"/>
                  <a:gd name="T13" fmla="*/ 33 h 122"/>
                  <a:gd name="T14" fmla="*/ 13 w 121"/>
                  <a:gd name="T15" fmla="*/ 23 h 122"/>
                  <a:gd name="T16" fmla="*/ 22 w 121"/>
                  <a:gd name="T17" fmla="*/ 14 h 122"/>
                  <a:gd name="T18" fmla="*/ 33 w 121"/>
                  <a:gd name="T19" fmla="*/ 8 h 122"/>
                  <a:gd name="T20" fmla="*/ 33 w 121"/>
                  <a:gd name="T21" fmla="*/ 8 h 122"/>
                  <a:gd name="T22" fmla="*/ 43 w 121"/>
                  <a:gd name="T23" fmla="*/ 3 h 122"/>
                  <a:gd name="T24" fmla="*/ 55 w 121"/>
                  <a:gd name="T25" fmla="*/ 0 h 122"/>
                  <a:gd name="T26" fmla="*/ 67 w 121"/>
                  <a:gd name="T27" fmla="*/ 0 h 122"/>
                  <a:gd name="T28" fmla="*/ 79 w 121"/>
                  <a:gd name="T29" fmla="*/ 3 h 122"/>
                  <a:gd name="T30" fmla="*/ 90 w 121"/>
                  <a:gd name="T31" fmla="*/ 8 h 122"/>
                  <a:gd name="T32" fmla="*/ 99 w 121"/>
                  <a:gd name="T33" fmla="*/ 14 h 122"/>
                  <a:gd name="T34" fmla="*/ 108 w 121"/>
                  <a:gd name="T35" fmla="*/ 23 h 122"/>
                  <a:gd name="T36" fmla="*/ 115 w 121"/>
                  <a:gd name="T37" fmla="*/ 33 h 122"/>
                  <a:gd name="T38" fmla="*/ 115 w 121"/>
                  <a:gd name="T39" fmla="*/ 33 h 122"/>
                  <a:gd name="T40" fmla="*/ 120 w 121"/>
                  <a:gd name="T41" fmla="*/ 45 h 122"/>
                  <a:gd name="T42" fmla="*/ 121 w 121"/>
                  <a:gd name="T43" fmla="*/ 56 h 122"/>
                  <a:gd name="T44" fmla="*/ 121 w 121"/>
                  <a:gd name="T45" fmla="*/ 68 h 122"/>
                  <a:gd name="T46" fmla="*/ 118 w 121"/>
                  <a:gd name="T47" fmla="*/ 80 h 122"/>
                  <a:gd name="T48" fmla="*/ 114 w 121"/>
                  <a:gd name="T49" fmla="*/ 90 h 122"/>
                  <a:gd name="T50" fmla="*/ 108 w 121"/>
                  <a:gd name="T51" fmla="*/ 101 h 122"/>
                  <a:gd name="T52" fmla="*/ 99 w 121"/>
                  <a:gd name="T53" fmla="*/ 108 h 122"/>
                  <a:gd name="T54" fmla="*/ 88 w 121"/>
                  <a:gd name="T55" fmla="*/ 116 h 122"/>
                  <a:gd name="T56" fmla="*/ 88 w 121"/>
                  <a:gd name="T57" fmla="*/ 116 h 122"/>
                  <a:gd name="T58" fmla="*/ 78 w 121"/>
                  <a:gd name="T59" fmla="*/ 120 h 122"/>
                  <a:gd name="T60" fmla="*/ 66 w 121"/>
                  <a:gd name="T61" fmla="*/ 122 h 122"/>
                  <a:gd name="T62" fmla="*/ 54 w 121"/>
                  <a:gd name="T63" fmla="*/ 122 h 122"/>
                  <a:gd name="T64" fmla="*/ 42 w 121"/>
                  <a:gd name="T65" fmla="*/ 120 h 122"/>
                  <a:gd name="T66" fmla="*/ 31 w 121"/>
                  <a:gd name="T67" fmla="*/ 116 h 122"/>
                  <a:gd name="T68" fmla="*/ 22 w 121"/>
                  <a:gd name="T69" fmla="*/ 108 h 122"/>
                  <a:gd name="T70" fmla="*/ 13 w 121"/>
                  <a:gd name="T71" fmla="*/ 101 h 122"/>
                  <a:gd name="T72" fmla="*/ 6 w 121"/>
                  <a:gd name="T73" fmla="*/ 90 h 122"/>
                  <a:gd name="T74" fmla="*/ 6 w 121"/>
                  <a:gd name="T75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1" h="122">
                    <a:moveTo>
                      <a:pt x="6" y="90"/>
                    </a:moveTo>
                    <a:lnTo>
                      <a:pt x="6" y="90"/>
                    </a:lnTo>
                    <a:lnTo>
                      <a:pt x="1" y="78"/>
                    </a:lnTo>
                    <a:lnTo>
                      <a:pt x="0" y="66"/>
                    </a:lnTo>
                    <a:lnTo>
                      <a:pt x="0" y="54"/>
                    </a:lnTo>
                    <a:lnTo>
                      <a:pt x="3" y="44"/>
                    </a:lnTo>
                    <a:lnTo>
                      <a:pt x="7" y="33"/>
                    </a:lnTo>
                    <a:lnTo>
                      <a:pt x="13" y="23"/>
                    </a:lnTo>
                    <a:lnTo>
                      <a:pt x="22" y="14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43" y="3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79" y="3"/>
                    </a:lnTo>
                    <a:lnTo>
                      <a:pt x="90" y="8"/>
                    </a:lnTo>
                    <a:lnTo>
                      <a:pt x="99" y="14"/>
                    </a:lnTo>
                    <a:lnTo>
                      <a:pt x="108" y="23"/>
                    </a:lnTo>
                    <a:lnTo>
                      <a:pt x="115" y="33"/>
                    </a:lnTo>
                    <a:lnTo>
                      <a:pt x="115" y="33"/>
                    </a:lnTo>
                    <a:lnTo>
                      <a:pt x="120" y="45"/>
                    </a:lnTo>
                    <a:lnTo>
                      <a:pt x="121" y="56"/>
                    </a:lnTo>
                    <a:lnTo>
                      <a:pt x="121" y="68"/>
                    </a:lnTo>
                    <a:lnTo>
                      <a:pt x="118" y="80"/>
                    </a:lnTo>
                    <a:lnTo>
                      <a:pt x="114" y="90"/>
                    </a:lnTo>
                    <a:lnTo>
                      <a:pt x="108" y="101"/>
                    </a:lnTo>
                    <a:lnTo>
                      <a:pt x="99" y="108"/>
                    </a:lnTo>
                    <a:lnTo>
                      <a:pt x="88" y="116"/>
                    </a:lnTo>
                    <a:lnTo>
                      <a:pt x="88" y="116"/>
                    </a:lnTo>
                    <a:lnTo>
                      <a:pt x="78" y="120"/>
                    </a:lnTo>
                    <a:lnTo>
                      <a:pt x="66" y="122"/>
                    </a:lnTo>
                    <a:lnTo>
                      <a:pt x="54" y="122"/>
                    </a:lnTo>
                    <a:lnTo>
                      <a:pt x="42" y="120"/>
                    </a:lnTo>
                    <a:lnTo>
                      <a:pt x="31" y="116"/>
                    </a:lnTo>
                    <a:lnTo>
                      <a:pt x="22" y="108"/>
                    </a:lnTo>
                    <a:lnTo>
                      <a:pt x="13" y="101"/>
                    </a:lnTo>
                    <a:lnTo>
                      <a:pt x="6" y="90"/>
                    </a:lnTo>
                    <a:lnTo>
                      <a:pt x="6" y="90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0" name="Freeform 1238"/>
              <p:cNvSpPr>
                <a:spLocks/>
              </p:cNvSpPr>
              <p:nvPr/>
            </p:nvSpPr>
            <p:spPr bwMode="auto">
              <a:xfrm>
                <a:off x="2576513" y="4106863"/>
                <a:ext cx="41275" cy="41275"/>
              </a:xfrm>
              <a:custGeom>
                <a:avLst/>
                <a:gdLst>
                  <a:gd name="T0" fmla="*/ 3 w 53"/>
                  <a:gd name="T1" fmla="*/ 39 h 52"/>
                  <a:gd name="T2" fmla="*/ 3 w 53"/>
                  <a:gd name="T3" fmla="*/ 39 h 52"/>
                  <a:gd name="T4" fmla="*/ 2 w 53"/>
                  <a:gd name="T5" fmla="*/ 34 h 52"/>
                  <a:gd name="T6" fmla="*/ 0 w 53"/>
                  <a:gd name="T7" fmla="*/ 28 h 52"/>
                  <a:gd name="T8" fmla="*/ 0 w 53"/>
                  <a:gd name="T9" fmla="*/ 24 h 52"/>
                  <a:gd name="T10" fmla="*/ 2 w 53"/>
                  <a:gd name="T11" fmla="*/ 19 h 52"/>
                  <a:gd name="T12" fmla="*/ 3 w 53"/>
                  <a:gd name="T13" fmla="*/ 15 h 52"/>
                  <a:gd name="T14" fmla="*/ 6 w 53"/>
                  <a:gd name="T15" fmla="*/ 10 h 52"/>
                  <a:gd name="T16" fmla="*/ 9 w 53"/>
                  <a:gd name="T17" fmla="*/ 6 h 52"/>
                  <a:gd name="T18" fmla="*/ 14 w 53"/>
                  <a:gd name="T19" fmla="*/ 3 h 52"/>
                  <a:gd name="T20" fmla="*/ 14 w 53"/>
                  <a:gd name="T21" fmla="*/ 3 h 52"/>
                  <a:gd name="T22" fmla="*/ 20 w 53"/>
                  <a:gd name="T23" fmla="*/ 1 h 52"/>
                  <a:gd name="T24" fmla="*/ 24 w 53"/>
                  <a:gd name="T25" fmla="*/ 0 h 52"/>
                  <a:gd name="T26" fmla="*/ 29 w 53"/>
                  <a:gd name="T27" fmla="*/ 0 h 52"/>
                  <a:gd name="T28" fmla="*/ 35 w 53"/>
                  <a:gd name="T29" fmla="*/ 1 h 52"/>
                  <a:gd name="T30" fmla="*/ 39 w 53"/>
                  <a:gd name="T31" fmla="*/ 3 h 52"/>
                  <a:gd name="T32" fmla="*/ 44 w 53"/>
                  <a:gd name="T33" fmla="*/ 6 h 52"/>
                  <a:gd name="T34" fmla="*/ 47 w 53"/>
                  <a:gd name="T35" fmla="*/ 10 h 52"/>
                  <a:gd name="T36" fmla="*/ 50 w 53"/>
                  <a:gd name="T37" fmla="*/ 15 h 52"/>
                  <a:gd name="T38" fmla="*/ 50 w 53"/>
                  <a:gd name="T39" fmla="*/ 15 h 52"/>
                  <a:gd name="T40" fmla="*/ 51 w 53"/>
                  <a:gd name="T41" fmla="*/ 19 h 52"/>
                  <a:gd name="T42" fmla="*/ 53 w 53"/>
                  <a:gd name="T43" fmla="*/ 24 h 52"/>
                  <a:gd name="T44" fmla="*/ 53 w 53"/>
                  <a:gd name="T45" fmla="*/ 30 h 52"/>
                  <a:gd name="T46" fmla="*/ 51 w 53"/>
                  <a:gd name="T47" fmla="*/ 34 h 52"/>
                  <a:gd name="T48" fmla="*/ 50 w 53"/>
                  <a:gd name="T49" fmla="*/ 39 h 52"/>
                  <a:gd name="T50" fmla="*/ 47 w 53"/>
                  <a:gd name="T51" fmla="*/ 43 h 52"/>
                  <a:gd name="T52" fmla="*/ 44 w 53"/>
                  <a:gd name="T53" fmla="*/ 46 h 52"/>
                  <a:gd name="T54" fmla="*/ 39 w 53"/>
                  <a:gd name="T55" fmla="*/ 49 h 52"/>
                  <a:gd name="T56" fmla="*/ 39 w 53"/>
                  <a:gd name="T57" fmla="*/ 49 h 52"/>
                  <a:gd name="T58" fmla="*/ 33 w 53"/>
                  <a:gd name="T59" fmla="*/ 52 h 52"/>
                  <a:gd name="T60" fmla="*/ 29 w 53"/>
                  <a:gd name="T61" fmla="*/ 52 h 52"/>
                  <a:gd name="T62" fmla="*/ 24 w 53"/>
                  <a:gd name="T63" fmla="*/ 52 h 52"/>
                  <a:gd name="T64" fmla="*/ 18 w 53"/>
                  <a:gd name="T65" fmla="*/ 52 h 52"/>
                  <a:gd name="T66" fmla="*/ 14 w 53"/>
                  <a:gd name="T67" fmla="*/ 49 h 52"/>
                  <a:gd name="T68" fmla="*/ 9 w 53"/>
                  <a:gd name="T69" fmla="*/ 46 h 52"/>
                  <a:gd name="T70" fmla="*/ 6 w 53"/>
                  <a:gd name="T71" fmla="*/ 43 h 52"/>
                  <a:gd name="T72" fmla="*/ 3 w 53"/>
                  <a:gd name="T73" fmla="*/ 3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52">
                    <a:moveTo>
                      <a:pt x="3" y="39"/>
                    </a:moveTo>
                    <a:lnTo>
                      <a:pt x="3" y="39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2" y="19"/>
                    </a:lnTo>
                    <a:lnTo>
                      <a:pt x="3" y="15"/>
                    </a:lnTo>
                    <a:lnTo>
                      <a:pt x="6" y="10"/>
                    </a:lnTo>
                    <a:lnTo>
                      <a:pt x="9" y="6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5" y="1"/>
                    </a:lnTo>
                    <a:lnTo>
                      <a:pt x="39" y="3"/>
                    </a:lnTo>
                    <a:lnTo>
                      <a:pt x="44" y="6"/>
                    </a:lnTo>
                    <a:lnTo>
                      <a:pt x="47" y="10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1" y="19"/>
                    </a:lnTo>
                    <a:lnTo>
                      <a:pt x="53" y="24"/>
                    </a:lnTo>
                    <a:lnTo>
                      <a:pt x="53" y="30"/>
                    </a:lnTo>
                    <a:lnTo>
                      <a:pt x="51" y="34"/>
                    </a:lnTo>
                    <a:lnTo>
                      <a:pt x="50" y="39"/>
                    </a:lnTo>
                    <a:lnTo>
                      <a:pt x="47" y="43"/>
                    </a:lnTo>
                    <a:lnTo>
                      <a:pt x="44" y="46"/>
                    </a:lnTo>
                    <a:lnTo>
                      <a:pt x="39" y="49"/>
                    </a:lnTo>
                    <a:lnTo>
                      <a:pt x="39" y="49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24" y="52"/>
                    </a:lnTo>
                    <a:lnTo>
                      <a:pt x="18" y="52"/>
                    </a:lnTo>
                    <a:lnTo>
                      <a:pt x="14" y="49"/>
                    </a:lnTo>
                    <a:lnTo>
                      <a:pt x="9" y="46"/>
                    </a:lnTo>
                    <a:lnTo>
                      <a:pt x="6" y="43"/>
                    </a:lnTo>
                    <a:lnTo>
                      <a:pt x="3" y="39"/>
                    </a:lnTo>
                    <a:close/>
                  </a:path>
                </a:pathLst>
              </a:custGeom>
              <a:solidFill>
                <a:srgbClr val="EB6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1" name="Freeform 1239"/>
              <p:cNvSpPr>
                <a:spLocks/>
              </p:cNvSpPr>
              <p:nvPr/>
            </p:nvSpPr>
            <p:spPr bwMode="auto">
              <a:xfrm>
                <a:off x="2576513" y="4106863"/>
                <a:ext cx="41275" cy="41275"/>
              </a:xfrm>
              <a:custGeom>
                <a:avLst/>
                <a:gdLst>
                  <a:gd name="T0" fmla="*/ 3 w 53"/>
                  <a:gd name="T1" fmla="*/ 39 h 52"/>
                  <a:gd name="T2" fmla="*/ 3 w 53"/>
                  <a:gd name="T3" fmla="*/ 39 h 52"/>
                  <a:gd name="T4" fmla="*/ 2 w 53"/>
                  <a:gd name="T5" fmla="*/ 34 h 52"/>
                  <a:gd name="T6" fmla="*/ 0 w 53"/>
                  <a:gd name="T7" fmla="*/ 28 h 52"/>
                  <a:gd name="T8" fmla="*/ 0 w 53"/>
                  <a:gd name="T9" fmla="*/ 24 h 52"/>
                  <a:gd name="T10" fmla="*/ 2 w 53"/>
                  <a:gd name="T11" fmla="*/ 19 h 52"/>
                  <a:gd name="T12" fmla="*/ 3 w 53"/>
                  <a:gd name="T13" fmla="*/ 15 h 52"/>
                  <a:gd name="T14" fmla="*/ 6 w 53"/>
                  <a:gd name="T15" fmla="*/ 10 h 52"/>
                  <a:gd name="T16" fmla="*/ 9 w 53"/>
                  <a:gd name="T17" fmla="*/ 6 h 52"/>
                  <a:gd name="T18" fmla="*/ 14 w 53"/>
                  <a:gd name="T19" fmla="*/ 3 h 52"/>
                  <a:gd name="T20" fmla="*/ 14 w 53"/>
                  <a:gd name="T21" fmla="*/ 3 h 52"/>
                  <a:gd name="T22" fmla="*/ 20 w 53"/>
                  <a:gd name="T23" fmla="*/ 1 h 52"/>
                  <a:gd name="T24" fmla="*/ 24 w 53"/>
                  <a:gd name="T25" fmla="*/ 0 h 52"/>
                  <a:gd name="T26" fmla="*/ 29 w 53"/>
                  <a:gd name="T27" fmla="*/ 0 h 52"/>
                  <a:gd name="T28" fmla="*/ 35 w 53"/>
                  <a:gd name="T29" fmla="*/ 1 h 52"/>
                  <a:gd name="T30" fmla="*/ 39 w 53"/>
                  <a:gd name="T31" fmla="*/ 3 h 52"/>
                  <a:gd name="T32" fmla="*/ 44 w 53"/>
                  <a:gd name="T33" fmla="*/ 6 h 52"/>
                  <a:gd name="T34" fmla="*/ 47 w 53"/>
                  <a:gd name="T35" fmla="*/ 10 h 52"/>
                  <a:gd name="T36" fmla="*/ 50 w 53"/>
                  <a:gd name="T37" fmla="*/ 15 h 52"/>
                  <a:gd name="T38" fmla="*/ 50 w 53"/>
                  <a:gd name="T39" fmla="*/ 15 h 52"/>
                  <a:gd name="T40" fmla="*/ 51 w 53"/>
                  <a:gd name="T41" fmla="*/ 19 h 52"/>
                  <a:gd name="T42" fmla="*/ 53 w 53"/>
                  <a:gd name="T43" fmla="*/ 24 h 52"/>
                  <a:gd name="T44" fmla="*/ 53 w 53"/>
                  <a:gd name="T45" fmla="*/ 30 h 52"/>
                  <a:gd name="T46" fmla="*/ 51 w 53"/>
                  <a:gd name="T47" fmla="*/ 34 h 52"/>
                  <a:gd name="T48" fmla="*/ 50 w 53"/>
                  <a:gd name="T49" fmla="*/ 39 h 52"/>
                  <a:gd name="T50" fmla="*/ 47 w 53"/>
                  <a:gd name="T51" fmla="*/ 43 h 52"/>
                  <a:gd name="T52" fmla="*/ 44 w 53"/>
                  <a:gd name="T53" fmla="*/ 46 h 52"/>
                  <a:gd name="T54" fmla="*/ 39 w 53"/>
                  <a:gd name="T55" fmla="*/ 49 h 52"/>
                  <a:gd name="T56" fmla="*/ 39 w 53"/>
                  <a:gd name="T57" fmla="*/ 49 h 52"/>
                  <a:gd name="T58" fmla="*/ 33 w 53"/>
                  <a:gd name="T59" fmla="*/ 52 h 52"/>
                  <a:gd name="T60" fmla="*/ 29 w 53"/>
                  <a:gd name="T61" fmla="*/ 52 h 52"/>
                  <a:gd name="T62" fmla="*/ 24 w 53"/>
                  <a:gd name="T63" fmla="*/ 52 h 52"/>
                  <a:gd name="T64" fmla="*/ 18 w 53"/>
                  <a:gd name="T65" fmla="*/ 52 h 52"/>
                  <a:gd name="T66" fmla="*/ 14 w 53"/>
                  <a:gd name="T67" fmla="*/ 49 h 52"/>
                  <a:gd name="T68" fmla="*/ 9 w 53"/>
                  <a:gd name="T69" fmla="*/ 46 h 52"/>
                  <a:gd name="T70" fmla="*/ 6 w 53"/>
                  <a:gd name="T71" fmla="*/ 43 h 52"/>
                  <a:gd name="T72" fmla="*/ 3 w 53"/>
                  <a:gd name="T73" fmla="*/ 3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52">
                    <a:moveTo>
                      <a:pt x="3" y="39"/>
                    </a:moveTo>
                    <a:lnTo>
                      <a:pt x="3" y="39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2" y="19"/>
                    </a:lnTo>
                    <a:lnTo>
                      <a:pt x="3" y="15"/>
                    </a:lnTo>
                    <a:lnTo>
                      <a:pt x="6" y="10"/>
                    </a:lnTo>
                    <a:lnTo>
                      <a:pt x="9" y="6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5" y="1"/>
                    </a:lnTo>
                    <a:lnTo>
                      <a:pt x="39" y="3"/>
                    </a:lnTo>
                    <a:lnTo>
                      <a:pt x="44" y="6"/>
                    </a:lnTo>
                    <a:lnTo>
                      <a:pt x="47" y="10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1" y="19"/>
                    </a:lnTo>
                    <a:lnTo>
                      <a:pt x="53" y="24"/>
                    </a:lnTo>
                    <a:lnTo>
                      <a:pt x="53" y="30"/>
                    </a:lnTo>
                    <a:lnTo>
                      <a:pt x="51" y="34"/>
                    </a:lnTo>
                    <a:lnTo>
                      <a:pt x="50" y="39"/>
                    </a:lnTo>
                    <a:lnTo>
                      <a:pt x="47" y="43"/>
                    </a:lnTo>
                    <a:lnTo>
                      <a:pt x="44" y="46"/>
                    </a:lnTo>
                    <a:lnTo>
                      <a:pt x="39" y="49"/>
                    </a:lnTo>
                    <a:lnTo>
                      <a:pt x="39" y="49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24" y="52"/>
                    </a:lnTo>
                    <a:lnTo>
                      <a:pt x="18" y="52"/>
                    </a:lnTo>
                    <a:lnTo>
                      <a:pt x="14" y="49"/>
                    </a:lnTo>
                    <a:lnTo>
                      <a:pt x="9" y="46"/>
                    </a:lnTo>
                    <a:lnTo>
                      <a:pt x="6" y="43"/>
                    </a:lnTo>
                    <a:lnTo>
                      <a:pt x="3" y="3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2" name="Freeform 1240"/>
              <p:cNvSpPr>
                <a:spLocks/>
              </p:cNvSpPr>
              <p:nvPr/>
            </p:nvSpPr>
            <p:spPr bwMode="auto">
              <a:xfrm>
                <a:off x="2384425" y="4064000"/>
                <a:ext cx="30163" cy="44450"/>
              </a:xfrm>
              <a:custGeom>
                <a:avLst/>
                <a:gdLst>
                  <a:gd name="T0" fmla="*/ 0 w 37"/>
                  <a:gd name="T1" fmla="*/ 12 h 55"/>
                  <a:gd name="T2" fmla="*/ 37 w 37"/>
                  <a:gd name="T3" fmla="*/ 55 h 55"/>
                  <a:gd name="T4" fmla="*/ 24 w 37"/>
                  <a:gd name="T5" fmla="*/ 0 h 55"/>
                  <a:gd name="T6" fmla="*/ 0 w 37"/>
                  <a:gd name="T7" fmla="*/ 1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55">
                    <a:moveTo>
                      <a:pt x="0" y="12"/>
                    </a:moveTo>
                    <a:lnTo>
                      <a:pt x="37" y="55"/>
                    </a:lnTo>
                    <a:lnTo>
                      <a:pt x="24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3" name="Freeform 1241"/>
              <p:cNvSpPr>
                <a:spLocks/>
              </p:cNvSpPr>
              <p:nvPr/>
            </p:nvSpPr>
            <p:spPr bwMode="auto">
              <a:xfrm>
                <a:off x="2384425" y="4064000"/>
                <a:ext cx="30163" cy="44450"/>
              </a:xfrm>
              <a:custGeom>
                <a:avLst/>
                <a:gdLst>
                  <a:gd name="T0" fmla="*/ 0 w 37"/>
                  <a:gd name="T1" fmla="*/ 12 h 55"/>
                  <a:gd name="T2" fmla="*/ 37 w 37"/>
                  <a:gd name="T3" fmla="*/ 55 h 55"/>
                  <a:gd name="T4" fmla="*/ 24 w 37"/>
                  <a:gd name="T5" fmla="*/ 0 h 55"/>
                  <a:gd name="T6" fmla="*/ 0 w 37"/>
                  <a:gd name="T7" fmla="*/ 1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55">
                    <a:moveTo>
                      <a:pt x="0" y="12"/>
                    </a:moveTo>
                    <a:lnTo>
                      <a:pt x="37" y="55"/>
                    </a:lnTo>
                    <a:lnTo>
                      <a:pt x="24" y="0"/>
                    </a:lnTo>
                    <a:lnTo>
                      <a:pt x="0" y="12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4" name="Freeform 1242"/>
              <p:cNvSpPr>
                <a:spLocks/>
              </p:cNvSpPr>
              <p:nvPr/>
            </p:nvSpPr>
            <p:spPr bwMode="auto">
              <a:xfrm>
                <a:off x="2374900" y="4051300"/>
                <a:ext cx="36513" cy="30163"/>
              </a:xfrm>
              <a:custGeom>
                <a:avLst/>
                <a:gdLst>
                  <a:gd name="T0" fmla="*/ 11 w 47"/>
                  <a:gd name="T1" fmla="*/ 37 h 37"/>
                  <a:gd name="T2" fmla="*/ 0 w 47"/>
                  <a:gd name="T3" fmla="*/ 18 h 37"/>
                  <a:gd name="T4" fmla="*/ 38 w 47"/>
                  <a:gd name="T5" fmla="*/ 0 h 37"/>
                  <a:gd name="T6" fmla="*/ 47 w 47"/>
                  <a:gd name="T7" fmla="*/ 18 h 37"/>
                  <a:gd name="T8" fmla="*/ 11 w 4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7">
                    <a:moveTo>
                      <a:pt x="11" y="37"/>
                    </a:moveTo>
                    <a:lnTo>
                      <a:pt x="0" y="18"/>
                    </a:lnTo>
                    <a:lnTo>
                      <a:pt x="38" y="0"/>
                    </a:lnTo>
                    <a:lnTo>
                      <a:pt x="47" y="18"/>
                    </a:lnTo>
                    <a:lnTo>
                      <a:pt x="11" y="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5" name="Freeform 1243"/>
              <p:cNvSpPr>
                <a:spLocks/>
              </p:cNvSpPr>
              <p:nvPr/>
            </p:nvSpPr>
            <p:spPr bwMode="auto">
              <a:xfrm>
                <a:off x="2374900" y="4051300"/>
                <a:ext cx="36513" cy="30163"/>
              </a:xfrm>
              <a:custGeom>
                <a:avLst/>
                <a:gdLst>
                  <a:gd name="T0" fmla="*/ 11 w 47"/>
                  <a:gd name="T1" fmla="*/ 37 h 37"/>
                  <a:gd name="T2" fmla="*/ 0 w 47"/>
                  <a:gd name="T3" fmla="*/ 18 h 37"/>
                  <a:gd name="T4" fmla="*/ 38 w 47"/>
                  <a:gd name="T5" fmla="*/ 0 h 37"/>
                  <a:gd name="T6" fmla="*/ 47 w 47"/>
                  <a:gd name="T7" fmla="*/ 18 h 37"/>
                  <a:gd name="T8" fmla="*/ 11 w 4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7">
                    <a:moveTo>
                      <a:pt x="11" y="37"/>
                    </a:moveTo>
                    <a:lnTo>
                      <a:pt x="0" y="18"/>
                    </a:lnTo>
                    <a:lnTo>
                      <a:pt x="38" y="0"/>
                    </a:lnTo>
                    <a:lnTo>
                      <a:pt x="47" y="18"/>
                    </a:lnTo>
                    <a:lnTo>
                      <a:pt x="11" y="37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6" name="Freeform 1244"/>
              <p:cNvSpPr>
                <a:spLocks/>
              </p:cNvSpPr>
              <p:nvPr/>
            </p:nvSpPr>
            <p:spPr bwMode="auto">
              <a:xfrm>
                <a:off x="2339975" y="3998913"/>
                <a:ext cx="73025" cy="68263"/>
              </a:xfrm>
              <a:custGeom>
                <a:avLst/>
                <a:gdLst>
                  <a:gd name="T0" fmla="*/ 4 w 93"/>
                  <a:gd name="T1" fmla="*/ 69 h 87"/>
                  <a:gd name="T2" fmla="*/ 4 w 93"/>
                  <a:gd name="T3" fmla="*/ 69 h 87"/>
                  <a:gd name="T4" fmla="*/ 4 w 93"/>
                  <a:gd name="T5" fmla="*/ 69 h 87"/>
                  <a:gd name="T6" fmla="*/ 1 w 93"/>
                  <a:gd name="T7" fmla="*/ 63 h 87"/>
                  <a:gd name="T8" fmla="*/ 0 w 93"/>
                  <a:gd name="T9" fmla="*/ 56 h 87"/>
                  <a:gd name="T10" fmla="*/ 0 w 93"/>
                  <a:gd name="T11" fmla="*/ 50 h 87"/>
                  <a:gd name="T12" fmla="*/ 1 w 93"/>
                  <a:gd name="T13" fmla="*/ 42 h 87"/>
                  <a:gd name="T14" fmla="*/ 4 w 93"/>
                  <a:gd name="T15" fmla="*/ 36 h 87"/>
                  <a:gd name="T16" fmla="*/ 7 w 93"/>
                  <a:gd name="T17" fmla="*/ 32 h 87"/>
                  <a:gd name="T18" fmla="*/ 12 w 93"/>
                  <a:gd name="T19" fmla="*/ 27 h 87"/>
                  <a:gd name="T20" fmla="*/ 18 w 93"/>
                  <a:gd name="T21" fmla="*/ 23 h 87"/>
                  <a:gd name="T22" fmla="*/ 61 w 93"/>
                  <a:gd name="T23" fmla="*/ 0 h 87"/>
                  <a:gd name="T24" fmla="*/ 93 w 93"/>
                  <a:gd name="T25" fmla="*/ 62 h 87"/>
                  <a:gd name="T26" fmla="*/ 51 w 93"/>
                  <a:gd name="T27" fmla="*/ 84 h 87"/>
                  <a:gd name="T28" fmla="*/ 51 w 93"/>
                  <a:gd name="T29" fmla="*/ 84 h 87"/>
                  <a:gd name="T30" fmla="*/ 43 w 93"/>
                  <a:gd name="T31" fmla="*/ 86 h 87"/>
                  <a:gd name="T32" fmla="*/ 37 w 93"/>
                  <a:gd name="T33" fmla="*/ 87 h 87"/>
                  <a:gd name="T34" fmla="*/ 31 w 93"/>
                  <a:gd name="T35" fmla="*/ 87 h 87"/>
                  <a:gd name="T36" fmla="*/ 24 w 93"/>
                  <a:gd name="T37" fmla="*/ 86 h 87"/>
                  <a:gd name="T38" fmla="*/ 18 w 93"/>
                  <a:gd name="T39" fmla="*/ 84 h 87"/>
                  <a:gd name="T40" fmla="*/ 12 w 93"/>
                  <a:gd name="T41" fmla="*/ 80 h 87"/>
                  <a:gd name="T42" fmla="*/ 7 w 93"/>
                  <a:gd name="T43" fmla="*/ 75 h 87"/>
                  <a:gd name="T44" fmla="*/ 4 w 93"/>
                  <a:gd name="T45" fmla="*/ 6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87">
                    <a:moveTo>
                      <a:pt x="4" y="69"/>
                    </a:moveTo>
                    <a:lnTo>
                      <a:pt x="4" y="69"/>
                    </a:lnTo>
                    <a:lnTo>
                      <a:pt x="4" y="69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4" y="36"/>
                    </a:lnTo>
                    <a:lnTo>
                      <a:pt x="7" y="32"/>
                    </a:lnTo>
                    <a:lnTo>
                      <a:pt x="12" y="27"/>
                    </a:lnTo>
                    <a:lnTo>
                      <a:pt x="18" y="23"/>
                    </a:lnTo>
                    <a:lnTo>
                      <a:pt x="61" y="0"/>
                    </a:lnTo>
                    <a:lnTo>
                      <a:pt x="93" y="62"/>
                    </a:lnTo>
                    <a:lnTo>
                      <a:pt x="51" y="84"/>
                    </a:lnTo>
                    <a:lnTo>
                      <a:pt x="51" y="84"/>
                    </a:lnTo>
                    <a:lnTo>
                      <a:pt x="43" y="86"/>
                    </a:lnTo>
                    <a:lnTo>
                      <a:pt x="37" y="87"/>
                    </a:lnTo>
                    <a:lnTo>
                      <a:pt x="31" y="87"/>
                    </a:lnTo>
                    <a:lnTo>
                      <a:pt x="24" y="86"/>
                    </a:lnTo>
                    <a:lnTo>
                      <a:pt x="18" y="84"/>
                    </a:lnTo>
                    <a:lnTo>
                      <a:pt x="12" y="80"/>
                    </a:lnTo>
                    <a:lnTo>
                      <a:pt x="7" y="75"/>
                    </a:lnTo>
                    <a:lnTo>
                      <a:pt x="4" y="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7" name="Freeform 1245"/>
              <p:cNvSpPr>
                <a:spLocks/>
              </p:cNvSpPr>
              <p:nvPr/>
            </p:nvSpPr>
            <p:spPr bwMode="auto">
              <a:xfrm>
                <a:off x="2339975" y="3998913"/>
                <a:ext cx="73025" cy="68263"/>
              </a:xfrm>
              <a:custGeom>
                <a:avLst/>
                <a:gdLst>
                  <a:gd name="T0" fmla="*/ 4 w 93"/>
                  <a:gd name="T1" fmla="*/ 69 h 87"/>
                  <a:gd name="T2" fmla="*/ 4 w 93"/>
                  <a:gd name="T3" fmla="*/ 69 h 87"/>
                  <a:gd name="T4" fmla="*/ 4 w 93"/>
                  <a:gd name="T5" fmla="*/ 69 h 87"/>
                  <a:gd name="T6" fmla="*/ 1 w 93"/>
                  <a:gd name="T7" fmla="*/ 63 h 87"/>
                  <a:gd name="T8" fmla="*/ 0 w 93"/>
                  <a:gd name="T9" fmla="*/ 56 h 87"/>
                  <a:gd name="T10" fmla="*/ 0 w 93"/>
                  <a:gd name="T11" fmla="*/ 50 h 87"/>
                  <a:gd name="T12" fmla="*/ 1 w 93"/>
                  <a:gd name="T13" fmla="*/ 42 h 87"/>
                  <a:gd name="T14" fmla="*/ 4 w 93"/>
                  <a:gd name="T15" fmla="*/ 36 h 87"/>
                  <a:gd name="T16" fmla="*/ 7 w 93"/>
                  <a:gd name="T17" fmla="*/ 32 h 87"/>
                  <a:gd name="T18" fmla="*/ 12 w 93"/>
                  <a:gd name="T19" fmla="*/ 27 h 87"/>
                  <a:gd name="T20" fmla="*/ 18 w 93"/>
                  <a:gd name="T21" fmla="*/ 23 h 87"/>
                  <a:gd name="T22" fmla="*/ 61 w 93"/>
                  <a:gd name="T23" fmla="*/ 0 h 87"/>
                  <a:gd name="T24" fmla="*/ 93 w 93"/>
                  <a:gd name="T25" fmla="*/ 62 h 87"/>
                  <a:gd name="T26" fmla="*/ 51 w 93"/>
                  <a:gd name="T27" fmla="*/ 84 h 87"/>
                  <a:gd name="T28" fmla="*/ 51 w 93"/>
                  <a:gd name="T29" fmla="*/ 84 h 87"/>
                  <a:gd name="T30" fmla="*/ 43 w 93"/>
                  <a:gd name="T31" fmla="*/ 86 h 87"/>
                  <a:gd name="T32" fmla="*/ 37 w 93"/>
                  <a:gd name="T33" fmla="*/ 87 h 87"/>
                  <a:gd name="T34" fmla="*/ 31 w 93"/>
                  <a:gd name="T35" fmla="*/ 87 h 87"/>
                  <a:gd name="T36" fmla="*/ 24 w 93"/>
                  <a:gd name="T37" fmla="*/ 86 h 87"/>
                  <a:gd name="T38" fmla="*/ 18 w 93"/>
                  <a:gd name="T39" fmla="*/ 84 h 87"/>
                  <a:gd name="T40" fmla="*/ 12 w 93"/>
                  <a:gd name="T41" fmla="*/ 80 h 87"/>
                  <a:gd name="T42" fmla="*/ 7 w 93"/>
                  <a:gd name="T43" fmla="*/ 75 h 87"/>
                  <a:gd name="T44" fmla="*/ 4 w 93"/>
                  <a:gd name="T45" fmla="*/ 6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87">
                    <a:moveTo>
                      <a:pt x="4" y="69"/>
                    </a:moveTo>
                    <a:lnTo>
                      <a:pt x="4" y="69"/>
                    </a:lnTo>
                    <a:lnTo>
                      <a:pt x="4" y="69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4" y="36"/>
                    </a:lnTo>
                    <a:lnTo>
                      <a:pt x="7" y="32"/>
                    </a:lnTo>
                    <a:lnTo>
                      <a:pt x="12" y="27"/>
                    </a:lnTo>
                    <a:lnTo>
                      <a:pt x="18" y="23"/>
                    </a:lnTo>
                    <a:lnTo>
                      <a:pt x="61" y="0"/>
                    </a:lnTo>
                    <a:lnTo>
                      <a:pt x="93" y="62"/>
                    </a:lnTo>
                    <a:lnTo>
                      <a:pt x="51" y="84"/>
                    </a:lnTo>
                    <a:lnTo>
                      <a:pt x="51" y="84"/>
                    </a:lnTo>
                    <a:lnTo>
                      <a:pt x="43" y="86"/>
                    </a:lnTo>
                    <a:lnTo>
                      <a:pt x="37" y="87"/>
                    </a:lnTo>
                    <a:lnTo>
                      <a:pt x="31" y="87"/>
                    </a:lnTo>
                    <a:lnTo>
                      <a:pt x="24" y="86"/>
                    </a:lnTo>
                    <a:lnTo>
                      <a:pt x="18" y="84"/>
                    </a:lnTo>
                    <a:lnTo>
                      <a:pt x="12" y="80"/>
                    </a:lnTo>
                    <a:lnTo>
                      <a:pt x="7" y="75"/>
                    </a:lnTo>
                    <a:lnTo>
                      <a:pt x="4" y="6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78" name="Freeform 1246"/>
              <p:cNvSpPr>
                <a:spLocks/>
              </p:cNvSpPr>
              <p:nvPr/>
            </p:nvSpPr>
            <p:spPr bwMode="auto">
              <a:xfrm>
                <a:off x="2339975" y="3998913"/>
                <a:ext cx="73025" cy="68263"/>
              </a:xfrm>
              <a:custGeom>
                <a:avLst/>
                <a:gdLst>
                  <a:gd name="T0" fmla="*/ 4 w 93"/>
                  <a:gd name="T1" fmla="*/ 69 h 87"/>
                  <a:gd name="T2" fmla="*/ 4 w 93"/>
                  <a:gd name="T3" fmla="*/ 69 h 87"/>
                  <a:gd name="T4" fmla="*/ 4 w 93"/>
                  <a:gd name="T5" fmla="*/ 69 h 87"/>
                  <a:gd name="T6" fmla="*/ 1 w 93"/>
                  <a:gd name="T7" fmla="*/ 63 h 87"/>
                  <a:gd name="T8" fmla="*/ 0 w 93"/>
                  <a:gd name="T9" fmla="*/ 56 h 87"/>
                  <a:gd name="T10" fmla="*/ 0 w 93"/>
                  <a:gd name="T11" fmla="*/ 50 h 87"/>
                  <a:gd name="T12" fmla="*/ 1 w 93"/>
                  <a:gd name="T13" fmla="*/ 42 h 87"/>
                  <a:gd name="T14" fmla="*/ 4 w 93"/>
                  <a:gd name="T15" fmla="*/ 36 h 87"/>
                  <a:gd name="T16" fmla="*/ 7 w 93"/>
                  <a:gd name="T17" fmla="*/ 32 h 87"/>
                  <a:gd name="T18" fmla="*/ 12 w 93"/>
                  <a:gd name="T19" fmla="*/ 27 h 87"/>
                  <a:gd name="T20" fmla="*/ 18 w 93"/>
                  <a:gd name="T21" fmla="*/ 23 h 87"/>
                  <a:gd name="T22" fmla="*/ 61 w 93"/>
                  <a:gd name="T23" fmla="*/ 0 h 87"/>
                  <a:gd name="T24" fmla="*/ 93 w 93"/>
                  <a:gd name="T25" fmla="*/ 62 h 87"/>
                  <a:gd name="T26" fmla="*/ 51 w 93"/>
                  <a:gd name="T27" fmla="*/ 84 h 87"/>
                  <a:gd name="T28" fmla="*/ 51 w 93"/>
                  <a:gd name="T29" fmla="*/ 84 h 87"/>
                  <a:gd name="T30" fmla="*/ 43 w 93"/>
                  <a:gd name="T31" fmla="*/ 86 h 87"/>
                  <a:gd name="T32" fmla="*/ 37 w 93"/>
                  <a:gd name="T33" fmla="*/ 87 h 87"/>
                  <a:gd name="T34" fmla="*/ 31 w 93"/>
                  <a:gd name="T35" fmla="*/ 87 h 87"/>
                  <a:gd name="T36" fmla="*/ 24 w 93"/>
                  <a:gd name="T37" fmla="*/ 86 h 87"/>
                  <a:gd name="T38" fmla="*/ 18 w 93"/>
                  <a:gd name="T39" fmla="*/ 84 h 87"/>
                  <a:gd name="T40" fmla="*/ 12 w 93"/>
                  <a:gd name="T41" fmla="*/ 80 h 87"/>
                  <a:gd name="T42" fmla="*/ 7 w 93"/>
                  <a:gd name="T43" fmla="*/ 75 h 87"/>
                  <a:gd name="T44" fmla="*/ 4 w 93"/>
                  <a:gd name="T45" fmla="*/ 69 h 87"/>
                  <a:gd name="T46" fmla="*/ 4 w 93"/>
                  <a:gd name="T47" fmla="*/ 6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3" h="87">
                    <a:moveTo>
                      <a:pt x="4" y="69"/>
                    </a:moveTo>
                    <a:lnTo>
                      <a:pt x="4" y="69"/>
                    </a:lnTo>
                    <a:lnTo>
                      <a:pt x="4" y="69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0" y="50"/>
                    </a:lnTo>
                    <a:lnTo>
                      <a:pt x="1" y="42"/>
                    </a:lnTo>
                    <a:lnTo>
                      <a:pt x="4" y="36"/>
                    </a:lnTo>
                    <a:lnTo>
                      <a:pt x="7" y="32"/>
                    </a:lnTo>
                    <a:lnTo>
                      <a:pt x="12" y="27"/>
                    </a:lnTo>
                    <a:lnTo>
                      <a:pt x="18" y="23"/>
                    </a:lnTo>
                    <a:lnTo>
                      <a:pt x="61" y="0"/>
                    </a:lnTo>
                    <a:lnTo>
                      <a:pt x="93" y="62"/>
                    </a:lnTo>
                    <a:lnTo>
                      <a:pt x="51" y="84"/>
                    </a:lnTo>
                    <a:lnTo>
                      <a:pt x="51" y="84"/>
                    </a:lnTo>
                    <a:lnTo>
                      <a:pt x="43" y="86"/>
                    </a:lnTo>
                    <a:lnTo>
                      <a:pt x="37" y="87"/>
                    </a:lnTo>
                    <a:lnTo>
                      <a:pt x="31" y="87"/>
                    </a:lnTo>
                    <a:lnTo>
                      <a:pt x="24" y="86"/>
                    </a:lnTo>
                    <a:lnTo>
                      <a:pt x="18" y="84"/>
                    </a:lnTo>
                    <a:lnTo>
                      <a:pt x="12" y="80"/>
                    </a:lnTo>
                    <a:lnTo>
                      <a:pt x="7" y="75"/>
                    </a:lnTo>
                    <a:lnTo>
                      <a:pt x="4" y="69"/>
                    </a:lnTo>
                    <a:lnTo>
                      <a:pt x="4" y="69"/>
                    </a:lnTo>
                    <a:close/>
                  </a:path>
                </a:pathLst>
              </a:custGeom>
              <a:noFill/>
              <a:ln w="4763">
                <a:solidFill>
                  <a:srgbClr val="EB6A0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grpSp>
          <p:nvGrpSpPr>
            <p:cNvPr id="2145" name="Gruppieren 2144"/>
            <p:cNvGrpSpPr/>
            <p:nvPr/>
          </p:nvGrpSpPr>
          <p:grpSpPr>
            <a:xfrm>
              <a:off x="835686" y="4579703"/>
              <a:ext cx="106363" cy="280988"/>
              <a:chOff x="1301750" y="3932238"/>
              <a:chExt cx="106363" cy="280988"/>
            </a:xfrm>
          </p:grpSpPr>
          <p:sp>
            <p:nvSpPr>
              <p:cNvPr id="2151" name="Rectangle 1249"/>
              <p:cNvSpPr>
                <a:spLocks noChangeArrowheads="1"/>
              </p:cNvSpPr>
              <p:nvPr/>
            </p:nvSpPr>
            <p:spPr bwMode="auto">
              <a:xfrm>
                <a:off x="1301750" y="3932238"/>
                <a:ext cx="106363" cy="2809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2" name="Rectangle 1250"/>
              <p:cNvSpPr>
                <a:spLocks noChangeArrowheads="1"/>
              </p:cNvSpPr>
              <p:nvPr/>
            </p:nvSpPr>
            <p:spPr bwMode="auto">
              <a:xfrm>
                <a:off x="1309688" y="3940175"/>
                <a:ext cx="90488" cy="209550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3" name="Line 1251"/>
              <p:cNvSpPr>
                <a:spLocks noChangeShapeType="1"/>
              </p:cNvSpPr>
              <p:nvPr/>
            </p:nvSpPr>
            <p:spPr bwMode="auto">
              <a:xfrm>
                <a:off x="1309688" y="4125913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4" name="Line 1252"/>
              <p:cNvSpPr>
                <a:spLocks noChangeShapeType="1"/>
              </p:cNvSpPr>
              <p:nvPr/>
            </p:nvSpPr>
            <p:spPr bwMode="auto">
              <a:xfrm>
                <a:off x="1309688" y="4084638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5" name="Line 1253"/>
              <p:cNvSpPr>
                <a:spLocks noChangeShapeType="1"/>
              </p:cNvSpPr>
              <p:nvPr/>
            </p:nvSpPr>
            <p:spPr bwMode="auto">
              <a:xfrm>
                <a:off x="1309688" y="4044950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6" name="Line 1254"/>
              <p:cNvSpPr>
                <a:spLocks noChangeShapeType="1"/>
              </p:cNvSpPr>
              <p:nvPr/>
            </p:nvSpPr>
            <p:spPr bwMode="auto">
              <a:xfrm>
                <a:off x="1309688" y="4003675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7" name="Line 1255"/>
              <p:cNvSpPr>
                <a:spLocks noChangeShapeType="1"/>
              </p:cNvSpPr>
              <p:nvPr/>
            </p:nvSpPr>
            <p:spPr bwMode="auto">
              <a:xfrm>
                <a:off x="1309688" y="3963988"/>
                <a:ext cx="90488" cy="0"/>
              </a:xfrm>
              <a:prstGeom prst="line">
                <a:avLst/>
              </a:prstGeom>
              <a:noFill/>
              <a:ln w="238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8" name="Freeform 1256"/>
              <p:cNvSpPr>
                <a:spLocks/>
              </p:cNvSpPr>
              <p:nvPr/>
            </p:nvSpPr>
            <p:spPr bwMode="auto">
              <a:xfrm>
                <a:off x="1341438" y="4165600"/>
                <a:ext cx="25400" cy="26988"/>
              </a:xfrm>
              <a:custGeom>
                <a:avLst/>
                <a:gdLst>
                  <a:gd name="T0" fmla="*/ 0 w 31"/>
                  <a:gd name="T1" fmla="*/ 16 h 33"/>
                  <a:gd name="T2" fmla="*/ 0 w 31"/>
                  <a:gd name="T3" fmla="*/ 16 h 33"/>
                  <a:gd name="T4" fmla="*/ 1 w 31"/>
                  <a:gd name="T5" fmla="*/ 10 h 33"/>
                  <a:gd name="T6" fmla="*/ 4 w 31"/>
                  <a:gd name="T7" fmla="*/ 4 h 33"/>
                  <a:gd name="T8" fmla="*/ 10 w 31"/>
                  <a:gd name="T9" fmla="*/ 1 h 33"/>
                  <a:gd name="T10" fmla="*/ 16 w 31"/>
                  <a:gd name="T11" fmla="*/ 0 h 33"/>
                  <a:gd name="T12" fmla="*/ 16 w 31"/>
                  <a:gd name="T13" fmla="*/ 0 h 33"/>
                  <a:gd name="T14" fmla="*/ 22 w 31"/>
                  <a:gd name="T15" fmla="*/ 1 h 33"/>
                  <a:gd name="T16" fmla="*/ 27 w 31"/>
                  <a:gd name="T17" fmla="*/ 4 h 33"/>
                  <a:gd name="T18" fmla="*/ 31 w 31"/>
                  <a:gd name="T19" fmla="*/ 10 h 33"/>
                  <a:gd name="T20" fmla="*/ 31 w 31"/>
                  <a:gd name="T21" fmla="*/ 16 h 33"/>
                  <a:gd name="T22" fmla="*/ 31 w 31"/>
                  <a:gd name="T23" fmla="*/ 16 h 33"/>
                  <a:gd name="T24" fmla="*/ 31 w 31"/>
                  <a:gd name="T25" fmla="*/ 22 h 33"/>
                  <a:gd name="T26" fmla="*/ 27 w 31"/>
                  <a:gd name="T27" fmla="*/ 27 h 33"/>
                  <a:gd name="T28" fmla="*/ 22 w 31"/>
                  <a:gd name="T29" fmla="*/ 31 h 33"/>
                  <a:gd name="T30" fmla="*/ 16 w 31"/>
                  <a:gd name="T31" fmla="*/ 33 h 33"/>
                  <a:gd name="T32" fmla="*/ 16 w 31"/>
                  <a:gd name="T33" fmla="*/ 33 h 33"/>
                  <a:gd name="T34" fmla="*/ 10 w 31"/>
                  <a:gd name="T35" fmla="*/ 31 h 33"/>
                  <a:gd name="T36" fmla="*/ 4 w 31"/>
                  <a:gd name="T37" fmla="*/ 27 h 33"/>
                  <a:gd name="T38" fmla="*/ 1 w 31"/>
                  <a:gd name="T39" fmla="*/ 22 h 33"/>
                  <a:gd name="T40" fmla="*/ 0 w 31"/>
                  <a:gd name="T4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10"/>
                    </a:lnTo>
                    <a:lnTo>
                      <a:pt x="4" y="4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2" y="1"/>
                    </a:lnTo>
                    <a:lnTo>
                      <a:pt x="27" y="4"/>
                    </a:lnTo>
                    <a:lnTo>
                      <a:pt x="31" y="10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22"/>
                    </a:lnTo>
                    <a:lnTo>
                      <a:pt x="27" y="27"/>
                    </a:lnTo>
                    <a:lnTo>
                      <a:pt x="22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159" name="Freeform 1257"/>
              <p:cNvSpPr>
                <a:spLocks/>
              </p:cNvSpPr>
              <p:nvPr/>
            </p:nvSpPr>
            <p:spPr bwMode="auto">
              <a:xfrm>
                <a:off x="1341438" y="4165600"/>
                <a:ext cx="25400" cy="26988"/>
              </a:xfrm>
              <a:custGeom>
                <a:avLst/>
                <a:gdLst>
                  <a:gd name="T0" fmla="*/ 0 w 31"/>
                  <a:gd name="T1" fmla="*/ 16 h 33"/>
                  <a:gd name="T2" fmla="*/ 0 w 31"/>
                  <a:gd name="T3" fmla="*/ 16 h 33"/>
                  <a:gd name="T4" fmla="*/ 1 w 31"/>
                  <a:gd name="T5" fmla="*/ 10 h 33"/>
                  <a:gd name="T6" fmla="*/ 4 w 31"/>
                  <a:gd name="T7" fmla="*/ 4 h 33"/>
                  <a:gd name="T8" fmla="*/ 10 w 31"/>
                  <a:gd name="T9" fmla="*/ 1 h 33"/>
                  <a:gd name="T10" fmla="*/ 16 w 31"/>
                  <a:gd name="T11" fmla="*/ 0 h 33"/>
                  <a:gd name="T12" fmla="*/ 16 w 31"/>
                  <a:gd name="T13" fmla="*/ 0 h 33"/>
                  <a:gd name="T14" fmla="*/ 22 w 31"/>
                  <a:gd name="T15" fmla="*/ 1 h 33"/>
                  <a:gd name="T16" fmla="*/ 27 w 31"/>
                  <a:gd name="T17" fmla="*/ 4 h 33"/>
                  <a:gd name="T18" fmla="*/ 31 w 31"/>
                  <a:gd name="T19" fmla="*/ 10 h 33"/>
                  <a:gd name="T20" fmla="*/ 31 w 31"/>
                  <a:gd name="T21" fmla="*/ 16 h 33"/>
                  <a:gd name="T22" fmla="*/ 31 w 31"/>
                  <a:gd name="T23" fmla="*/ 16 h 33"/>
                  <a:gd name="T24" fmla="*/ 31 w 31"/>
                  <a:gd name="T25" fmla="*/ 22 h 33"/>
                  <a:gd name="T26" fmla="*/ 27 w 31"/>
                  <a:gd name="T27" fmla="*/ 27 h 33"/>
                  <a:gd name="T28" fmla="*/ 22 w 31"/>
                  <a:gd name="T29" fmla="*/ 31 h 33"/>
                  <a:gd name="T30" fmla="*/ 16 w 31"/>
                  <a:gd name="T31" fmla="*/ 33 h 33"/>
                  <a:gd name="T32" fmla="*/ 16 w 31"/>
                  <a:gd name="T33" fmla="*/ 33 h 33"/>
                  <a:gd name="T34" fmla="*/ 10 w 31"/>
                  <a:gd name="T35" fmla="*/ 31 h 33"/>
                  <a:gd name="T36" fmla="*/ 4 w 31"/>
                  <a:gd name="T37" fmla="*/ 27 h 33"/>
                  <a:gd name="T38" fmla="*/ 1 w 31"/>
                  <a:gd name="T39" fmla="*/ 22 h 33"/>
                  <a:gd name="T40" fmla="*/ 0 w 31"/>
                  <a:gd name="T4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10"/>
                    </a:lnTo>
                    <a:lnTo>
                      <a:pt x="4" y="4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2" y="1"/>
                    </a:lnTo>
                    <a:lnTo>
                      <a:pt x="27" y="4"/>
                    </a:lnTo>
                    <a:lnTo>
                      <a:pt x="31" y="10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22"/>
                    </a:lnTo>
                    <a:lnTo>
                      <a:pt x="27" y="27"/>
                    </a:lnTo>
                    <a:lnTo>
                      <a:pt x="22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</a:path>
                </a:pathLst>
              </a:custGeom>
              <a:noFill/>
              <a:ln w="9525">
                <a:solidFill>
                  <a:srgbClr val="A8AFA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sp>
          <p:nvSpPr>
            <p:cNvPr id="2146" name="Rechteck 2145"/>
            <p:cNvSpPr/>
            <p:nvPr/>
          </p:nvSpPr>
          <p:spPr>
            <a:xfrm>
              <a:off x="993298" y="5281464"/>
              <a:ext cx="11384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b="1" dirty="0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Company B</a:t>
              </a:r>
            </a:p>
          </p:txBody>
        </p:sp>
        <p:sp>
          <p:nvSpPr>
            <p:cNvPr id="2147" name="Ellipse 2146"/>
            <p:cNvSpPr/>
            <p:nvPr/>
          </p:nvSpPr>
          <p:spPr>
            <a:xfrm>
              <a:off x="451022" y="3422005"/>
              <a:ext cx="2243844" cy="22438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cxnSp>
          <p:nvCxnSpPr>
            <p:cNvPr id="2148" name="Gerade Verbindung 2147"/>
            <p:cNvCxnSpPr>
              <a:stCxn id="2141" idx="7"/>
              <a:endCxn id="2191" idx="3"/>
            </p:cNvCxnSpPr>
            <p:nvPr/>
          </p:nvCxnSpPr>
          <p:spPr>
            <a:xfrm flipV="1">
              <a:off x="1089040" y="4354000"/>
              <a:ext cx="129943" cy="1660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9" name="Gerade Verbindung 2148"/>
            <p:cNvCxnSpPr>
              <a:stCxn id="2142" idx="1"/>
              <a:endCxn id="2191" idx="5"/>
            </p:cNvCxnSpPr>
            <p:nvPr/>
          </p:nvCxnSpPr>
          <p:spPr>
            <a:xfrm flipH="1" flipV="1">
              <a:off x="1926905" y="4354000"/>
              <a:ext cx="129944" cy="1660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0" name="Gerade Verbindung 2149"/>
            <p:cNvCxnSpPr>
              <a:stCxn id="2140" idx="0"/>
              <a:endCxn id="2191" idx="4"/>
            </p:cNvCxnSpPr>
            <p:nvPr/>
          </p:nvCxnSpPr>
          <p:spPr>
            <a:xfrm flipH="1" flipV="1">
              <a:off x="1572944" y="4500616"/>
              <a:ext cx="1" cy="2344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1" name="Gruppieren 2210"/>
          <p:cNvGrpSpPr/>
          <p:nvPr/>
        </p:nvGrpSpPr>
        <p:grpSpPr>
          <a:xfrm>
            <a:off x="2860307" y="3112520"/>
            <a:ext cx="1063625" cy="1001156"/>
            <a:chOff x="1043608" y="3499460"/>
            <a:chExt cx="1063625" cy="1001156"/>
          </a:xfrm>
        </p:grpSpPr>
        <p:sp>
          <p:nvSpPr>
            <p:cNvPr id="2263" name="Ellipse 2262"/>
            <p:cNvSpPr/>
            <p:nvPr/>
          </p:nvSpPr>
          <p:spPr>
            <a:xfrm>
              <a:off x="1074844" y="3499460"/>
              <a:ext cx="1001152" cy="1001156"/>
            </a:xfrm>
            <a:prstGeom prst="ellipse">
              <a:avLst/>
            </a:prstGeom>
            <a:solidFill>
              <a:srgbClr val="D4E6F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grpSp>
          <p:nvGrpSpPr>
            <p:cNvPr id="2264" name="Gruppieren 2263"/>
            <p:cNvGrpSpPr/>
            <p:nvPr/>
          </p:nvGrpSpPr>
          <p:grpSpPr>
            <a:xfrm>
              <a:off x="1451595" y="3645024"/>
              <a:ext cx="247651" cy="293688"/>
              <a:chOff x="1806575" y="3294063"/>
              <a:chExt cx="247651" cy="293688"/>
            </a:xfrm>
          </p:grpSpPr>
          <p:sp>
            <p:nvSpPr>
              <p:cNvPr id="2266" name="Rectangle 1187"/>
              <p:cNvSpPr>
                <a:spLocks noChangeArrowheads="1"/>
              </p:cNvSpPr>
              <p:nvPr/>
            </p:nvSpPr>
            <p:spPr bwMode="auto">
              <a:xfrm>
                <a:off x="1806575" y="3294063"/>
                <a:ext cx="111125" cy="293688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67" name="Rectangle 1188"/>
              <p:cNvSpPr>
                <a:spLocks noChangeArrowheads="1"/>
              </p:cNvSpPr>
              <p:nvPr/>
            </p:nvSpPr>
            <p:spPr bwMode="auto">
              <a:xfrm>
                <a:off x="1816100" y="3302000"/>
                <a:ext cx="93663" cy="220663"/>
              </a:xfrm>
              <a:prstGeom prst="rect">
                <a:avLst/>
              </a:prstGeom>
              <a:solidFill>
                <a:srgbClr val="E1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68" name="Line 1189"/>
              <p:cNvSpPr>
                <a:spLocks noChangeShapeType="1"/>
              </p:cNvSpPr>
              <p:nvPr/>
            </p:nvSpPr>
            <p:spPr bwMode="auto">
              <a:xfrm>
                <a:off x="1816100" y="3486150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69" name="Line 1190"/>
              <p:cNvSpPr>
                <a:spLocks noChangeShapeType="1"/>
              </p:cNvSpPr>
              <p:nvPr/>
            </p:nvSpPr>
            <p:spPr bwMode="auto">
              <a:xfrm>
                <a:off x="1816100" y="343693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0" name="Line 1191"/>
              <p:cNvSpPr>
                <a:spLocks noChangeShapeType="1"/>
              </p:cNvSpPr>
              <p:nvPr/>
            </p:nvSpPr>
            <p:spPr bwMode="auto">
              <a:xfrm>
                <a:off x="1816100" y="3389313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1" name="Line 1192"/>
              <p:cNvSpPr>
                <a:spLocks noChangeShapeType="1"/>
              </p:cNvSpPr>
              <p:nvPr/>
            </p:nvSpPr>
            <p:spPr bwMode="auto">
              <a:xfrm>
                <a:off x="1816100" y="334168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2" name="Freeform 1193"/>
              <p:cNvSpPr>
                <a:spLocks/>
              </p:cNvSpPr>
              <p:nvPr/>
            </p:nvSpPr>
            <p:spPr bwMode="auto">
              <a:xfrm>
                <a:off x="1849438" y="3540125"/>
                <a:ext cx="25400" cy="25400"/>
              </a:xfrm>
              <a:custGeom>
                <a:avLst/>
                <a:gdLst>
                  <a:gd name="T0" fmla="*/ 0 w 33"/>
                  <a:gd name="T1" fmla="*/ 16 h 33"/>
                  <a:gd name="T2" fmla="*/ 0 w 33"/>
                  <a:gd name="T3" fmla="*/ 16 h 33"/>
                  <a:gd name="T4" fmla="*/ 1 w 33"/>
                  <a:gd name="T5" fmla="*/ 9 h 33"/>
                  <a:gd name="T6" fmla="*/ 4 w 33"/>
                  <a:gd name="T7" fmla="*/ 4 h 33"/>
                  <a:gd name="T8" fmla="*/ 10 w 33"/>
                  <a:gd name="T9" fmla="*/ 0 h 33"/>
                  <a:gd name="T10" fmla="*/ 16 w 33"/>
                  <a:gd name="T11" fmla="*/ 0 h 33"/>
                  <a:gd name="T12" fmla="*/ 16 w 33"/>
                  <a:gd name="T13" fmla="*/ 0 h 33"/>
                  <a:gd name="T14" fmla="*/ 24 w 33"/>
                  <a:gd name="T15" fmla="*/ 0 h 33"/>
                  <a:gd name="T16" fmla="*/ 28 w 33"/>
                  <a:gd name="T17" fmla="*/ 4 h 33"/>
                  <a:gd name="T18" fmla="*/ 31 w 33"/>
                  <a:gd name="T19" fmla="*/ 9 h 33"/>
                  <a:gd name="T20" fmla="*/ 33 w 33"/>
                  <a:gd name="T21" fmla="*/ 16 h 33"/>
                  <a:gd name="T22" fmla="*/ 33 w 33"/>
                  <a:gd name="T23" fmla="*/ 16 h 33"/>
                  <a:gd name="T24" fmla="*/ 31 w 33"/>
                  <a:gd name="T25" fmla="*/ 22 h 33"/>
                  <a:gd name="T26" fmla="*/ 28 w 33"/>
                  <a:gd name="T27" fmla="*/ 27 h 33"/>
                  <a:gd name="T28" fmla="*/ 24 w 33"/>
                  <a:gd name="T29" fmla="*/ 31 h 33"/>
                  <a:gd name="T30" fmla="*/ 16 w 33"/>
                  <a:gd name="T31" fmla="*/ 33 h 33"/>
                  <a:gd name="T32" fmla="*/ 16 w 33"/>
                  <a:gd name="T33" fmla="*/ 33 h 33"/>
                  <a:gd name="T34" fmla="*/ 10 w 33"/>
                  <a:gd name="T35" fmla="*/ 31 h 33"/>
                  <a:gd name="T36" fmla="*/ 4 w 33"/>
                  <a:gd name="T37" fmla="*/ 27 h 33"/>
                  <a:gd name="T38" fmla="*/ 1 w 33"/>
                  <a:gd name="T39" fmla="*/ 22 h 33"/>
                  <a:gd name="T40" fmla="*/ 0 w 33"/>
                  <a:gd name="T41" fmla="*/ 16 h 33"/>
                  <a:gd name="T42" fmla="*/ 0 w 33"/>
                  <a:gd name="T4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10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28" y="4"/>
                    </a:lnTo>
                    <a:lnTo>
                      <a:pt x="31" y="9"/>
                    </a:lnTo>
                    <a:lnTo>
                      <a:pt x="33" y="16"/>
                    </a:lnTo>
                    <a:lnTo>
                      <a:pt x="33" y="16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noFill/>
              <a:ln w="4763">
                <a:solidFill>
                  <a:srgbClr val="25BA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3" name="Rectangle 1953"/>
              <p:cNvSpPr>
                <a:spLocks noChangeArrowheads="1"/>
              </p:cNvSpPr>
              <p:nvPr/>
            </p:nvSpPr>
            <p:spPr bwMode="auto">
              <a:xfrm>
                <a:off x="1941513" y="3294063"/>
                <a:ext cx="112713" cy="293688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4" name="Rectangle 1954"/>
              <p:cNvSpPr>
                <a:spLocks noChangeArrowheads="1"/>
              </p:cNvSpPr>
              <p:nvPr/>
            </p:nvSpPr>
            <p:spPr bwMode="auto">
              <a:xfrm>
                <a:off x="1951038" y="3302000"/>
                <a:ext cx="93663" cy="220663"/>
              </a:xfrm>
              <a:prstGeom prst="rect">
                <a:avLst/>
              </a:prstGeom>
              <a:solidFill>
                <a:srgbClr val="E1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5" name="Line 1955"/>
              <p:cNvSpPr>
                <a:spLocks noChangeShapeType="1"/>
              </p:cNvSpPr>
              <p:nvPr/>
            </p:nvSpPr>
            <p:spPr bwMode="auto">
              <a:xfrm>
                <a:off x="1951038" y="3486150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6" name="Line 1956"/>
              <p:cNvSpPr>
                <a:spLocks noChangeShapeType="1"/>
              </p:cNvSpPr>
              <p:nvPr/>
            </p:nvSpPr>
            <p:spPr bwMode="auto">
              <a:xfrm>
                <a:off x="1951038" y="343693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7" name="Line 1957"/>
              <p:cNvSpPr>
                <a:spLocks noChangeShapeType="1"/>
              </p:cNvSpPr>
              <p:nvPr/>
            </p:nvSpPr>
            <p:spPr bwMode="auto">
              <a:xfrm>
                <a:off x="1951038" y="3389313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8" name="Line 1958"/>
              <p:cNvSpPr>
                <a:spLocks noChangeShapeType="1"/>
              </p:cNvSpPr>
              <p:nvPr/>
            </p:nvSpPr>
            <p:spPr bwMode="auto">
              <a:xfrm>
                <a:off x="1951038" y="334168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79" name="Freeform 1959"/>
              <p:cNvSpPr>
                <a:spLocks/>
              </p:cNvSpPr>
              <p:nvPr/>
            </p:nvSpPr>
            <p:spPr bwMode="auto">
              <a:xfrm>
                <a:off x="1984375" y="3540125"/>
                <a:ext cx="26988" cy="25400"/>
              </a:xfrm>
              <a:custGeom>
                <a:avLst/>
                <a:gdLst>
                  <a:gd name="T0" fmla="*/ 0 w 35"/>
                  <a:gd name="T1" fmla="*/ 16 h 33"/>
                  <a:gd name="T2" fmla="*/ 0 w 35"/>
                  <a:gd name="T3" fmla="*/ 16 h 33"/>
                  <a:gd name="T4" fmla="*/ 2 w 35"/>
                  <a:gd name="T5" fmla="*/ 9 h 33"/>
                  <a:gd name="T6" fmla="*/ 6 w 35"/>
                  <a:gd name="T7" fmla="*/ 4 h 33"/>
                  <a:gd name="T8" fmla="*/ 11 w 35"/>
                  <a:gd name="T9" fmla="*/ 0 h 33"/>
                  <a:gd name="T10" fmla="*/ 17 w 35"/>
                  <a:gd name="T11" fmla="*/ 0 h 33"/>
                  <a:gd name="T12" fmla="*/ 17 w 35"/>
                  <a:gd name="T13" fmla="*/ 0 h 33"/>
                  <a:gd name="T14" fmla="*/ 24 w 35"/>
                  <a:gd name="T15" fmla="*/ 0 h 33"/>
                  <a:gd name="T16" fmla="*/ 29 w 35"/>
                  <a:gd name="T17" fmla="*/ 4 h 33"/>
                  <a:gd name="T18" fmla="*/ 33 w 35"/>
                  <a:gd name="T19" fmla="*/ 9 h 33"/>
                  <a:gd name="T20" fmla="*/ 35 w 35"/>
                  <a:gd name="T21" fmla="*/ 16 h 33"/>
                  <a:gd name="T22" fmla="*/ 35 w 35"/>
                  <a:gd name="T23" fmla="*/ 16 h 33"/>
                  <a:gd name="T24" fmla="*/ 33 w 35"/>
                  <a:gd name="T25" fmla="*/ 22 h 33"/>
                  <a:gd name="T26" fmla="*/ 29 w 35"/>
                  <a:gd name="T27" fmla="*/ 27 h 33"/>
                  <a:gd name="T28" fmla="*/ 24 w 35"/>
                  <a:gd name="T29" fmla="*/ 31 h 33"/>
                  <a:gd name="T30" fmla="*/ 17 w 35"/>
                  <a:gd name="T31" fmla="*/ 33 h 33"/>
                  <a:gd name="T32" fmla="*/ 17 w 35"/>
                  <a:gd name="T33" fmla="*/ 33 h 33"/>
                  <a:gd name="T34" fmla="*/ 11 w 35"/>
                  <a:gd name="T35" fmla="*/ 31 h 33"/>
                  <a:gd name="T36" fmla="*/ 6 w 35"/>
                  <a:gd name="T37" fmla="*/ 27 h 33"/>
                  <a:gd name="T38" fmla="*/ 2 w 35"/>
                  <a:gd name="T39" fmla="*/ 22 h 33"/>
                  <a:gd name="T40" fmla="*/ 0 w 35"/>
                  <a:gd name="T41" fmla="*/ 16 h 33"/>
                  <a:gd name="T42" fmla="*/ 0 w 35"/>
                  <a:gd name="T4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" h="33">
                    <a:moveTo>
                      <a:pt x="0" y="16"/>
                    </a:moveTo>
                    <a:lnTo>
                      <a:pt x="0" y="16"/>
                    </a:lnTo>
                    <a:lnTo>
                      <a:pt x="2" y="9"/>
                    </a:lnTo>
                    <a:lnTo>
                      <a:pt x="6" y="4"/>
                    </a:lnTo>
                    <a:lnTo>
                      <a:pt x="11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3" y="9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3" y="22"/>
                    </a:lnTo>
                    <a:lnTo>
                      <a:pt x="29" y="27"/>
                    </a:lnTo>
                    <a:lnTo>
                      <a:pt x="24" y="31"/>
                    </a:lnTo>
                    <a:lnTo>
                      <a:pt x="17" y="33"/>
                    </a:lnTo>
                    <a:lnTo>
                      <a:pt x="17" y="33"/>
                    </a:lnTo>
                    <a:lnTo>
                      <a:pt x="11" y="31"/>
                    </a:lnTo>
                    <a:lnTo>
                      <a:pt x="6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noFill/>
              <a:ln w="4763">
                <a:solidFill>
                  <a:srgbClr val="25BA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sp>
          <p:nvSpPr>
            <p:cNvPr id="2265" name="Rechteck 2264"/>
            <p:cNvSpPr/>
            <p:nvPr/>
          </p:nvSpPr>
          <p:spPr>
            <a:xfrm>
              <a:off x="1043608" y="3933056"/>
              <a:ext cx="10636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dirty="0" err="1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External</a:t>
              </a:r>
              <a:r>
                <a:rPr lang="de-DE" sz="1200" dirty="0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 IDS</a:t>
              </a:r>
            </a:p>
            <a:p>
              <a:pPr algn="ctr"/>
              <a:r>
                <a:rPr lang="de-DE" sz="1200" b="1" dirty="0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Connector</a:t>
              </a:r>
            </a:p>
          </p:txBody>
        </p:sp>
      </p:grpSp>
      <p:grpSp>
        <p:nvGrpSpPr>
          <p:cNvPr id="2280" name="Gruppieren 2279"/>
          <p:cNvGrpSpPr/>
          <p:nvPr/>
        </p:nvGrpSpPr>
        <p:grpSpPr>
          <a:xfrm>
            <a:off x="6822324" y="3112520"/>
            <a:ext cx="1063625" cy="1001156"/>
            <a:chOff x="1043608" y="3499460"/>
            <a:chExt cx="1063625" cy="1001156"/>
          </a:xfrm>
        </p:grpSpPr>
        <p:sp>
          <p:nvSpPr>
            <p:cNvPr id="2281" name="Ellipse 2280"/>
            <p:cNvSpPr/>
            <p:nvPr/>
          </p:nvSpPr>
          <p:spPr>
            <a:xfrm>
              <a:off x="1074844" y="3499460"/>
              <a:ext cx="1001152" cy="1001156"/>
            </a:xfrm>
            <a:prstGeom prst="ellipse">
              <a:avLst/>
            </a:prstGeom>
            <a:solidFill>
              <a:srgbClr val="D4E6F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grpSp>
          <p:nvGrpSpPr>
            <p:cNvPr id="2282" name="Gruppieren 2281"/>
            <p:cNvGrpSpPr/>
            <p:nvPr/>
          </p:nvGrpSpPr>
          <p:grpSpPr>
            <a:xfrm>
              <a:off x="1451595" y="3645024"/>
              <a:ext cx="247651" cy="293688"/>
              <a:chOff x="1806575" y="3294063"/>
              <a:chExt cx="247651" cy="293688"/>
            </a:xfrm>
          </p:grpSpPr>
          <p:sp>
            <p:nvSpPr>
              <p:cNvPr id="2284" name="Rectangle 1187"/>
              <p:cNvSpPr>
                <a:spLocks noChangeArrowheads="1"/>
              </p:cNvSpPr>
              <p:nvPr/>
            </p:nvSpPr>
            <p:spPr bwMode="auto">
              <a:xfrm>
                <a:off x="1806575" y="3294063"/>
                <a:ext cx="111125" cy="293688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85" name="Rectangle 1188"/>
              <p:cNvSpPr>
                <a:spLocks noChangeArrowheads="1"/>
              </p:cNvSpPr>
              <p:nvPr/>
            </p:nvSpPr>
            <p:spPr bwMode="auto">
              <a:xfrm>
                <a:off x="1816100" y="3302000"/>
                <a:ext cx="93663" cy="220663"/>
              </a:xfrm>
              <a:prstGeom prst="rect">
                <a:avLst/>
              </a:prstGeom>
              <a:solidFill>
                <a:srgbClr val="E1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86" name="Line 1189"/>
              <p:cNvSpPr>
                <a:spLocks noChangeShapeType="1"/>
              </p:cNvSpPr>
              <p:nvPr/>
            </p:nvSpPr>
            <p:spPr bwMode="auto">
              <a:xfrm>
                <a:off x="1816100" y="3486150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87" name="Line 1190"/>
              <p:cNvSpPr>
                <a:spLocks noChangeShapeType="1"/>
              </p:cNvSpPr>
              <p:nvPr/>
            </p:nvSpPr>
            <p:spPr bwMode="auto">
              <a:xfrm>
                <a:off x="1816100" y="343693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88" name="Line 1191"/>
              <p:cNvSpPr>
                <a:spLocks noChangeShapeType="1"/>
              </p:cNvSpPr>
              <p:nvPr/>
            </p:nvSpPr>
            <p:spPr bwMode="auto">
              <a:xfrm>
                <a:off x="1816100" y="3389313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89" name="Line 1192"/>
              <p:cNvSpPr>
                <a:spLocks noChangeShapeType="1"/>
              </p:cNvSpPr>
              <p:nvPr/>
            </p:nvSpPr>
            <p:spPr bwMode="auto">
              <a:xfrm>
                <a:off x="1816100" y="334168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0" name="Freeform 1193"/>
              <p:cNvSpPr>
                <a:spLocks/>
              </p:cNvSpPr>
              <p:nvPr/>
            </p:nvSpPr>
            <p:spPr bwMode="auto">
              <a:xfrm>
                <a:off x="1849438" y="3540125"/>
                <a:ext cx="25400" cy="25400"/>
              </a:xfrm>
              <a:custGeom>
                <a:avLst/>
                <a:gdLst>
                  <a:gd name="T0" fmla="*/ 0 w 33"/>
                  <a:gd name="T1" fmla="*/ 16 h 33"/>
                  <a:gd name="T2" fmla="*/ 0 w 33"/>
                  <a:gd name="T3" fmla="*/ 16 h 33"/>
                  <a:gd name="T4" fmla="*/ 1 w 33"/>
                  <a:gd name="T5" fmla="*/ 9 h 33"/>
                  <a:gd name="T6" fmla="*/ 4 w 33"/>
                  <a:gd name="T7" fmla="*/ 4 h 33"/>
                  <a:gd name="T8" fmla="*/ 10 w 33"/>
                  <a:gd name="T9" fmla="*/ 0 h 33"/>
                  <a:gd name="T10" fmla="*/ 16 w 33"/>
                  <a:gd name="T11" fmla="*/ 0 h 33"/>
                  <a:gd name="T12" fmla="*/ 16 w 33"/>
                  <a:gd name="T13" fmla="*/ 0 h 33"/>
                  <a:gd name="T14" fmla="*/ 24 w 33"/>
                  <a:gd name="T15" fmla="*/ 0 h 33"/>
                  <a:gd name="T16" fmla="*/ 28 w 33"/>
                  <a:gd name="T17" fmla="*/ 4 h 33"/>
                  <a:gd name="T18" fmla="*/ 31 w 33"/>
                  <a:gd name="T19" fmla="*/ 9 h 33"/>
                  <a:gd name="T20" fmla="*/ 33 w 33"/>
                  <a:gd name="T21" fmla="*/ 16 h 33"/>
                  <a:gd name="T22" fmla="*/ 33 w 33"/>
                  <a:gd name="T23" fmla="*/ 16 h 33"/>
                  <a:gd name="T24" fmla="*/ 31 w 33"/>
                  <a:gd name="T25" fmla="*/ 22 h 33"/>
                  <a:gd name="T26" fmla="*/ 28 w 33"/>
                  <a:gd name="T27" fmla="*/ 27 h 33"/>
                  <a:gd name="T28" fmla="*/ 24 w 33"/>
                  <a:gd name="T29" fmla="*/ 31 h 33"/>
                  <a:gd name="T30" fmla="*/ 16 w 33"/>
                  <a:gd name="T31" fmla="*/ 33 h 33"/>
                  <a:gd name="T32" fmla="*/ 16 w 33"/>
                  <a:gd name="T33" fmla="*/ 33 h 33"/>
                  <a:gd name="T34" fmla="*/ 10 w 33"/>
                  <a:gd name="T35" fmla="*/ 31 h 33"/>
                  <a:gd name="T36" fmla="*/ 4 w 33"/>
                  <a:gd name="T37" fmla="*/ 27 h 33"/>
                  <a:gd name="T38" fmla="*/ 1 w 33"/>
                  <a:gd name="T39" fmla="*/ 22 h 33"/>
                  <a:gd name="T40" fmla="*/ 0 w 33"/>
                  <a:gd name="T41" fmla="*/ 16 h 33"/>
                  <a:gd name="T42" fmla="*/ 0 w 33"/>
                  <a:gd name="T4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33">
                    <a:moveTo>
                      <a:pt x="0" y="16"/>
                    </a:moveTo>
                    <a:lnTo>
                      <a:pt x="0" y="16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10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28" y="4"/>
                    </a:lnTo>
                    <a:lnTo>
                      <a:pt x="31" y="9"/>
                    </a:lnTo>
                    <a:lnTo>
                      <a:pt x="33" y="16"/>
                    </a:lnTo>
                    <a:lnTo>
                      <a:pt x="33" y="16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noFill/>
              <a:ln w="4763">
                <a:solidFill>
                  <a:srgbClr val="25BA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1" name="Rectangle 1953"/>
              <p:cNvSpPr>
                <a:spLocks noChangeArrowheads="1"/>
              </p:cNvSpPr>
              <p:nvPr/>
            </p:nvSpPr>
            <p:spPr bwMode="auto">
              <a:xfrm>
                <a:off x="1941513" y="3294063"/>
                <a:ext cx="112713" cy="293688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2" name="Rectangle 1954"/>
              <p:cNvSpPr>
                <a:spLocks noChangeArrowheads="1"/>
              </p:cNvSpPr>
              <p:nvPr/>
            </p:nvSpPr>
            <p:spPr bwMode="auto">
              <a:xfrm>
                <a:off x="1951038" y="3302000"/>
                <a:ext cx="93663" cy="220663"/>
              </a:xfrm>
              <a:prstGeom prst="rect">
                <a:avLst/>
              </a:prstGeom>
              <a:solidFill>
                <a:srgbClr val="E1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3" name="Line 1955"/>
              <p:cNvSpPr>
                <a:spLocks noChangeShapeType="1"/>
              </p:cNvSpPr>
              <p:nvPr/>
            </p:nvSpPr>
            <p:spPr bwMode="auto">
              <a:xfrm>
                <a:off x="1951038" y="3486150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4" name="Line 1956"/>
              <p:cNvSpPr>
                <a:spLocks noChangeShapeType="1"/>
              </p:cNvSpPr>
              <p:nvPr/>
            </p:nvSpPr>
            <p:spPr bwMode="auto">
              <a:xfrm>
                <a:off x="1951038" y="343693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5" name="Line 1957"/>
              <p:cNvSpPr>
                <a:spLocks noChangeShapeType="1"/>
              </p:cNvSpPr>
              <p:nvPr/>
            </p:nvSpPr>
            <p:spPr bwMode="auto">
              <a:xfrm>
                <a:off x="1951038" y="3389313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6" name="Line 1958"/>
              <p:cNvSpPr>
                <a:spLocks noChangeShapeType="1"/>
              </p:cNvSpPr>
              <p:nvPr/>
            </p:nvSpPr>
            <p:spPr bwMode="auto">
              <a:xfrm>
                <a:off x="1951038" y="3341688"/>
                <a:ext cx="93663" cy="0"/>
              </a:xfrm>
              <a:prstGeom prst="line">
                <a:avLst/>
              </a:prstGeom>
              <a:noFill/>
              <a:ln w="2698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  <p:sp>
            <p:nvSpPr>
              <p:cNvPr id="2297" name="Freeform 1959"/>
              <p:cNvSpPr>
                <a:spLocks/>
              </p:cNvSpPr>
              <p:nvPr/>
            </p:nvSpPr>
            <p:spPr bwMode="auto">
              <a:xfrm>
                <a:off x="1984375" y="3540125"/>
                <a:ext cx="26988" cy="25400"/>
              </a:xfrm>
              <a:custGeom>
                <a:avLst/>
                <a:gdLst>
                  <a:gd name="T0" fmla="*/ 0 w 35"/>
                  <a:gd name="T1" fmla="*/ 16 h 33"/>
                  <a:gd name="T2" fmla="*/ 0 w 35"/>
                  <a:gd name="T3" fmla="*/ 16 h 33"/>
                  <a:gd name="T4" fmla="*/ 2 w 35"/>
                  <a:gd name="T5" fmla="*/ 9 h 33"/>
                  <a:gd name="T6" fmla="*/ 6 w 35"/>
                  <a:gd name="T7" fmla="*/ 4 h 33"/>
                  <a:gd name="T8" fmla="*/ 11 w 35"/>
                  <a:gd name="T9" fmla="*/ 0 h 33"/>
                  <a:gd name="T10" fmla="*/ 17 w 35"/>
                  <a:gd name="T11" fmla="*/ 0 h 33"/>
                  <a:gd name="T12" fmla="*/ 17 w 35"/>
                  <a:gd name="T13" fmla="*/ 0 h 33"/>
                  <a:gd name="T14" fmla="*/ 24 w 35"/>
                  <a:gd name="T15" fmla="*/ 0 h 33"/>
                  <a:gd name="T16" fmla="*/ 29 w 35"/>
                  <a:gd name="T17" fmla="*/ 4 h 33"/>
                  <a:gd name="T18" fmla="*/ 33 w 35"/>
                  <a:gd name="T19" fmla="*/ 9 h 33"/>
                  <a:gd name="T20" fmla="*/ 35 w 35"/>
                  <a:gd name="T21" fmla="*/ 16 h 33"/>
                  <a:gd name="T22" fmla="*/ 35 w 35"/>
                  <a:gd name="T23" fmla="*/ 16 h 33"/>
                  <a:gd name="T24" fmla="*/ 33 w 35"/>
                  <a:gd name="T25" fmla="*/ 22 h 33"/>
                  <a:gd name="T26" fmla="*/ 29 w 35"/>
                  <a:gd name="T27" fmla="*/ 27 h 33"/>
                  <a:gd name="T28" fmla="*/ 24 w 35"/>
                  <a:gd name="T29" fmla="*/ 31 h 33"/>
                  <a:gd name="T30" fmla="*/ 17 w 35"/>
                  <a:gd name="T31" fmla="*/ 33 h 33"/>
                  <a:gd name="T32" fmla="*/ 17 w 35"/>
                  <a:gd name="T33" fmla="*/ 33 h 33"/>
                  <a:gd name="T34" fmla="*/ 11 w 35"/>
                  <a:gd name="T35" fmla="*/ 31 h 33"/>
                  <a:gd name="T36" fmla="*/ 6 w 35"/>
                  <a:gd name="T37" fmla="*/ 27 h 33"/>
                  <a:gd name="T38" fmla="*/ 2 w 35"/>
                  <a:gd name="T39" fmla="*/ 22 h 33"/>
                  <a:gd name="T40" fmla="*/ 0 w 35"/>
                  <a:gd name="T41" fmla="*/ 16 h 33"/>
                  <a:gd name="T42" fmla="*/ 0 w 35"/>
                  <a:gd name="T4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" h="33">
                    <a:moveTo>
                      <a:pt x="0" y="16"/>
                    </a:moveTo>
                    <a:lnTo>
                      <a:pt x="0" y="16"/>
                    </a:lnTo>
                    <a:lnTo>
                      <a:pt x="2" y="9"/>
                    </a:lnTo>
                    <a:lnTo>
                      <a:pt x="6" y="4"/>
                    </a:lnTo>
                    <a:lnTo>
                      <a:pt x="11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3" y="9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3" y="22"/>
                    </a:lnTo>
                    <a:lnTo>
                      <a:pt x="29" y="27"/>
                    </a:lnTo>
                    <a:lnTo>
                      <a:pt x="24" y="31"/>
                    </a:lnTo>
                    <a:lnTo>
                      <a:pt x="17" y="33"/>
                    </a:lnTo>
                    <a:lnTo>
                      <a:pt x="17" y="33"/>
                    </a:lnTo>
                    <a:lnTo>
                      <a:pt x="11" y="31"/>
                    </a:lnTo>
                    <a:lnTo>
                      <a:pt x="6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noFill/>
              <a:ln w="4763">
                <a:solidFill>
                  <a:srgbClr val="25BA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endParaRPr>
              </a:p>
            </p:txBody>
          </p:sp>
        </p:grpSp>
        <p:sp>
          <p:nvSpPr>
            <p:cNvPr id="2283" name="Rechteck 2282"/>
            <p:cNvSpPr/>
            <p:nvPr/>
          </p:nvSpPr>
          <p:spPr>
            <a:xfrm>
              <a:off x="1043608" y="3933056"/>
              <a:ext cx="10636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dirty="0" err="1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External</a:t>
              </a:r>
              <a:r>
                <a:rPr lang="de-DE" sz="1200" dirty="0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 IDS</a:t>
              </a:r>
            </a:p>
            <a:p>
              <a:pPr algn="ctr"/>
              <a:r>
                <a:rPr lang="de-DE" sz="1200" b="1" dirty="0">
                  <a:solidFill>
                    <a:prstClr val="black"/>
                  </a:solidFill>
                  <a:latin typeface="Frutiger LT Com 45 Light" panose="020B0303030504020204" pitchFamily="34" charset="0"/>
                  <a:cs typeface="Arial" charset="0"/>
                </a:rPr>
                <a:t>Connector</a:t>
              </a:r>
            </a:p>
          </p:txBody>
        </p:sp>
      </p:grpSp>
      <p:sp>
        <p:nvSpPr>
          <p:cNvPr id="2298" name="Rectangle 1370"/>
          <p:cNvSpPr>
            <a:spLocks noChangeArrowheads="1"/>
          </p:cNvSpPr>
          <p:nvPr/>
        </p:nvSpPr>
        <p:spPr bwMode="auto">
          <a:xfrm>
            <a:off x="2123732" y="3325062"/>
            <a:ext cx="468077" cy="184666"/>
          </a:xfrm>
          <a:prstGeom prst="rect">
            <a:avLst/>
          </a:prstGeom>
          <a:solidFill>
            <a:srgbClr val="E1E3E3"/>
          </a:solidFill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de-DE" altLang="de-DE" sz="1200" dirty="0" smtClean="0">
                <a:solidFill>
                  <a:srgbClr val="000000"/>
                </a:solidFill>
                <a:latin typeface="Frutiger LT Com 45 Light" panose="020B0303030504020204" pitchFamily="34" charset="0"/>
              </a:rPr>
              <a:t>Upload</a:t>
            </a:r>
            <a:endParaRPr lang="de-DE" altLang="de-DE" sz="3600" dirty="0" smtClean="0">
              <a:solidFill>
                <a:prstClr val="black"/>
              </a:solidFill>
              <a:latin typeface="Frutiger LT Com 45 Light" panose="020B0303030504020204" pitchFamily="34" charset="0"/>
            </a:endParaRPr>
          </a:p>
        </p:txBody>
      </p:sp>
      <p:grpSp>
        <p:nvGrpSpPr>
          <p:cNvPr id="2300" name="Gruppieren 2299"/>
          <p:cNvGrpSpPr/>
          <p:nvPr/>
        </p:nvGrpSpPr>
        <p:grpSpPr>
          <a:xfrm>
            <a:off x="7551502" y="2656665"/>
            <a:ext cx="1548196" cy="934677"/>
            <a:chOff x="7262813" y="2800350"/>
            <a:chExt cx="1346714" cy="817563"/>
          </a:xfrm>
        </p:grpSpPr>
        <p:sp>
          <p:nvSpPr>
            <p:cNvPr id="1649" name="Freeform 1382"/>
            <p:cNvSpPr>
              <a:spLocks/>
            </p:cNvSpPr>
            <p:nvPr/>
          </p:nvSpPr>
          <p:spPr bwMode="auto">
            <a:xfrm>
              <a:off x="7262813" y="2800350"/>
              <a:ext cx="1346714" cy="817563"/>
            </a:xfrm>
            <a:custGeom>
              <a:avLst/>
              <a:gdLst>
                <a:gd name="T0" fmla="*/ 524 w 1130"/>
                <a:gd name="T1" fmla="*/ 0 h 687"/>
                <a:gd name="T2" fmla="*/ 576 w 1130"/>
                <a:gd name="T3" fmla="*/ 4 h 687"/>
                <a:gd name="T4" fmla="*/ 627 w 1130"/>
                <a:gd name="T5" fmla="*/ 18 h 687"/>
                <a:gd name="T6" fmla="*/ 674 w 1130"/>
                <a:gd name="T7" fmla="*/ 39 h 687"/>
                <a:gd name="T8" fmla="*/ 716 w 1130"/>
                <a:gd name="T9" fmla="*/ 67 h 687"/>
                <a:gd name="T10" fmla="*/ 753 w 1130"/>
                <a:gd name="T11" fmla="*/ 103 h 687"/>
                <a:gd name="T12" fmla="*/ 786 w 1130"/>
                <a:gd name="T13" fmla="*/ 144 h 687"/>
                <a:gd name="T14" fmla="*/ 812 w 1130"/>
                <a:gd name="T15" fmla="*/ 189 h 687"/>
                <a:gd name="T16" fmla="*/ 831 w 1130"/>
                <a:gd name="T17" fmla="*/ 240 h 687"/>
                <a:gd name="T18" fmla="*/ 851 w 1130"/>
                <a:gd name="T19" fmla="*/ 232 h 687"/>
                <a:gd name="T20" fmla="*/ 890 w 1130"/>
                <a:gd name="T21" fmla="*/ 225 h 687"/>
                <a:gd name="T22" fmla="*/ 911 w 1130"/>
                <a:gd name="T23" fmla="*/ 223 h 687"/>
                <a:gd name="T24" fmla="*/ 954 w 1130"/>
                <a:gd name="T25" fmla="*/ 228 h 687"/>
                <a:gd name="T26" fmla="*/ 996 w 1130"/>
                <a:gd name="T27" fmla="*/ 241 h 687"/>
                <a:gd name="T28" fmla="*/ 1032 w 1130"/>
                <a:gd name="T29" fmla="*/ 262 h 687"/>
                <a:gd name="T30" fmla="*/ 1065 w 1130"/>
                <a:gd name="T31" fmla="*/ 291 h 687"/>
                <a:gd name="T32" fmla="*/ 1092 w 1130"/>
                <a:gd name="T33" fmla="*/ 325 h 687"/>
                <a:gd name="T34" fmla="*/ 1112 w 1130"/>
                <a:gd name="T35" fmla="*/ 364 h 687"/>
                <a:gd name="T36" fmla="*/ 1125 w 1130"/>
                <a:gd name="T37" fmla="*/ 408 h 687"/>
                <a:gd name="T38" fmla="*/ 1130 w 1130"/>
                <a:gd name="T39" fmla="*/ 456 h 687"/>
                <a:gd name="T40" fmla="*/ 1128 w 1130"/>
                <a:gd name="T41" fmla="*/ 478 h 687"/>
                <a:gd name="T42" fmla="*/ 1119 w 1130"/>
                <a:gd name="T43" fmla="*/ 523 h 687"/>
                <a:gd name="T44" fmla="*/ 1103 w 1130"/>
                <a:gd name="T45" fmla="*/ 565 h 687"/>
                <a:gd name="T46" fmla="*/ 1079 w 1130"/>
                <a:gd name="T47" fmla="*/ 603 h 687"/>
                <a:gd name="T48" fmla="*/ 1050 w 1130"/>
                <a:gd name="T49" fmla="*/ 634 h 687"/>
                <a:gd name="T50" fmla="*/ 1014 w 1130"/>
                <a:gd name="T51" fmla="*/ 658 h 687"/>
                <a:gd name="T52" fmla="*/ 975 w 1130"/>
                <a:gd name="T53" fmla="*/ 676 h 687"/>
                <a:gd name="T54" fmla="*/ 933 w 1130"/>
                <a:gd name="T55" fmla="*/ 685 h 687"/>
                <a:gd name="T56" fmla="*/ 903 w 1130"/>
                <a:gd name="T57" fmla="*/ 687 h 687"/>
                <a:gd name="T58" fmla="*/ 524 w 1130"/>
                <a:gd name="T59" fmla="*/ 687 h 687"/>
                <a:gd name="T60" fmla="*/ 192 w 1130"/>
                <a:gd name="T61" fmla="*/ 687 h 687"/>
                <a:gd name="T62" fmla="*/ 192 w 1130"/>
                <a:gd name="T63" fmla="*/ 687 h 687"/>
                <a:gd name="T64" fmla="*/ 153 w 1130"/>
                <a:gd name="T65" fmla="*/ 682 h 687"/>
                <a:gd name="T66" fmla="*/ 117 w 1130"/>
                <a:gd name="T67" fmla="*/ 670 h 687"/>
                <a:gd name="T68" fmla="*/ 84 w 1130"/>
                <a:gd name="T69" fmla="*/ 651 h 687"/>
                <a:gd name="T70" fmla="*/ 56 w 1130"/>
                <a:gd name="T71" fmla="*/ 627 h 687"/>
                <a:gd name="T72" fmla="*/ 33 w 1130"/>
                <a:gd name="T73" fmla="*/ 595 h 687"/>
                <a:gd name="T74" fmla="*/ 15 w 1130"/>
                <a:gd name="T75" fmla="*/ 561 h 687"/>
                <a:gd name="T76" fmla="*/ 5 w 1130"/>
                <a:gd name="T77" fmla="*/ 523 h 687"/>
                <a:gd name="T78" fmla="*/ 0 w 1130"/>
                <a:gd name="T79" fmla="*/ 481 h 687"/>
                <a:gd name="T80" fmla="*/ 2 w 1130"/>
                <a:gd name="T81" fmla="*/ 460 h 687"/>
                <a:gd name="T82" fmla="*/ 9 w 1130"/>
                <a:gd name="T83" fmla="*/ 421 h 687"/>
                <a:gd name="T84" fmla="*/ 23 w 1130"/>
                <a:gd name="T85" fmla="*/ 384 h 687"/>
                <a:gd name="T86" fmla="*/ 44 w 1130"/>
                <a:gd name="T87" fmla="*/ 351 h 687"/>
                <a:gd name="T88" fmla="*/ 71 w 1130"/>
                <a:gd name="T89" fmla="*/ 324 h 687"/>
                <a:gd name="T90" fmla="*/ 101 w 1130"/>
                <a:gd name="T91" fmla="*/ 301 h 687"/>
                <a:gd name="T92" fmla="*/ 135 w 1130"/>
                <a:gd name="T93" fmla="*/ 286 h 687"/>
                <a:gd name="T94" fmla="*/ 174 w 1130"/>
                <a:gd name="T95" fmla="*/ 277 h 687"/>
                <a:gd name="T96" fmla="*/ 206 w 1130"/>
                <a:gd name="T97" fmla="*/ 277 h 687"/>
                <a:gd name="T98" fmla="*/ 213 w 1130"/>
                <a:gd name="T99" fmla="*/ 249 h 687"/>
                <a:gd name="T100" fmla="*/ 233 w 1130"/>
                <a:gd name="T101" fmla="*/ 193 h 687"/>
                <a:gd name="T102" fmla="*/ 261 w 1130"/>
                <a:gd name="T103" fmla="*/ 142 h 687"/>
                <a:gd name="T104" fmla="*/ 296 w 1130"/>
                <a:gd name="T105" fmla="*/ 99 h 687"/>
                <a:gd name="T106" fmla="*/ 338 w 1130"/>
                <a:gd name="T107" fmla="*/ 61 h 687"/>
                <a:gd name="T108" fmla="*/ 386 w 1130"/>
                <a:gd name="T109" fmla="*/ 33 h 687"/>
                <a:gd name="T110" fmla="*/ 438 w 1130"/>
                <a:gd name="T111" fmla="*/ 12 h 687"/>
                <a:gd name="T112" fmla="*/ 494 w 1130"/>
                <a:gd name="T113" fmla="*/ 1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30" h="687">
                  <a:moveTo>
                    <a:pt x="524" y="0"/>
                  </a:moveTo>
                  <a:lnTo>
                    <a:pt x="524" y="0"/>
                  </a:lnTo>
                  <a:lnTo>
                    <a:pt x="551" y="1"/>
                  </a:lnTo>
                  <a:lnTo>
                    <a:pt x="576" y="4"/>
                  </a:lnTo>
                  <a:lnTo>
                    <a:pt x="602" y="10"/>
                  </a:lnTo>
                  <a:lnTo>
                    <a:pt x="627" y="18"/>
                  </a:lnTo>
                  <a:lnTo>
                    <a:pt x="651" y="27"/>
                  </a:lnTo>
                  <a:lnTo>
                    <a:pt x="674" y="39"/>
                  </a:lnTo>
                  <a:lnTo>
                    <a:pt x="695" y="52"/>
                  </a:lnTo>
                  <a:lnTo>
                    <a:pt x="716" y="67"/>
                  </a:lnTo>
                  <a:lnTo>
                    <a:pt x="735" y="84"/>
                  </a:lnTo>
                  <a:lnTo>
                    <a:pt x="753" y="103"/>
                  </a:lnTo>
                  <a:lnTo>
                    <a:pt x="771" y="123"/>
                  </a:lnTo>
                  <a:lnTo>
                    <a:pt x="786" y="144"/>
                  </a:lnTo>
                  <a:lnTo>
                    <a:pt x="800" y="166"/>
                  </a:lnTo>
                  <a:lnTo>
                    <a:pt x="812" y="189"/>
                  </a:lnTo>
                  <a:lnTo>
                    <a:pt x="822" y="214"/>
                  </a:lnTo>
                  <a:lnTo>
                    <a:pt x="831" y="240"/>
                  </a:lnTo>
                  <a:lnTo>
                    <a:pt x="831" y="240"/>
                  </a:lnTo>
                  <a:lnTo>
                    <a:pt x="851" y="232"/>
                  </a:lnTo>
                  <a:lnTo>
                    <a:pt x="870" y="228"/>
                  </a:lnTo>
                  <a:lnTo>
                    <a:pt x="890" y="225"/>
                  </a:lnTo>
                  <a:lnTo>
                    <a:pt x="911" y="223"/>
                  </a:lnTo>
                  <a:lnTo>
                    <a:pt x="911" y="223"/>
                  </a:lnTo>
                  <a:lnTo>
                    <a:pt x="933" y="225"/>
                  </a:lnTo>
                  <a:lnTo>
                    <a:pt x="954" y="228"/>
                  </a:lnTo>
                  <a:lnTo>
                    <a:pt x="975" y="234"/>
                  </a:lnTo>
                  <a:lnTo>
                    <a:pt x="996" y="241"/>
                  </a:lnTo>
                  <a:lnTo>
                    <a:pt x="1014" y="252"/>
                  </a:lnTo>
                  <a:lnTo>
                    <a:pt x="1032" y="262"/>
                  </a:lnTo>
                  <a:lnTo>
                    <a:pt x="1050" y="276"/>
                  </a:lnTo>
                  <a:lnTo>
                    <a:pt x="1065" y="291"/>
                  </a:lnTo>
                  <a:lnTo>
                    <a:pt x="1079" y="307"/>
                  </a:lnTo>
                  <a:lnTo>
                    <a:pt x="1092" y="325"/>
                  </a:lnTo>
                  <a:lnTo>
                    <a:pt x="1103" y="345"/>
                  </a:lnTo>
                  <a:lnTo>
                    <a:pt x="1112" y="364"/>
                  </a:lnTo>
                  <a:lnTo>
                    <a:pt x="1119" y="387"/>
                  </a:lnTo>
                  <a:lnTo>
                    <a:pt x="1125" y="408"/>
                  </a:lnTo>
                  <a:lnTo>
                    <a:pt x="1128" y="432"/>
                  </a:lnTo>
                  <a:lnTo>
                    <a:pt x="1130" y="456"/>
                  </a:lnTo>
                  <a:lnTo>
                    <a:pt x="1130" y="456"/>
                  </a:lnTo>
                  <a:lnTo>
                    <a:pt x="1128" y="478"/>
                  </a:lnTo>
                  <a:lnTo>
                    <a:pt x="1125" y="502"/>
                  </a:lnTo>
                  <a:lnTo>
                    <a:pt x="1119" y="523"/>
                  </a:lnTo>
                  <a:lnTo>
                    <a:pt x="1112" y="546"/>
                  </a:lnTo>
                  <a:lnTo>
                    <a:pt x="1103" y="565"/>
                  </a:lnTo>
                  <a:lnTo>
                    <a:pt x="1092" y="585"/>
                  </a:lnTo>
                  <a:lnTo>
                    <a:pt x="1079" y="603"/>
                  </a:lnTo>
                  <a:lnTo>
                    <a:pt x="1065" y="619"/>
                  </a:lnTo>
                  <a:lnTo>
                    <a:pt x="1050" y="634"/>
                  </a:lnTo>
                  <a:lnTo>
                    <a:pt x="1032" y="648"/>
                  </a:lnTo>
                  <a:lnTo>
                    <a:pt x="1014" y="658"/>
                  </a:lnTo>
                  <a:lnTo>
                    <a:pt x="996" y="669"/>
                  </a:lnTo>
                  <a:lnTo>
                    <a:pt x="975" y="676"/>
                  </a:lnTo>
                  <a:lnTo>
                    <a:pt x="954" y="682"/>
                  </a:lnTo>
                  <a:lnTo>
                    <a:pt x="933" y="685"/>
                  </a:lnTo>
                  <a:lnTo>
                    <a:pt x="911" y="687"/>
                  </a:lnTo>
                  <a:lnTo>
                    <a:pt x="903" y="687"/>
                  </a:lnTo>
                  <a:lnTo>
                    <a:pt x="903" y="687"/>
                  </a:lnTo>
                  <a:lnTo>
                    <a:pt x="524" y="687"/>
                  </a:lnTo>
                  <a:lnTo>
                    <a:pt x="194" y="687"/>
                  </a:lnTo>
                  <a:lnTo>
                    <a:pt x="192" y="687"/>
                  </a:lnTo>
                  <a:lnTo>
                    <a:pt x="192" y="687"/>
                  </a:lnTo>
                  <a:lnTo>
                    <a:pt x="192" y="687"/>
                  </a:lnTo>
                  <a:lnTo>
                    <a:pt x="173" y="685"/>
                  </a:lnTo>
                  <a:lnTo>
                    <a:pt x="153" y="682"/>
                  </a:lnTo>
                  <a:lnTo>
                    <a:pt x="135" y="678"/>
                  </a:lnTo>
                  <a:lnTo>
                    <a:pt x="117" y="670"/>
                  </a:lnTo>
                  <a:lnTo>
                    <a:pt x="101" y="661"/>
                  </a:lnTo>
                  <a:lnTo>
                    <a:pt x="84" y="651"/>
                  </a:lnTo>
                  <a:lnTo>
                    <a:pt x="69" y="640"/>
                  </a:lnTo>
                  <a:lnTo>
                    <a:pt x="56" y="627"/>
                  </a:lnTo>
                  <a:lnTo>
                    <a:pt x="44" y="612"/>
                  </a:lnTo>
                  <a:lnTo>
                    <a:pt x="33" y="595"/>
                  </a:lnTo>
                  <a:lnTo>
                    <a:pt x="23" y="579"/>
                  </a:lnTo>
                  <a:lnTo>
                    <a:pt x="15" y="561"/>
                  </a:lnTo>
                  <a:lnTo>
                    <a:pt x="9" y="543"/>
                  </a:lnTo>
                  <a:lnTo>
                    <a:pt x="5" y="523"/>
                  </a:lnTo>
                  <a:lnTo>
                    <a:pt x="2" y="502"/>
                  </a:lnTo>
                  <a:lnTo>
                    <a:pt x="0" y="481"/>
                  </a:lnTo>
                  <a:lnTo>
                    <a:pt x="0" y="481"/>
                  </a:lnTo>
                  <a:lnTo>
                    <a:pt x="2" y="460"/>
                  </a:lnTo>
                  <a:lnTo>
                    <a:pt x="5" y="441"/>
                  </a:lnTo>
                  <a:lnTo>
                    <a:pt x="9" y="421"/>
                  </a:lnTo>
                  <a:lnTo>
                    <a:pt x="15" y="402"/>
                  </a:lnTo>
                  <a:lnTo>
                    <a:pt x="23" y="384"/>
                  </a:lnTo>
                  <a:lnTo>
                    <a:pt x="33" y="367"/>
                  </a:lnTo>
                  <a:lnTo>
                    <a:pt x="44" y="351"/>
                  </a:lnTo>
                  <a:lnTo>
                    <a:pt x="57" y="337"/>
                  </a:lnTo>
                  <a:lnTo>
                    <a:pt x="71" y="324"/>
                  </a:lnTo>
                  <a:lnTo>
                    <a:pt x="86" y="312"/>
                  </a:lnTo>
                  <a:lnTo>
                    <a:pt x="101" y="301"/>
                  </a:lnTo>
                  <a:lnTo>
                    <a:pt x="119" y="292"/>
                  </a:lnTo>
                  <a:lnTo>
                    <a:pt x="135" y="286"/>
                  </a:lnTo>
                  <a:lnTo>
                    <a:pt x="155" y="280"/>
                  </a:lnTo>
                  <a:lnTo>
                    <a:pt x="174" y="277"/>
                  </a:lnTo>
                  <a:lnTo>
                    <a:pt x="194" y="277"/>
                  </a:lnTo>
                  <a:lnTo>
                    <a:pt x="206" y="277"/>
                  </a:lnTo>
                  <a:lnTo>
                    <a:pt x="206" y="277"/>
                  </a:lnTo>
                  <a:lnTo>
                    <a:pt x="213" y="249"/>
                  </a:lnTo>
                  <a:lnTo>
                    <a:pt x="221" y="220"/>
                  </a:lnTo>
                  <a:lnTo>
                    <a:pt x="233" y="193"/>
                  </a:lnTo>
                  <a:lnTo>
                    <a:pt x="246" y="168"/>
                  </a:lnTo>
                  <a:lnTo>
                    <a:pt x="261" y="142"/>
                  </a:lnTo>
                  <a:lnTo>
                    <a:pt x="278" y="120"/>
                  </a:lnTo>
                  <a:lnTo>
                    <a:pt x="296" y="99"/>
                  </a:lnTo>
                  <a:lnTo>
                    <a:pt x="317" y="79"/>
                  </a:lnTo>
                  <a:lnTo>
                    <a:pt x="338" y="61"/>
                  </a:lnTo>
                  <a:lnTo>
                    <a:pt x="362" y="46"/>
                  </a:lnTo>
                  <a:lnTo>
                    <a:pt x="386" y="33"/>
                  </a:lnTo>
                  <a:lnTo>
                    <a:pt x="411" y="21"/>
                  </a:lnTo>
                  <a:lnTo>
                    <a:pt x="438" y="12"/>
                  </a:lnTo>
                  <a:lnTo>
                    <a:pt x="465" y="6"/>
                  </a:lnTo>
                  <a:lnTo>
                    <a:pt x="494" y="1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006E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prstClr val="black"/>
                </a:solidFill>
                <a:latin typeface="Frutiger LT Com 45 Light" panose="020B0303030504020204" pitchFamily="34" charset="0"/>
                <a:cs typeface="Arial" charset="0"/>
              </a:endParaRPr>
            </a:p>
          </p:txBody>
        </p:sp>
        <p:sp>
          <p:nvSpPr>
            <p:cNvPr id="2039" name="Rechteck 2038"/>
            <p:cNvSpPr/>
            <p:nvPr/>
          </p:nvSpPr>
          <p:spPr>
            <a:xfrm>
              <a:off x="7316922" y="3023297"/>
              <a:ext cx="1238496" cy="457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400" b="1" dirty="0">
                  <a:solidFill>
                    <a:prstClr val="white"/>
                  </a:solidFill>
                  <a:latin typeface="Frutiger LT Com 45 Light" panose="020B0303030504020204" pitchFamily="34" charset="0"/>
                  <a:cs typeface="Arial" charset="0"/>
                </a:rPr>
                <a:t>Third Party</a:t>
              </a:r>
            </a:p>
            <a:p>
              <a:pPr algn="ctr"/>
              <a:r>
                <a:rPr lang="de-DE" sz="1400" b="1" dirty="0">
                  <a:solidFill>
                    <a:prstClr val="white"/>
                  </a:solidFill>
                  <a:latin typeface="Frutiger LT Com 45 Light" panose="020B0303030504020204" pitchFamily="34" charset="0"/>
                  <a:cs typeface="Arial" charset="0"/>
                </a:rPr>
                <a:t>Cloud Provider</a:t>
              </a:r>
            </a:p>
          </p:txBody>
        </p:sp>
      </p:grpSp>
      <p:cxnSp>
        <p:nvCxnSpPr>
          <p:cNvPr id="2303" name="Gerade Verbindung mit Pfeil 2302"/>
          <p:cNvCxnSpPr/>
          <p:nvPr/>
        </p:nvCxnSpPr>
        <p:spPr>
          <a:xfrm flipV="1">
            <a:off x="2027237" y="3615065"/>
            <a:ext cx="81657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4" name="Gerade Verbindung mit Pfeil 2303"/>
          <p:cNvCxnSpPr/>
          <p:nvPr/>
        </p:nvCxnSpPr>
        <p:spPr>
          <a:xfrm flipH="1">
            <a:off x="1979712" y="2749001"/>
            <a:ext cx="206374" cy="365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8" name="Gerade Verbindung mit Pfeil 2307"/>
          <p:cNvCxnSpPr/>
          <p:nvPr/>
        </p:nvCxnSpPr>
        <p:spPr>
          <a:xfrm>
            <a:off x="2847286" y="2656665"/>
            <a:ext cx="284554" cy="4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9" name="Rectangle 1370"/>
          <p:cNvSpPr>
            <a:spLocks noChangeArrowheads="1"/>
          </p:cNvSpPr>
          <p:nvPr/>
        </p:nvSpPr>
        <p:spPr bwMode="auto">
          <a:xfrm>
            <a:off x="2201278" y="2864521"/>
            <a:ext cx="673261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de-DE" altLang="de-DE" sz="1200" dirty="0" smtClean="0">
                <a:solidFill>
                  <a:srgbClr val="000000"/>
                </a:solidFill>
                <a:latin typeface="Frutiger LT Com 45 Light" panose="020B0303030504020204" pitchFamily="34" charset="0"/>
              </a:rPr>
              <a:t>Download</a:t>
            </a:r>
            <a:endParaRPr lang="de-DE" altLang="de-DE" sz="3600" dirty="0" smtClean="0">
              <a:solidFill>
                <a:prstClr val="black"/>
              </a:solidFill>
              <a:latin typeface="Frutiger LT Com 45 Light" panose="020B0303030504020204" pitchFamily="34" charset="0"/>
            </a:endParaRPr>
          </a:p>
        </p:txBody>
      </p:sp>
      <p:cxnSp>
        <p:nvCxnSpPr>
          <p:cNvPr id="2318" name="Gerade Verbindung mit Pfeil 2317"/>
          <p:cNvCxnSpPr/>
          <p:nvPr/>
        </p:nvCxnSpPr>
        <p:spPr>
          <a:xfrm>
            <a:off x="3987401" y="3613095"/>
            <a:ext cx="2816849" cy="197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0" name="Gewinkelte Verbindung 2319"/>
          <p:cNvCxnSpPr/>
          <p:nvPr/>
        </p:nvCxnSpPr>
        <p:spPr>
          <a:xfrm flipV="1">
            <a:off x="5162417" y="4194732"/>
            <a:ext cx="2191719" cy="855647"/>
          </a:xfrm>
          <a:prstGeom prst="bentConnector3">
            <a:avLst>
              <a:gd name="adj1" fmla="val 100206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2" name="Gerade Verbindung mit Pfeil 2321"/>
          <p:cNvCxnSpPr/>
          <p:nvPr/>
        </p:nvCxnSpPr>
        <p:spPr>
          <a:xfrm flipV="1">
            <a:off x="3878990" y="2676990"/>
            <a:ext cx="2781242" cy="657896"/>
          </a:xfrm>
          <a:prstGeom prst="bentConnector3">
            <a:avLst>
              <a:gd name="adj1" fmla="val 99967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6" name="Gerade Verbindung mit Pfeil 2325"/>
          <p:cNvCxnSpPr/>
          <p:nvPr/>
        </p:nvCxnSpPr>
        <p:spPr>
          <a:xfrm flipH="1" flipV="1">
            <a:off x="7179828" y="2728671"/>
            <a:ext cx="82989" cy="328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7" name="Rectangle 1370"/>
          <p:cNvSpPr>
            <a:spLocks noChangeArrowheads="1"/>
          </p:cNvSpPr>
          <p:nvPr/>
        </p:nvSpPr>
        <p:spPr bwMode="auto">
          <a:xfrm>
            <a:off x="5605074" y="4765222"/>
            <a:ext cx="1271182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de-DE" altLang="de-DE" sz="1200" dirty="0" smtClean="0">
                <a:solidFill>
                  <a:srgbClr val="000000"/>
                </a:solidFill>
                <a:latin typeface="Frutiger LT Com 45 Light" panose="020B0303030504020204" pitchFamily="34" charset="0"/>
              </a:rPr>
              <a:t>Upload / Download</a:t>
            </a:r>
            <a:endParaRPr lang="de-DE" altLang="de-DE" sz="3600" dirty="0" smtClean="0">
              <a:solidFill>
                <a:prstClr val="black"/>
              </a:solidFill>
              <a:latin typeface="Frutiger LT Com 45 Light" panose="020B0303030504020204" pitchFamily="34" charset="0"/>
            </a:endParaRPr>
          </a:p>
        </p:txBody>
      </p:sp>
      <p:sp>
        <p:nvSpPr>
          <p:cNvPr id="257" name="Text Box 8"/>
          <p:cNvSpPr txBox="1">
            <a:spLocks noChangeArrowheads="1"/>
          </p:cNvSpPr>
          <p:nvPr/>
        </p:nvSpPr>
        <p:spPr bwMode="auto">
          <a:xfrm>
            <a:off x="455613" y="6433202"/>
            <a:ext cx="90011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de-DE" sz="800" dirty="0">
                <a:solidFill>
                  <a:prstClr val="black"/>
                </a:solidFill>
                <a:cs typeface="Arial" charset="0"/>
              </a:rPr>
              <a:t>© Fraunhofer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  <a:solidFill>
            <a:srgbClr val="E1E3E3">
              <a:alpha val="74902"/>
            </a:srgbClr>
          </a:solidFill>
        </p:spPr>
        <p:txBody>
          <a:bodyPr/>
          <a:lstStyle/>
          <a:p>
            <a:r>
              <a:rPr lang="de-DE" dirty="0" smtClean="0"/>
              <a:t>Der Industrial Data Space manifestiert sich als Komponentenarchitektur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083" y="5705103"/>
            <a:ext cx="161391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9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56677" y="6433240"/>
            <a:ext cx="2600071" cy="123111"/>
          </a:xfrm>
        </p:spPr>
        <p:txBody>
          <a:bodyPr/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NB: Englisch vor dem Hintergrund der Europäisierung.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Eine </a:t>
            </a:r>
            <a:r>
              <a:rPr lang="de-DE" dirty="0" smtClean="0">
                <a:cs typeface="Times New Roman" panose="02020603050405020304" pitchFamily="18" charset="0"/>
              </a:rPr>
              <a:t>»Business </a:t>
            </a:r>
            <a:r>
              <a:rPr lang="de-DE" dirty="0" err="1" smtClean="0">
                <a:cs typeface="Times New Roman" panose="02020603050405020304" pitchFamily="18" charset="0"/>
              </a:rPr>
              <a:t>Map</a:t>
            </a:r>
            <a:r>
              <a:rPr lang="de-DE" dirty="0" smtClean="0">
                <a:cs typeface="Times New Roman" panose="02020603050405020304" pitchFamily="18" charset="0"/>
              </a:rPr>
              <a:t>« stellt die fachlichen Funktionen anwendungs- und technologieneutral dar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8" y="1172991"/>
            <a:ext cx="8218048" cy="49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Der Industrial Data </a:t>
            </a:r>
            <a:r>
              <a:rPr lang="de-DE" smtClean="0"/>
              <a:t>Space fokussiert </a:t>
            </a:r>
            <a:r>
              <a:rPr lang="de-DE" dirty="0" smtClean="0"/>
              <a:t>auf die Architektur der Daten </a:t>
            </a:r>
            <a:r>
              <a:rPr lang="de-DE" smtClean="0"/>
              <a:t>und Datendienste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816738" y="2152807"/>
            <a:ext cx="1257548" cy="540000"/>
          </a:xfrm>
          <a:prstGeom prst="rect">
            <a:avLst/>
          </a:prstGeom>
          <a:solidFill>
            <a:srgbClr val="D4E6F4"/>
          </a:solidFill>
        </p:spPr>
        <p:txBody>
          <a:bodyPr wrap="none" rtlCol="0" anchor="ctr">
            <a:norm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/>
              <a:t>Automobil-</a:t>
            </a:r>
            <a:br>
              <a:rPr lang="de-DE" sz="1200" kern="0" dirty="0" smtClean="0"/>
            </a:br>
            <a:r>
              <a:rPr lang="de-DE" sz="1200" kern="0" dirty="0" err="1" smtClean="0"/>
              <a:t>hersteller</a:t>
            </a:r>
            <a:endParaRPr lang="de-DE" sz="1200" kern="0" dirty="0"/>
          </a:p>
        </p:txBody>
      </p:sp>
      <p:sp>
        <p:nvSpPr>
          <p:cNvPr id="24" name="Rechteck 23"/>
          <p:cNvSpPr/>
          <p:nvPr/>
        </p:nvSpPr>
        <p:spPr>
          <a:xfrm>
            <a:off x="2136825" y="2152807"/>
            <a:ext cx="1257548" cy="540000"/>
          </a:xfrm>
          <a:prstGeom prst="rect">
            <a:avLst/>
          </a:prstGeom>
          <a:solidFill>
            <a:srgbClr val="D4E6F4"/>
          </a:solidFill>
        </p:spPr>
        <p:txBody>
          <a:bodyPr wrap="none" rtlCol="0" anchor="ctr">
            <a:norm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/>
              <a:t>Elektronik</a:t>
            </a:r>
            <a:br>
              <a:rPr lang="de-DE" sz="1200" kern="0" dirty="0" smtClean="0"/>
            </a:br>
            <a:r>
              <a:rPr lang="de-DE" sz="1200" kern="0" dirty="0" smtClean="0"/>
              <a:t>und IT</a:t>
            </a:r>
            <a:endParaRPr lang="de-DE" sz="1200" kern="0" dirty="0"/>
          </a:p>
        </p:txBody>
      </p:sp>
      <p:sp>
        <p:nvSpPr>
          <p:cNvPr id="25" name="Rechteck 24"/>
          <p:cNvSpPr/>
          <p:nvPr/>
        </p:nvSpPr>
        <p:spPr>
          <a:xfrm>
            <a:off x="3456912" y="2158325"/>
            <a:ext cx="1257548" cy="540000"/>
          </a:xfrm>
          <a:prstGeom prst="rect">
            <a:avLst/>
          </a:prstGeom>
          <a:solidFill>
            <a:srgbClr val="D4E6F4"/>
          </a:solidFill>
        </p:spPr>
        <p:txBody>
          <a:bodyPr wrap="none" rtlCol="0" anchor="ctr">
            <a:norm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/>
              <a:t>Dienst-</a:t>
            </a:r>
            <a:br>
              <a:rPr lang="de-DE" sz="1200" kern="0" dirty="0" smtClean="0"/>
            </a:br>
            <a:r>
              <a:rPr lang="de-DE" sz="1200" kern="0" dirty="0" err="1" smtClean="0"/>
              <a:t>leistungen</a:t>
            </a:r>
            <a:endParaRPr lang="de-DE" sz="1200" kern="0" dirty="0"/>
          </a:p>
        </p:txBody>
      </p:sp>
      <p:sp>
        <p:nvSpPr>
          <p:cNvPr id="26" name="Rechteck 25"/>
          <p:cNvSpPr/>
          <p:nvPr/>
        </p:nvSpPr>
        <p:spPr>
          <a:xfrm>
            <a:off x="4777000" y="2158325"/>
            <a:ext cx="1257548" cy="540000"/>
          </a:xfrm>
          <a:prstGeom prst="rect">
            <a:avLst/>
          </a:prstGeom>
          <a:solidFill>
            <a:srgbClr val="D4E6F4"/>
          </a:solidFill>
        </p:spPr>
        <p:txBody>
          <a:bodyPr wrap="none" rtlCol="0" anchor="ctr">
            <a:norm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/>
              <a:t>Logistik</a:t>
            </a:r>
            <a:endParaRPr lang="de-DE" sz="1200" kern="0" dirty="0"/>
          </a:p>
        </p:txBody>
      </p:sp>
      <p:sp>
        <p:nvSpPr>
          <p:cNvPr id="27" name="Rechteck 26"/>
          <p:cNvSpPr/>
          <p:nvPr/>
        </p:nvSpPr>
        <p:spPr>
          <a:xfrm>
            <a:off x="6097087" y="2158325"/>
            <a:ext cx="1257548" cy="540000"/>
          </a:xfrm>
          <a:prstGeom prst="rect">
            <a:avLst/>
          </a:prstGeom>
          <a:solidFill>
            <a:srgbClr val="D4E6F4"/>
          </a:solidFill>
        </p:spPr>
        <p:txBody>
          <a:bodyPr wrap="none" rtlCol="0" anchor="ctr">
            <a:norm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/>
              <a:t>Maschinen &amp;</a:t>
            </a:r>
            <a:br>
              <a:rPr lang="de-DE" sz="1200" kern="0" dirty="0" smtClean="0"/>
            </a:br>
            <a:r>
              <a:rPr lang="de-DE" sz="1200" kern="0" dirty="0" smtClean="0"/>
              <a:t>Anlagenbau</a:t>
            </a:r>
            <a:endParaRPr lang="de-DE" sz="1200" kern="0" dirty="0"/>
          </a:p>
        </p:txBody>
      </p:sp>
      <p:sp>
        <p:nvSpPr>
          <p:cNvPr id="28" name="Rechteck 27"/>
          <p:cNvSpPr/>
          <p:nvPr/>
        </p:nvSpPr>
        <p:spPr>
          <a:xfrm>
            <a:off x="7417177" y="2158325"/>
            <a:ext cx="1257548" cy="540000"/>
          </a:xfrm>
          <a:prstGeom prst="rect">
            <a:avLst/>
          </a:prstGeom>
          <a:solidFill>
            <a:srgbClr val="D4E6F4"/>
          </a:solidFill>
        </p:spPr>
        <p:txBody>
          <a:bodyPr wrap="none" rtlCol="0" anchor="ctr">
            <a:norm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err="1" smtClean="0"/>
              <a:t>Pharma</a:t>
            </a:r>
            <a:r>
              <a:rPr lang="de-DE" sz="1200" kern="0" dirty="0" smtClean="0"/>
              <a:t> &amp;</a:t>
            </a:r>
            <a:br>
              <a:rPr lang="de-DE" sz="1200" kern="0" dirty="0" smtClean="0"/>
            </a:br>
            <a:r>
              <a:rPr lang="de-DE" sz="1200" kern="0" dirty="0" smtClean="0"/>
              <a:t>Medizinbedarf</a:t>
            </a:r>
            <a:endParaRPr lang="de-DE" sz="1200" kern="0" dirty="0"/>
          </a:p>
        </p:txBody>
      </p:sp>
      <p:sp>
        <p:nvSpPr>
          <p:cNvPr id="29" name="Rechteck 28"/>
          <p:cNvSpPr/>
          <p:nvPr/>
        </p:nvSpPr>
        <p:spPr>
          <a:xfrm>
            <a:off x="816738" y="1772816"/>
            <a:ext cx="7857987" cy="288032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>
                <a:solidFill>
                  <a:schemeClr val="bg1"/>
                </a:solidFill>
              </a:rPr>
              <a:t>Smart-Service-Szenarien</a:t>
            </a:r>
            <a:endParaRPr lang="de-DE" sz="1200" kern="0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816738" y="2780928"/>
            <a:ext cx="7857987" cy="482072"/>
          </a:xfrm>
          <a:prstGeom prst="rect">
            <a:avLst/>
          </a:prstGeom>
          <a:solidFill>
            <a:srgbClr val="D4E6F4"/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/>
              <a:t>Service- und Produktinnovation</a:t>
            </a:r>
            <a:endParaRPr lang="de-DE" sz="1200" kern="0" dirty="0"/>
          </a:p>
        </p:txBody>
      </p:sp>
      <p:sp>
        <p:nvSpPr>
          <p:cNvPr id="31" name="Rechteck 30"/>
          <p:cNvSpPr/>
          <p:nvPr/>
        </p:nvSpPr>
        <p:spPr>
          <a:xfrm>
            <a:off x="816738" y="3336460"/>
            <a:ext cx="7857987" cy="482072"/>
          </a:xfrm>
          <a:prstGeom prst="rect">
            <a:avLst/>
          </a:prstGeom>
          <a:solidFill>
            <a:srgbClr val="D4E6F4"/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>
                <a:cs typeface="Times New Roman" panose="02020603050405020304" pitchFamily="18" charset="0"/>
              </a:rPr>
              <a:t>»Smart Data Services« (</a:t>
            </a:r>
            <a:r>
              <a:rPr lang="de-DE" sz="1200" kern="0" dirty="0" err="1" smtClean="0"/>
              <a:t>Alerting</a:t>
            </a:r>
            <a:r>
              <a:rPr lang="de-DE" sz="1200" kern="0" dirty="0" smtClean="0"/>
              <a:t>, Monitoring, Datenqualität etc.)</a:t>
            </a:r>
            <a:endParaRPr lang="de-DE" sz="1200" kern="0" dirty="0"/>
          </a:p>
        </p:txBody>
      </p:sp>
      <p:sp>
        <p:nvSpPr>
          <p:cNvPr id="32" name="Rechteck 31"/>
          <p:cNvSpPr/>
          <p:nvPr/>
        </p:nvSpPr>
        <p:spPr>
          <a:xfrm>
            <a:off x="816738" y="3805110"/>
            <a:ext cx="7857987" cy="482072"/>
          </a:xfrm>
          <a:prstGeom prst="rect">
            <a:avLst/>
          </a:prstGeom>
          <a:solidFill>
            <a:srgbClr val="D4E6F4"/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>
                <a:cs typeface="Times New Roman" panose="02020603050405020304" pitchFamily="18" charset="0"/>
              </a:rPr>
              <a:t>»Basic Data Services</a:t>
            </a:r>
            <a:r>
              <a:rPr lang="de-DE" sz="1200" kern="0" dirty="0">
                <a:cs typeface="Times New Roman" panose="02020603050405020304" pitchFamily="18" charset="0"/>
              </a:rPr>
              <a:t>« </a:t>
            </a:r>
            <a:r>
              <a:rPr lang="de-DE" sz="1200" kern="0" dirty="0" smtClean="0">
                <a:cs typeface="Times New Roman" panose="02020603050405020304" pitchFamily="18" charset="0"/>
              </a:rPr>
              <a:t>(</a:t>
            </a:r>
            <a:r>
              <a:rPr lang="de-DE" sz="1200" kern="0" dirty="0" smtClean="0"/>
              <a:t>Informationsfusion, Mapping, Aggregation etc.)</a:t>
            </a:r>
            <a:endParaRPr lang="de-DE" sz="1200" kern="0" dirty="0"/>
          </a:p>
        </p:txBody>
      </p:sp>
      <p:sp>
        <p:nvSpPr>
          <p:cNvPr id="33" name="Rechteck 32"/>
          <p:cNvSpPr/>
          <p:nvPr/>
        </p:nvSpPr>
        <p:spPr>
          <a:xfrm>
            <a:off x="816738" y="4391806"/>
            <a:ext cx="7857987" cy="482072"/>
          </a:xfrm>
          <a:prstGeom prst="rect">
            <a:avLst/>
          </a:prstGeom>
          <a:solidFill>
            <a:srgbClr val="D4E6F4"/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/>
              <a:t>Internet der Dinge ∙ Breitband-Infrastruktur ∙ </a:t>
            </a:r>
            <a:r>
              <a:rPr lang="de-DE" sz="1200" kern="0" dirty="0" smtClean="0"/>
              <a:t>5G</a:t>
            </a:r>
            <a:endParaRPr lang="de-DE" sz="1200" kern="0" dirty="0"/>
          </a:p>
        </p:txBody>
      </p:sp>
      <p:sp>
        <p:nvSpPr>
          <p:cNvPr id="34" name="Rechteck 33"/>
          <p:cNvSpPr/>
          <p:nvPr/>
        </p:nvSpPr>
        <p:spPr>
          <a:xfrm>
            <a:off x="816738" y="4891144"/>
            <a:ext cx="7857987" cy="482072"/>
          </a:xfrm>
          <a:prstGeom prst="rect">
            <a:avLst/>
          </a:prstGeom>
          <a:solidFill>
            <a:srgbClr val="D4E6F4"/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/>
              <a:t>Echtzeitbereich ∙ Sensoren, Aktoren, Devices </a:t>
            </a:r>
            <a:endParaRPr lang="de-DE" sz="1200" kern="0" dirty="0"/>
          </a:p>
        </p:txBody>
      </p:sp>
      <p:sp>
        <p:nvSpPr>
          <p:cNvPr id="35" name="Rechteck 34"/>
          <p:cNvSpPr/>
          <p:nvPr/>
        </p:nvSpPr>
        <p:spPr>
          <a:xfrm>
            <a:off x="816738" y="3356992"/>
            <a:ext cx="7857987" cy="92387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endParaRPr lang="de-DE" sz="1600" kern="0" dirty="0"/>
          </a:p>
        </p:txBody>
      </p:sp>
      <p:sp>
        <p:nvSpPr>
          <p:cNvPr id="36" name="Rechteck 35"/>
          <p:cNvSpPr/>
          <p:nvPr/>
        </p:nvSpPr>
        <p:spPr>
          <a:xfrm rot="16200000">
            <a:off x="-996986" y="3622035"/>
            <a:ext cx="3214893" cy="287472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 smtClean="0">
                <a:solidFill>
                  <a:schemeClr val="bg1"/>
                </a:solidFill>
              </a:rPr>
              <a:t>Architekturebenen</a:t>
            </a:r>
            <a:endParaRPr lang="de-DE" sz="1200" kern="0" dirty="0">
              <a:solidFill>
                <a:schemeClr val="bg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861304" y="3719488"/>
            <a:ext cx="1998575" cy="184666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hangingPunct="0">
              <a:spcAft>
                <a:spcPts val="300"/>
              </a:spcAft>
            </a:pPr>
            <a:r>
              <a:rPr lang="de-DE" sz="1200" kern="0" dirty="0">
                <a:solidFill>
                  <a:schemeClr val="bg1"/>
                </a:solidFill>
              </a:rPr>
              <a:t>INDUSTRIAL DATA SPACE</a:t>
            </a:r>
          </a:p>
        </p:txBody>
      </p:sp>
    </p:spTree>
    <p:extLst>
      <p:ext uri="{BB962C8B-B14F-4D97-AF65-F5344CB8AC3E}">
        <p14:creationId xmlns:p14="http://schemas.microsoft.com/office/powerpoint/2010/main" val="102790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Konnektor-Architektur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635682" y="2093422"/>
            <a:ext cx="4266474" cy="279423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970680" y="4574266"/>
            <a:ext cx="3564396" cy="275351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de-DE" sz="1350" kern="0" dirty="0" err="1">
                <a:solidFill>
                  <a:prstClr val="white"/>
                </a:solidFill>
                <a:latin typeface="Calibri" panose="020F0502020204030204"/>
              </a:rPr>
              <a:t>Application</a:t>
            </a:r>
            <a:r>
              <a:rPr lang="de-DE" sz="1350" kern="0" dirty="0">
                <a:solidFill>
                  <a:prstClr val="white"/>
                </a:solidFill>
                <a:latin typeface="Calibri" panose="020F0502020204030204"/>
              </a:rPr>
              <a:t> Container Layer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2970680" y="4304238"/>
            <a:ext cx="3564396" cy="241002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de-DE" sz="1350" kern="0" dirty="0">
                <a:solidFill>
                  <a:prstClr val="white"/>
                </a:solidFill>
                <a:latin typeface="Calibri" panose="020F0502020204030204"/>
              </a:rPr>
              <a:t>Security Layer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2942939" y="1633138"/>
            <a:ext cx="739295" cy="756084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System Connector </a:t>
            </a:r>
          </a:p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Modules</a:t>
            </a:r>
          </a:p>
        </p:txBody>
      </p:sp>
      <p:sp>
        <p:nvSpPr>
          <p:cNvPr id="8" name="Abgerundetes Rechteck 7"/>
          <p:cNvSpPr/>
          <p:nvPr/>
        </p:nvSpPr>
        <p:spPr>
          <a:xfrm flipH="1">
            <a:off x="4239678" y="2859268"/>
            <a:ext cx="1006426" cy="656001"/>
          </a:xfrm>
          <a:prstGeom prst="round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Daten- und Kontrollfluss Engine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5683014" y="5028404"/>
            <a:ext cx="764479" cy="540061"/>
          </a:xfrm>
          <a:prstGeom prst="round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 err="1">
                <a:solidFill>
                  <a:prstClr val="white"/>
                </a:solidFill>
                <a:latin typeface="Calibri" panose="020F0502020204030204"/>
              </a:rPr>
              <a:t>External</a:t>
            </a: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 IDS Connector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89" y="1958310"/>
            <a:ext cx="745870" cy="2510327"/>
          </a:xfrm>
          <a:prstGeom prst="rect">
            <a:avLst/>
          </a:prstGeom>
        </p:spPr>
      </p:pic>
      <p:cxnSp>
        <p:nvCxnSpPr>
          <p:cNvPr id="11" name="Gewinkelte Verbindung 10"/>
          <p:cNvCxnSpPr>
            <a:stCxn id="10" idx="0"/>
            <a:endCxn id="7" idx="0"/>
          </p:cNvCxnSpPr>
          <p:nvPr/>
        </p:nvCxnSpPr>
        <p:spPr>
          <a:xfrm rot="5400000" flipH="1" flipV="1">
            <a:off x="2300120" y="945843"/>
            <a:ext cx="325172" cy="1699763"/>
          </a:xfrm>
          <a:prstGeom prst="bentConnector3">
            <a:avLst>
              <a:gd name="adj1" fmla="val 15272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Gewinkelte Verbindung 11"/>
          <p:cNvCxnSpPr>
            <a:stCxn id="22" idx="2"/>
            <a:endCxn id="9" idx="0"/>
          </p:cNvCxnSpPr>
          <p:nvPr/>
        </p:nvCxnSpPr>
        <p:spPr>
          <a:xfrm rot="16200000" flipH="1">
            <a:off x="5668882" y="4632030"/>
            <a:ext cx="788815" cy="393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Gewinkelte Verbindung 12"/>
          <p:cNvCxnSpPr>
            <a:stCxn id="15" idx="0"/>
            <a:endCxn id="19" idx="2"/>
          </p:cNvCxnSpPr>
          <p:nvPr/>
        </p:nvCxnSpPr>
        <p:spPr>
          <a:xfrm rot="16200000" flipV="1">
            <a:off x="2951121" y="4628798"/>
            <a:ext cx="791009" cy="1259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Gewinkelte Verbindung 13"/>
          <p:cNvCxnSpPr>
            <a:stCxn id="7" idx="2"/>
          </p:cNvCxnSpPr>
          <p:nvPr/>
        </p:nvCxnSpPr>
        <p:spPr>
          <a:xfrm rot="16200000" flipH="1">
            <a:off x="3356938" y="2344869"/>
            <a:ext cx="803132" cy="891837"/>
          </a:xfrm>
          <a:prstGeom prst="bentConnector2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Abgerundetes Rechteck 14"/>
          <p:cNvSpPr/>
          <p:nvPr/>
        </p:nvSpPr>
        <p:spPr>
          <a:xfrm>
            <a:off x="2970681" y="5030598"/>
            <a:ext cx="764479" cy="540061"/>
          </a:xfrm>
          <a:prstGeom prst="round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IDS App Store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3834777" y="1647300"/>
            <a:ext cx="739295" cy="756084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System Connector </a:t>
            </a:r>
          </a:p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Modules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4752879" y="1647300"/>
            <a:ext cx="739295" cy="756084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System Connector </a:t>
            </a:r>
          </a:p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Modules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5708198" y="1647300"/>
            <a:ext cx="739295" cy="756084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System Connector </a:t>
            </a:r>
          </a:p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Modules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2970681" y="3862071"/>
            <a:ext cx="739295" cy="37751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Data App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3834777" y="3862071"/>
            <a:ext cx="739295" cy="37751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Data App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4769129" y="3862071"/>
            <a:ext cx="739295" cy="37751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Data App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5691676" y="3862071"/>
            <a:ext cx="739295" cy="37751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de-DE" sz="900" kern="0" dirty="0">
                <a:solidFill>
                  <a:prstClr val="white"/>
                </a:solidFill>
                <a:latin typeface="Calibri" panose="020F0502020204030204"/>
              </a:rPr>
              <a:t>Data App</a:t>
            </a:r>
          </a:p>
        </p:txBody>
      </p:sp>
      <p:cxnSp>
        <p:nvCxnSpPr>
          <p:cNvPr id="23" name="Gewinkelte Verbindung 22"/>
          <p:cNvCxnSpPr>
            <a:stCxn id="16" idx="2"/>
            <a:endCxn id="8" idx="0"/>
          </p:cNvCxnSpPr>
          <p:nvPr/>
        </p:nvCxnSpPr>
        <p:spPr>
          <a:xfrm rot="16200000" flipH="1">
            <a:off x="4245716" y="2362093"/>
            <a:ext cx="455884" cy="53846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Gewinkelte Verbindung 23"/>
          <p:cNvCxnSpPr>
            <a:stCxn id="17" idx="2"/>
            <a:endCxn id="8" idx="0"/>
          </p:cNvCxnSpPr>
          <p:nvPr/>
        </p:nvCxnSpPr>
        <p:spPr>
          <a:xfrm rot="5400000">
            <a:off x="4704767" y="2441507"/>
            <a:ext cx="455884" cy="37963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Gewinkelte Verbindung 24"/>
          <p:cNvCxnSpPr>
            <a:stCxn id="18" idx="2"/>
            <a:endCxn id="8" idx="1"/>
          </p:cNvCxnSpPr>
          <p:nvPr/>
        </p:nvCxnSpPr>
        <p:spPr>
          <a:xfrm rot="5400000">
            <a:off x="5270033" y="2379454"/>
            <a:ext cx="783884" cy="831743"/>
          </a:xfrm>
          <a:prstGeom prst="bentConnector2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Gewinkelte Verbindung 25"/>
          <p:cNvCxnSpPr>
            <a:stCxn id="8" idx="2"/>
            <a:endCxn id="19" idx="0"/>
          </p:cNvCxnSpPr>
          <p:nvPr/>
        </p:nvCxnSpPr>
        <p:spPr>
          <a:xfrm rot="5400000">
            <a:off x="3868207" y="2987389"/>
            <a:ext cx="346802" cy="140256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7" name="Gewinkelte Verbindung 26"/>
          <p:cNvCxnSpPr>
            <a:stCxn id="8" idx="2"/>
            <a:endCxn id="20" idx="0"/>
          </p:cNvCxnSpPr>
          <p:nvPr/>
        </p:nvCxnSpPr>
        <p:spPr>
          <a:xfrm rot="5400000">
            <a:off x="4300255" y="3419437"/>
            <a:ext cx="346802" cy="53846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8" name="Gewinkelte Verbindung 27"/>
          <p:cNvCxnSpPr>
            <a:stCxn id="8" idx="2"/>
            <a:endCxn id="21" idx="0"/>
          </p:cNvCxnSpPr>
          <p:nvPr/>
        </p:nvCxnSpPr>
        <p:spPr>
          <a:xfrm rot="16200000" flipH="1">
            <a:off x="4767431" y="3490727"/>
            <a:ext cx="346802" cy="39588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9" name="Gewinkelte Verbindung 28"/>
          <p:cNvCxnSpPr>
            <a:stCxn id="8" idx="2"/>
            <a:endCxn id="22" idx="0"/>
          </p:cNvCxnSpPr>
          <p:nvPr/>
        </p:nvCxnSpPr>
        <p:spPr>
          <a:xfrm rot="16200000" flipH="1">
            <a:off x="5228705" y="3029453"/>
            <a:ext cx="346802" cy="131843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30" name="Gewinkelte Verbindung 29"/>
          <p:cNvCxnSpPr>
            <a:endCxn id="16" idx="0"/>
          </p:cNvCxnSpPr>
          <p:nvPr/>
        </p:nvCxnSpPr>
        <p:spPr>
          <a:xfrm flipV="1">
            <a:off x="1612825" y="1647300"/>
            <a:ext cx="2591600" cy="297737"/>
          </a:xfrm>
          <a:prstGeom prst="bentConnector4">
            <a:avLst>
              <a:gd name="adj1" fmla="val -189"/>
              <a:gd name="adj2" fmla="val 157584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Gewinkelte Verbindung 30"/>
          <p:cNvCxnSpPr>
            <a:stCxn id="10" idx="0"/>
            <a:endCxn id="17" idx="0"/>
          </p:cNvCxnSpPr>
          <p:nvPr/>
        </p:nvCxnSpPr>
        <p:spPr>
          <a:xfrm rot="5400000" flipH="1" flipV="1">
            <a:off x="3212169" y="47955"/>
            <a:ext cx="311010" cy="3509702"/>
          </a:xfrm>
          <a:prstGeom prst="bentConnector3">
            <a:avLst>
              <a:gd name="adj1" fmla="val 15512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Gewinkelte Verbindung 31"/>
          <p:cNvCxnSpPr>
            <a:stCxn id="10" idx="0"/>
            <a:endCxn id="18" idx="0"/>
          </p:cNvCxnSpPr>
          <p:nvPr/>
        </p:nvCxnSpPr>
        <p:spPr>
          <a:xfrm rot="5400000" flipH="1" flipV="1">
            <a:off x="3689829" y="-429706"/>
            <a:ext cx="311010" cy="4465022"/>
          </a:xfrm>
          <a:prstGeom prst="bentConnector3">
            <a:avLst>
              <a:gd name="adj1" fmla="val 15512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849854" y="3659204"/>
            <a:ext cx="75608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25"/>
              </a:spcAft>
            </a:pPr>
            <a:r>
              <a:rPr lang="de-DE" sz="825" dirty="0" err="1">
                <a:solidFill>
                  <a:srgbClr val="FFFFFF"/>
                </a:solidFill>
              </a:rPr>
              <a:t>get</a:t>
            </a:r>
            <a:r>
              <a:rPr lang="de-DE" sz="825" dirty="0">
                <a:solidFill>
                  <a:srgbClr val="FFFFFF"/>
                </a:solidFill>
              </a:rPr>
              <a:t>/</a:t>
            </a:r>
            <a:r>
              <a:rPr lang="de-DE" sz="825" dirty="0" err="1">
                <a:solidFill>
                  <a:srgbClr val="FFFFFF"/>
                </a:solidFill>
              </a:rPr>
              <a:t>put</a:t>
            </a:r>
            <a:endParaRPr lang="de-DE" sz="825" dirty="0">
              <a:solidFill>
                <a:srgbClr val="FFFFFF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002069" y="2368635"/>
            <a:ext cx="75608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25"/>
              </a:spcAft>
            </a:pPr>
            <a:r>
              <a:rPr lang="de-DE" sz="825" dirty="0" err="1">
                <a:solidFill>
                  <a:srgbClr val="FFFFFF"/>
                </a:solidFill>
              </a:rPr>
              <a:t>get</a:t>
            </a:r>
            <a:endParaRPr lang="de-DE" sz="825" dirty="0">
              <a:solidFill>
                <a:srgbClr val="FFFFFF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114131" y="3680377"/>
            <a:ext cx="75608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25"/>
              </a:spcAft>
            </a:pPr>
            <a:r>
              <a:rPr lang="de-DE" sz="825" dirty="0">
                <a:solidFill>
                  <a:srgbClr val="FFFFFF"/>
                </a:solidFill>
              </a:rPr>
              <a:t>127.0.0.1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6044480" y="3683385"/>
            <a:ext cx="75608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25"/>
              </a:spcAft>
            </a:pPr>
            <a:r>
              <a:rPr lang="de-DE" sz="825" dirty="0">
                <a:solidFill>
                  <a:srgbClr val="FFFFFF"/>
                </a:solidFill>
              </a:rPr>
              <a:t>10.10.x.x</a:t>
            </a:r>
          </a:p>
        </p:txBody>
      </p:sp>
    </p:spTree>
    <p:extLst>
      <p:ext uri="{BB962C8B-B14F-4D97-AF65-F5344CB8AC3E}">
        <p14:creationId xmlns:p14="http://schemas.microsoft.com/office/powerpoint/2010/main" val="11168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Gestaltungsoptionen der Geschäftsarchitektur</a:t>
            </a:r>
            <a:br>
              <a:rPr lang="de-DE" dirty="0" smtClean="0"/>
            </a:br>
            <a:r>
              <a:rPr lang="de-DE" dirty="0" smtClean="0"/>
              <a:t>(Quelle: IDS Whitepaper)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901036" cy="3679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11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zur Entwicklung der Geschäftsarchitektur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Startpunkt sind die Business </a:t>
            </a:r>
            <a:r>
              <a:rPr lang="de-DE" dirty="0" err="1" smtClean="0"/>
              <a:t>Map</a:t>
            </a:r>
            <a:r>
              <a:rPr lang="de-DE" dirty="0" smtClean="0"/>
              <a:t> und der morphologische Kasten aus dem Whitepaper</a:t>
            </a:r>
          </a:p>
          <a:p>
            <a:r>
              <a:rPr lang="de-DE" dirty="0" smtClean="0"/>
              <a:t>Zunächst sollten alle beteiligten Rollen identifiziert werden</a:t>
            </a:r>
          </a:p>
          <a:p>
            <a:r>
              <a:rPr lang="de-DE" dirty="0" smtClean="0"/>
              <a:t>Zu den Rollen werden dann die Geschäftsprozesse erfasst, in denen sie teilnehmen</a:t>
            </a:r>
          </a:p>
          <a:p>
            <a:r>
              <a:rPr lang="de-DE" dirty="0" smtClean="0"/>
              <a:t>Aus dieser Analyse sollte dann ein Gesamtprozessmodell erstellt werden</a:t>
            </a:r>
          </a:p>
          <a:p>
            <a:pPr lvl="1"/>
            <a:r>
              <a:rPr lang="de-DE" dirty="0" smtClean="0"/>
              <a:t>Modellierung zum Beispiel mit BPMN um auch die notwendigen Datenschnittstellen zu erfassen</a:t>
            </a:r>
          </a:p>
          <a:p>
            <a:r>
              <a:rPr lang="de-DE" dirty="0" smtClean="0"/>
              <a:t>Daraus sollten sich dann auch weitere Anforderungen für die Schnittstellen der IDS-Komponenten ableiten lassen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83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Geschäftsprozesse im IDS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Perspektiven bzw. Rollen</a:t>
            </a:r>
          </a:p>
          <a:p>
            <a:pPr lvl="1"/>
            <a:r>
              <a:rPr lang="de-DE" dirty="0" smtClean="0"/>
              <a:t>Dateneigentümer</a:t>
            </a:r>
          </a:p>
          <a:p>
            <a:pPr lvl="1"/>
            <a:r>
              <a:rPr lang="de-DE" dirty="0" smtClean="0"/>
              <a:t>Datenanbieter</a:t>
            </a:r>
            <a:endParaRPr lang="de-DE" dirty="0" smtClean="0"/>
          </a:p>
          <a:p>
            <a:pPr lvl="1"/>
            <a:r>
              <a:rPr lang="de-DE" dirty="0" smtClean="0"/>
              <a:t>Datennutzer</a:t>
            </a:r>
          </a:p>
          <a:p>
            <a:pPr lvl="1"/>
            <a:r>
              <a:rPr lang="de-DE" dirty="0" smtClean="0"/>
              <a:t>Betreiber IDS App Store</a:t>
            </a:r>
          </a:p>
          <a:p>
            <a:pPr lvl="1"/>
            <a:r>
              <a:rPr lang="de-DE" dirty="0" smtClean="0"/>
              <a:t>Betreiber IDS </a:t>
            </a:r>
            <a:r>
              <a:rPr lang="de-DE" dirty="0" smtClean="0"/>
              <a:t>Broker</a:t>
            </a:r>
          </a:p>
          <a:p>
            <a:pPr lvl="1"/>
            <a:r>
              <a:rPr lang="de-DE" dirty="0" smtClean="0"/>
              <a:t>Clearingstelle</a:t>
            </a:r>
            <a:endParaRPr lang="de-DE" dirty="0" smtClean="0"/>
          </a:p>
          <a:p>
            <a:pPr lvl="1"/>
            <a:r>
              <a:rPr lang="de-DE" dirty="0" smtClean="0"/>
              <a:t>Entwickler/Anbieter von IDS-Konnektoren</a:t>
            </a:r>
          </a:p>
          <a:p>
            <a:pPr lvl="1"/>
            <a:r>
              <a:rPr lang="de-DE" dirty="0" smtClean="0"/>
              <a:t>Entwickler/Anbieter von IDS Apps</a:t>
            </a:r>
          </a:p>
          <a:p>
            <a:pPr lvl="1"/>
            <a:r>
              <a:rPr lang="de-DE" dirty="0" smtClean="0"/>
              <a:t>Zertifizierungsstelle</a:t>
            </a:r>
          </a:p>
          <a:p>
            <a:pPr lvl="1"/>
            <a:r>
              <a:rPr lang="de-DE" dirty="0" smtClean="0"/>
              <a:t>IDS e.V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Anbieter Mehrwertdienste</a:t>
            </a:r>
          </a:p>
          <a:p>
            <a:pPr lvl="1"/>
            <a:r>
              <a:rPr lang="de-DE" dirty="0" smtClean="0"/>
              <a:t>Anbieter Smart Data Services</a:t>
            </a:r>
          </a:p>
          <a:p>
            <a:pPr lvl="1"/>
            <a:r>
              <a:rPr lang="de-DE" dirty="0" smtClean="0"/>
              <a:t>Betreiber IDS Konnektor (Third Party)</a:t>
            </a:r>
          </a:p>
          <a:p>
            <a:pPr lvl="1"/>
            <a:r>
              <a:rPr lang="de-DE" dirty="0" smtClean="0"/>
              <a:t>Cloud Anbieter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42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hG IML">
  <a:themeElements>
    <a:clrScheme name="IML FhG 2013">
      <a:dk1>
        <a:sysClr val="windowText" lastClr="000000"/>
      </a:dk1>
      <a:lt1>
        <a:srgbClr val="FFFFFF"/>
      </a:lt1>
      <a:dk2>
        <a:srgbClr val="179C7D"/>
      </a:dk2>
      <a:lt2>
        <a:srgbClr val="E1E3E3"/>
      </a:lt2>
      <a:accent1>
        <a:srgbClr val="006E92"/>
      </a:accent1>
      <a:accent2>
        <a:srgbClr val="25BAE2"/>
      </a:accent2>
      <a:accent3>
        <a:srgbClr val="84B818"/>
      </a:accent3>
      <a:accent4>
        <a:srgbClr val="F29400"/>
      </a:accent4>
      <a:accent5>
        <a:srgbClr val="A8AFAF"/>
      </a:accent5>
      <a:accent6>
        <a:srgbClr val="CBAF73"/>
      </a:accent6>
      <a:hlink>
        <a:srgbClr val="179C7D"/>
      </a:hlink>
      <a:folHlink>
        <a:srgbClr val="7F7F7F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hangingPunct="0">
          <a:spcAft>
            <a:spcPts val="300"/>
          </a:spcAft>
          <a:defRPr sz="1600" kern="0" dirty="0"/>
        </a:defPPr>
      </a:lstStyle>
    </a:spDef>
    <a:lnDef>
      <a:spPr bwMode="auto">
        <a:noFill/>
        <a:ln w="9525" cap="flat" cmpd="sng" algn="ctr">
          <a:solidFill>
            <a:srgbClr val="179C7D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spcAft>
            <a:spcPts val="300"/>
          </a:spcAft>
          <a:defRPr dirty="0"/>
        </a:defPPr>
      </a:lstStyle>
    </a:tx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hG IML 2013.potx" id="{21D6F845-38F3-4FD8-AB3A-FC426A0DBE7C}" vid="{A25A0650-D886-41F7-AABB-E0C0E29E1FA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FhG IML 2013</Template>
  <TotalTime>0</TotalTime>
  <Words>765</Words>
  <Application>Microsoft Office PowerPoint</Application>
  <PresentationFormat>Bildschirmpräsentation (4:3)</PresentationFormat>
  <Paragraphs>195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Calibri</vt:lpstr>
      <vt:lpstr>Frutiger LT Com 45 Light</vt:lpstr>
      <vt:lpstr>Frutiger LT Com 55 Roman</vt:lpstr>
      <vt:lpstr>Times New Roman</vt:lpstr>
      <vt:lpstr>Wingdings</vt:lpstr>
      <vt:lpstr>FhG IML</vt:lpstr>
      <vt:lpstr>IDS Geschäftsarchitektur</vt:lpstr>
      <vt:lpstr>Was bisher geschah…</vt:lpstr>
      <vt:lpstr>Der Industrial Data Space manifestiert sich als Komponentenarchitektur</vt:lpstr>
      <vt:lpstr>Eine »Business Map« stellt die fachlichen Funktionen anwendungs- und technologieneutral dar</vt:lpstr>
      <vt:lpstr>Der Industrial Data Space fokussiert auf die Architektur der Daten und Datendienste</vt:lpstr>
      <vt:lpstr>Konnektor-Architektur</vt:lpstr>
      <vt:lpstr>Gestaltungsoptionen der Geschäftsarchitektur (Quelle: IDS Whitepaper)</vt:lpstr>
      <vt:lpstr>Vorgehen zur Entwicklung der Geschäftsarchitektur</vt:lpstr>
      <vt:lpstr>Geschäftsprozesse im IDS</vt:lpstr>
      <vt:lpstr>Dateneigentümer</vt:lpstr>
      <vt:lpstr>Datenanbieter</vt:lpstr>
      <vt:lpstr>Datennutzer</vt:lpstr>
      <vt:lpstr>Betreiber IDS-App Store</vt:lpstr>
      <vt:lpstr>Betreiber IDS-Broker</vt:lpstr>
      <vt:lpstr>Clearingstelle</vt:lpstr>
      <vt:lpstr>Entwickler/Anbieter von IDS-Konnektoren</vt:lpstr>
      <vt:lpstr>Entwickler/Anbieter von IDS-Apps</vt:lpstr>
      <vt:lpstr>Zertifizierungsstelle</vt:lpstr>
      <vt:lpstr>IDS e.V.</vt:lpstr>
      <vt:lpstr>Betreiber IDS-Konnektor</vt:lpstr>
      <vt:lpstr>Cloud-Anbieter</vt:lpstr>
      <vt:lpstr>Offene Fragen</vt:lpstr>
      <vt:lpstr>PowerPoint-Präsentation</vt:lpstr>
      <vt:lpstr>PowerPoint-Präsentation</vt:lpstr>
    </vt:vector>
  </TitlesOfParts>
  <Company>Fraunhofer IML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Bressel, Rainer</dc:creator>
  <cp:lastModifiedBy>Christoph Quix</cp:lastModifiedBy>
  <cp:revision>533</cp:revision>
  <cp:lastPrinted>2014-11-24T18:21:02Z</cp:lastPrinted>
  <dcterms:created xsi:type="dcterms:W3CDTF">2013-11-27T13:14:47Z</dcterms:created>
  <dcterms:modified xsi:type="dcterms:W3CDTF">2016-06-01T10:16:54Z</dcterms:modified>
</cp:coreProperties>
</file>