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5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6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482D4D-787E-47E9-A141-5B97A068D3A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D0AF82-B601-4487-A8F2-7EAA0CAF8B12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583EF-396B-4054-AE4A-59920715CEF7}" type="slidenum">
              <a:rPr lang="es-ES"/>
              <a:pPr/>
              <a:t>1</a:t>
            </a:fld>
            <a:endParaRPr lang="es-E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5C6D2-09C4-4043-83A6-EA2C7A04C6CB}" type="slidenum">
              <a:rPr lang="es-ES"/>
              <a:pPr/>
              <a:t>11</a:t>
            </a:fld>
            <a:endParaRPr lang="es-E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7257A-BFE1-4E6A-A494-2781790E4267}" type="slidenum">
              <a:rPr lang="es-ES"/>
              <a:pPr/>
              <a:t>12</a:t>
            </a:fld>
            <a:endParaRPr lang="es-E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5B426-3CE8-4D46-BA8D-6E6B0DBC9908}" type="slidenum">
              <a:rPr lang="es-ES"/>
              <a:pPr/>
              <a:t>13</a:t>
            </a:fld>
            <a:endParaRPr lang="es-E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728EB-F7E5-4119-B526-1D7B5794DBCB}" type="slidenum">
              <a:rPr lang="es-ES"/>
              <a:pPr/>
              <a:t>14</a:t>
            </a:fld>
            <a:endParaRPr lang="es-E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5C39-D80C-4220-968F-683F2B957AB5}" type="slidenum">
              <a:rPr lang="es-ES"/>
              <a:pPr/>
              <a:t>15</a:t>
            </a:fld>
            <a:endParaRPr lang="es-E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77BAD-21EE-41F3-8D21-1F245070FD57}" type="slidenum">
              <a:rPr lang="es-ES"/>
              <a:pPr/>
              <a:t>16</a:t>
            </a:fld>
            <a:endParaRPr lang="es-E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1282A-2262-4980-A9F3-3EE47A5FF789}" type="slidenum">
              <a:rPr lang="es-ES"/>
              <a:pPr/>
              <a:t>17</a:t>
            </a:fld>
            <a:endParaRPr lang="es-E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F4BA2-7B33-45B8-9D27-AF7681DD1351}" type="slidenum">
              <a:rPr lang="es-ES"/>
              <a:pPr/>
              <a:t>18</a:t>
            </a:fld>
            <a:endParaRPr lang="es-E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509F2-FB16-4DAD-A782-85E56A3B7415}" type="slidenum">
              <a:rPr lang="es-ES"/>
              <a:pPr/>
              <a:t>19</a:t>
            </a:fld>
            <a:endParaRPr lang="es-E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E414-D13E-4DA5-AF4B-482B26EF0F36}" type="slidenum">
              <a:rPr lang="es-ES"/>
              <a:pPr/>
              <a:t>20</a:t>
            </a:fld>
            <a:endParaRPr lang="es-E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0643D-4039-44E5-9C3D-32B57E33F7E7}" type="slidenum">
              <a:rPr lang="es-ES"/>
              <a:pPr/>
              <a:t>3</a:t>
            </a:fld>
            <a:endParaRPr lang="es-E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18F6C-27AD-4FDB-BBB0-8A92CC95BCE1}" type="slidenum">
              <a:rPr lang="es-ES"/>
              <a:pPr/>
              <a:t>21</a:t>
            </a:fld>
            <a:endParaRPr lang="es-E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907C2-BAEE-4C8C-960C-D3E282EEE970}" type="slidenum">
              <a:rPr lang="es-ES"/>
              <a:pPr/>
              <a:t>22</a:t>
            </a:fld>
            <a:endParaRPr lang="es-E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4B66C-0FDA-46CC-B9E7-CEE763E0D516}" type="slidenum">
              <a:rPr lang="es-ES"/>
              <a:pPr/>
              <a:t>23</a:t>
            </a:fld>
            <a:endParaRPr lang="es-E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C2B71-021A-49C0-8C99-91CC3EC19B67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962ED-DF29-4D1C-9283-5E1BC78E4EFA}" type="slidenum">
              <a:rPr lang="es-ES"/>
              <a:pPr/>
              <a:t>5</a:t>
            </a:fld>
            <a:endParaRPr lang="es-E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80BCF-3F22-491A-8C2B-36988EF7201A}" type="slidenum">
              <a:rPr lang="es-ES"/>
              <a:pPr/>
              <a:t>6</a:t>
            </a:fld>
            <a:endParaRPr lang="es-E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6BFFE-1406-41D7-B183-BFE1CC7495BF}" type="slidenum">
              <a:rPr lang="es-ES"/>
              <a:pPr/>
              <a:t>7</a:t>
            </a:fld>
            <a:endParaRPr lang="es-E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3EBE2-7BD5-43A5-8116-7AFFFBA3F07A}" type="slidenum">
              <a:rPr lang="es-ES"/>
              <a:pPr/>
              <a:t>8</a:t>
            </a:fld>
            <a:endParaRPr lang="es-E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7BDB7-4954-4EF0-8304-E766968FD196}" type="slidenum">
              <a:rPr lang="es-ES"/>
              <a:pPr/>
              <a:t>9</a:t>
            </a:fld>
            <a:endParaRPr lang="es-E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B85-792D-415E-BB05-0367C875861E}" type="slidenum">
              <a:rPr lang="es-ES"/>
              <a:pPr/>
              <a:t>10</a:t>
            </a:fld>
            <a:endParaRPr lang="es-E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0035-437D-4C0A-AFB4-2A49D2766A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3DB60-A8D5-4773-91DB-A3337BA7B6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19083-DDD4-4CCE-91CE-B3AB2130C48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354D-F72E-45FC-8376-B5BA1254C7E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4FCE-FD5B-4FE0-B76F-9EFD1D3EC60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AE780-EDE1-475E-A58A-ABF906CFF45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BB7C3-FD71-4EB3-9341-4E20CA4DBD2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D01AF-582C-42BA-AD0C-F929D80E287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0981A-A836-4E88-BEE4-36A8C1B24AD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894E0-D791-4FD6-B029-2BA45DA7A13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8A6-1562-4E3C-BBA1-A19828AF634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EF6A60-CBD4-41A8-BC03-06357296FF8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s-PE"/>
              <a:t>Presentación de Ciclo de Vida en el Desarrollo de Software</a:t>
            </a:r>
            <a:endParaRPr lang="es-E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86380" y="4071943"/>
            <a:ext cx="35290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PE" dirty="0">
                <a:solidFill>
                  <a:schemeClr val="tx2"/>
                </a:solidFill>
              </a:rPr>
              <a:t>Realizado por: </a:t>
            </a:r>
            <a:endParaRPr lang="es-PE" dirty="0" smtClean="0">
              <a:solidFill>
                <a:schemeClr val="tx2"/>
              </a:solidFill>
            </a:endParaRPr>
          </a:p>
          <a:p>
            <a:pPr algn="r"/>
            <a:r>
              <a:rPr lang="es-PE" dirty="0" smtClean="0">
                <a:solidFill>
                  <a:schemeClr val="tx2"/>
                </a:solidFill>
              </a:rPr>
              <a:t>Lic. Manuel </a:t>
            </a:r>
            <a:r>
              <a:rPr lang="es-PE" dirty="0">
                <a:solidFill>
                  <a:schemeClr val="tx2"/>
                </a:solidFill>
              </a:rPr>
              <a:t>E. Sáenz T.</a:t>
            </a:r>
            <a:br>
              <a:rPr lang="es-PE" dirty="0">
                <a:solidFill>
                  <a:schemeClr val="tx2"/>
                </a:solidFill>
              </a:rPr>
            </a:br>
            <a:r>
              <a:rPr lang="es-PE" dirty="0" smtClean="0">
                <a:solidFill>
                  <a:schemeClr val="tx2"/>
                </a:solidFill>
              </a:rPr>
              <a:t>Docente Desarrollo Software</a:t>
            </a:r>
            <a:endParaRPr lang="es-ES" sz="2800" dirty="0">
              <a:solidFill>
                <a:schemeClr val="tx2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95288" y="1209675"/>
            <a:ext cx="83058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just" eaLnBrk="0" hangingPunct="0">
              <a:spcBef>
                <a:spcPct val="20000"/>
              </a:spcBef>
            </a:pPr>
            <a:r>
              <a:rPr lang="es-PE" sz="2400">
                <a:solidFill>
                  <a:srgbClr val="000066"/>
                </a:solidFill>
                <a:cs typeface="Times New Roman" pitchFamily="18" charset="0"/>
              </a:rPr>
              <a:t>Modelo estructurado de actividades necesarias para el desarrollo de software, que consta de fases separadas y distintas en especificaciones y desarrollo. Consta de 5 fases: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Cascada – Ciclo de Vida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813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10163" y="1225550"/>
            <a:ext cx="15097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s-ES"/>
          </a:p>
        </p:txBody>
      </p:sp>
      <p:sp>
        <p:nvSpPr>
          <p:cNvPr id="48133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9750" y="2951163"/>
            <a:ext cx="151130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Requerimientos</a:t>
            </a:r>
            <a:endParaRPr lang="en-US" sz="1600"/>
          </a:p>
        </p:txBody>
      </p:sp>
      <p:sp>
        <p:nvSpPr>
          <p:cNvPr id="4813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25700" y="3644900"/>
            <a:ext cx="106680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Análisis</a:t>
            </a:r>
            <a:endParaRPr lang="en-US" sz="1600"/>
          </a:p>
        </p:txBody>
      </p:sp>
      <p:sp>
        <p:nvSpPr>
          <p:cNvPr id="48135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73488" y="4221163"/>
            <a:ext cx="86995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Diseño</a:t>
            </a:r>
            <a:endParaRPr lang="en-US" sz="1600"/>
          </a:p>
        </p:txBody>
      </p:sp>
      <p:sp>
        <p:nvSpPr>
          <p:cNvPr id="48136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03800" y="4797425"/>
            <a:ext cx="1368425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Construcción</a:t>
            </a:r>
            <a:endParaRPr lang="en-US" sz="1600"/>
          </a:p>
        </p:txBody>
      </p:sp>
      <p:sp>
        <p:nvSpPr>
          <p:cNvPr id="48137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04025" y="5408613"/>
            <a:ext cx="1584325" cy="541337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Pruebas e Implementación</a:t>
            </a:r>
            <a:endParaRPr lang="en-US" sz="1600"/>
          </a:p>
        </p:txBody>
      </p:sp>
      <p:cxnSp>
        <p:nvCxnSpPr>
          <p:cNvPr id="48138" name="AutoShape 10"/>
          <p:cNvCxnSpPr>
            <a:cxnSpLocks noChangeShapeType="1"/>
            <a:stCxn id="48133" idx="3"/>
            <a:endCxn id="48134" idx="0"/>
          </p:cNvCxnSpPr>
          <p:nvPr/>
        </p:nvCxnSpPr>
        <p:spPr bwMode="auto">
          <a:xfrm>
            <a:off x="2051050" y="3124200"/>
            <a:ext cx="908050" cy="52070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39" name="AutoShape 11"/>
          <p:cNvCxnSpPr>
            <a:cxnSpLocks noChangeShapeType="1"/>
            <a:stCxn id="48134" idx="3"/>
            <a:endCxn id="48135" idx="0"/>
          </p:cNvCxnSpPr>
          <p:nvPr/>
        </p:nvCxnSpPr>
        <p:spPr bwMode="auto">
          <a:xfrm>
            <a:off x="3492500" y="3817938"/>
            <a:ext cx="715963" cy="40322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0" name="AutoShape 12"/>
          <p:cNvCxnSpPr>
            <a:cxnSpLocks noChangeShapeType="1"/>
            <a:stCxn id="48135" idx="3"/>
            <a:endCxn id="48136" idx="0"/>
          </p:cNvCxnSpPr>
          <p:nvPr/>
        </p:nvCxnSpPr>
        <p:spPr bwMode="auto">
          <a:xfrm>
            <a:off x="4643438" y="4394200"/>
            <a:ext cx="1044575" cy="40322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1" name="AutoShape 13"/>
          <p:cNvCxnSpPr>
            <a:cxnSpLocks noChangeShapeType="1"/>
            <a:stCxn id="48136" idx="3"/>
            <a:endCxn id="48137" idx="0"/>
          </p:cNvCxnSpPr>
          <p:nvPr/>
        </p:nvCxnSpPr>
        <p:spPr bwMode="auto">
          <a:xfrm>
            <a:off x="6372225" y="4970463"/>
            <a:ext cx="1223963" cy="43815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2" name="AutoShape 14"/>
          <p:cNvCxnSpPr>
            <a:cxnSpLocks noChangeShapeType="1"/>
            <a:stCxn id="48137" idx="1"/>
            <a:endCxn id="48133" idx="2"/>
          </p:cNvCxnSpPr>
          <p:nvPr/>
        </p:nvCxnSpPr>
        <p:spPr bwMode="auto">
          <a:xfrm rot="10800000">
            <a:off x="1295400" y="3297238"/>
            <a:ext cx="5508625" cy="2382837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3" name="AutoShape 15"/>
          <p:cNvCxnSpPr>
            <a:cxnSpLocks noChangeShapeType="1"/>
            <a:stCxn id="48137" idx="1"/>
            <a:endCxn id="48134" idx="2"/>
          </p:cNvCxnSpPr>
          <p:nvPr/>
        </p:nvCxnSpPr>
        <p:spPr bwMode="auto">
          <a:xfrm rot="10800000">
            <a:off x="2959100" y="3990975"/>
            <a:ext cx="3844925" cy="168910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7" idx="1"/>
            <a:endCxn id="48135" idx="2"/>
          </p:cNvCxnSpPr>
          <p:nvPr/>
        </p:nvCxnSpPr>
        <p:spPr bwMode="auto">
          <a:xfrm rot="10800000">
            <a:off x="4208463" y="4567238"/>
            <a:ext cx="2595562" cy="1112837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7" idx="1"/>
            <a:endCxn id="48136" idx="2"/>
          </p:cNvCxnSpPr>
          <p:nvPr/>
        </p:nvCxnSpPr>
        <p:spPr bwMode="auto">
          <a:xfrm rot="10800000">
            <a:off x="5688013" y="5143500"/>
            <a:ext cx="1116012" cy="53657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20" name="19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1143000" y="14668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3200" b="1"/>
              <a:t>			Cascada - Requerimientos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8862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52578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6294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25146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066800" y="13906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371600" y="2381250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Definir el objetivo, alcance y especificación funcional del sistema.</a:t>
            </a:r>
          </a:p>
        </p:txBody>
      </p: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425825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143000" y="1428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3200" b="1"/>
              <a:t>			Cascada – Análisis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38862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2578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6294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25146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2362200" y="13525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371600" y="2114550"/>
            <a:ext cx="63246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Especificación de los servicios y la interacción del usuario con el sistema. 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32188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- Diseño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38862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52578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6294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25146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733800" y="13144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1143000" y="13906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371600" y="2241550"/>
            <a:ext cx="6172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Especificación de la solución técnica definida en la etapa de análisis. </a:t>
            </a:r>
          </a:p>
        </p:txBody>
      </p: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65525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- Construcción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8862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2578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66294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25146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105400" y="12382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1143000" y="13144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371600" y="2257425"/>
            <a:ext cx="6248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Obtener los componentes informáticos codificados y probados. </a:t>
            </a: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29013"/>
            <a:ext cx="701357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– Pruebas / Implementación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862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2578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629400" y="1377950"/>
            <a:ext cx="1905000" cy="469900"/>
          </a:xfrm>
          <a:prstGeom prst="chevron">
            <a:avLst>
              <a:gd name="adj" fmla="val 777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5146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6781800" y="1314450"/>
            <a:ext cx="16764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1143000" y="13906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371600" y="2101850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Asegurar el nivel de calidad de la solución informática. </a:t>
            </a:r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251200"/>
            <a:ext cx="70135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08175" y="908050"/>
            <a:ext cx="36353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4400" b="1"/>
              <a:t>Agenda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395288" y="3068638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grpSp>
        <p:nvGrpSpPr>
          <p:cNvPr id="40963" name="Group 3"/>
          <p:cNvGrpSpPr>
            <a:grpSpLocks noChangeAspect="1"/>
          </p:cNvGrpSpPr>
          <p:nvPr/>
        </p:nvGrpSpPr>
        <p:grpSpPr bwMode="auto">
          <a:xfrm>
            <a:off x="496888" y="831850"/>
            <a:ext cx="8678862" cy="5465763"/>
            <a:chOff x="385" y="588"/>
            <a:chExt cx="5467" cy="3443"/>
          </a:xfrm>
        </p:grpSpPr>
        <p:sp>
          <p:nvSpPr>
            <p:cNvPr id="40964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588"/>
              <a:ext cx="5467" cy="3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477" y="612"/>
              <a:ext cx="108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Que es  </a:t>
              </a:r>
              <a:endParaRPr kumimoji="1" lang="es-ES" sz="800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546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“</a:t>
              </a:r>
              <a:endParaRPr kumimoji="1" lang="es-ES" sz="800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708" y="612"/>
              <a:ext cx="98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calidad</a:t>
              </a:r>
              <a:endParaRPr kumimoji="1" lang="es-ES" sz="800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678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”</a:t>
              </a:r>
              <a:endParaRPr kumimoji="1" lang="es-ES" sz="800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921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?</a:t>
              </a:r>
              <a:endParaRPr kumimoji="1" lang="es-ES" sz="800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999" y="2601"/>
              <a:ext cx="44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Inspecci</a:t>
              </a:r>
              <a:endParaRPr kumimoji="1" lang="es-ES" sz="800"/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1434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1500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n</a:t>
              </a:r>
              <a:endParaRPr kumimoji="1" lang="es-ES" sz="800"/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1312" y="2217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1786" y="2488"/>
              <a:ext cx="1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607" y="1762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871" y="1903"/>
              <a:ext cx="16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Aseguramiento de la Calidad</a:t>
              </a:r>
              <a:endParaRPr kumimoji="1" lang="es-ES" sz="800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2339" y="2312"/>
              <a:ext cx="2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861" y="120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938" y="1416"/>
              <a:ext cx="87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Administraci</a:t>
              </a:r>
              <a:endParaRPr kumimoji="1" lang="es-ES" sz="800"/>
            </a:p>
          </p:txBody>
        </p: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1816" y="141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1904" y="1416"/>
              <a:ext cx="140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n de la Calidad Total</a:t>
              </a:r>
              <a:endParaRPr kumimoji="1" lang="es-ES" sz="800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3090" y="201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07" name="Freeform 47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08" name="Freeform 48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9" name="Freeform 59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0" name="Freeform 60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4" name="Line 64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7" name="Line 67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9" name="Line 69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2" name="Freeform 72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5" name="Line 75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7" name="Freeform 77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8" name="Freeform 78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3" name="Freeform 83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4" name="Freeform 84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5" name="Line 85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9" name="Freeform 89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0" name="Freeform 90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3" name="Line 93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4" name="Line 94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5" name="Rectangle 95"/>
            <p:cNvSpPr>
              <a:spLocks noChangeArrowheads="1"/>
            </p:cNvSpPr>
            <p:nvPr/>
          </p:nvSpPr>
          <p:spPr bwMode="auto">
            <a:xfrm>
              <a:off x="999" y="2601"/>
              <a:ext cx="44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Inspecci</a:t>
              </a:r>
              <a:endParaRPr kumimoji="1" lang="es-ES" sz="800"/>
            </a:p>
          </p:txBody>
        </p:sp>
        <p:sp>
          <p:nvSpPr>
            <p:cNvPr id="41056" name="Rectangle 96"/>
            <p:cNvSpPr>
              <a:spLocks noChangeArrowheads="1"/>
            </p:cNvSpPr>
            <p:nvPr/>
          </p:nvSpPr>
          <p:spPr bwMode="auto">
            <a:xfrm>
              <a:off x="1434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57" name="Rectangle 97"/>
            <p:cNvSpPr>
              <a:spLocks noChangeArrowheads="1"/>
            </p:cNvSpPr>
            <p:nvPr/>
          </p:nvSpPr>
          <p:spPr bwMode="auto">
            <a:xfrm>
              <a:off x="1500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n</a:t>
              </a:r>
              <a:endParaRPr kumimoji="1" lang="es-ES" sz="800"/>
            </a:p>
          </p:txBody>
        </p:sp>
        <p:sp>
          <p:nvSpPr>
            <p:cNvPr id="41058" name="Rectangle 98"/>
            <p:cNvSpPr>
              <a:spLocks noChangeArrowheads="1"/>
            </p:cNvSpPr>
            <p:nvPr/>
          </p:nvSpPr>
          <p:spPr bwMode="auto">
            <a:xfrm>
              <a:off x="1312" y="2217"/>
              <a:ext cx="4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QC SW</a:t>
              </a:r>
              <a:endParaRPr kumimoji="1" lang="es-ES" sz="800"/>
            </a:p>
          </p:txBody>
        </p:sp>
        <p:sp>
          <p:nvSpPr>
            <p:cNvPr id="41059" name="Rectangle 99"/>
            <p:cNvSpPr>
              <a:spLocks noChangeArrowheads="1"/>
            </p:cNvSpPr>
            <p:nvPr/>
          </p:nvSpPr>
          <p:spPr bwMode="auto">
            <a:xfrm>
              <a:off x="1786" y="2488"/>
              <a:ext cx="1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1060" name="Rectangle 100"/>
            <p:cNvSpPr>
              <a:spLocks noChangeArrowheads="1"/>
            </p:cNvSpPr>
            <p:nvPr/>
          </p:nvSpPr>
          <p:spPr bwMode="auto">
            <a:xfrm>
              <a:off x="1607" y="1762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871" y="1903"/>
              <a:ext cx="20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Aseguramiento de la Calidad del SW</a:t>
              </a:r>
              <a:endParaRPr kumimoji="1" lang="es-ES" sz="800"/>
            </a:p>
          </p:txBody>
        </p:sp>
        <p:sp>
          <p:nvSpPr>
            <p:cNvPr id="41062" name="Rectangle 102"/>
            <p:cNvSpPr>
              <a:spLocks noChangeArrowheads="1"/>
            </p:cNvSpPr>
            <p:nvPr/>
          </p:nvSpPr>
          <p:spPr bwMode="auto">
            <a:xfrm>
              <a:off x="2339" y="2312"/>
              <a:ext cx="2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63" name="Rectangle 103"/>
            <p:cNvSpPr>
              <a:spLocks noChangeArrowheads="1"/>
            </p:cNvSpPr>
            <p:nvPr/>
          </p:nvSpPr>
          <p:spPr bwMode="auto">
            <a:xfrm>
              <a:off x="1861" y="120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64" name="Rectangle 104"/>
            <p:cNvSpPr>
              <a:spLocks noChangeArrowheads="1"/>
            </p:cNvSpPr>
            <p:nvPr/>
          </p:nvSpPr>
          <p:spPr bwMode="auto">
            <a:xfrm>
              <a:off x="938" y="1416"/>
              <a:ext cx="87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Administraci</a:t>
              </a:r>
              <a:endParaRPr kumimoji="1" lang="es-ES" sz="800"/>
            </a:p>
          </p:txBody>
        </p:sp>
        <p:sp>
          <p:nvSpPr>
            <p:cNvPr id="41065" name="Rectangle 105"/>
            <p:cNvSpPr>
              <a:spLocks noChangeArrowheads="1"/>
            </p:cNvSpPr>
            <p:nvPr/>
          </p:nvSpPr>
          <p:spPr bwMode="auto">
            <a:xfrm>
              <a:off x="1816" y="141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66" name="Rectangle 106"/>
            <p:cNvSpPr>
              <a:spLocks noChangeArrowheads="1"/>
            </p:cNvSpPr>
            <p:nvPr/>
          </p:nvSpPr>
          <p:spPr bwMode="auto">
            <a:xfrm>
              <a:off x="1904" y="1416"/>
              <a:ext cx="140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n de la Calidad Total</a:t>
              </a:r>
              <a:endParaRPr kumimoji="1" lang="es-ES" sz="800"/>
            </a:p>
          </p:txBody>
        </p:sp>
        <p:sp>
          <p:nvSpPr>
            <p:cNvPr id="41067" name="Rectangle 107"/>
            <p:cNvSpPr>
              <a:spLocks noChangeArrowheads="1"/>
            </p:cNvSpPr>
            <p:nvPr/>
          </p:nvSpPr>
          <p:spPr bwMode="auto">
            <a:xfrm>
              <a:off x="3090" y="201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68" name="Rectangle 108"/>
            <p:cNvSpPr>
              <a:spLocks noChangeArrowheads="1"/>
            </p:cNvSpPr>
            <p:nvPr/>
          </p:nvSpPr>
          <p:spPr bwMode="auto">
            <a:xfrm>
              <a:off x="723" y="3609"/>
              <a:ext cx="4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600" i="1">
                  <a:solidFill>
                    <a:srgbClr val="000044"/>
                  </a:solidFill>
                  <a:latin typeface="Times New Roman" pitchFamily="18" charset="0"/>
                </a:rPr>
                <a:t>Lo que puedes medir es lo que puedes administrar</a:t>
              </a:r>
              <a:endParaRPr kumimoji="1" lang="es-ES" sz="800"/>
            </a:p>
          </p:txBody>
        </p:sp>
        <p:sp>
          <p:nvSpPr>
            <p:cNvPr id="41069" name="Rectangle 109"/>
            <p:cNvSpPr>
              <a:spLocks noChangeArrowheads="1"/>
            </p:cNvSpPr>
            <p:nvPr/>
          </p:nvSpPr>
          <p:spPr bwMode="auto">
            <a:xfrm>
              <a:off x="4874" y="3609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600" i="1">
                  <a:solidFill>
                    <a:srgbClr val="000044"/>
                  </a:solidFill>
                  <a:latin typeface="Times New Roman" pitchFamily="18" charset="0"/>
                </a:rPr>
                <a:t>.</a:t>
              </a:r>
              <a:endParaRPr kumimoji="1" lang="es-ES" sz="800"/>
            </a:p>
          </p:txBody>
        </p:sp>
        <p:sp>
          <p:nvSpPr>
            <p:cNvPr id="41070" name="Rectangle 110"/>
            <p:cNvSpPr>
              <a:spLocks noChangeArrowheads="1"/>
            </p:cNvSpPr>
            <p:nvPr/>
          </p:nvSpPr>
          <p:spPr bwMode="auto">
            <a:xfrm>
              <a:off x="3649" y="1022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TQM:</a:t>
              </a:r>
              <a:endParaRPr kumimoji="1" lang="es-ES" sz="800"/>
            </a:p>
          </p:txBody>
        </p:sp>
        <p:sp>
          <p:nvSpPr>
            <p:cNvPr id="41071" name="Rectangle 111"/>
            <p:cNvSpPr>
              <a:spLocks noChangeArrowheads="1"/>
            </p:cNvSpPr>
            <p:nvPr/>
          </p:nvSpPr>
          <p:spPr bwMode="auto">
            <a:xfrm>
              <a:off x="3649" y="1164"/>
              <a:ext cx="1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Adm. De la Calidad Total</a:t>
              </a:r>
              <a:endParaRPr kumimoji="1" lang="es-ES" sz="800"/>
            </a:p>
          </p:txBody>
        </p:sp>
        <p:sp>
          <p:nvSpPr>
            <p:cNvPr id="41072" name="Rectangle 112"/>
            <p:cNvSpPr>
              <a:spLocks noChangeArrowheads="1"/>
            </p:cNvSpPr>
            <p:nvPr/>
          </p:nvSpPr>
          <p:spPr bwMode="auto">
            <a:xfrm>
              <a:off x="3649" y="1589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QA:</a:t>
              </a:r>
              <a:endParaRPr kumimoji="1" lang="es-ES" sz="800"/>
            </a:p>
          </p:txBody>
        </p:sp>
        <p:sp>
          <p:nvSpPr>
            <p:cNvPr id="41073" name="Rectangle 113"/>
            <p:cNvSpPr>
              <a:spLocks noChangeArrowheads="1"/>
            </p:cNvSpPr>
            <p:nvPr/>
          </p:nvSpPr>
          <p:spPr bwMode="auto">
            <a:xfrm>
              <a:off x="3649" y="1731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Aseguramiento de la Calidad </a:t>
              </a:r>
            </a:p>
            <a:p>
              <a:r>
                <a:rPr kumimoji="1" lang="es-ES" b="1">
                  <a:solidFill>
                    <a:srgbClr val="000044"/>
                  </a:solidFill>
                </a:rPr>
                <a:t>                       SW</a:t>
              </a:r>
              <a:endParaRPr kumimoji="1" lang="es-ES" sz="800"/>
            </a:p>
          </p:txBody>
        </p:sp>
        <p:sp>
          <p:nvSpPr>
            <p:cNvPr id="41074" name="Rectangle 114"/>
            <p:cNvSpPr>
              <a:spLocks noChangeArrowheads="1"/>
            </p:cNvSpPr>
            <p:nvPr/>
          </p:nvSpPr>
          <p:spPr bwMode="auto">
            <a:xfrm>
              <a:off x="3649" y="2156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QC:</a:t>
              </a:r>
              <a:endParaRPr kumimoji="1" lang="es-ES" sz="800"/>
            </a:p>
          </p:txBody>
        </p:sp>
        <p:sp>
          <p:nvSpPr>
            <p:cNvPr id="41075" name="Rectangle 115"/>
            <p:cNvSpPr>
              <a:spLocks noChangeArrowheads="1"/>
            </p:cNvSpPr>
            <p:nvPr/>
          </p:nvSpPr>
          <p:spPr bwMode="auto">
            <a:xfrm>
              <a:off x="3649" y="2297"/>
              <a:ext cx="18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Control de Calidad del SW</a:t>
              </a:r>
              <a:endParaRPr kumimoji="1" lang="es-ES" sz="800"/>
            </a:p>
          </p:txBody>
        </p:sp>
        <p:sp>
          <p:nvSpPr>
            <p:cNvPr id="41076" name="Rectangle 116"/>
            <p:cNvSpPr>
              <a:spLocks noChangeArrowheads="1"/>
            </p:cNvSpPr>
            <p:nvPr/>
          </p:nvSpPr>
          <p:spPr bwMode="auto">
            <a:xfrm>
              <a:off x="3649" y="2722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Inspecci</a:t>
              </a:r>
              <a:endParaRPr kumimoji="1" lang="es-ES" sz="800"/>
            </a:p>
          </p:txBody>
        </p:sp>
        <p:sp>
          <p:nvSpPr>
            <p:cNvPr id="41077" name="Rectangle 117"/>
            <p:cNvSpPr>
              <a:spLocks noChangeArrowheads="1"/>
            </p:cNvSpPr>
            <p:nvPr/>
          </p:nvSpPr>
          <p:spPr bwMode="auto">
            <a:xfrm>
              <a:off x="4238" y="272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ó</a:t>
              </a:r>
              <a:endParaRPr kumimoji="1" lang="es-ES" sz="800"/>
            </a:p>
          </p:txBody>
        </p:sp>
        <p:sp>
          <p:nvSpPr>
            <p:cNvPr id="41078" name="Rectangle 118"/>
            <p:cNvSpPr>
              <a:spLocks noChangeArrowheads="1"/>
            </p:cNvSpPr>
            <p:nvPr/>
          </p:nvSpPr>
          <p:spPr bwMode="auto">
            <a:xfrm>
              <a:off x="4328" y="272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n</a:t>
              </a:r>
              <a:endParaRPr kumimoji="1" lang="es-ES" sz="800"/>
            </a:p>
          </p:txBody>
        </p:sp>
        <p:sp>
          <p:nvSpPr>
            <p:cNvPr id="41079" name="Freeform 119"/>
            <p:cNvSpPr>
              <a:spLocks noEditPoints="1"/>
            </p:cNvSpPr>
            <p:nvPr/>
          </p:nvSpPr>
          <p:spPr bwMode="auto">
            <a:xfrm>
              <a:off x="3814" y="1319"/>
              <a:ext cx="66" cy="280"/>
            </a:xfrm>
            <a:custGeom>
              <a:avLst/>
              <a:gdLst/>
              <a:ahLst/>
              <a:cxnLst>
                <a:cxn ang="0">
                  <a:pos x="89" y="111"/>
                </a:cxn>
                <a:cxn ang="0">
                  <a:pos x="89" y="560"/>
                </a:cxn>
                <a:cxn ang="0">
                  <a:pos x="45" y="560"/>
                </a:cxn>
                <a:cxn ang="0">
                  <a:pos x="45" y="111"/>
                </a:cxn>
                <a:cxn ang="0">
                  <a:pos x="89" y="111"/>
                </a:cxn>
                <a:cxn ang="0">
                  <a:pos x="0" y="132"/>
                </a:cxn>
                <a:cxn ang="0">
                  <a:pos x="67" y="0"/>
                </a:cxn>
                <a:cxn ang="0">
                  <a:pos x="133" y="132"/>
                </a:cxn>
                <a:cxn ang="0">
                  <a:pos x="0" y="132"/>
                </a:cxn>
              </a:cxnLst>
              <a:rect l="0" t="0" r="r" b="b"/>
              <a:pathLst>
                <a:path w="133" h="560">
                  <a:moveTo>
                    <a:pt x="89" y="111"/>
                  </a:moveTo>
                  <a:lnTo>
                    <a:pt x="89" y="560"/>
                  </a:lnTo>
                  <a:lnTo>
                    <a:pt x="45" y="560"/>
                  </a:lnTo>
                  <a:lnTo>
                    <a:pt x="45" y="111"/>
                  </a:lnTo>
                  <a:lnTo>
                    <a:pt x="89" y="111"/>
                  </a:lnTo>
                  <a:close/>
                  <a:moveTo>
                    <a:pt x="0" y="132"/>
                  </a:moveTo>
                  <a:lnTo>
                    <a:pt x="67" y="0"/>
                  </a:lnTo>
                  <a:lnTo>
                    <a:pt x="1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80" name="Freeform 120"/>
            <p:cNvSpPr>
              <a:spLocks noEditPoints="1"/>
            </p:cNvSpPr>
            <p:nvPr/>
          </p:nvSpPr>
          <p:spPr bwMode="auto">
            <a:xfrm>
              <a:off x="3810" y="1860"/>
              <a:ext cx="66" cy="279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89" y="558"/>
                </a:cxn>
                <a:cxn ang="0">
                  <a:pos x="44" y="558"/>
                </a:cxn>
                <a:cxn ang="0">
                  <a:pos x="44" y="110"/>
                </a:cxn>
                <a:cxn ang="0">
                  <a:pos x="89" y="110"/>
                </a:cxn>
                <a:cxn ang="0">
                  <a:pos x="0" y="133"/>
                </a:cxn>
                <a:cxn ang="0">
                  <a:pos x="67" y="0"/>
                </a:cxn>
                <a:cxn ang="0">
                  <a:pos x="133" y="133"/>
                </a:cxn>
                <a:cxn ang="0">
                  <a:pos x="0" y="133"/>
                </a:cxn>
              </a:cxnLst>
              <a:rect l="0" t="0" r="r" b="b"/>
              <a:pathLst>
                <a:path w="133" h="558">
                  <a:moveTo>
                    <a:pt x="89" y="110"/>
                  </a:moveTo>
                  <a:lnTo>
                    <a:pt x="89" y="558"/>
                  </a:lnTo>
                  <a:lnTo>
                    <a:pt x="44" y="558"/>
                  </a:lnTo>
                  <a:lnTo>
                    <a:pt x="44" y="110"/>
                  </a:lnTo>
                  <a:lnTo>
                    <a:pt x="89" y="110"/>
                  </a:lnTo>
                  <a:close/>
                  <a:moveTo>
                    <a:pt x="0" y="133"/>
                  </a:moveTo>
                  <a:lnTo>
                    <a:pt x="67" y="0"/>
                  </a:lnTo>
                  <a:lnTo>
                    <a:pt x="133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81" name="Freeform 121"/>
            <p:cNvSpPr>
              <a:spLocks noEditPoints="1"/>
            </p:cNvSpPr>
            <p:nvPr/>
          </p:nvSpPr>
          <p:spPr bwMode="auto">
            <a:xfrm>
              <a:off x="3810" y="2478"/>
              <a:ext cx="66" cy="279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89" y="558"/>
                </a:cxn>
                <a:cxn ang="0">
                  <a:pos x="44" y="558"/>
                </a:cxn>
                <a:cxn ang="0">
                  <a:pos x="44" y="110"/>
                </a:cxn>
                <a:cxn ang="0">
                  <a:pos x="89" y="110"/>
                </a:cxn>
                <a:cxn ang="0">
                  <a:pos x="0" y="133"/>
                </a:cxn>
                <a:cxn ang="0">
                  <a:pos x="67" y="0"/>
                </a:cxn>
                <a:cxn ang="0">
                  <a:pos x="133" y="133"/>
                </a:cxn>
                <a:cxn ang="0">
                  <a:pos x="0" y="133"/>
                </a:cxn>
              </a:cxnLst>
              <a:rect l="0" t="0" r="r" b="b"/>
              <a:pathLst>
                <a:path w="133" h="558">
                  <a:moveTo>
                    <a:pt x="89" y="110"/>
                  </a:moveTo>
                  <a:lnTo>
                    <a:pt x="89" y="558"/>
                  </a:lnTo>
                  <a:lnTo>
                    <a:pt x="44" y="558"/>
                  </a:lnTo>
                  <a:lnTo>
                    <a:pt x="44" y="110"/>
                  </a:lnTo>
                  <a:lnTo>
                    <a:pt x="89" y="110"/>
                  </a:lnTo>
                  <a:close/>
                  <a:moveTo>
                    <a:pt x="0" y="133"/>
                  </a:moveTo>
                  <a:lnTo>
                    <a:pt x="67" y="0"/>
                  </a:lnTo>
                  <a:lnTo>
                    <a:pt x="133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24" name="123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 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1196975"/>
            <a:ext cx="82073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2000" b="1" i="1">
                <a:solidFill>
                  <a:srgbClr val="000099"/>
                </a:solidFill>
              </a:rPr>
              <a:t>1</a:t>
            </a:r>
            <a:r>
              <a:rPr lang="es-PE" sz="2000" b="1">
                <a:solidFill>
                  <a:srgbClr val="000099"/>
                </a:solidFill>
              </a:rPr>
              <a:t> Mejora Continua de Procesos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3 y se consolida en el nivel de madurez 5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Objetivo: llegar a tener procesos </a:t>
            </a:r>
            <a:r>
              <a:rPr lang="es-PE" sz="2000">
                <a:solidFill>
                  <a:schemeClr val="bg2"/>
                </a:solidFill>
              </a:rPr>
              <a:t>estables</a:t>
            </a:r>
            <a:r>
              <a:rPr lang="es-PE" sz="2000">
                <a:solidFill>
                  <a:srgbClr val="000099"/>
                </a:solidFill>
              </a:rPr>
              <a:t> (variación controlada), </a:t>
            </a:r>
            <a:r>
              <a:rPr lang="es-PE" sz="2000">
                <a:solidFill>
                  <a:schemeClr val="tx2"/>
                </a:solidFill>
              </a:rPr>
              <a:t>capaces</a:t>
            </a:r>
            <a:r>
              <a:rPr lang="es-PE" sz="2000">
                <a:solidFill>
                  <a:srgbClr val="000099"/>
                </a:solidFill>
              </a:rPr>
              <a:t> (predecible) y </a:t>
            </a:r>
            <a:r>
              <a:rPr lang="es-PE" sz="2000">
                <a:solidFill>
                  <a:srgbClr val="660066"/>
                </a:solidFill>
              </a:rPr>
              <a:t>en mejora continua</a:t>
            </a:r>
            <a:r>
              <a:rPr lang="es-PE" sz="2000">
                <a:solidFill>
                  <a:srgbClr val="000099"/>
                </a:solidFill>
              </a:rPr>
              <a:t> (que se adaptan a los objetivos de negocio).</a:t>
            </a:r>
          </a:p>
          <a:p>
            <a:pPr lvl="1"/>
            <a:endParaRPr lang="es-PE" sz="2000">
              <a:solidFill>
                <a:srgbClr val="000099"/>
              </a:solidFill>
            </a:endParaRPr>
          </a:p>
          <a:p>
            <a:r>
              <a:rPr lang="es-PE" sz="2000" b="1" i="1">
                <a:solidFill>
                  <a:srgbClr val="000099"/>
                </a:solidFill>
              </a:rPr>
              <a:t>2</a:t>
            </a:r>
            <a:r>
              <a:rPr lang="es-PE" sz="2000" b="1">
                <a:solidFill>
                  <a:srgbClr val="000099"/>
                </a:solidFill>
              </a:rPr>
              <a:t> Aseguramiento de la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2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Asegurar, mediante </a:t>
            </a:r>
            <a:r>
              <a:rPr lang="es-PE" sz="2000">
                <a:solidFill>
                  <a:schemeClr val="tx2"/>
                </a:solidFill>
              </a:rPr>
              <a:t>revisiones</a:t>
            </a:r>
            <a:r>
              <a:rPr lang="es-PE" sz="2000">
                <a:solidFill>
                  <a:srgbClr val="000099"/>
                </a:solidFill>
              </a:rPr>
              <a:t> (cuestionarios o checklists)</a:t>
            </a:r>
          </a:p>
          <a:p>
            <a:pPr lvl="2"/>
            <a:r>
              <a:rPr lang="es-PE" sz="2000">
                <a:solidFill>
                  <a:srgbClr val="000099"/>
                </a:solidFill>
              </a:rPr>
              <a:t>que los </a:t>
            </a:r>
            <a:r>
              <a:rPr lang="es-PE" sz="2000">
                <a:solidFill>
                  <a:schemeClr val="bg2"/>
                </a:solidFill>
              </a:rPr>
              <a:t>procesos</a:t>
            </a:r>
            <a:r>
              <a:rPr lang="es-PE" sz="2000">
                <a:solidFill>
                  <a:srgbClr val="000099"/>
                </a:solidFill>
              </a:rPr>
              <a:t> se cumplan, es decir que las actividades de los equipos estén normadas por procesos definidos, y</a:t>
            </a:r>
          </a:p>
          <a:p>
            <a:pPr lvl="2"/>
            <a:r>
              <a:rPr lang="es-PE" sz="2000">
                <a:solidFill>
                  <a:srgbClr val="000099"/>
                </a:solidFill>
              </a:rPr>
              <a:t>que se producen los </a:t>
            </a:r>
            <a:r>
              <a:rPr lang="es-PE" sz="2000">
                <a:solidFill>
                  <a:schemeClr val="bg2"/>
                </a:solidFill>
              </a:rPr>
              <a:t>entregables</a:t>
            </a:r>
            <a:r>
              <a:rPr lang="es-PE" sz="2000">
                <a:solidFill>
                  <a:srgbClr val="000099"/>
                </a:solidFill>
              </a:rPr>
              <a:t> intermedios y finales de acuerdo a los procesos definidos, los requerimientos acordados y los estándares vigentes.</a:t>
            </a: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 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8313" y="1196975"/>
            <a:ext cx="7920037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2000" b="1" i="1">
                <a:solidFill>
                  <a:srgbClr val="000099"/>
                </a:solidFill>
              </a:rPr>
              <a:t>3</a:t>
            </a:r>
            <a:r>
              <a:rPr lang="es-PE" sz="2000" b="1">
                <a:solidFill>
                  <a:srgbClr val="000099"/>
                </a:solidFill>
              </a:rPr>
              <a:t> Control de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3</a:t>
            </a:r>
          </a:p>
          <a:p>
            <a:pPr lvl="1"/>
            <a:r>
              <a:rPr lang="es-PE" sz="2000">
                <a:solidFill>
                  <a:schemeClr val="tx2"/>
                </a:solidFill>
              </a:rPr>
              <a:t>Verificar, rigurosamente</a:t>
            </a:r>
            <a:r>
              <a:rPr lang="es-PE" sz="2000">
                <a:solidFill>
                  <a:srgbClr val="000099"/>
                </a:solidFill>
              </a:rPr>
              <a:t> (inspecciones) que los entregables intermedios se adhieren a los requerimientos, estándares y procesos y </a:t>
            </a:r>
            <a:r>
              <a:rPr lang="es-PE" sz="2000"/>
              <a:t>remover defectos.</a:t>
            </a:r>
          </a:p>
          <a:p>
            <a:pPr lvl="1"/>
            <a:r>
              <a:rPr lang="es-PE" sz="2000">
                <a:solidFill>
                  <a:srgbClr val="660066"/>
                </a:solidFill>
              </a:rPr>
              <a:t>Validar </a:t>
            </a:r>
            <a:r>
              <a:rPr lang="es-PE" sz="2000">
                <a:solidFill>
                  <a:srgbClr val="000099"/>
                </a:solidFill>
              </a:rPr>
              <a:t>(testing) que el software cumple con lo especificado, es decir, </a:t>
            </a:r>
            <a:r>
              <a:rPr lang="es-PE" sz="2000">
                <a:solidFill>
                  <a:schemeClr val="tx2"/>
                </a:solidFill>
              </a:rPr>
              <a:t>funciona.</a:t>
            </a:r>
          </a:p>
          <a:p>
            <a:pPr lvl="1"/>
            <a:endParaRPr lang="es-PE" sz="2000">
              <a:solidFill>
                <a:schemeClr val="tx2"/>
              </a:solidFill>
            </a:endParaRPr>
          </a:p>
          <a:p>
            <a:r>
              <a:rPr lang="es-PE" sz="2000" b="1" i="1">
                <a:solidFill>
                  <a:srgbClr val="000099"/>
                </a:solidFill>
              </a:rPr>
              <a:t>4 </a:t>
            </a:r>
            <a:r>
              <a:rPr lang="es-PE" sz="2000" b="1">
                <a:solidFill>
                  <a:srgbClr val="000099"/>
                </a:solidFill>
              </a:rPr>
              <a:t>Gestión de la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2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Planear, Gestionar y Mejorar el Control de Calidad, el Aseguramiento de la Calidad y la Mejora Continua de Procesos (con un equipo responsable de la mejora).</a:t>
            </a: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 b="1">
                <a:solidFill>
                  <a:schemeClr val="tx2"/>
                </a:solidFill>
              </a:rPr>
              <a:t>Agenda</a:t>
            </a:r>
            <a:endParaRPr lang="es-ES" sz="4400" b="1">
              <a:solidFill>
                <a:schemeClr val="tx2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95288" y="1916113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2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1268413"/>
            <a:ext cx="7608887" cy="47625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33375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3200" dirty="0">
                <a:solidFill>
                  <a:schemeClr val="tx2"/>
                </a:solidFill>
              </a:rPr>
              <a:t>CMMI-NIVELES DE MADUREZ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23850" y="4581525"/>
            <a:ext cx="863600" cy="523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7" name="6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-88900"/>
            <a:ext cx="9480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3200" dirty="0">
                <a:solidFill>
                  <a:schemeClr val="tx2"/>
                </a:solidFill>
              </a:rPr>
              <a:t>CMMI-NIVELES DE MADUREZ     </a:t>
            </a:r>
            <a:endParaRPr lang="es-ES" sz="3200" dirty="0">
              <a:solidFill>
                <a:srgbClr val="FFFF00"/>
              </a:solidFill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865188" y="849313"/>
            <a:ext cx="7640637" cy="5126037"/>
            <a:chOff x="521" y="791"/>
            <a:chExt cx="4853" cy="3229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669" y="3085"/>
              <a:ext cx="9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2 GESTIONADO</a:t>
              </a: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665" y="1929"/>
              <a:ext cx="8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3 DEFINIDO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665" y="1109"/>
              <a:ext cx="15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1600" indent="-101600"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4 GESTIONADO   CUANTITATIVAMENTE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656" y="845"/>
              <a:ext cx="9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5 OPTIMIZADO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2297" y="2830"/>
              <a:ext cx="2354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requerimientos (REQM)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Planificación de proyecto (PP)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Seguimiento y control de proyectos (PMC)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y acuerdo con proveedores (SAM)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Medición y análisis (MA)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Aseguramiento de la calidad de productos y procesos (PPQA)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la configuración (CM)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297" y="1422"/>
              <a:ext cx="2354" cy="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Desarrollo de requerimientos (RD)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Solución técnica (TS)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Integración de producto (PI)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Verificación (VER)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Validación (VAL)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Enfoque en procesos organizacionales (OPF)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Definición de los procesos organizacionales (OPD)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Entrenamiento organizacional (OT)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integrada de proyecto (ISM)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riesgos (RSKM)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Análisis  de decisiones y soluciones (DAR)</a:t>
              </a: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297" y="1098"/>
              <a:ext cx="181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cuantificada de proyectos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Rendimiento de los procesos de la organización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297" y="825"/>
              <a:ext cx="181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Innovación y desarrollo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Análisis causal y soluciones</a:t>
              </a: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521" y="1090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521" y="1382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521" y="2841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521" y="3764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521" y="791"/>
              <a:ext cx="481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659" y="3876"/>
              <a:ext cx="9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1 INICIAL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2290" y="3831"/>
              <a:ext cx="308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Sin áreas de proceso - ¡El trabajo se realiza de alguna manera!</a:t>
              </a:r>
            </a:p>
          </p:txBody>
        </p:sp>
      </p:grpSp>
      <p:pic>
        <p:nvPicPr>
          <p:cNvPr id="21" name="20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08175" y="908050"/>
            <a:ext cx="36353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4400" b="1"/>
              <a:t>Agenda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468313" y="3573463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14282" y="928670"/>
            <a:ext cx="763111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3200" b="1" dirty="0"/>
              <a:t>Resumen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00113" y="1484313"/>
            <a:ext cx="7705725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9138" lvl="1" indent="-365125">
              <a:buFont typeface="Wingdings" pitchFamily="2" charset="2"/>
              <a:buChar char="§"/>
            </a:pPr>
            <a:r>
              <a:rPr lang="es-ES" sz="2000" dirty="0"/>
              <a:t>Como se puede apreciar entre estos dos ciclos de vida que se han presentado, el que más se adecua hasta el momento es el </a:t>
            </a:r>
            <a:r>
              <a:rPr lang="es-ES" sz="2000" dirty="0" smtClean="0"/>
              <a:t>CASCADA.</a:t>
            </a:r>
            <a:endParaRPr lang="es-ES" sz="2000" dirty="0"/>
          </a:p>
          <a:p>
            <a:pPr marL="719138" lvl="1" indent="-365125">
              <a:buFont typeface="Wingdings" pitchFamily="2" charset="2"/>
              <a:buChar char="§"/>
            </a:pPr>
            <a:endParaRPr lang="es-ES" sz="2000" dirty="0"/>
          </a:p>
          <a:p>
            <a:pPr marL="719138" lvl="1" indent="-365125">
              <a:buFont typeface="Wingdings" pitchFamily="2" charset="2"/>
              <a:buChar char="§"/>
            </a:pPr>
            <a:r>
              <a:rPr lang="es-ES" sz="2000" dirty="0"/>
              <a:t>Adicionalmente, se debe conocer bien como es la Metodología de Desarrollo que debe de estar basado necesariamente en un Ciclo de Vida del Software.</a:t>
            </a:r>
          </a:p>
          <a:p>
            <a:pPr marL="719138" lvl="1" indent="-365125">
              <a:buFont typeface="Wingdings" pitchFamily="2" charset="2"/>
              <a:buChar char="§"/>
            </a:pPr>
            <a:endParaRPr lang="es-ES" sz="2000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97575" y="3752850"/>
            <a:ext cx="1952625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40438" y="3657600"/>
            <a:ext cx="18589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Estudio de Requerimientos 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05400" y="4513263"/>
            <a:ext cx="1562100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595938" y="4418013"/>
            <a:ext cx="6619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An</a:t>
            </a:r>
            <a:r>
              <a:rPr lang="es-ES" sz="1000" b="1">
                <a:latin typeface="Times New Roman"/>
                <a:cs typeface="Times New Roman" pitchFamily="18" charset="0"/>
              </a:rPr>
              <a:t>á</a:t>
            </a:r>
            <a:r>
              <a:rPr lang="es-ES" sz="1000" b="1">
                <a:cs typeface="Times New Roman" pitchFamily="18" charset="0"/>
              </a:rPr>
              <a:t>lisis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337425" y="4513263"/>
            <a:ext cx="1560513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842250" y="4418013"/>
            <a:ext cx="6334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Dise</a:t>
            </a:r>
            <a:r>
              <a:rPr lang="es-ES" sz="1000" b="1">
                <a:latin typeface="Times New Roman"/>
                <a:cs typeface="Times New Roman" pitchFamily="18" charset="0"/>
              </a:rPr>
              <a:t>ñ</a:t>
            </a:r>
            <a:r>
              <a:rPr lang="es-ES" sz="1000" b="1">
                <a:cs typeface="Times New Roman" pitchFamily="18" charset="0"/>
              </a:rPr>
              <a:t>o 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 rot="-10730494">
            <a:off x="6704013" y="4732338"/>
            <a:ext cx="558800" cy="171450"/>
          </a:xfrm>
          <a:prstGeom prst="curvedDownArrow">
            <a:avLst>
              <a:gd name="adj1" fmla="val 65185"/>
              <a:gd name="adj2" fmla="val 130370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-43641">
            <a:off x="6723063" y="4443413"/>
            <a:ext cx="557212" cy="173037"/>
          </a:xfrm>
          <a:prstGeom prst="curvedDownArrow">
            <a:avLst>
              <a:gd name="adj1" fmla="val 64404"/>
              <a:gd name="adj2" fmla="val 128808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219825" y="5319713"/>
            <a:ext cx="1562100" cy="287337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550025" y="5222875"/>
            <a:ext cx="9874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Construcci</a:t>
            </a:r>
            <a:r>
              <a:rPr lang="es-ES" sz="1000" b="1">
                <a:latin typeface="Times New Roman"/>
                <a:cs typeface="Times New Roman" pitchFamily="18" charset="0"/>
              </a:rPr>
              <a:t>ó</a:t>
            </a:r>
            <a:r>
              <a:rPr lang="es-ES" sz="1000" b="1">
                <a:cs typeface="Times New Roman" pitchFamily="18" charset="0"/>
              </a:rPr>
              <a:t>n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rot="-2767398">
            <a:off x="7773988" y="5080000"/>
            <a:ext cx="519112" cy="166688"/>
          </a:xfrm>
          <a:prstGeom prst="curvedUpArrow">
            <a:avLst>
              <a:gd name="adj1" fmla="val 62285"/>
              <a:gd name="adj2" fmla="val 124571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6889750" y="409892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6889750" y="507682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 rot="-8449990">
            <a:off x="5718175" y="5076825"/>
            <a:ext cx="501650" cy="173038"/>
          </a:xfrm>
          <a:prstGeom prst="curvedDownArrow">
            <a:avLst>
              <a:gd name="adj1" fmla="val 57981"/>
              <a:gd name="adj2" fmla="val 115963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5978525" y="6113463"/>
            <a:ext cx="1993900" cy="287337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003925" y="6137275"/>
            <a:ext cx="19700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s-ES" sz="1000" b="1">
                <a:cs typeface="Times New Roman" pitchFamily="18" charset="0"/>
              </a:rPr>
              <a:t>Pruebas e Implementaci</a:t>
            </a:r>
            <a:r>
              <a:rPr lang="es-ES" sz="1000" b="1">
                <a:latin typeface="Times New Roman"/>
                <a:cs typeface="Times New Roman" pitchFamily="18" charset="0"/>
              </a:rPr>
              <a:t>ó</a:t>
            </a:r>
            <a:r>
              <a:rPr lang="es-ES" sz="1000" b="1">
                <a:cs typeface="Times New Roman" pitchFamily="18" charset="0"/>
              </a:rPr>
              <a:t>n</a:t>
            </a:r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 rot="-5350062">
            <a:off x="7606506" y="5769769"/>
            <a:ext cx="519113" cy="168275"/>
          </a:xfrm>
          <a:prstGeom prst="curvedUpArrow">
            <a:avLst>
              <a:gd name="adj1" fmla="val 61698"/>
              <a:gd name="adj2" fmla="val 123396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6" name="AutoShape 22"/>
          <p:cNvSpPr>
            <a:spLocks noChangeArrowheads="1"/>
          </p:cNvSpPr>
          <p:nvPr/>
        </p:nvSpPr>
        <p:spPr bwMode="auto">
          <a:xfrm>
            <a:off x="6889750" y="587057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7" name="AutoShape 23"/>
          <p:cNvSpPr>
            <a:spLocks noChangeArrowheads="1"/>
          </p:cNvSpPr>
          <p:nvPr/>
        </p:nvSpPr>
        <p:spPr bwMode="auto">
          <a:xfrm rot="-5257429">
            <a:off x="5876925" y="5770563"/>
            <a:ext cx="519113" cy="166687"/>
          </a:xfrm>
          <a:prstGeom prst="curvedDownArrow">
            <a:avLst>
              <a:gd name="adj1" fmla="val 62286"/>
              <a:gd name="adj2" fmla="val 124572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381000" y="1066800"/>
            <a:ext cx="8305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Se utiliza el (RUP) como proceso principal para el desarrollo de software. Este proceso esta descrito en dos dimensiones:</a:t>
            </a:r>
          </a:p>
          <a:p>
            <a:pPr marL="914400" lvl="1" indent="-457200" algn="just" eaLnBrk="0" hangingPunct="0">
              <a:spcBef>
                <a:spcPct val="20000"/>
              </a:spcBef>
              <a:buFontTx/>
              <a:buChar char="•"/>
            </a:pP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Tiempo,  Representa el aspecto dinámico del proceso, expresado en términos de ciclos, fases, iteraciones e hitos.</a:t>
            </a:r>
          </a:p>
          <a:p>
            <a:pPr marL="914400" lvl="1" indent="-457200" algn="just" eaLnBrk="0" hangingPunct="0">
              <a:spcBef>
                <a:spcPct val="20000"/>
              </a:spcBef>
              <a:buFontTx/>
              <a:buChar char="•"/>
            </a:pP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Contenido, Representa el aspecto estático del proceso, descrito en términos de componentes de proceso, actividades, flujos de trabajo.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– Ciclo de Vida</a:t>
            </a:r>
          </a:p>
        </p:txBody>
      </p:sp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716338"/>
            <a:ext cx="4572000" cy="2571750"/>
          </a:xfrm>
          <a:prstGeom prst="rect">
            <a:avLst/>
          </a:prstGeom>
          <a:noFill/>
        </p:spPr>
      </p:pic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81000" y="3367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Tiempo:</a:t>
            </a:r>
            <a:endParaRPr lang="es-ES" b="1" u="sng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791200" y="33670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Contenido:</a:t>
            </a:r>
            <a:endParaRPr lang="es-ES" b="1" u="sng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28" name="27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54050" y="1833563"/>
          <a:ext cx="7620000" cy="4065587"/>
        </p:xfrm>
        <a:graphic>
          <a:graphicData uri="http://schemas.openxmlformats.org/presentationml/2006/ole">
            <p:oleObj spid="_x0000_s54274" r:id="rId4" imgW="0" imgH="0" progId="CorelDRAW.Graphic.6">
              <p:embed/>
            </p:oleObj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1077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RUP se compone de varios flujos de trabajos paralelos, los cuales, en cada etapa, tienen actividades y entregables establecidos. Dentro de cada fase se pasa por un número definido de iteraciones.</a:t>
            </a:r>
          </a:p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</a:t>
            </a:r>
            <a:endParaRPr lang="es-ES_tradnl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– Ciclo de Vida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810000" y="2228850"/>
            <a:ext cx="5105400" cy="914400"/>
          </a:xfrm>
          <a:custGeom>
            <a:avLst/>
            <a:gdLst>
              <a:gd name="G0" fmla="+- 874 0 0"/>
              <a:gd name="G1" fmla="+- 21600 0 874"/>
              <a:gd name="G2" fmla="+- 21600 0 87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74" y="10800"/>
                </a:moveTo>
                <a:cubicBezTo>
                  <a:pt x="874" y="16282"/>
                  <a:pt x="5318" y="20726"/>
                  <a:pt x="10800" y="20726"/>
                </a:cubicBezTo>
                <a:cubicBezTo>
                  <a:pt x="16282" y="20726"/>
                  <a:pt x="20726" y="16282"/>
                  <a:pt x="20726" y="10800"/>
                </a:cubicBezTo>
                <a:cubicBezTo>
                  <a:pt x="20726" y="5318"/>
                  <a:pt x="16282" y="874"/>
                  <a:pt x="10800" y="874"/>
                </a:cubicBezTo>
                <a:cubicBezTo>
                  <a:pt x="5318" y="874"/>
                  <a:pt x="874" y="5318"/>
                  <a:pt x="874" y="10800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8" name="7 Imagen"/>
          <p:cNvPicPr/>
          <p:nvPr/>
        </p:nvPicPr>
        <p:blipFill>
          <a:blip r:embed="rId5" cstate="print"/>
          <a:srcRect l="6161" t="12390" r="75676" b="77135"/>
          <a:stretch>
            <a:fillRect/>
          </a:stretch>
        </p:blipFill>
        <p:spPr bwMode="auto">
          <a:xfrm>
            <a:off x="71406" y="-24"/>
            <a:ext cx="150019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- Incepción 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30480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4196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57912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16764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1524000" y="7239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403350" y="1649413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Definir la razón de ser y el alcance del proyecto. </a:t>
            </a:r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586038"/>
            <a:ext cx="6713538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- Elaboración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30480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44196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912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16764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2895600" y="9525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371600" y="1684338"/>
            <a:ext cx="63246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Establecer un plan de proyecto y una arquitectura correcta del sistema.</a:t>
            </a:r>
            <a:endParaRPr lang="es-ES" sz="140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593975"/>
            <a:ext cx="6713538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- Construcción 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30480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44196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57912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6764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4343400" y="6286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371600" y="1466850"/>
            <a:ext cx="6324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Desarrollar el sistema a lo largo de una serie de iteraciones. 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270125"/>
            <a:ext cx="6713538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- Transición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30480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4196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7912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6764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715000" y="10668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371600" y="1981200"/>
            <a:ext cx="6324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Traspasar el software desarrollado a la comunidad de usuarios.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3206750"/>
            <a:ext cx="67135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395288" y="2420938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908175" y="620713"/>
            <a:ext cx="30241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4400" b="1"/>
              <a:t>Agenda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846</Words>
  <Application>Microsoft Office PowerPoint</Application>
  <PresentationFormat>Presentación en pantalla (4:3)</PresentationFormat>
  <Paragraphs>240</Paragraphs>
  <Slides>23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Arial Narrow</vt:lpstr>
      <vt:lpstr>Wingdings</vt:lpstr>
      <vt:lpstr>Diseño predeterminado</vt:lpstr>
      <vt:lpstr>CorelDRAW.Graphic.6</vt:lpstr>
      <vt:lpstr>Presentación de Ciclo de Vida en el Desarrollo de Software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Unique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Unique</dc:creator>
  <cp:lastModifiedBy>casa</cp:lastModifiedBy>
  <cp:revision>5</cp:revision>
  <dcterms:created xsi:type="dcterms:W3CDTF">2007-12-19T16:15:09Z</dcterms:created>
  <dcterms:modified xsi:type="dcterms:W3CDTF">2016-08-29T18:28:59Z</dcterms:modified>
</cp:coreProperties>
</file>