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7" r:id="rId2"/>
    <p:sldId id="269" r:id="rId3"/>
    <p:sldId id="261" r:id="rId4"/>
    <p:sldId id="271" r:id="rId5"/>
    <p:sldId id="305" r:id="rId6"/>
    <p:sldId id="306" r:id="rId7"/>
    <p:sldId id="309" r:id="rId8"/>
    <p:sldId id="272" r:id="rId9"/>
    <p:sldId id="273" r:id="rId10"/>
    <p:sldId id="339" r:id="rId11"/>
    <p:sldId id="296" r:id="rId12"/>
    <p:sldId id="297" r:id="rId13"/>
    <p:sldId id="274" r:id="rId14"/>
    <p:sldId id="307" r:id="rId15"/>
    <p:sldId id="298" r:id="rId16"/>
    <p:sldId id="282" r:id="rId17"/>
    <p:sldId id="314" r:id="rId18"/>
    <p:sldId id="326" r:id="rId19"/>
    <p:sldId id="292" r:id="rId20"/>
    <p:sldId id="327" r:id="rId21"/>
    <p:sldId id="335" r:id="rId22"/>
    <p:sldId id="336" r:id="rId23"/>
    <p:sldId id="279" r:id="rId24"/>
    <p:sldId id="285" r:id="rId25"/>
    <p:sldId id="288" r:id="rId26"/>
    <p:sldId id="295" r:id="rId27"/>
    <p:sldId id="342" r:id="rId28"/>
    <p:sldId id="287" r:id="rId29"/>
    <p:sldId id="283" r:id="rId30"/>
    <p:sldId id="304" r:id="rId31"/>
    <p:sldId id="302" r:id="rId3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782C9"/>
    <a:srgbClr val="236F91"/>
    <a:srgbClr val="6FA2DB"/>
    <a:srgbClr val="AAE600"/>
    <a:srgbClr val="B6F600"/>
    <a:srgbClr val="7EB3F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8" autoAdjust="0"/>
    <p:restoredTop sz="88566" autoAdjust="0"/>
  </p:normalViewPr>
  <p:slideViewPr>
    <p:cSldViewPr>
      <p:cViewPr varScale="1">
        <p:scale>
          <a:sx n="92" d="100"/>
          <a:sy n="92" d="100"/>
        </p:scale>
        <p:origin x="17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1AA90-B59D-4FED-8593-82A0859413A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8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E8F630-7242-4E06-8F63-8B3FE9E1517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8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7DAC0-ADA1-494F-9876-D01FB826B3AC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/>
              <a:t>En este 1er separador</a:t>
            </a:r>
            <a:r>
              <a:rPr lang="es-PE"/>
              <a:t> se debe incluir el tema de la presentación y la primera lámina debe ser siempre esta (color amarillo) , </a:t>
            </a:r>
            <a:r>
              <a:rPr lang="es-PE" b="1" u="sng"/>
              <a:t>no usar</a:t>
            </a:r>
            <a:r>
              <a:rPr lang="es-PE"/>
              <a:t> lamina de otro color, ya que este es el color que identifica a la Empresa.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3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3AD1-98E9-470C-A8F9-F70D9FDCFC79}" type="slidenum">
              <a:rPr lang="en-US"/>
              <a:pPr/>
              <a:t>10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31256-7377-4FB1-B25C-4F8D59D39F65}" type="slidenum">
              <a:rPr lang="en-US"/>
              <a:pPr/>
              <a:t>11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80D1-A8AB-4CDA-99F2-FD977BBF5A8F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5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AF092-3489-49EE-8033-F0CB42B12534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489006-9175-41C3-AA6A-96832923386D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72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2B2F8-8508-4B67-8F11-8C095F87059C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9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0E702-C556-4D5A-AFC7-253E0725BD54}" type="slidenum">
              <a:rPr lang="en-US"/>
              <a:pPr/>
              <a:t>16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5F040-F6B7-4E3F-9BD3-042031246580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852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5896-4E2E-4D02-B2EC-DD81059D7E07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283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4B05D-E240-46AE-8254-24AC03D2354F}" type="slidenum">
              <a:rPr lang="en-US"/>
              <a:pPr/>
              <a:t>19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04A83-C4C0-4417-B5EE-9D6919DFCC46}" type="slidenum">
              <a:rPr lang="en-US"/>
              <a:pPr/>
              <a:t>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830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C353-F192-483B-9E46-1A44A65F24D6}" type="slidenum">
              <a:rPr lang="en-US"/>
              <a:pPr/>
              <a:t>20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048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3AB3B-BF35-4410-8A22-14A846A00FE0}" type="slidenum">
              <a:rPr lang="en-US"/>
              <a:pPr/>
              <a:t>21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684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FFD14-5797-4FD3-A7A3-D22D4A67CF3F}" type="slidenum">
              <a:rPr lang="en-US"/>
              <a:pPr/>
              <a:t>22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73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4A4E6-799A-4697-AC5A-F9F090F3CB33}" type="slidenum">
              <a:rPr lang="en-US"/>
              <a:pPr/>
              <a:t>23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C4DE7-2BFA-4C15-A818-BEBAC3341736}" type="slidenum">
              <a:rPr lang="en-US"/>
              <a:pPr/>
              <a:t>24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917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0D36A5-98EC-4984-ADF8-6C24A71B7254}" type="slidenum">
              <a:rPr lang="en-US"/>
              <a:pPr/>
              <a:t>25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05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1AA2E-729F-491C-8689-1434F34CF34F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051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B96DDB-FC77-467B-B550-48B9279E8562}" type="slidenum">
              <a:rPr lang="en-US"/>
              <a:pPr/>
              <a:t>27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8870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4EE39-31EE-44D8-9345-8013C018F4A9}" type="slidenum">
              <a:rPr lang="en-US"/>
              <a:pPr/>
              <a:t>28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08712-8BEE-4E89-A7BD-7BD38D04AA4E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6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F4DFF-0EBE-440A-A39A-D70F55ACEB30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0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FB8E4-6625-4525-9764-07F37428ABBF}" type="slidenum">
              <a:rPr lang="en-US"/>
              <a:pPr/>
              <a:t>30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4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A933-0EA1-4B71-BC3A-B6EE047898F9}" type="slidenum">
              <a:rPr lang="en-US"/>
              <a:pPr/>
              <a:t>31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79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EC084-E988-429C-9337-0875F11A9FF1}" type="slidenum">
              <a:rPr lang="en-US"/>
              <a:pPr/>
              <a:t>4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06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04DA-8A90-4713-A108-34ADBCDD6A08}" type="slidenum">
              <a:rPr lang="en-US"/>
              <a:pPr/>
              <a:t>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8C45C-6AF0-49D3-A602-C19D9A0A6F9F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00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4E8A-E199-400E-B698-96DF3C190292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314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1D22A-BD4A-45D0-978B-EEA40DB3E7E4}" type="slidenum">
              <a:rPr lang="en-US"/>
              <a:pPr/>
              <a:t>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Todas las laminas separadoras de temas deben tener como tipografía la letra Arial y la fuente debe ser 60. </a:t>
            </a:r>
            <a:r>
              <a:rPr lang="es-PE" b="1" u="sng"/>
              <a:t>No retirar</a:t>
            </a:r>
            <a:r>
              <a:rPr lang="es-PE"/>
              <a:t> los pequeños cuadrados que aparecen en esta lamina, ya que estos son parte de la nueva identidad corporativa. Solo </a:t>
            </a:r>
            <a:r>
              <a:rPr lang="es-PE" b="1" u="sng"/>
              <a:t>se debe usar</a:t>
            </a:r>
            <a:r>
              <a:rPr lang="es-PE"/>
              <a:t> la letra arial, de 60 puntos. </a:t>
            </a:r>
            <a:r>
              <a:rPr lang="es-PE" b="1" u="sng"/>
              <a:t>No usar</a:t>
            </a:r>
            <a:r>
              <a:rPr lang="es-PE"/>
              <a:t> otra letra ni tampoco con efecto cursiva.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32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0F8C2-0781-49FB-9C1C-D3C2CAD74B87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24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69C81-9ABF-4CC6-A3B2-64C4404D071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F512-1508-4AAC-8AEA-BDBC9F23DA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63B37-705E-4260-AE73-A49568CF40A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FCD03B-F3A2-4F99-8254-505DF30F427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CF2D2-29EA-4996-968E-AEDF8116767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A4300-6638-4F58-9E54-08648185B7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382DD-FA75-43B0-9A50-11BB257AEAB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F56AC-CC22-4786-8BC7-F1E609518C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E6A13-FC6A-466C-9D7F-520CF9C8FC6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EC091-94C5-4E64-B90C-B3BF961A974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58DFA-7E70-4A4E-98CA-7E86A73F19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5CE-87B0-4E9C-AC92-205CD0A341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786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9D9B00-C417-48F0-A388-3119DABEAEDA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endParaRPr lang="es-ES" sz="140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1400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F6DFF322-5639-4E30-8E34-324B10A26662}" type="slidenum">
              <a:rPr lang="es-ES" sz="1400"/>
              <a:pPr algn="r"/>
              <a:t>‹Nº›</a:t>
            </a:fld>
            <a:endParaRPr lang="es-ES" sz="1400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 flipV="1">
            <a:off x="12398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112871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 flipV="1">
            <a:off x="12398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 flipV="1">
            <a:off x="112871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 flipV="1">
            <a:off x="23685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5" name="Line 21"/>
          <p:cNvSpPr>
            <a:spLocks noChangeShapeType="1"/>
          </p:cNvSpPr>
          <p:nvPr userDrawn="1"/>
        </p:nvSpPr>
        <p:spPr bwMode="auto">
          <a:xfrm flipV="1">
            <a:off x="225742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 flipV="1">
            <a:off x="23685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7" name="Line 23"/>
          <p:cNvSpPr>
            <a:spLocks noChangeShapeType="1"/>
          </p:cNvSpPr>
          <p:nvPr userDrawn="1"/>
        </p:nvSpPr>
        <p:spPr bwMode="auto">
          <a:xfrm flipV="1">
            <a:off x="225742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 flipV="1">
            <a:off x="34972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 flipV="1">
            <a:off x="33861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 flipV="1">
            <a:off x="34972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1" name="Line 27"/>
          <p:cNvSpPr>
            <a:spLocks noChangeShapeType="1"/>
          </p:cNvSpPr>
          <p:nvPr userDrawn="1"/>
        </p:nvSpPr>
        <p:spPr bwMode="auto">
          <a:xfrm flipV="1">
            <a:off x="33861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 rot="5400000" flipV="1">
            <a:off x="3441700" y="68199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 flipV="1">
            <a:off x="46275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451643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5" name="Line 31"/>
          <p:cNvSpPr>
            <a:spLocks noChangeShapeType="1"/>
          </p:cNvSpPr>
          <p:nvPr userDrawn="1"/>
        </p:nvSpPr>
        <p:spPr bwMode="auto">
          <a:xfrm flipV="1">
            <a:off x="46275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 flipV="1">
            <a:off x="451643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7" name="Line 33"/>
          <p:cNvSpPr>
            <a:spLocks noChangeShapeType="1"/>
          </p:cNvSpPr>
          <p:nvPr userDrawn="1"/>
        </p:nvSpPr>
        <p:spPr bwMode="auto">
          <a:xfrm flipV="1">
            <a:off x="57562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64515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 flipV="1">
            <a:off x="57562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 flipV="1">
            <a:off x="564515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1" name="Line 37"/>
          <p:cNvSpPr>
            <a:spLocks noChangeShapeType="1"/>
          </p:cNvSpPr>
          <p:nvPr userDrawn="1"/>
        </p:nvSpPr>
        <p:spPr bwMode="auto">
          <a:xfrm flipV="1">
            <a:off x="8013700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79025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 flipV="1">
            <a:off x="8013700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4" name="Line 40"/>
          <p:cNvSpPr>
            <a:spLocks noChangeShapeType="1"/>
          </p:cNvSpPr>
          <p:nvPr userDrawn="1"/>
        </p:nvSpPr>
        <p:spPr bwMode="auto">
          <a:xfrm flipV="1">
            <a:off x="79025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5" name="Line 41"/>
          <p:cNvSpPr>
            <a:spLocks noChangeShapeType="1"/>
          </p:cNvSpPr>
          <p:nvPr userDrawn="1"/>
        </p:nvSpPr>
        <p:spPr bwMode="auto">
          <a:xfrm flipV="1">
            <a:off x="6884988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 flipV="1">
            <a:off x="6773863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 flipV="1">
            <a:off x="6884988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 flipV="1">
            <a:off x="6773863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69" name="Line 45"/>
          <p:cNvSpPr>
            <a:spLocks noChangeShapeType="1"/>
          </p:cNvSpPr>
          <p:nvPr userDrawn="1"/>
        </p:nvSpPr>
        <p:spPr bwMode="auto">
          <a:xfrm flipV="1">
            <a:off x="9032875" y="17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0" name="Line 46"/>
          <p:cNvSpPr>
            <a:spLocks noChangeShapeType="1"/>
          </p:cNvSpPr>
          <p:nvPr userDrawn="1"/>
        </p:nvSpPr>
        <p:spPr bwMode="auto">
          <a:xfrm rot="5400000" flipV="1">
            <a:off x="9088438" y="730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1" name="Line 47"/>
          <p:cNvSpPr>
            <a:spLocks noChangeShapeType="1"/>
          </p:cNvSpPr>
          <p:nvPr userDrawn="1"/>
        </p:nvSpPr>
        <p:spPr bwMode="auto">
          <a:xfrm rot="5400000" flipV="1">
            <a:off x="9088438" y="11969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072" name="Group 48"/>
          <p:cNvGrpSpPr>
            <a:grpSpLocks/>
          </p:cNvGrpSpPr>
          <p:nvPr userDrawn="1"/>
        </p:nvGrpSpPr>
        <p:grpSpPr bwMode="auto">
          <a:xfrm>
            <a:off x="9032875" y="1123950"/>
            <a:ext cx="93663" cy="93663"/>
            <a:chOff x="5690" y="708"/>
            <a:chExt cx="59" cy="59"/>
          </a:xfrm>
        </p:grpSpPr>
        <p:sp>
          <p:nvSpPr>
            <p:cNvPr id="1073" name="Line 49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74" name="Line 50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5" name="Line 51"/>
          <p:cNvSpPr>
            <a:spLocks noChangeShapeType="1"/>
          </p:cNvSpPr>
          <p:nvPr userDrawn="1"/>
        </p:nvSpPr>
        <p:spPr bwMode="auto">
          <a:xfrm rot="5400000" flipV="1">
            <a:off x="9088438" y="232092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6" name="Line 52"/>
          <p:cNvSpPr>
            <a:spLocks noChangeShapeType="1"/>
          </p:cNvSpPr>
          <p:nvPr userDrawn="1"/>
        </p:nvSpPr>
        <p:spPr bwMode="auto">
          <a:xfrm rot="5400000" flipV="1">
            <a:off x="9088438" y="2209800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7" name="Line 53"/>
          <p:cNvSpPr>
            <a:spLocks noChangeShapeType="1"/>
          </p:cNvSpPr>
          <p:nvPr userDrawn="1"/>
        </p:nvSpPr>
        <p:spPr bwMode="auto">
          <a:xfrm rot="5400000" flipV="1">
            <a:off x="9088438" y="34464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8" name="Line 54"/>
          <p:cNvSpPr>
            <a:spLocks noChangeShapeType="1"/>
          </p:cNvSpPr>
          <p:nvPr userDrawn="1"/>
        </p:nvSpPr>
        <p:spPr bwMode="auto">
          <a:xfrm rot="5400000" flipV="1">
            <a:off x="9088438" y="457041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79" name="Line 55"/>
          <p:cNvSpPr>
            <a:spLocks noChangeShapeType="1"/>
          </p:cNvSpPr>
          <p:nvPr userDrawn="1"/>
        </p:nvSpPr>
        <p:spPr bwMode="auto">
          <a:xfrm rot="5400000" flipV="1">
            <a:off x="9088438" y="5694363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0" name="Line 56"/>
          <p:cNvSpPr>
            <a:spLocks noChangeShapeType="1"/>
          </p:cNvSpPr>
          <p:nvPr userDrawn="1"/>
        </p:nvSpPr>
        <p:spPr bwMode="auto">
          <a:xfrm flipV="1">
            <a:off x="9032875" y="6764338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 rot="5400000" flipV="1">
            <a:off x="9088438" y="6708775"/>
            <a:ext cx="0" cy="76200"/>
          </a:xfrm>
          <a:prstGeom prst="line">
            <a:avLst/>
          </a:prstGeom>
          <a:noFill/>
          <a:ln w="9525">
            <a:solidFill>
              <a:srgbClr val="163B7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82" name="Rectangle 58"/>
          <p:cNvSpPr>
            <a:spLocks noChangeArrowheads="1"/>
          </p:cNvSpPr>
          <p:nvPr userDrawn="1"/>
        </p:nvSpPr>
        <p:spPr bwMode="auto">
          <a:xfrm>
            <a:off x="1258888" y="117475"/>
            <a:ext cx="7770812" cy="1003300"/>
          </a:xfrm>
          <a:prstGeom prst="rect">
            <a:avLst/>
          </a:prstGeom>
          <a:solidFill>
            <a:srgbClr val="163B7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3200" b="1"/>
          </a:p>
        </p:txBody>
      </p:sp>
      <p:grpSp>
        <p:nvGrpSpPr>
          <p:cNvPr id="1199" name="Group 175"/>
          <p:cNvGrpSpPr>
            <a:grpSpLocks/>
          </p:cNvGrpSpPr>
          <p:nvPr userDrawn="1"/>
        </p:nvGrpSpPr>
        <p:grpSpPr bwMode="auto">
          <a:xfrm>
            <a:off x="14288" y="17463"/>
            <a:ext cx="114300" cy="6823075"/>
            <a:chOff x="9" y="11"/>
            <a:chExt cx="72" cy="4298"/>
          </a:xfrm>
        </p:grpSpPr>
        <p:sp>
          <p:nvSpPr>
            <p:cNvPr id="1200" name="Line 176"/>
            <p:cNvSpPr>
              <a:spLocks noChangeShapeType="1"/>
            </p:cNvSpPr>
            <p:nvPr userDrawn="1"/>
          </p:nvSpPr>
          <p:spPr bwMode="auto">
            <a:xfrm flipV="1">
              <a:off x="70" y="1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1" name="Line 177"/>
            <p:cNvSpPr>
              <a:spLocks noChangeShapeType="1"/>
            </p:cNvSpPr>
            <p:nvPr userDrawn="1"/>
          </p:nvSpPr>
          <p:spPr bwMode="auto">
            <a:xfrm rot="5400000" flipV="1">
              <a:off x="35" y="4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2" name="Group 178"/>
            <p:cNvGrpSpPr>
              <a:grpSpLocks/>
            </p:cNvGrpSpPr>
            <p:nvPr userDrawn="1"/>
          </p:nvGrpSpPr>
          <p:grpSpPr bwMode="auto">
            <a:xfrm>
              <a:off x="11" y="708"/>
              <a:ext cx="59" cy="70"/>
              <a:chOff x="11" y="708"/>
              <a:chExt cx="59" cy="70"/>
            </a:xfrm>
          </p:grpSpPr>
          <p:sp>
            <p:nvSpPr>
              <p:cNvPr id="1203" name="Line 17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4" name="Line 18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206" name="Line 182"/>
            <p:cNvSpPr>
              <a:spLocks noChangeShapeType="1"/>
            </p:cNvSpPr>
            <p:nvPr userDrawn="1"/>
          </p:nvSpPr>
          <p:spPr bwMode="auto">
            <a:xfrm flipV="1">
              <a:off x="70" y="4261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07" name="Line 183"/>
            <p:cNvSpPr>
              <a:spLocks noChangeShapeType="1"/>
            </p:cNvSpPr>
            <p:nvPr userDrawn="1"/>
          </p:nvSpPr>
          <p:spPr bwMode="auto">
            <a:xfrm rot="5400000" flipV="1">
              <a:off x="35" y="4226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1208" name="Group 184"/>
            <p:cNvGrpSpPr>
              <a:grpSpLocks/>
            </p:cNvGrpSpPr>
            <p:nvPr userDrawn="1"/>
          </p:nvGrpSpPr>
          <p:grpSpPr bwMode="auto">
            <a:xfrm>
              <a:off x="9" y="2135"/>
              <a:ext cx="59" cy="70"/>
              <a:chOff x="11" y="708"/>
              <a:chExt cx="59" cy="70"/>
            </a:xfrm>
          </p:grpSpPr>
          <p:sp>
            <p:nvSpPr>
              <p:cNvPr id="1209" name="Line 185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0" name="Line 186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1" name="Line 187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2" name="Group 188"/>
            <p:cNvGrpSpPr>
              <a:grpSpLocks/>
            </p:cNvGrpSpPr>
            <p:nvPr userDrawn="1"/>
          </p:nvGrpSpPr>
          <p:grpSpPr bwMode="auto">
            <a:xfrm>
              <a:off x="9" y="1410"/>
              <a:ext cx="59" cy="70"/>
              <a:chOff x="11" y="708"/>
              <a:chExt cx="59" cy="70"/>
            </a:xfrm>
          </p:grpSpPr>
          <p:sp>
            <p:nvSpPr>
              <p:cNvPr id="1213" name="Line 189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4" name="Line 190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5" name="Line 191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22" y="2840"/>
              <a:ext cx="59" cy="70"/>
              <a:chOff x="11" y="708"/>
              <a:chExt cx="59" cy="70"/>
            </a:xfrm>
          </p:grpSpPr>
          <p:sp>
            <p:nvSpPr>
              <p:cNvPr id="1217" name="Line 193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220" name="Group 196"/>
            <p:cNvGrpSpPr>
              <a:grpSpLocks/>
            </p:cNvGrpSpPr>
            <p:nvPr userDrawn="1"/>
          </p:nvGrpSpPr>
          <p:grpSpPr bwMode="auto">
            <a:xfrm>
              <a:off x="22" y="3542"/>
              <a:ext cx="59" cy="70"/>
              <a:chOff x="11" y="708"/>
              <a:chExt cx="59" cy="70"/>
            </a:xfrm>
          </p:grpSpPr>
          <p:sp>
            <p:nvSpPr>
              <p:cNvPr id="1221" name="Line 197"/>
              <p:cNvSpPr>
                <a:spLocks noChangeShapeType="1"/>
              </p:cNvSpPr>
              <p:nvPr userDrawn="1"/>
            </p:nvSpPr>
            <p:spPr bwMode="auto">
              <a:xfrm flipV="1">
                <a:off x="70" y="719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2" name="Line 198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75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223" name="Line 199"/>
              <p:cNvSpPr>
                <a:spLocks noChangeShapeType="1"/>
              </p:cNvSpPr>
              <p:nvPr userDrawn="1"/>
            </p:nvSpPr>
            <p:spPr bwMode="auto">
              <a:xfrm rot="5400000" flipV="1">
                <a:off x="35" y="684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163B7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</p:grpSp>
      <p:grpSp>
        <p:nvGrpSpPr>
          <p:cNvPr id="1224" name="Group 200"/>
          <p:cNvGrpSpPr>
            <a:grpSpLocks/>
          </p:cNvGrpSpPr>
          <p:nvPr userDrawn="1"/>
        </p:nvGrpSpPr>
        <p:grpSpPr bwMode="auto">
          <a:xfrm>
            <a:off x="9036050" y="2255838"/>
            <a:ext cx="93663" cy="93662"/>
            <a:chOff x="5690" y="708"/>
            <a:chExt cx="59" cy="59"/>
          </a:xfrm>
        </p:grpSpPr>
        <p:sp>
          <p:nvSpPr>
            <p:cNvPr id="1225" name="Line 201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6" name="Line 202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27" name="Group 203"/>
          <p:cNvGrpSpPr>
            <a:grpSpLocks/>
          </p:cNvGrpSpPr>
          <p:nvPr userDrawn="1"/>
        </p:nvGrpSpPr>
        <p:grpSpPr bwMode="auto">
          <a:xfrm>
            <a:off x="9015413" y="3357563"/>
            <a:ext cx="93662" cy="93662"/>
            <a:chOff x="5690" y="708"/>
            <a:chExt cx="59" cy="59"/>
          </a:xfrm>
        </p:grpSpPr>
        <p:sp>
          <p:nvSpPr>
            <p:cNvPr id="1228" name="Line 204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29" name="Line 205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0" name="Group 206"/>
          <p:cNvGrpSpPr>
            <a:grpSpLocks/>
          </p:cNvGrpSpPr>
          <p:nvPr userDrawn="1"/>
        </p:nvGrpSpPr>
        <p:grpSpPr bwMode="auto">
          <a:xfrm>
            <a:off x="9015413" y="4487863"/>
            <a:ext cx="93662" cy="93662"/>
            <a:chOff x="5690" y="708"/>
            <a:chExt cx="59" cy="59"/>
          </a:xfrm>
        </p:grpSpPr>
        <p:sp>
          <p:nvSpPr>
            <p:cNvPr id="1231" name="Line 207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2" name="Line 208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3" name="Group 209"/>
          <p:cNvGrpSpPr>
            <a:grpSpLocks/>
          </p:cNvGrpSpPr>
          <p:nvPr userDrawn="1"/>
        </p:nvGrpSpPr>
        <p:grpSpPr bwMode="auto">
          <a:xfrm>
            <a:off x="9015413" y="5589588"/>
            <a:ext cx="93662" cy="93662"/>
            <a:chOff x="5690" y="708"/>
            <a:chExt cx="59" cy="59"/>
          </a:xfrm>
        </p:grpSpPr>
        <p:sp>
          <p:nvSpPr>
            <p:cNvPr id="1234" name="Line 210"/>
            <p:cNvSpPr>
              <a:spLocks noChangeShapeType="1"/>
            </p:cNvSpPr>
            <p:nvPr userDrawn="1"/>
          </p:nvSpPr>
          <p:spPr bwMode="auto">
            <a:xfrm flipV="1">
              <a:off x="5690" y="719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5" name="Line 211"/>
            <p:cNvSpPr>
              <a:spLocks noChangeShapeType="1"/>
            </p:cNvSpPr>
            <p:nvPr userDrawn="1"/>
          </p:nvSpPr>
          <p:spPr bwMode="auto">
            <a:xfrm rot="5400000" flipV="1">
              <a:off x="5725" y="684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36" name="Group 212"/>
          <p:cNvGrpSpPr>
            <a:grpSpLocks/>
          </p:cNvGrpSpPr>
          <p:nvPr userDrawn="1"/>
        </p:nvGrpSpPr>
        <p:grpSpPr bwMode="auto">
          <a:xfrm>
            <a:off x="1116013" y="1125538"/>
            <a:ext cx="111125" cy="93662"/>
            <a:chOff x="3334" y="855"/>
            <a:chExt cx="70" cy="59"/>
          </a:xfrm>
        </p:grpSpPr>
        <p:sp>
          <p:nvSpPr>
            <p:cNvPr id="1237" name="Line 21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8" name="Line 21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39" name="Line 21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0" name="Group 216"/>
          <p:cNvGrpSpPr>
            <a:grpSpLocks/>
          </p:cNvGrpSpPr>
          <p:nvPr userDrawn="1"/>
        </p:nvGrpSpPr>
        <p:grpSpPr bwMode="auto">
          <a:xfrm>
            <a:off x="2268538" y="1125538"/>
            <a:ext cx="111125" cy="93662"/>
            <a:chOff x="3334" y="855"/>
            <a:chExt cx="70" cy="59"/>
          </a:xfrm>
        </p:grpSpPr>
        <p:sp>
          <p:nvSpPr>
            <p:cNvPr id="1241" name="Line 21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2" name="Line 21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3" name="Line 21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4" name="Group 220"/>
          <p:cNvGrpSpPr>
            <a:grpSpLocks/>
          </p:cNvGrpSpPr>
          <p:nvPr userDrawn="1"/>
        </p:nvGrpSpPr>
        <p:grpSpPr bwMode="auto">
          <a:xfrm>
            <a:off x="3381375" y="1125538"/>
            <a:ext cx="111125" cy="93662"/>
            <a:chOff x="3334" y="855"/>
            <a:chExt cx="70" cy="59"/>
          </a:xfrm>
        </p:grpSpPr>
        <p:sp>
          <p:nvSpPr>
            <p:cNvPr id="1245" name="Line 221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6" name="Line 222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47" name="Line 223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48" name="Group 224"/>
          <p:cNvGrpSpPr>
            <a:grpSpLocks/>
          </p:cNvGrpSpPr>
          <p:nvPr userDrawn="1"/>
        </p:nvGrpSpPr>
        <p:grpSpPr bwMode="auto">
          <a:xfrm>
            <a:off x="4500563" y="1125538"/>
            <a:ext cx="111125" cy="93662"/>
            <a:chOff x="3334" y="855"/>
            <a:chExt cx="70" cy="59"/>
          </a:xfrm>
        </p:grpSpPr>
        <p:sp>
          <p:nvSpPr>
            <p:cNvPr id="1249" name="Line 225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0" name="Line 226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1" name="Line 227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2" name="Group 228"/>
          <p:cNvGrpSpPr>
            <a:grpSpLocks/>
          </p:cNvGrpSpPr>
          <p:nvPr userDrawn="1"/>
        </p:nvGrpSpPr>
        <p:grpSpPr bwMode="auto">
          <a:xfrm>
            <a:off x="6765925" y="1125538"/>
            <a:ext cx="111125" cy="93662"/>
            <a:chOff x="3334" y="855"/>
            <a:chExt cx="70" cy="59"/>
          </a:xfrm>
        </p:grpSpPr>
        <p:sp>
          <p:nvSpPr>
            <p:cNvPr id="1253" name="Line 229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4" name="Line 230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5" name="Line 231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56" name="Group 232"/>
          <p:cNvGrpSpPr>
            <a:grpSpLocks/>
          </p:cNvGrpSpPr>
          <p:nvPr userDrawn="1"/>
        </p:nvGrpSpPr>
        <p:grpSpPr bwMode="auto">
          <a:xfrm>
            <a:off x="7885113" y="1125538"/>
            <a:ext cx="111125" cy="93662"/>
            <a:chOff x="3334" y="855"/>
            <a:chExt cx="70" cy="59"/>
          </a:xfrm>
        </p:grpSpPr>
        <p:sp>
          <p:nvSpPr>
            <p:cNvPr id="1257" name="Line 233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8" name="Line 234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59" name="Line 235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260" name="Group 236"/>
          <p:cNvGrpSpPr>
            <a:grpSpLocks/>
          </p:cNvGrpSpPr>
          <p:nvPr userDrawn="1"/>
        </p:nvGrpSpPr>
        <p:grpSpPr bwMode="auto">
          <a:xfrm>
            <a:off x="5651500" y="1125538"/>
            <a:ext cx="111125" cy="93662"/>
            <a:chOff x="3334" y="855"/>
            <a:chExt cx="70" cy="59"/>
          </a:xfrm>
        </p:grpSpPr>
        <p:sp>
          <p:nvSpPr>
            <p:cNvPr id="1261" name="Line 237"/>
            <p:cNvSpPr>
              <a:spLocks noChangeShapeType="1"/>
            </p:cNvSpPr>
            <p:nvPr userDrawn="1"/>
          </p:nvSpPr>
          <p:spPr bwMode="auto">
            <a:xfrm flipV="1">
              <a:off x="340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2" name="Line 238"/>
            <p:cNvSpPr>
              <a:spLocks noChangeShapeType="1"/>
            </p:cNvSpPr>
            <p:nvPr userDrawn="1"/>
          </p:nvSpPr>
          <p:spPr bwMode="auto">
            <a:xfrm flipV="1">
              <a:off x="3334" y="855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263" name="Line 239"/>
            <p:cNvSpPr>
              <a:spLocks noChangeShapeType="1"/>
            </p:cNvSpPr>
            <p:nvPr userDrawn="1"/>
          </p:nvSpPr>
          <p:spPr bwMode="auto">
            <a:xfrm rot="5400000" flipV="1">
              <a:off x="3369" y="890"/>
              <a:ext cx="0" cy="48"/>
            </a:xfrm>
            <a:prstGeom prst="line">
              <a:avLst/>
            </a:prstGeom>
            <a:noFill/>
            <a:ln w="9525">
              <a:solidFill>
                <a:srgbClr val="163B7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slide" Target="slide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" Target="slide20.xml"/><Relationship Id="rId7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8.xml"/><Relationship Id="rId3" Type="http://schemas.openxmlformats.org/officeDocument/2006/relationships/image" Target="../media/image1.jpeg"/><Relationship Id="rId7" Type="http://schemas.openxmlformats.org/officeDocument/2006/relationships/slide" Target="slide11.xml"/><Relationship Id="rId12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5.xml"/><Relationship Id="rId10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image" Target="../media/image3.pn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8.0.1.27.02.I29%20CM%20Indice%20Cambios%20Items%20de%20Configuracion.doc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0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3.emf"/><Relationship Id="rId5" Type="http://schemas.openxmlformats.org/officeDocument/2006/relationships/image" Target="../media/image8.wmf"/><Relationship Id="rId10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3200" y="1333500"/>
            <a:ext cx="76962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>
                <a:solidFill>
                  <a:schemeClr val="bg1"/>
                </a:solidFill>
                <a:ea typeface="ＭＳ Ｐゴシック" pitchFamily="112" charset="-128"/>
              </a:rPr>
              <a:t>Gracias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14300" y="12033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188" y="2781300"/>
            <a:ext cx="76962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 err="1">
                <a:ea typeface="ＭＳ Ｐゴシック" pitchFamily="112" charset="-128"/>
              </a:rPr>
              <a:t>Proceso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Gestión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Configuración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16392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79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0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2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6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7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8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3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4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2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3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504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90467" name="AutoShape 3"/>
          <p:cNvSpPr>
            <a:spLocks noChangeArrowheads="1"/>
          </p:cNvSpPr>
          <p:nvPr/>
        </p:nvSpPr>
        <p:spPr bwMode="auto">
          <a:xfrm>
            <a:off x="179388" y="2994025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Analista (AN)</a:t>
            </a:r>
            <a:endParaRPr lang="es-ES" sz="1400" b="1" dirty="0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2051050" y="2924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(Informe de Actividades, </a:t>
            </a:r>
            <a:r>
              <a:rPr lang="es-PE" sz="1200" dirty="0" err="1"/>
              <a:t>etc</a:t>
            </a:r>
            <a:r>
              <a:rPr lang="es-PE" sz="1200" dirty="0"/>
              <a:t>) de acuerdo a los procedimientos y estándares establecidos.</a:t>
            </a:r>
            <a:endParaRPr lang="es-ES" sz="1200" dirty="0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179388" y="17700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Jefe de Proyecto (JP)</a:t>
            </a:r>
            <a:endParaRPr lang="es-ES" sz="1400" b="1" dirty="0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>
            <a:off x="2051050" y="1700213"/>
            <a:ext cx="6913563" cy="1049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técnicos (análisis, diseño) y de control interno (cronogramas y actas de reunión), de acuerdo a los procedimientos y estándares establecidos.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 que se mantenga la forma y estándares de nomenclatura y </a:t>
            </a:r>
            <a:r>
              <a:rPr lang="es-PE" sz="1200" dirty="0" err="1"/>
              <a:t>versionamiento</a:t>
            </a:r>
            <a:r>
              <a:rPr lang="es-PE" sz="1200" dirty="0"/>
              <a:t> de los entregables.</a:t>
            </a: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28600" y="1355725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4. </a:t>
            </a:r>
            <a:r>
              <a:rPr lang="en-US" sz="6000" dirty="0" err="1">
                <a:ea typeface="ＭＳ Ｐゴシック" pitchFamily="112" charset="-128"/>
              </a:rPr>
              <a:t>Entradas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salidas</a:t>
            </a:r>
            <a:r>
              <a:rPr lang="en-US" sz="6000" dirty="0">
                <a:ea typeface="ＭＳ Ｐゴシック" pitchFamily="112" charset="-128"/>
              </a:rPr>
              <a:t> del</a:t>
            </a: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3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4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5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6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7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8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69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0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1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2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3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4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6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8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0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2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3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4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5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6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7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8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89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0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2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3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6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7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8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0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2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3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4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6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7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8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09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1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2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3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4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7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8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19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0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1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2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3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4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5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6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7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8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29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0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3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4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5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6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7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8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39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0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1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2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3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4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5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6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7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8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49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0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1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2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5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6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7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8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59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0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1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2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3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4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5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6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7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0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4871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Entradas y salidas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179388" y="2058988"/>
            <a:ext cx="2736850" cy="331311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anchor="ctr">
            <a:flatTx/>
          </a:bodyPr>
          <a:lstStyle/>
          <a:p>
            <a:pPr marL="177800" indent="-177800" algn="l"/>
            <a:r>
              <a:rPr lang="es-PE" sz="1400" b="1"/>
              <a:t>Entradas:</a:t>
            </a:r>
            <a:r>
              <a:rPr lang="es-PE" sz="1400"/>
              <a:t/>
            </a:r>
            <a:br>
              <a:rPr lang="es-PE" sz="1400"/>
            </a:br>
            <a:endParaRPr lang="es-PE" sz="500"/>
          </a:p>
          <a:p>
            <a:pPr marL="177800" indent="-177800" algn="l">
              <a:buFontTx/>
              <a:buChar char="•"/>
            </a:pPr>
            <a:r>
              <a:rPr lang="es-PE" sz="1400"/>
              <a:t>Plan del Proyecto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Solicitud de accesos</a:t>
            </a:r>
            <a:endParaRPr lang="es-ES" sz="1400"/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3132138" y="2565400"/>
            <a:ext cx="2519362" cy="2087563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anchor="ctr">
            <a:flatTx/>
          </a:bodyPr>
          <a:lstStyle/>
          <a:p>
            <a:r>
              <a:rPr lang="es-PE" sz="1600" b="1"/>
              <a:t>Gestión de Configuración</a:t>
            </a:r>
            <a:endParaRPr lang="es-ES" sz="1600" b="1"/>
          </a:p>
        </p:txBody>
      </p:sp>
      <p:sp>
        <p:nvSpPr>
          <p:cNvPr id="76820" name="AutoShape 20"/>
          <p:cNvSpPr>
            <a:spLocks noChangeArrowheads="1"/>
          </p:cNvSpPr>
          <p:nvPr/>
        </p:nvSpPr>
        <p:spPr bwMode="auto">
          <a:xfrm>
            <a:off x="6083300" y="2060575"/>
            <a:ext cx="2736850" cy="33131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80000"/>
            </a:schemeClr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177800" indent="-177800" algn="l"/>
            <a:r>
              <a:rPr lang="es-PE" sz="1400" b="1"/>
              <a:t>Salidas: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Repositorio con información </a:t>
            </a:r>
            <a:br>
              <a:rPr lang="es-PE" sz="1400"/>
            </a:br>
            <a:r>
              <a:rPr lang="es-PE" sz="1400"/>
              <a:t>y accesos Actualizado</a:t>
            </a:r>
          </a:p>
          <a:p>
            <a:pPr marL="177800" indent="-177800" algn="l">
              <a:buFontTx/>
              <a:buChar char="•"/>
            </a:pPr>
            <a:r>
              <a:rPr lang="es-PE" sz="1400"/>
              <a:t>Lista de Items de </a:t>
            </a:r>
            <a:br>
              <a:rPr lang="es-PE" sz="1400"/>
            </a:br>
            <a:r>
              <a:rPr lang="es-PE" sz="1400"/>
              <a:t>configuración actualizada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8" grpId="0" animBg="1"/>
      <p:bldP spid="76819" grpId="0" animBg="1"/>
      <p:bldP spid="768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-11113" y="1557338"/>
            <a:ext cx="10009188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5.1 </a:t>
            </a:r>
            <a:r>
              <a:rPr lang="en-US" sz="6000" dirty="0" err="1">
                <a:ea typeface="ＭＳ Ｐゴシック" pitchFamily="112" charset="-128"/>
              </a:rPr>
              <a:t>Subprocesos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584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6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8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89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1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4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595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de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 b="1">
              <a:solidFill>
                <a:schemeClr val="bg1"/>
              </a:solidFill>
            </a:endParaRPr>
          </a:p>
        </p:txBody>
      </p:sp>
      <p:cxnSp>
        <p:nvCxnSpPr>
          <p:cNvPr id="114706" name="AutoShape 18"/>
          <p:cNvCxnSpPr>
            <a:cxnSpLocks noChangeShapeType="1"/>
            <a:stCxn id="114712" idx="2"/>
            <a:endCxn id="0" idx="0"/>
          </p:cNvCxnSpPr>
          <p:nvPr/>
        </p:nvCxnSpPr>
        <p:spPr bwMode="auto">
          <a:xfrm flipH="1">
            <a:off x="1776413" y="2832100"/>
            <a:ext cx="11112" cy="223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1235075" y="1916113"/>
            <a:ext cx="1104900" cy="915987"/>
            <a:chOff x="-23" y="1117"/>
            <a:chExt cx="696" cy="577"/>
          </a:xfrm>
        </p:grpSpPr>
        <p:pic>
          <p:nvPicPr>
            <p:cNvPr id="114711" name="Picture 2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13" name="AutoShape 25"/>
          <p:cNvCxnSpPr>
            <a:cxnSpLocks noChangeShapeType="1"/>
            <a:stCxn id="0" idx="3"/>
          </p:cNvCxnSpPr>
          <p:nvPr/>
        </p:nvCxnSpPr>
        <p:spPr bwMode="auto">
          <a:xfrm flipV="1">
            <a:off x="2171700" y="3324225"/>
            <a:ext cx="46355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14714" name="Group 26"/>
          <p:cNvGrpSpPr>
            <a:grpSpLocks/>
          </p:cNvGrpSpPr>
          <p:nvPr/>
        </p:nvGrpSpPr>
        <p:grpSpPr bwMode="auto">
          <a:xfrm>
            <a:off x="4716463" y="2492375"/>
            <a:ext cx="1104900" cy="706438"/>
            <a:chOff x="2776" y="542"/>
            <a:chExt cx="696" cy="445"/>
          </a:xfrm>
        </p:grpSpPr>
        <p:sp>
          <p:nvSpPr>
            <p:cNvPr id="114715" name="Rectangle 27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Requerimiento Atendido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716" name="Picture 2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7524750" y="2060575"/>
            <a:ext cx="1104900" cy="915988"/>
            <a:chOff x="-23" y="1117"/>
            <a:chExt cx="696" cy="577"/>
          </a:xfrm>
        </p:grpSpPr>
        <p:pic>
          <p:nvPicPr>
            <p:cNvPr id="114718" name="Picture 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719" name="Rectangle 31"/>
            <p:cNvSpPr>
              <a:spLocks noChangeArrowheads="1"/>
            </p:cNvSpPr>
            <p:nvPr/>
          </p:nvSpPr>
          <p:spPr bwMode="auto">
            <a:xfrm>
              <a:off x="-23" y="1450"/>
              <a:ext cx="69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Jefe de Proyecto/Gerente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720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5518150" y="2332038"/>
            <a:ext cx="2243138" cy="371475"/>
          </a:xfrm>
          <a:prstGeom prst="bent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726" name="AutoShape 38"/>
          <p:cNvSpPr>
            <a:spLocks noChangeArrowheads="1"/>
          </p:cNvSpPr>
          <p:nvPr/>
        </p:nvSpPr>
        <p:spPr bwMode="auto">
          <a:xfrm>
            <a:off x="179388" y="6211888"/>
            <a:ext cx="1008062" cy="358775"/>
          </a:xfrm>
          <a:prstGeom prst="flowChartAlternateProcess">
            <a:avLst/>
          </a:prstGeom>
          <a:solidFill>
            <a:srgbClr val="FF6600">
              <a:alpha val="25000"/>
            </a:srgbClr>
          </a:solidFill>
          <a:ln w="25400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</a:t>
            </a:r>
          </a:p>
          <a:p>
            <a:r>
              <a:rPr lang="es-PE" sz="1200" b="1">
                <a:hlinkClick r:id="rId5" action="ppaction://hlinksldjump"/>
              </a:rPr>
              <a:t>subprocesos</a:t>
            </a:r>
            <a:endParaRPr lang="es-ES" sz="1200" b="1"/>
          </a:p>
        </p:txBody>
      </p:sp>
      <p:grpSp>
        <p:nvGrpSpPr>
          <p:cNvPr id="114732" name="Group 44"/>
          <p:cNvGrpSpPr>
            <a:grpSpLocks/>
          </p:cNvGrpSpPr>
          <p:nvPr/>
        </p:nvGrpSpPr>
        <p:grpSpPr bwMode="auto">
          <a:xfrm>
            <a:off x="1309688" y="3055938"/>
            <a:ext cx="935037" cy="830262"/>
            <a:chOff x="2406" y="2206"/>
            <a:chExt cx="589" cy="523"/>
          </a:xfrm>
        </p:grpSpPr>
        <p:pic>
          <p:nvPicPr>
            <p:cNvPr id="114733" name="Picture 4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2406" y="2547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14782" name="Group 94"/>
          <p:cNvGrpSpPr>
            <a:grpSpLocks/>
          </p:cNvGrpSpPr>
          <p:nvPr/>
        </p:nvGrpSpPr>
        <p:grpSpPr bwMode="auto">
          <a:xfrm>
            <a:off x="5672138" y="3644900"/>
            <a:ext cx="963612" cy="1439863"/>
            <a:chOff x="2925" y="1389"/>
            <a:chExt cx="607" cy="726"/>
          </a:xfrm>
        </p:grpSpPr>
        <p:sp>
          <p:nvSpPr>
            <p:cNvPr id="114783" name="Rectangle 95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Auditar items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84" name="Rectangle 96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Configuración</a:t>
              </a:r>
            </a:p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85" name="Rectangle 97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Informe mensual del proyecto</a:t>
              </a:r>
            </a:p>
          </p:txBody>
        </p:sp>
      </p:grpSp>
      <p:cxnSp>
        <p:nvCxnSpPr>
          <p:cNvPr id="114789" name="AutoShape 101"/>
          <p:cNvCxnSpPr>
            <a:cxnSpLocks noChangeShapeType="1"/>
            <a:stCxn id="114795" idx="3"/>
            <a:endCxn id="0" idx="1"/>
          </p:cNvCxnSpPr>
          <p:nvPr/>
        </p:nvCxnSpPr>
        <p:spPr bwMode="auto">
          <a:xfrm flipV="1">
            <a:off x="3663950" y="2703513"/>
            <a:ext cx="1330325" cy="654050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794" name="Group 106"/>
          <p:cNvGrpSpPr>
            <a:grpSpLocks/>
          </p:cNvGrpSpPr>
          <p:nvPr/>
        </p:nvGrpSpPr>
        <p:grpSpPr bwMode="auto">
          <a:xfrm>
            <a:off x="2700338" y="2636838"/>
            <a:ext cx="963612" cy="1439862"/>
            <a:chOff x="2925" y="1389"/>
            <a:chExt cx="607" cy="726"/>
          </a:xfrm>
        </p:grpSpPr>
        <p:sp>
          <p:nvSpPr>
            <p:cNvPr id="114795" name="Rectangle 107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7" action="ppaction://hlinksldjump"/>
                </a:rPr>
                <a:t>Administrar Sistema de Gestión de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14796" name="Rectangle 108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14797" name="Rectangle 109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Reporte Seguimiento GC, Informe GC  </a:t>
              </a:r>
            </a:p>
          </p:txBody>
        </p:sp>
      </p:grpSp>
      <p:cxnSp>
        <p:nvCxnSpPr>
          <p:cNvPr id="114798" name="AutoShape 110"/>
          <p:cNvCxnSpPr>
            <a:cxnSpLocks noChangeShapeType="1"/>
            <a:stCxn id="114797" idx="2"/>
            <a:endCxn id="114783" idx="1"/>
          </p:cNvCxnSpPr>
          <p:nvPr/>
        </p:nvCxnSpPr>
        <p:spPr bwMode="auto">
          <a:xfrm rot="16200000" flipH="1">
            <a:off x="4283075" y="2976563"/>
            <a:ext cx="288925" cy="2489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4801" name="Group 113"/>
          <p:cNvGrpSpPr>
            <a:grpSpLocks/>
          </p:cNvGrpSpPr>
          <p:nvPr/>
        </p:nvGrpSpPr>
        <p:grpSpPr bwMode="auto">
          <a:xfrm>
            <a:off x="5618163" y="5437188"/>
            <a:ext cx="1104900" cy="706437"/>
            <a:chOff x="2776" y="542"/>
            <a:chExt cx="696" cy="445"/>
          </a:xfrm>
        </p:grpSpPr>
        <p:sp>
          <p:nvSpPr>
            <p:cNvPr id="114802" name="Rectangle 114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Informe mensual de auditoría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14803" name="Picture 1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14804" name="Group 116"/>
          <p:cNvGrpSpPr>
            <a:grpSpLocks/>
          </p:cNvGrpSpPr>
          <p:nvPr/>
        </p:nvGrpSpPr>
        <p:grpSpPr bwMode="auto">
          <a:xfrm>
            <a:off x="7092950" y="5373688"/>
            <a:ext cx="1104900" cy="817562"/>
            <a:chOff x="-23" y="1117"/>
            <a:chExt cx="696" cy="515"/>
          </a:xfrm>
        </p:grpSpPr>
        <p:pic>
          <p:nvPicPr>
            <p:cNvPr id="114805" name="Picture 11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14806" name="Rectangle 118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14807" name="AutoShape 119"/>
          <p:cNvCxnSpPr>
            <a:cxnSpLocks noChangeShapeType="1"/>
            <a:stCxn id="114785" idx="2"/>
            <a:endCxn id="0" idx="0"/>
          </p:cNvCxnSpPr>
          <p:nvPr/>
        </p:nvCxnSpPr>
        <p:spPr bwMode="auto">
          <a:xfrm rot="16200000" flipH="1">
            <a:off x="5980113" y="5259388"/>
            <a:ext cx="352425" cy="3175"/>
          </a:xfrm>
          <a:prstGeom prst="bentConnector3">
            <a:avLst>
              <a:gd name="adj1" fmla="val 4955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8" name="AutoShape 120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6419850" y="5645150"/>
            <a:ext cx="909638" cy="3175"/>
          </a:xfrm>
          <a:prstGeom prst="bentConnector3">
            <a:avLst>
              <a:gd name="adj1" fmla="val 49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4809" name="AutoShape 121"/>
          <p:cNvCxnSpPr>
            <a:cxnSpLocks noChangeShapeType="1"/>
            <a:stCxn id="114715" idx="2"/>
            <a:endCxn id="114784" idx="0"/>
          </p:cNvCxnSpPr>
          <p:nvPr/>
        </p:nvCxnSpPr>
        <p:spPr bwMode="auto">
          <a:xfrm rot="16200000" flipH="1">
            <a:off x="5488782" y="2978944"/>
            <a:ext cx="446087" cy="885825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4810" name="Line 122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736" name="Group 912"/>
          <p:cNvGraphicFramePr>
            <a:graphicFrameLocks noGrp="1"/>
          </p:cNvGraphicFramePr>
          <p:nvPr>
            <p:ph sz="half" idx="1"/>
          </p:nvPr>
        </p:nvGraphicFramePr>
        <p:xfrm>
          <a:off x="395288" y="1412875"/>
          <a:ext cx="8412162" cy="3846576"/>
        </p:xfrm>
        <a:graphic>
          <a:graphicData uri="http://schemas.openxmlformats.org/drawingml/2006/table">
            <a:tbl>
              <a:tblPr/>
              <a:tblGrid>
                <a:gridCol w="328612"/>
                <a:gridCol w="1125538"/>
                <a:gridCol w="1379537"/>
                <a:gridCol w="2998788"/>
                <a:gridCol w="1366837"/>
                <a:gridCol w="12128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del Subproceso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Aplica a la administración y control del sistema de gestión configuración, optimización del proceso, herramientas de control (Google Code, VSS), recursos, infraestructura, certificaciones.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Plan del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Cronograma del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 gestionado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Configuración/ Gestor de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Auditar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Confronta el grado de cumplimiento de la configuración definida, frente a los documentos elaborados durante la gestión de proyectos con el cliente, de acuerdo a la lista de ítems de configuración.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Toma como input las revisiones de QA producto para determinar el grado de cumplimiento de la gestión de la configuración, y consolida los resultados para el informe mensual del proyecto en la sección “Gestión de configuración”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26.02.R13 Revisión de QA Producto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Informe mensual del proyecto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625" name="Text Box 801"/>
          <p:cNvSpPr txBox="1">
            <a:spLocks noChangeArrowheads="1"/>
          </p:cNvSpPr>
          <p:nvPr/>
        </p:nvSpPr>
        <p:spPr bwMode="auto">
          <a:xfrm>
            <a:off x="1352550" y="188913"/>
            <a:ext cx="76120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Sub procesos del proceso </a:t>
            </a:r>
          </a:p>
          <a:p>
            <a:pPr algn="l">
              <a:lnSpc>
                <a:spcPct val="90000"/>
              </a:lnSpc>
            </a:pPr>
            <a:r>
              <a:rPr lang="es-PE" sz="3200">
                <a:solidFill>
                  <a:schemeClr val="bg1"/>
                </a:solidFill>
              </a:rPr>
              <a:t>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78668" name="Line 84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648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5.2 </a:t>
            </a:r>
            <a:r>
              <a:rPr lang="en-US" sz="6000" dirty="0" err="1">
                <a:ea typeface="ＭＳ Ｐゴシック" pitchFamily="112" charset="-128"/>
              </a:rPr>
              <a:t>Actividades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2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3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4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5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6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7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8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69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0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1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2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3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4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5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2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3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4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5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6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7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8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199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0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1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2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4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5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6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7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6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7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0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1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41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66950" y="1771650"/>
            <a:ext cx="1296988" cy="1657350"/>
            <a:chOff x="1474" y="1389"/>
            <a:chExt cx="607" cy="726"/>
          </a:xfrm>
        </p:grpSpPr>
        <p:sp>
          <p:nvSpPr>
            <p:cNvPr id="130052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  <a:hlinkClick r:id="rId3" action="ppaction://hlinksldjump"/>
                </a:rPr>
                <a:t>Gestionar Configuración del Proyecto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Plan de GC</a:t>
              </a:r>
            </a:p>
          </p:txBody>
        </p:sp>
      </p:grpSp>
      <p:grpSp>
        <p:nvGrpSpPr>
          <p:cNvPr id="130062" name="Group 14"/>
          <p:cNvGrpSpPr>
            <a:grpSpLocks/>
          </p:cNvGrpSpPr>
          <p:nvPr/>
        </p:nvGrpSpPr>
        <p:grpSpPr bwMode="auto">
          <a:xfrm>
            <a:off x="468313" y="3154363"/>
            <a:ext cx="1104900" cy="608012"/>
            <a:chOff x="-23" y="1776"/>
            <a:chExt cx="696" cy="383"/>
          </a:xfrm>
        </p:grpSpPr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064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068" name="AutoShape 20"/>
          <p:cNvCxnSpPr>
            <a:cxnSpLocks noChangeShapeType="1"/>
            <a:stCxn id="0" idx="3"/>
            <a:endCxn id="130052" idx="1"/>
          </p:cNvCxnSpPr>
          <p:nvPr/>
        </p:nvCxnSpPr>
        <p:spPr bwMode="auto">
          <a:xfrm flipV="1">
            <a:off x="1270000" y="2601913"/>
            <a:ext cx="996950" cy="763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30069" name="AutoShape 21"/>
          <p:cNvCxnSpPr>
            <a:cxnSpLocks noChangeShapeType="1"/>
            <a:stCxn id="130150" idx="2"/>
            <a:endCxn id="0" idx="0"/>
          </p:cNvCxnSpPr>
          <p:nvPr/>
        </p:nvCxnSpPr>
        <p:spPr bwMode="auto">
          <a:xfrm flipH="1">
            <a:off x="1008063" y="2682875"/>
            <a:ext cx="1587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074" name="AutoShape 26"/>
          <p:cNvSpPr>
            <a:spLocks noChangeArrowheads="1"/>
          </p:cNvSpPr>
          <p:nvPr/>
        </p:nvSpPr>
        <p:spPr bwMode="auto">
          <a:xfrm>
            <a:off x="179388" y="6140450"/>
            <a:ext cx="1079500" cy="358775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5" action="ppaction://hlinksldjump"/>
              </a:rPr>
              <a:t>Detalle </a:t>
            </a:r>
          </a:p>
          <a:p>
            <a:r>
              <a:rPr lang="es-PE" sz="1200" b="1">
                <a:hlinkClick r:id="rId5" action="ppaction://hlinksldjump"/>
              </a:rPr>
              <a:t>Actividad</a:t>
            </a:r>
            <a:endParaRPr lang="es-ES" sz="1200" b="1"/>
          </a:p>
        </p:txBody>
      </p:sp>
      <p:grpSp>
        <p:nvGrpSpPr>
          <p:cNvPr id="130138" name="Group 90"/>
          <p:cNvGrpSpPr>
            <a:grpSpLocks/>
          </p:cNvGrpSpPr>
          <p:nvPr/>
        </p:nvGrpSpPr>
        <p:grpSpPr bwMode="auto">
          <a:xfrm>
            <a:off x="7524750" y="2390775"/>
            <a:ext cx="1104900" cy="706438"/>
            <a:chOff x="2776" y="542"/>
            <a:chExt cx="696" cy="445"/>
          </a:xfrm>
        </p:grpSpPr>
        <p:sp>
          <p:nvSpPr>
            <p:cNvPr id="130139" name="Rectangle 91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40" name="Picture 9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grpSp>
        <p:nvGrpSpPr>
          <p:cNvPr id="130141" name="Group 93"/>
          <p:cNvGrpSpPr>
            <a:grpSpLocks/>
          </p:cNvGrpSpPr>
          <p:nvPr/>
        </p:nvGrpSpPr>
        <p:grpSpPr bwMode="auto">
          <a:xfrm>
            <a:off x="7524750" y="3657600"/>
            <a:ext cx="1104900" cy="817563"/>
            <a:chOff x="-23" y="1117"/>
            <a:chExt cx="696" cy="515"/>
          </a:xfrm>
        </p:grpSpPr>
        <p:pic>
          <p:nvPicPr>
            <p:cNvPr id="130142" name="Picture 9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30143" name="Rectangle 95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30144" name="AutoShape 96"/>
          <p:cNvCxnSpPr>
            <a:cxnSpLocks noChangeShapeType="1"/>
            <a:stCxn id="130139" idx="2"/>
            <a:endCxn id="0" idx="0"/>
          </p:cNvCxnSpPr>
          <p:nvPr/>
        </p:nvCxnSpPr>
        <p:spPr bwMode="auto">
          <a:xfrm>
            <a:off x="8077200" y="3097213"/>
            <a:ext cx="0" cy="560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47" name="AutoShape 99"/>
          <p:cNvSpPr>
            <a:spLocks noChangeArrowheads="1"/>
          </p:cNvSpPr>
          <p:nvPr/>
        </p:nvSpPr>
        <p:spPr bwMode="auto">
          <a:xfrm>
            <a:off x="7092950" y="6237288"/>
            <a:ext cx="1008063" cy="360362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7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30148" name="Group 100"/>
          <p:cNvGrpSpPr>
            <a:grpSpLocks/>
          </p:cNvGrpSpPr>
          <p:nvPr/>
        </p:nvGrpSpPr>
        <p:grpSpPr bwMode="auto">
          <a:xfrm>
            <a:off x="541338" y="1962150"/>
            <a:ext cx="935037" cy="720725"/>
            <a:chOff x="476" y="3294"/>
            <a:chExt cx="589" cy="454"/>
          </a:xfrm>
        </p:grpSpPr>
        <p:pic>
          <p:nvPicPr>
            <p:cNvPr id="130149" name="Picture 10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0150" name="Rectangle 102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130151" name="Group 103"/>
          <p:cNvGrpSpPr>
            <a:grpSpLocks/>
          </p:cNvGrpSpPr>
          <p:nvPr/>
        </p:nvGrpSpPr>
        <p:grpSpPr bwMode="auto">
          <a:xfrm>
            <a:off x="4886325" y="4119563"/>
            <a:ext cx="1341438" cy="1657350"/>
            <a:chOff x="2925" y="1389"/>
            <a:chExt cx="607" cy="726"/>
          </a:xfrm>
        </p:grpSpPr>
        <p:sp>
          <p:nvSpPr>
            <p:cNvPr id="130152" name="Rectangle 104"/>
            <p:cNvSpPr>
              <a:spLocks noChangeArrowheads="1"/>
            </p:cNvSpPr>
            <p:nvPr/>
          </p:nvSpPr>
          <p:spPr bwMode="auto">
            <a:xfrm>
              <a:off x="2925" y="1546"/>
              <a:ext cx="607" cy="413"/>
            </a:xfrm>
            <a:prstGeom prst="rect">
              <a:avLst/>
            </a:prstGeom>
            <a:noFill/>
            <a:ln w="9525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Gestionar solicitudes de accesos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30153" name="Rectangle 105"/>
            <p:cNvSpPr>
              <a:spLocks noChangeArrowheads="1"/>
            </p:cNvSpPr>
            <p:nvPr/>
          </p:nvSpPr>
          <p:spPr bwMode="auto">
            <a:xfrm>
              <a:off x="2925" y="1389"/>
              <a:ext cx="607" cy="159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(3)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30154" name="Rectangle 106"/>
            <p:cNvSpPr>
              <a:spLocks noChangeArrowheads="1"/>
            </p:cNvSpPr>
            <p:nvPr/>
          </p:nvSpPr>
          <p:spPr bwMode="auto">
            <a:xfrm>
              <a:off x="2925" y="1959"/>
              <a:ext cx="607" cy="156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Formato de Solicitud de Accesos</a:t>
              </a:r>
            </a:p>
          </p:txBody>
        </p:sp>
      </p:grpSp>
      <p:cxnSp>
        <p:nvCxnSpPr>
          <p:cNvPr id="130156" name="AutoShape 108"/>
          <p:cNvCxnSpPr>
            <a:cxnSpLocks noChangeShapeType="1"/>
            <a:stCxn id="130052" idx="3"/>
            <a:endCxn id="0" idx="1"/>
          </p:cNvCxnSpPr>
          <p:nvPr/>
        </p:nvCxnSpPr>
        <p:spPr bwMode="auto">
          <a:xfrm>
            <a:off x="3563938" y="2601913"/>
            <a:ext cx="423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0157" name="Group 109"/>
          <p:cNvGrpSpPr>
            <a:grpSpLocks/>
          </p:cNvGrpSpPr>
          <p:nvPr/>
        </p:nvGrpSpPr>
        <p:grpSpPr bwMode="auto">
          <a:xfrm>
            <a:off x="7527925" y="4738688"/>
            <a:ext cx="1104900" cy="706437"/>
            <a:chOff x="2776" y="542"/>
            <a:chExt cx="696" cy="445"/>
          </a:xfrm>
        </p:grpSpPr>
        <p:sp>
          <p:nvSpPr>
            <p:cNvPr id="130158" name="Rectangle 110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Accesos gestionados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30159" name="Picture 1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30160" name="AutoShape 112"/>
          <p:cNvCxnSpPr>
            <a:cxnSpLocks noChangeShapeType="1"/>
            <a:stCxn id="130152" idx="3"/>
            <a:endCxn id="0" idx="1"/>
          </p:cNvCxnSpPr>
          <p:nvPr/>
        </p:nvCxnSpPr>
        <p:spPr bwMode="auto">
          <a:xfrm>
            <a:off x="6227763" y="4949825"/>
            <a:ext cx="157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0161" name="AutoShape 113"/>
          <p:cNvCxnSpPr>
            <a:cxnSpLocks noChangeShapeType="1"/>
            <a:stCxn id="0" idx="0"/>
            <a:endCxn id="130143" idx="2"/>
          </p:cNvCxnSpPr>
          <p:nvPr/>
        </p:nvCxnSpPr>
        <p:spPr bwMode="auto">
          <a:xfrm flipV="1">
            <a:off x="8067675" y="4475163"/>
            <a:ext cx="95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0162" name="Line 114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130163" name="AutoShape 115"/>
          <p:cNvCxnSpPr>
            <a:cxnSpLocks noChangeShapeType="1"/>
            <a:stCxn id="130054" idx="2"/>
            <a:endCxn id="130152" idx="1"/>
          </p:cNvCxnSpPr>
          <p:nvPr/>
        </p:nvCxnSpPr>
        <p:spPr bwMode="auto">
          <a:xfrm rot="16200000" flipH="1">
            <a:off x="3140869" y="3204369"/>
            <a:ext cx="1520825" cy="19700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906" name="Group 210"/>
          <p:cNvGraphicFramePr>
            <a:graphicFrameLocks noGrp="1"/>
          </p:cNvGraphicFramePr>
          <p:nvPr>
            <p:ph sz="half" idx="1"/>
          </p:nvPr>
        </p:nvGraphicFramePr>
        <p:xfrm>
          <a:off x="179388" y="1484313"/>
          <a:ext cx="8713787" cy="2818130"/>
        </p:xfrm>
        <a:graphic>
          <a:graphicData uri="http://schemas.openxmlformats.org/drawingml/2006/table">
            <a:tbl>
              <a:tblPr/>
              <a:tblGrid>
                <a:gridCol w="341312"/>
                <a:gridCol w="1163638"/>
                <a:gridCol w="1430337"/>
                <a:gridCol w="3041650"/>
                <a:gridCol w="1368425"/>
                <a:gridCol w="13684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Actividad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Configuración del Proyecto.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en elaborar, modificar, verificar el tratamiento, vigencia, versionamiento, optimización y mejora de los documentos de trabajo de los distintos tipos de proyecto.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Documentación de Trabajo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atiende las solicitudes de accesos a los repositorios enviadas por los Jefes de Proyecto o Gerente de Servicio en los formatos “26.02.R09 Formato de Solicitud de Accesos.xls”.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Solicitud de  Acceso Atendida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43" name="AutoShape 47"/>
          <p:cNvSpPr>
            <a:spLocks noChangeArrowheads="1"/>
          </p:cNvSpPr>
          <p:nvPr/>
        </p:nvSpPr>
        <p:spPr bwMode="auto">
          <a:xfrm>
            <a:off x="179388" y="6165850"/>
            <a:ext cx="1008062" cy="287338"/>
          </a:xfrm>
          <a:prstGeom prst="flowChartAlternateProcess">
            <a:avLst/>
          </a:prstGeom>
          <a:solidFill>
            <a:schemeClr val="folHlink">
              <a:alpha val="25000"/>
            </a:schemeClr>
          </a:solidFill>
          <a:ln w="25400" algn="ctr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  <p:sp>
        <p:nvSpPr>
          <p:cNvPr id="157766" name="Text Box 70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Actividades del subproceso Administrar Sistema de Gestión de la Configuración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7866" name="Line 170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588" y="1557338"/>
            <a:ext cx="94329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5. </a:t>
            </a:r>
            <a:r>
              <a:rPr lang="en-US" sz="6000" dirty="0" err="1">
                <a:ea typeface="ＭＳ Ｐゴシック" pitchFamily="112" charset="-128"/>
              </a:rPr>
              <a:t>Descripción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5.3 </a:t>
            </a:r>
            <a:r>
              <a:rPr lang="en-US" sz="6000" dirty="0" err="1">
                <a:ea typeface="ＭＳ Ｐゴシック" pitchFamily="112" charset="-128"/>
              </a:rPr>
              <a:t>Tareas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7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331913" y="188913"/>
            <a:ext cx="20335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Contenido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29699" name="Picture 3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592387" cy="5472112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132138" y="1211263"/>
            <a:ext cx="4951412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4" action="ppaction://hlinksldjump"/>
              </a:rPr>
              <a:t>Objetivo y alcance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5" action="ppaction://hlinksldjump"/>
              </a:rPr>
              <a:t>Términos y definiciones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6" action="ppaction://hlinksldjump"/>
              </a:rPr>
              <a:t>Roles y responsabilidades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  <a:hlinkClick r:id="rId7" action="ppaction://hlinksldjump"/>
              </a:rPr>
              <a:t>Entradas y salidas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  <a:buFontTx/>
              <a:buAutoNum type="arabicPeriod"/>
            </a:pPr>
            <a:r>
              <a:rPr lang="es-PE" sz="2400">
                <a:solidFill>
                  <a:srgbClr val="0066CC"/>
                </a:solidFill>
              </a:rPr>
              <a:t>Descripción del proceso</a:t>
            </a: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8" action="ppaction://hlinksldjump"/>
              </a:rPr>
              <a:t>5.1 Subprocesos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9" action="ppaction://hlinksldjump"/>
              </a:rPr>
              <a:t>5.2 Actividades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	</a:t>
            </a:r>
            <a:r>
              <a:rPr lang="es-PE" sz="2400">
                <a:solidFill>
                  <a:srgbClr val="0066CC"/>
                </a:solidFill>
                <a:hlinkClick r:id="rId10" action="ppaction://hlinksldjump"/>
              </a:rPr>
              <a:t>5.3 Tareas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6. </a:t>
            </a:r>
            <a:r>
              <a:rPr lang="es-PE" sz="2400">
                <a:solidFill>
                  <a:srgbClr val="0066CC"/>
                </a:solidFill>
                <a:hlinkClick r:id="rId11" action="ppaction://hlinksldjump"/>
              </a:rPr>
              <a:t>Métricas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7. </a:t>
            </a:r>
            <a:r>
              <a:rPr lang="es-PE" sz="2400">
                <a:solidFill>
                  <a:srgbClr val="0066CC"/>
                </a:solidFill>
                <a:hlinkClick r:id="rId12" action="ppaction://hlinksldjump"/>
              </a:rPr>
              <a:t>Artefactos del proceso</a:t>
            </a:r>
            <a:endParaRPr lang="es-PE" sz="2400">
              <a:solidFill>
                <a:srgbClr val="0066CC"/>
              </a:solidFill>
            </a:endParaRPr>
          </a:p>
          <a:p>
            <a:pPr marL="342900" indent="-342900" algn="l">
              <a:lnSpc>
                <a:spcPct val="130000"/>
              </a:lnSpc>
            </a:pPr>
            <a:r>
              <a:rPr lang="es-PE" sz="2400">
                <a:solidFill>
                  <a:srgbClr val="0066CC"/>
                </a:solidFill>
              </a:rPr>
              <a:t>8. </a:t>
            </a:r>
            <a:r>
              <a:rPr lang="es-PE" sz="2400">
                <a:solidFill>
                  <a:srgbClr val="0066CC"/>
                </a:solidFill>
                <a:hlinkClick r:id="rId13" action="ppaction://hlinksldjump"/>
              </a:rPr>
              <a:t>Historial de revisiones</a:t>
            </a:r>
            <a:endParaRPr lang="en-US" sz="24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7" name="Group 3"/>
          <p:cNvGrpSpPr>
            <a:grpSpLocks/>
          </p:cNvGrpSpPr>
          <p:nvPr/>
        </p:nvGrpSpPr>
        <p:grpSpPr bwMode="auto">
          <a:xfrm>
            <a:off x="3427413" y="2205038"/>
            <a:ext cx="1289050" cy="1295400"/>
            <a:chOff x="1474" y="1389"/>
            <a:chExt cx="607" cy="726"/>
          </a:xfrm>
        </p:grpSpPr>
        <p:sp>
          <p:nvSpPr>
            <p:cNvPr id="159748" name="Rectangle 4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Verificar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49" name="Rectangle 5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(3) Gerente de Servicio / </a:t>
              </a:r>
            </a:p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Jefe de Proyecto 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753" name="Group 9"/>
          <p:cNvGrpSpPr>
            <a:grpSpLocks/>
          </p:cNvGrpSpPr>
          <p:nvPr/>
        </p:nvGrpSpPr>
        <p:grpSpPr bwMode="auto">
          <a:xfrm>
            <a:off x="395288" y="2781300"/>
            <a:ext cx="1104900" cy="608013"/>
            <a:chOff x="-23" y="1776"/>
            <a:chExt cx="696" cy="383"/>
          </a:xfrm>
        </p:grpSpPr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-23" y="2039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755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" y="1776"/>
              <a:ext cx="330" cy="266"/>
            </a:xfrm>
            <a:prstGeom prst="rect">
              <a:avLst/>
            </a:prstGeom>
            <a:noFill/>
          </p:spPr>
        </p:pic>
      </p:grpSp>
      <p:cxnSp>
        <p:nvCxnSpPr>
          <p:cNvPr id="159759" name="AutoShape 15"/>
          <p:cNvCxnSpPr>
            <a:cxnSpLocks noChangeShapeType="1"/>
            <a:stCxn id="159754" idx="2"/>
            <a:endCxn id="159843" idx="0"/>
          </p:cNvCxnSpPr>
          <p:nvPr/>
        </p:nvCxnSpPr>
        <p:spPr bwMode="auto">
          <a:xfrm>
            <a:off x="947738" y="3389313"/>
            <a:ext cx="23812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760" name="AutoShape 16"/>
          <p:cNvCxnSpPr>
            <a:cxnSpLocks noChangeShapeType="1"/>
            <a:stCxn id="159852" idx="2"/>
            <a:endCxn id="0" idx="0"/>
          </p:cNvCxnSpPr>
          <p:nvPr/>
        </p:nvCxnSpPr>
        <p:spPr bwMode="auto">
          <a:xfrm>
            <a:off x="915988" y="24003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79388" y="6165850"/>
            <a:ext cx="1079500" cy="358775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4" action="ppaction://hlinksldjump"/>
              </a:rPr>
              <a:t>Detalle </a:t>
            </a:r>
          </a:p>
          <a:p>
            <a:r>
              <a:rPr lang="es-PE" sz="1200" b="1">
                <a:hlinkClick r:id="rId4" action="ppaction://hlinksldjump"/>
              </a:rPr>
              <a:t>Tareas</a:t>
            </a:r>
            <a:endParaRPr lang="es-ES" sz="1200" b="1"/>
          </a:p>
        </p:txBody>
      </p:sp>
      <p:cxnSp>
        <p:nvCxnSpPr>
          <p:cNvPr id="159777" name="AutoShape 33"/>
          <p:cNvCxnSpPr>
            <a:cxnSpLocks noChangeShapeType="1"/>
            <a:stCxn id="159830" idx="3"/>
            <a:endCxn id="159786" idx="1"/>
          </p:cNvCxnSpPr>
          <p:nvPr/>
        </p:nvCxnSpPr>
        <p:spPr bwMode="auto">
          <a:xfrm>
            <a:off x="6229350" y="2852738"/>
            <a:ext cx="2159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785" name="Group 41"/>
          <p:cNvGrpSpPr>
            <a:grpSpLocks/>
          </p:cNvGrpSpPr>
          <p:nvPr/>
        </p:nvGrpSpPr>
        <p:grpSpPr bwMode="auto">
          <a:xfrm>
            <a:off x="6445250" y="2205038"/>
            <a:ext cx="1296988" cy="1295400"/>
            <a:chOff x="1474" y="1389"/>
            <a:chExt cx="607" cy="726"/>
          </a:xfrm>
        </p:grpSpPr>
        <p:sp>
          <p:nvSpPr>
            <p:cNvPr id="159786" name="Rectangle 42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Cargar y configurar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787" name="Rectangle 43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(5)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788" name="Rectangle 44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LIC / Repositorio</a:t>
              </a:r>
            </a:p>
          </p:txBody>
        </p:sp>
      </p:grpSp>
      <p:grpSp>
        <p:nvGrpSpPr>
          <p:cNvPr id="159799" name="Group 55"/>
          <p:cNvGrpSpPr>
            <a:grpSpLocks/>
          </p:cNvGrpSpPr>
          <p:nvPr/>
        </p:nvGrpSpPr>
        <p:grpSpPr bwMode="auto">
          <a:xfrm>
            <a:off x="6445250" y="3717925"/>
            <a:ext cx="1296988" cy="1295400"/>
            <a:chOff x="1474" y="1389"/>
            <a:chExt cx="607" cy="726"/>
          </a:xfrm>
        </p:grpSpPr>
        <p:sp>
          <p:nvSpPr>
            <p:cNvPr id="159800" name="Rectangle 5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Publicar y dar seguimiento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01" name="Rectangle 5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(6)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02" name="Rectangle 5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grpSp>
        <p:nvGrpSpPr>
          <p:cNvPr id="159806" name="Group 62"/>
          <p:cNvGrpSpPr>
            <a:grpSpLocks/>
          </p:cNvGrpSpPr>
          <p:nvPr/>
        </p:nvGrpSpPr>
        <p:grpSpPr bwMode="auto">
          <a:xfrm>
            <a:off x="8004175" y="4149725"/>
            <a:ext cx="1104900" cy="706438"/>
            <a:chOff x="2776" y="542"/>
            <a:chExt cx="696" cy="445"/>
          </a:xfrm>
        </p:grpSpPr>
        <p:sp>
          <p:nvSpPr>
            <p:cNvPr id="159807" name="Rectangle 63"/>
            <p:cNvSpPr>
              <a:spLocks noChangeArrowheads="1"/>
            </p:cNvSpPr>
            <p:nvPr/>
          </p:nvSpPr>
          <p:spPr bwMode="auto">
            <a:xfrm>
              <a:off x="2776" y="805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Plan del Proyecto Ejecutado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159808" name="Picture 6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1" y="542"/>
              <a:ext cx="330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9809" name="Group 65"/>
          <p:cNvGrpSpPr>
            <a:grpSpLocks/>
          </p:cNvGrpSpPr>
          <p:nvPr/>
        </p:nvGrpSpPr>
        <p:grpSpPr bwMode="auto">
          <a:xfrm>
            <a:off x="8004175" y="5086350"/>
            <a:ext cx="1104900" cy="817563"/>
            <a:chOff x="-23" y="1117"/>
            <a:chExt cx="696" cy="515"/>
          </a:xfrm>
        </p:grpSpPr>
        <p:pic>
          <p:nvPicPr>
            <p:cNvPr id="159810" name="Picture 6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6" y="111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59811" name="Rectangle 67"/>
            <p:cNvSpPr>
              <a:spLocks noChangeArrowheads="1"/>
            </p:cNvSpPr>
            <p:nvPr/>
          </p:nvSpPr>
          <p:spPr bwMode="auto">
            <a:xfrm>
              <a:off x="-23" y="1450"/>
              <a:ext cx="69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Gerente de Servicio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cxnSp>
        <p:nvCxnSpPr>
          <p:cNvPr id="159812" name="AutoShape 68"/>
          <p:cNvCxnSpPr>
            <a:cxnSpLocks noChangeShapeType="1"/>
            <a:stCxn id="159807" idx="2"/>
            <a:endCxn id="0" idx="0"/>
          </p:cNvCxnSpPr>
          <p:nvPr/>
        </p:nvCxnSpPr>
        <p:spPr bwMode="auto">
          <a:xfrm>
            <a:off x="8556625" y="4856163"/>
            <a:ext cx="0" cy="230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13" name="AutoShape 69"/>
          <p:cNvCxnSpPr>
            <a:cxnSpLocks noChangeShapeType="1"/>
            <a:stCxn id="159800" idx="3"/>
            <a:endCxn id="0" idx="1"/>
          </p:cNvCxnSpPr>
          <p:nvPr/>
        </p:nvCxnSpPr>
        <p:spPr bwMode="auto">
          <a:xfrm flipV="1">
            <a:off x="7742238" y="4360863"/>
            <a:ext cx="539750" cy="6350"/>
          </a:xfrm>
          <a:prstGeom prst="bentConnector3">
            <a:avLst>
              <a:gd name="adj1" fmla="val 4970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59814" name="Group 70"/>
          <p:cNvGrpSpPr>
            <a:grpSpLocks/>
          </p:cNvGrpSpPr>
          <p:nvPr/>
        </p:nvGrpSpPr>
        <p:grpSpPr bwMode="auto">
          <a:xfrm>
            <a:off x="1914525" y="2205038"/>
            <a:ext cx="1289050" cy="1295400"/>
            <a:chOff x="1474" y="1389"/>
            <a:chExt cx="607" cy="726"/>
          </a:xfrm>
        </p:grpSpPr>
        <p:sp>
          <p:nvSpPr>
            <p:cNvPr id="159815" name="Rectangle 71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Elaborar/</a:t>
              </a:r>
            </a:p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Modificar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16" name="Rectangle 72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(2) AN/JP/GS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17" name="Rectangle 73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cxnSp>
        <p:nvCxnSpPr>
          <p:cNvPr id="159826" name="AutoShape 82"/>
          <p:cNvCxnSpPr>
            <a:cxnSpLocks noChangeShapeType="1"/>
            <a:stCxn id="159815" idx="3"/>
            <a:endCxn id="159748" idx="1"/>
          </p:cNvCxnSpPr>
          <p:nvPr/>
        </p:nvCxnSpPr>
        <p:spPr bwMode="auto">
          <a:xfrm>
            <a:off x="3203575" y="2854325"/>
            <a:ext cx="2238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59829" name="Group 85"/>
          <p:cNvGrpSpPr>
            <a:grpSpLocks/>
          </p:cNvGrpSpPr>
          <p:nvPr/>
        </p:nvGrpSpPr>
        <p:grpSpPr bwMode="auto">
          <a:xfrm>
            <a:off x="4940300" y="2203450"/>
            <a:ext cx="1289050" cy="1295400"/>
            <a:chOff x="1474" y="1389"/>
            <a:chExt cx="607" cy="726"/>
          </a:xfrm>
        </p:grpSpPr>
        <p:sp>
          <p:nvSpPr>
            <p:cNvPr id="159830" name="Rectangle 86"/>
            <p:cNvSpPr>
              <a:spLocks noChangeArrowheads="1"/>
            </p:cNvSpPr>
            <p:nvPr/>
          </p:nvSpPr>
          <p:spPr bwMode="auto">
            <a:xfrm>
              <a:off x="1474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Aprobar entregables, activos de procesos y proyectos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31" name="Rectangle 87"/>
            <p:cNvSpPr>
              <a:spLocks noChangeArrowheads="1"/>
            </p:cNvSpPr>
            <p:nvPr/>
          </p:nvSpPr>
          <p:spPr bwMode="auto">
            <a:xfrm>
              <a:off x="1474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(4) Gestor de Calidad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32" name="Rectangle 88"/>
            <p:cNvSpPr>
              <a:spLocks noChangeArrowheads="1"/>
            </p:cNvSpPr>
            <p:nvPr/>
          </p:nvSpPr>
          <p:spPr bwMode="auto">
            <a:xfrm>
              <a:off x="1474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800" b="1">
                  <a:solidFill>
                    <a:srgbClr val="000066"/>
                  </a:solidFill>
                </a:rPr>
                <a:t>Lista de Items de Configuración</a:t>
              </a:r>
            </a:p>
          </p:txBody>
        </p:sp>
      </p:grpSp>
      <p:grpSp>
        <p:nvGrpSpPr>
          <p:cNvPr id="159841" name="Group 97"/>
          <p:cNvGrpSpPr>
            <a:grpSpLocks/>
          </p:cNvGrpSpPr>
          <p:nvPr/>
        </p:nvGrpSpPr>
        <p:grpSpPr bwMode="auto">
          <a:xfrm>
            <a:off x="323850" y="3717925"/>
            <a:ext cx="1295400" cy="1295400"/>
            <a:chOff x="2290" y="1389"/>
            <a:chExt cx="607" cy="726"/>
          </a:xfrm>
        </p:grpSpPr>
        <p:sp>
          <p:nvSpPr>
            <p:cNvPr id="159842" name="Rectangle 98"/>
            <p:cNvSpPr>
              <a:spLocks noChangeArrowheads="1"/>
            </p:cNvSpPr>
            <p:nvPr/>
          </p:nvSpPr>
          <p:spPr bwMode="auto">
            <a:xfrm>
              <a:off x="2290" y="1546"/>
              <a:ext cx="607" cy="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10000"/>
                </a:lnSpc>
              </a:pPr>
              <a:r>
                <a:rPr lang="es-PE" sz="1000">
                  <a:solidFill>
                    <a:srgbClr val="000066"/>
                  </a:solidFill>
                </a:rPr>
                <a:t>Preparar herramienta de soporte para la configuración</a:t>
              </a:r>
              <a:endParaRPr lang="es-ES" sz="1000">
                <a:solidFill>
                  <a:srgbClr val="000066"/>
                </a:solidFill>
              </a:endParaRPr>
            </a:p>
          </p:txBody>
        </p:sp>
        <p:sp>
          <p:nvSpPr>
            <p:cNvPr id="159843" name="Rectangle 99"/>
            <p:cNvSpPr>
              <a:spLocks noChangeArrowheads="1"/>
            </p:cNvSpPr>
            <p:nvPr/>
          </p:nvSpPr>
          <p:spPr bwMode="auto">
            <a:xfrm>
              <a:off x="2290" y="1389"/>
              <a:ext cx="607" cy="159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(1) Gestor de configuración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sp>
          <p:nvSpPr>
            <p:cNvPr id="159844" name="Rectangle 100"/>
            <p:cNvSpPr>
              <a:spLocks noChangeArrowheads="1"/>
            </p:cNvSpPr>
            <p:nvPr/>
          </p:nvSpPr>
          <p:spPr bwMode="auto">
            <a:xfrm>
              <a:off x="2290" y="1959"/>
              <a:ext cx="607" cy="15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s-PE" sz="800" b="1">
                  <a:solidFill>
                    <a:srgbClr val="000066"/>
                  </a:solidFill>
                </a:rPr>
                <a:t>Repositorio</a:t>
              </a:r>
            </a:p>
          </p:txBody>
        </p:sp>
      </p:grpSp>
      <p:cxnSp>
        <p:nvCxnSpPr>
          <p:cNvPr id="159845" name="AutoShape 101"/>
          <p:cNvCxnSpPr>
            <a:cxnSpLocks noChangeShapeType="1"/>
            <a:stCxn id="159748" idx="3"/>
            <a:endCxn id="159830" idx="1"/>
          </p:cNvCxnSpPr>
          <p:nvPr/>
        </p:nvCxnSpPr>
        <p:spPr bwMode="auto">
          <a:xfrm flipV="1">
            <a:off x="4716463" y="2852738"/>
            <a:ext cx="2238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9846" name="AutoShape 102"/>
          <p:cNvCxnSpPr>
            <a:cxnSpLocks noChangeShapeType="1"/>
            <a:stCxn id="159842" idx="3"/>
            <a:endCxn id="159815" idx="1"/>
          </p:cNvCxnSpPr>
          <p:nvPr/>
        </p:nvCxnSpPr>
        <p:spPr bwMode="auto">
          <a:xfrm flipV="1">
            <a:off x="1619250" y="2854325"/>
            <a:ext cx="295275" cy="15128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9847" name="AutoShape 103"/>
          <p:cNvCxnSpPr>
            <a:cxnSpLocks noChangeShapeType="1"/>
            <a:stCxn id="159788" idx="2"/>
            <a:endCxn id="159801" idx="0"/>
          </p:cNvCxnSpPr>
          <p:nvPr/>
        </p:nvCxnSpPr>
        <p:spPr bwMode="auto">
          <a:xfrm>
            <a:off x="7094538" y="3500438"/>
            <a:ext cx="0" cy="21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9848" name="Text Box 104"/>
          <p:cNvSpPr txBox="1">
            <a:spLocks noChangeArrowheads="1"/>
          </p:cNvSpPr>
          <p:nvPr/>
        </p:nvSpPr>
        <p:spPr bwMode="auto">
          <a:xfrm>
            <a:off x="1331913" y="58738"/>
            <a:ext cx="82597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59849" name="AutoShape 105"/>
          <p:cNvSpPr>
            <a:spLocks noChangeArrowheads="1"/>
          </p:cNvSpPr>
          <p:nvPr/>
        </p:nvSpPr>
        <p:spPr bwMode="auto">
          <a:xfrm>
            <a:off x="7235825" y="6165850"/>
            <a:ext cx="1008063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6" action="ppaction://hlinksldjump"/>
              </a:rPr>
              <a:t>Regresar</a:t>
            </a:r>
            <a:endParaRPr lang="es-ES" sz="1200" b="1"/>
          </a:p>
        </p:txBody>
      </p:sp>
      <p:grpSp>
        <p:nvGrpSpPr>
          <p:cNvPr id="159850" name="Group 106"/>
          <p:cNvGrpSpPr>
            <a:grpSpLocks/>
          </p:cNvGrpSpPr>
          <p:nvPr/>
        </p:nvGrpSpPr>
        <p:grpSpPr bwMode="auto">
          <a:xfrm>
            <a:off x="447675" y="1679575"/>
            <a:ext cx="935038" cy="720725"/>
            <a:chOff x="476" y="3294"/>
            <a:chExt cx="589" cy="454"/>
          </a:xfrm>
        </p:grpSpPr>
        <p:pic>
          <p:nvPicPr>
            <p:cNvPr id="159851" name="Picture 10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9852" name="Rectangle 108"/>
            <p:cNvSpPr>
              <a:spLocks noChangeArrowheads="1"/>
            </p:cNvSpPr>
            <p:nvPr/>
          </p:nvSpPr>
          <p:spPr bwMode="auto">
            <a:xfrm>
              <a:off x="476" y="3566"/>
              <a:ext cx="5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Elaborar Plan del Proyecto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159853" name="Line 10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1331913" y="58738"/>
            <a:ext cx="75612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Gestionar Configuración del Proyecto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0269" name="Line 45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0344" name="Group 120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80896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Preparar herramienta de soporte para la configuración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Creación de carpetas para el acondicionamiento del esquema de repositorios a seguir.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Carpetas en el repositorio creadas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Jefe de Proyecto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Analista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enfoca a la elaboración y/o modificación de documentos de trabajo en los repositorios de información zona de trabajo, considerando las rutas y nomenclaturas definidas en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de Trabajo en las zonas de trabajo del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Gerente de Servicio / Jefe de Proyecto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Verificar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orienta a comprobar el grado de cumplimiento de los documentos en cuanto a nomenclatura, versionamiento y contenido, según lo especificado en la LIC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verificados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331913" y="58738"/>
            <a:ext cx="7632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Tareas de la actividad Configurar Documentos de trabajo</a:t>
            </a:r>
            <a:endParaRPr lang="es-ES" sz="3200">
              <a:solidFill>
                <a:schemeClr val="bg1"/>
              </a:solidFill>
            </a:endParaRP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83375" name="Group 79"/>
          <p:cNvGraphicFramePr>
            <a:graphicFrameLocks noGrp="1"/>
          </p:cNvGraphicFramePr>
          <p:nvPr>
            <p:ph/>
          </p:nvPr>
        </p:nvGraphicFramePr>
        <p:xfrm>
          <a:off x="395288" y="1557338"/>
          <a:ext cx="8229600" cy="3544320"/>
        </p:xfrm>
        <a:graphic>
          <a:graphicData uri="http://schemas.openxmlformats.org/drawingml/2006/table">
            <a:tbl>
              <a:tblPr/>
              <a:tblGrid>
                <a:gridCol w="269875"/>
                <a:gridCol w="1098550"/>
                <a:gridCol w="1295400"/>
                <a:gridCol w="2952750"/>
                <a:gridCol w="1368425"/>
                <a:gridCol w="12446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Rol Respons.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Nombre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 de la Tarea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Herramientas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Salida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calidad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Aprobar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brinda conformidad a los documentos verificados, utilizando como criterio la lista de ítems de configuración (LIC)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Entregables conformes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Cargar y configurar entregables, activos de procesos y proyectos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realiza las copias respectivas de los documentos, se colocan en los repositorios correspondientes y se brinda accesos a los mismos.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copiados en el 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Gestor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Publicar y dar seguimiento</a:t>
                      </a: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 referencia la difusión de los nuevos documentos o la modificación de los mismos, brindando seguimiento a  problemas de acceso.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Documentos difundidos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3376" name="AutoShape 80"/>
          <p:cNvSpPr>
            <a:spLocks noChangeArrowheads="1"/>
          </p:cNvSpPr>
          <p:nvPr/>
        </p:nvSpPr>
        <p:spPr bwMode="auto">
          <a:xfrm>
            <a:off x="179388" y="6165850"/>
            <a:ext cx="1008062" cy="431800"/>
          </a:xfrm>
          <a:prstGeom prst="flowChartAlternateProcess">
            <a:avLst/>
          </a:prstGeom>
          <a:solidFill>
            <a:srgbClr val="FFFF00">
              <a:alpha val="25000"/>
            </a:srgbClr>
          </a:solidFill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PE" sz="1200" b="1">
                <a:hlinkClick r:id="rId3" action="ppaction://hlinksldjump"/>
              </a:rPr>
              <a:t>Regresar</a:t>
            </a:r>
            <a:endParaRPr lang="es-ES"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6. </a:t>
            </a:r>
            <a:r>
              <a:rPr lang="en-US" sz="6000" dirty="0" err="1">
                <a:ea typeface="ＭＳ Ｐゴシック" pitchFamily="112" charset="-128"/>
              </a:rPr>
              <a:t>Métricas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0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31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79" name="Rectangle 155"/>
          <p:cNvSpPr>
            <a:spLocks noChangeArrowheads="1"/>
          </p:cNvSpPr>
          <p:nvPr/>
        </p:nvSpPr>
        <p:spPr bwMode="auto">
          <a:xfrm>
            <a:off x="2124075" y="1844675"/>
            <a:ext cx="4392613" cy="3240088"/>
          </a:xfrm>
          <a:prstGeom prst="rect">
            <a:avLst/>
          </a:prstGeom>
          <a:solidFill>
            <a:srgbClr val="FFB089"/>
          </a:solidFill>
          <a:ln w="9525" algn="ctr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331913" y="328613"/>
            <a:ext cx="392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Métricas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52378" name="AutoShape 154"/>
          <p:cNvSpPr>
            <a:spLocks noChangeArrowheads="1"/>
          </p:cNvSpPr>
          <p:nvPr/>
        </p:nvSpPr>
        <p:spPr bwMode="auto">
          <a:xfrm>
            <a:off x="2555875" y="2420938"/>
            <a:ext cx="3671888" cy="863600"/>
          </a:xfrm>
          <a:prstGeom prst="foldedCorner">
            <a:avLst>
              <a:gd name="adj" fmla="val 12500"/>
            </a:avLst>
          </a:prstGeom>
          <a:solidFill>
            <a:srgbClr val="FFCC00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CC00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r>
              <a:rPr lang="es-PE" sz="1600" b="1">
                <a:solidFill>
                  <a:srgbClr val="A50021"/>
                </a:solidFill>
                <a:hlinkClick r:id="rId3" action="ppaction://hlinkfile"/>
              </a:rPr>
              <a:t>Índice de cambios en ítems de configuración</a:t>
            </a:r>
            <a:endParaRPr lang="es-ES" sz="1600" b="1">
              <a:solidFill>
                <a:srgbClr val="A50021"/>
              </a:solidFill>
            </a:endParaRPr>
          </a:p>
        </p:txBody>
      </p:sp>
      <p:sp>
        <p:nvSpPr>
          <p:cNvPr id="52381" name="Line 15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7. </a:t>
            </a:r>
            <a:r>
              <a:rPr lang="en-US" sz="6000" dirty="0" err="1">
                <a:ea typeface="ＭＳ Ｐゴシック" pitchFamily="112" charset="-128"/>
              </a:rPr>
              <a:t>Artefactos</a:t>
            </a:r>
            <a:r>
              <a:rPr lang="en-US" sz="6000" dirty="0">
                <a:ea typeface="ＭＳ Ｐゴシック" pitchFamily="112" charset="-128"/>
              </a:rPr>
              <a:t> del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3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84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73015" name="Group 311"/>
          <p:cNvGraphicFramePr>
            <a:graphicFrameLocks noGrp="1"/>
          </p:cNvGraphicFramePr>
          <p:nvPr>
            <p:ph/>
          </p:nvPr>
        </p:nvGraphicFramePr>
        <p:xfrm>
          <a:off x="376238" y="1597025"/>
          <a:ext cx="8228012" cy="213074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26.02.R01 Lista de Items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26.02.R08 Plan del Proyecto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Elaborar/ Actualizar plan de gestión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72943" name="Line 23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1352550" y="257175"/>
            <a:ext cx="4221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Artefactos del proceso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>
            <p:ph/>
          </p:nvPr>
        </p:nvGraphicFramePr>
        <p:xfrm>
          <a:off x="395288" y="1700213"/>
          <a:ext cx="8228012" cy="1033463"/>
        </p:xfrm>
        <a:graphic>
          <a:graphicData uri="http://schemas.openxmlformats.org/drawingml/2006/table">
            <a:tbl>
              <a:tblPr/>
              <a:tblGrid>
                <a:gridCol w="427037"/>
                <a:gridCol w="2255838"/>
                <a:gridCol w="2017712"/>
                <a:gridCol w="1800225"/>
                <a:gridCol w="17272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Artefacto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Subproceso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Actividad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Tarea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26.02.R09 Formato de Solicitud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Administrar sistema de 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Gestionar solicitudes de accesos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  <p:sp>
        <p:nvSpPr>
          <p:cNvPr id="196667" name="Line 5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8. </a:t>
            </a:r>
            <a:r>
              <a:rPr lang="en-US" sz="6000" dirty="0" err="1">
                <a:ea typeface="ＭＳ Ｐゴシック" pitchFamily="112" charset="-128"/>
              </a:rPr>
              <a:t>Historial</a:t>
            </a:r>
            <a:r>
              <a:rPr lang="en-US" sz="6000" dirty="0">
                <a:ea typeface="ＭＳ Ｐゴシック" pitchFamily="112" charset="-128"/>
              </a:rPr>
              <a:t> de </a:t>
            </a:r>
            <a:r>
              <a:rPr lang="en-US" sz="6000" dirty="0" err="1">
                <a:ea typeface="ＭＳ Ｐゴシック" pitchFamily="112" charset="-128"/>
              </a:rPr>
              <a:t>revisiones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5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6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7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8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39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1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2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643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354138" y="257175"/>
            <a:ext cx="4154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Historial de revisiones</a:t>
            </a:r>
            <a:endParaRPr lang="es-ES" sz="3200">
              <a:solidFill>
                <a:schemeClr val="bg1"/>
              </a:solidFill>
            </a:endParaRPr>
          </a:p>
        </p:txBody>
      </p:sp>
      <p:graphicFrame>
        <p:nvGraphicFramePr>
          <p:cNvPr id="50392" name="Group 21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95351411"/>
              </p:ext>
            </p:extLst>
          </p:nvPr>
        </p:nvGraphicFramePr>
        <p:xfrm>
          <a:off x="395288" y="1557338"/>
          <a:ext cx="8259762" cy="3608388"/>
        </p:xfrm>
        <a:graphic>
          <a:graphicData uri="http://schemas.openxmlformats.org/drawingml/2006/table">
            <a:tbl>
              <a:tblPr/>
              <a:tblGrid>
                <a:gridCol w="358775"/>
                <a:gridCol w="938212"/>
                <a:gridCol w="1007517"/>
                <a:gridCol w="1130846"/>
                <a:gridCol w="1871662"/>
                <a:gridCol w="1173163"/>
                <a:gridCol w="1779587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Versión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Fecha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Autor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Descripción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Estado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Responsable de revisión y/o aprobación / Rol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37"/>
                    </a:solidFill>
                  </a:tcPr>
                </a:tc>
              </a:tr>
              <a:tr h="871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29-08-2017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Milagros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Mogrovejo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para la Tercerización TdP Optimización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01-09-2017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Luis Pérez Godoy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Ajustes en roles y herramientas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Comité de verificación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0.92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03-09-2016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Rosario Gamonal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Adecuación a TdP Unidad Mantenimiento Evolutivo Front End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En revisión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Manuel </a:t>
                      </a:r>
                      <a:r>
                        <a:rPr kumimoji="0" lang="es-PE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Saenz</a:t>
                      </a: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223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93" name="Line 217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9" name="Rectangle 121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79388" y="1546225"/>
            <a:ext cx="87757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  <a:buFontTx/>
              <a:buAutoNum type="arabicPeriod"/>
            </a:pPr>
            <a:r>
              <a:rPr lang="en-US" sz="6000" dirty="0" err="1">
                <a:ea typeface="ＭＳ Ｐゴシック" pitchFamily="112" charset="-128"/>
              </a:rPr>
              <a:t>Objetivo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alcance</a:t>
            </a:r>
            <a:r>
              <a:rPr lang="en-US" sz="6000" dirty="0">
                <a:ea typeface="ＭＳ Ｐゴシック" pitchFamily="112" charset="-128"/>
              </a:rPr>
              <a:t> del </a:t>
            </a:r>
          </a:p>
          <a:p>
            <a:pPr marL="342900" indent="-342900"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 </a:t>
            </a:r>
            <a:r>
              <a:rPr lang="en-US" sz="6000" dirty="0" err="1">
                <a:ea typeface="ＭＳ Ｐゴシック" pitchFamily="112" charset="-128"/>
              </a:rPr>
              <a:t>proceso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199" name="Line 31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0" name="Line 32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8" name="Line 60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29" name="Line 61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0" name="Line 62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2" name="Line 64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7" name="Line 69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8" name="Line 70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39" name="Line 71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0" name="Line 72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1" name="Line 73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2" name="Line 74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3" name="Line 75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4" name="Line 76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5" name="Line 77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6" name="Line 78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7" name="Line 79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8" name="Line 80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49" name="Line 81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0" name="Line 82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3" name="Line 85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4" name="Line 86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5" name="Line 87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6" name="Line 88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7" name="Line 89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8" name="Line 90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59" name="Line 91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0" name="Line 92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1" name="Line 93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2" name="Line 94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3" name="Line 95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4" name="Line 96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5" name="Line 97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6" name="Line 98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7" name="Line 99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8" name="Line 100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69" name="Line 101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0" name="Line 102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1" name="Line 103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2" name="Line 104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3" name="Line 105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4" name="Line 106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5" name="Line 107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6" name="Line 108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7" name="Line 109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8" name="Line 110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79" name="Line 111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0" name="Line 112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1" name="Line 113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2" name="Line 114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3" name="Line 115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4" name="Line 116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5" name="Line 117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6" name="Line 118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7" name="Line 119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288" name="Line 120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9" grpId="0" animBg="1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7757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Anexo</a:t>
            </a:r>
            <a:endParaRPr lang="en-US" sz="4800" dirty="0">
              <a:ea typeface="ＭＳ Ｐゴシック" pitchFamily="112" charset="-128"/>
            </a:endParaRP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4800" dirty="0" err="1">
                <a:ea typeface="ＭＳ Ｐゴシック" pitchFamily="112" charset="-128"/>
              </a:rPr>
              <a:t>Paleta</a:t>
            </a:r>
            <a:r>
              <a:rPr lang="en-US" sz="4800" dirty="0">
                <a:ea typeface="ＭＳ Ｐゴシック" pitchFamily="112" charset="-128"/>
              </a:rPr>
              <a:t> de </a:t>
            </a:r>
            <a:r>
              <a:rPr lang="en-US" sz="4800" dirty="0" err="1">
                <a:ea typeface="ＭＳ Ｐゴシック" pitchFamily="112" charset="-128"/>
              </a:rPr>
              <a:t>Íconos</a:t>
            </a:r>
            <a:endParaRPr lang="en-US" sz="4800" dirty="0">
              <a:ea typeface="ＭＳ Ｐゴシック" pitchFamily="112" charset="-128"/>
            </a:endParaRP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1128713" y="2247900"/>
            <a:ext cx="4811712" cy="3484563"/>
            <a:chOff x="711" y="1416"/>
            <a:chExt cx="4337" cy="2195"/>
          </a:xfrm>
        </p:grpSpPr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69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0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1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5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6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7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8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1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2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3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6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7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8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89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0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1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2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3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4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5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6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7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8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199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0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1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2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3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4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5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6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7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8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09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0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1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2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3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4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7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8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19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0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1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2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3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4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5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6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7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8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29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0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1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2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3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4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5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6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7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8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39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0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1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2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3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4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5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6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7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8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49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0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1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2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3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4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5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6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7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8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59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0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1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2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3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4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5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6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7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8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69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0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1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2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3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4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5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6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7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8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2279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/>
      <p:bldP spid="92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352550" y="188913"/>
            <a:ext cx="338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 b="1">
                <a:solidFill>
                  <a:schemeClr val="bg1"/>
                </a:solidFill>
              </a:rPr>
              <a:t>Paleta de íconos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86078" name="Text Box 62"/>
          <p:cNvSpPr txBox="1">
            <a:spLocks noChangeArrowheads="1"/>
          </p:cNvSpPr>
          <p:nvPr/>
        </p:nvSpPr>
        <p:spPr bwMode="auto">
          <a:xfrm>
            <a:off x="584200" y="1270000"/>
            <a:ext cx="1395413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Proveedor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079" name="Text Box 63"/>
          <p:cNvSpPr txBox="1">
            <a:spLocks noChangeArrowheads="1"/>
          </p:cNvSpPr>
          <p:nvPr/>
        </p:nvSpPr>
        <p:spPr bwMode="auto">
          <a:xfrm>
            <a:off x="2843213" y="1270000"/>
            <a:ext cx="23764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Entradas / Salidas</a:t>
            </a:r>
            <a:endParaRPr lang="es-ES" b="1">
              <a:solidFill>
                <a:srgbClr val="CC0000"/>
              </a:solidFill>
            </a:endParaRPr>
          </a:p>
        </p:txBody>
      </p:sp>
      <p:grpSp>
        <p:nvGrpSpPr>
          <p:cNvPr id="86096" name="Group 80"/>
          <p:cNvGrpSpPr>
            <a:grpSpLocks/>
          </p:cNvGrpSpPr>
          <p:nvPr/>
        </p:nvGrpSpPr>
        <p:grpSpPr bwMode="auto">
          <a:xfrm>
            <a:off x="684213" y="1755775"/>
            <a:ext cx="1104900" cy="719138"/>
            <a:chOff x="431" y="1207"/>
            <a:chExt cx="696" cy="453"/>
          </a:xfrm>
        </p:grpSpPr>
        <p:pic>
          <p:nvPicPr>
            <p:cNvPr id="86081" name="Picture 6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80" y="1207"/>
              <a:ext cx="397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86082" name="Rectangle 66"/>
            <p:cNvSpPr>
              <a:spLocks noChangeArrowheads="1"/>
            </p:cNvSpPr>
            <p:nvPr/>
          </p:nvSpPr>
          <p:spPr bwMode="auto">
            <a:xfrm>
              <a:off x="431" y="1540"/>
              <a:ext cx="696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4" name="Group 168"/>
          <p:cNvGrpSpPr>
            <a:grpSpLocks/>
          </p:cNvGrpSpPr>
          <p:nvPr/>
        </p:nvGrpSpPr>
        <p:grpSpPr bwMode="auto">
          <a:xfrm>
            <a:off x="719138" y="3843338"/>
            <a:ext cx="935037" cy="809625"/>
            <a:chOff x="453" y="2421"/>
            <a:chExt cx="589" cy="510"/>
          </a:xfrm>
        </p:grpSpPr>
        <p:pic>
          <p:nvPicPr>
            <p:cNvPr id="86098" name="Picture 8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6" y="2421"/>
              <a:ext cx="544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01" name="Rectangle 85"/>
            <p:cNvSpPr>
              <a:spLocks noChangeArrowheads="1"/>
            </p:cNvSpPr>
            <p:nvPr/>
          </p:nvSpPr>
          <p:spPr bwMode="auto">
            <a:xfrm>
              <a:off x="453" y="2811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85" name="Group 169"/>
          <p:cNvGrpSpPr>
            <a:grpSpLocks/>
          </p:cNvGrpSpPr>
          <p:nvPr/>
        </p:nvGrpSpPr>
        <p:grpSpPr bwMode="auto">
          <a:xfrm>
            <a:off x="731838" y="2708275"/>
            <a:ext cx="935037" cy="839788"/>
            <a:chOff x="461" y="1706"/>
            <a:chExt cx="589" cy="529"/>
          </a:xfrm>
        </p:grpSpPr>
        <p:sp>
          <p:nvSpPr>
            <p:cNvPr id="86094" name="Rectangle 78"/>
            <p:cNvSpPr>
              <a:spLocks noChangeArrowheads="1"/>
            </p:cNvSpPr>
            <p:nvPr/>
          </p:nvSpPr>
          <p:spPr bwMode="auto">
            <a:xfrm>
              <a:off x="461" y="2115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07" name="Picture 9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6" y="1706"/>
              <a:ext cx="544" cy="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86195" name="Group 179"/>
          <p:cNvGrpSpPr>
            <a:grpSpLocks/>
          </p:cNvGrpSpPr>
          <p:nvPr/>
        </p:nvGrpSpPr>
        <p:grpSpPr bwMode="auto">
          <a:xfrm>
            <a:off x="3852863" y="1754188"/>
            <a:ext cx="935037" cy="712787"/>
            <a:chOff x="2427" y="1105"/>
            <a:chExt cx="589" cy="449"/>
          </a:xfrm>
        </p:grpSpPr>
        <p:pic>
          <p:nvPicPr>
            <p:cNvPr id="86109" name="Picture 9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80" y="1105"/>
              <a:ext cx="454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10" name="Rectangle 94"/>
            <p:cNvSpPr>
              <a:spLocks noChangeArrowheads="1"/>
            </p:cNvSpPr>
            <p:nvPr/>
          </p:nvSpPr>
          <p:spPr bwMode="auto">
            <a:xfrm>
              <a:off x="2427" y="143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grpSp>
        <p:nvGrpSpPr>
          <p:cNvPr id="86156" name="Group 140"/>
          <p:cNvGrpSpPr>
            <a:grpSpLocks/>
          </p:cNvGrpSpPr>
          <p:nvPr/>
        </p:nvGrpSpPr>
        <p:grpSpPr bwMode="auto">
          <a:xfrm>
            <a:off x="3852863" y="2636838"/>
            <a:ext cx="935037" cy="720725"/>
            <a:chOff x="3508" y="1842"/>
            <a:chExt cx="589" cy="454"/>
          </a:xfrm>
        </p:grpSpPr>
        <p:sp>
          <p:nvSpPr>
            <p:cNvPr id="86112" name="Rectangle 96"/>
            <p:cNvSpPr>
              <a:spLocks noChangeArrowheads="1"/>
            </p:cNvSpPr>
            <p:nvPr/>
          </p:nvSpPr>
          <p:spPr bwMode="auto">
            <a:xfrm>
              <a:off x="3508" y="217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  <p:pic>
          <p:nvPicPr>
            <p:cNvPr id="86115" name="Picture 9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60" y="1842"/>
              <a:ext cx="45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6134" name="Rectangle 118"/>
          <p:cNvSpPr>
            <a:spLocks noChangeArrowheads="1"/>
          </p:cNvSpPr>
          <p:nvPr/>
        </p:nvSpPr>
        <p:spPr bwMode="auto">
          <a:xfrm>
            <a:off x="5724525" y="1773238"/>
            <a:ext cx="1149350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Bifurcación: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8" name="Group 182"/>
          <p:cNvGrpSpPr>
            <a:grpSpLocks/>
          </p:cNvGrpSpPr>
          <p:nvPr/>
        </p:nvGrpSpPr>
        <p:grpSpPr bwMode="auto">
          <a:xfrm>
            <a:off x="3819525" y="3502025"/>
            <a:ext cx="935038" cy="731838"/>
            <a:chOff x="2406" y="2206"/>
            <a:chExt cx="589" cy="461"/>
          </a:xfrm>
        </p:grpSpPr>
        <p:pic>
          <p:nvPicPr>
            <p:cNvPr id="86150" name="Picture 13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50" y="2206"/>
              <a:ext cx="499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2" name="Rectangle 136"/>
            <p:cNvSpPr>
              <a:spLocks noChangeArrowheads="1"/>
            </p:cNvSpPr>
            <p:nvPr/>
          </p:nvSpPr>
          <p:spPr bwMode="auto">
            <a:xfrm>
              <a:off x="2406" y="2547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58" name="Rectangle 142"/>
          <p:cNvSpPr>
            <a:spLocks noChangeArrowheads="1"/>
          </p:cNvSpPr>
          <p:nvPr/>
        </p:nvSpPr>
        <p:spPr bwMode="auto">
          <a:xfrm>
            <a:off x="2773363" y="4510088"/>
            <a:ext cx="11509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Infromación / datos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4" name="Group 148"/>
          <p:cNvGrpSpPr>
            <a:grpSpLocks/>
          </p:cNvGrpSpPr>
          <p:nvPr/>
        </p:nvGrpSpPr>
        <p:grpSpPr bwMode="auto">
          <a:xfrm>
            <a:off x="3819525" y="4365625"/>
            <a:ext cx="935038" cy="693738"/>
            <a:chOff x="3515" y="3022"/>
            <a:chExt cx="589" cy="437"/>
          </a:xfrm>
        </p:grpSpPr>
        <p:pic>
          <p:nvPicPr>
            <p:cNvPr id="86154" name="Picture 1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60" y="3022"/>
              <a:ext cx="463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59" name="Rectangle 143"/>
            <p:cNvSpPr>
              <a:spLocks noChangeArrowheads="1"/>
            </p:cNvSpPr>
            <p:nvPr/>
          </p:nvSpPr>
          <p:spPr bwMode="auto">
            <a:xfrm>
              <a:off x="3515" y="3339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3" name="Rectangle 147"/>
          <p:cNvSpPr>
            <a:spLocks noChangeArrowheads="1"/>
          </p:cNvSpPr>
          <p:nvPr/>
        </p:nvSpPr>
        <p:spPr bwMode="auto">
          <a:xfrm>
            <a:off x="2671763" y="3663950"/>
            <a:ext cx="12525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Documento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66" name="Group 150"/>
          <p:cNvGrpSpPr>
            <a:grpSpLocks/>
          </p:cNvGrpSpPr>
          <p:nvPr/>
        </p:nvGrpSpPr>
        <p:grpSpPr bwMode="auto">
          <a:xfrm>
            <a:off x="3819525" y="6051550"/>
            <a:ext cx="935038" cy="709613"/>
            <a:chOff x="3516" y="3557"/>
            <a:chExt cx="589" cy="447"/>
          </a:xfrm>
        </p:grpSpPr>
        <p:pic>
          <p:nvPicPr>
            <p:cNvPr id="86162" name="Picture 146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560" y="3557"/>
              <a:ext cx="4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5" name="Rectangle 149"/>
            <p:cNvSpPr>
              <a:spLocks noChangeArrowheads="1"/>
            </p:cNvSpPr>
            <p:nvPr/>
          </p:nvSpPr>
          <p:spPr bwMode="auto">
            <a:xfrm>
              <a:off x="3516" y="3884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67" name="Rectangle 151"/>
          <p:cNvSpPr>
            <a:spLocks noChangeArrowheads="1"/>
          </p:cNvSpPr>
          <p:nvPr/>
        </p:nvSpPr>
        <p:spPr bwMode="auto">
          <a:xfrm>
            <a:off x="2700338" y="6281738"/>
            <a:ext cx="9350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Sistema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70" name="Group 154"/>
          <p:cNvGrpSpPr>
            <a:grpSpLocks/>
          </p:cNvGrpSpPr>
          <p:nvPr/>
        </p:nvGrpSpPr>
        <p:grpSpPr bwMode="auto">
          <a:xfrm>
            <a:off x="3819525" y="5202238"/>
            <a:ext cx="935038" cy="695325"/>
            <a:chOff x="3560" y="3294"/>
            <a:chExt cx="589" cy="438"/>
          </a:xfrm>
        </p:grpSpPr>
        <p:pic>
          <p:nvPicPr>
            <p:cNvPr id="86168" name="Picture 15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606" y="3294"/>
              <a:ext cx="45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69" name="Rectangle 153"/>
            <p:cNvSpPr>
              <a:spLocks noChangeArrowheads="1"/>
            </p:cNvSpPr>
            <p:nvPr/>
          </p:nvSpPr>
          <p:spPr bwMode="auto">
            <a:xfrm>
              <a:off x="3560" y="3612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sp>
        <p:nvSpPr>
          <p:cNvPr id="86171" name="Rectangle 155"/>
          <p:cNvSpPr>
            <a:spLocks noChangeArrowheads="1"/>
          </p:cNvSpPr>
          <p:nvPr/>
        </p:nvSpPr>
        <p:spPr bwMode="auto">
          <a:xfrm>
            <a:off x="2738438" y="5321300"/>
            <a:ext cx="935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Producto / servicio</a:t>
            </a:r>
            <a:endParaRPr lang="es-ES" sz="1200" b="1">
              <a:solidFill>
                <a:srgbClr val="CC0000"/>
              </a:solidFill>
            </a:endParaRPr>
          </a:p>
        </p:txBody>
      </p:sp>
      <p:grpSp>
        <p:nvGrpSpPr>
          <p:cNvPr id="86199" name="Group 183"/>
          <p:cNvGrpSpPr>
            <a:grpSpLocks/>
          </p:cNvGrpSpPr>
          <p:nvPr/>
        </p:nvGrpSpPr>
        <p:grpSpPr bwMode="auto">
          <a:xfrm>
            <a:off x="755650" y="5254625"/>
            <a:ext cx="935038" cy="622300"/>
            <a:chOff x="476" y="3294"/>
            <a:chExt cx="589" cy="392"/>
          </a:xfrm>
        </p:grpSpPr>
        <p:pic>
          <p:nvPicPr>
            <p:cNvPr id="86172" name="Picture 15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21" y="3294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174" name="Rectangle 158"/>
            <p:cNvSpPr>
              <a:spLocks noChangeArrowheads="1"/>
            </p:cNvSpPr>
            <p:nvPr/>
          </p:nvSpPr>
          <p:spPr bwMode="auto">
            <a:xfrm>
              <a:off x="476" y="3566"/>
              <a:ext cx="589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s-PE" sz="800" b="1">
                  <a:solidFill>
                    <a:srgbClr val="000066"/>
                  </a:solidFill>
                </a:rPr>
                <a:t>xxxxxx</a:t>
              </a:r>
              <a:endParaRPr lang="es-ES" sz="800" b="1">
                <a:solidFill>
                  <a:srgbClr val="000066"/>
                </a:solidFill>
              </a:endParaRPr>
            </a:p>
          </p:txBody>
        </p:sp>
      </p:grpSp>
      <p:pic>
        <p:nvPicPr>
          <p:cNvPr id="86177" name="Picture 16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1513" y="5921375"/>
            <a:ext cx="576262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6180" name="Rectangle 164"/>
          <p:cNvSpPr>
            <a:spLocks noChangeArrowheads="1"/>
          </p:cNvSpPr>
          <p:nvPr/>
        </p:nvSpPr>
        <p:spPr bwMode="auto">
          <a:xfrm>
            <a:off x="5722938" y="5949950"/>
            <a:ext cx="12255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 condicionado (bifurcación)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86" name="Rectangle 170"/>
          <p:cNvSpPr>
            <a:spLocks noChangeArrowheads="1"/>
          </p:cNvSpPr>
          <p:nvPr/>
        </p:nvSpPr>
        <p:spPr bwMode="auto">
          <a:xfrm>
            <a:off x="5724525" y="5294313"/>
            <a:ext cx="1077913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Paralelismo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1" name="Text Box 175"/>
          <p:cNvSpPr txBox="1">
            <a:spLocks noChangeArrowheads="1"/>
          </p:cNvSpPr>
          <p:nvPr/>
        </p:nvSpPr>
        <p:spPr bwMode="auto">
          <a:xfrm>
            <a:off x="5741988" y="1268413"/>
            <a:ext cx="3151187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b="1">
                <a:solidFill>
                  <a:srgbClr val="CC0000"/>
                </a:solidFill>
              </a:rPr>
              <a:t>Bifurcación y Paralelismo</a:t>
            </a:r>
            <a:endParaRPr lang="es-ES" b="1">
              <a:solidFill>
                <a:srgbClr val="CC0000"/>
              </a:solidFill>
            </a:endParaRPr>
          </a:p>
        </p:txBody>
      </p:sp>
      <p:sp>
        <p:nvSpPr>
          <p:cNvPr id="86192" name="Rectangle 176"/>
          <p:cNvSpPr>
            <a:spLocks noChangeArrowheads="1"/>
          </p:cNvSpPr>
          <p:nvPr/>
        </p:nvSpPr>
        <p:spPr bwMode="auto">
          <a:xfrm>
            <a:off x="2751138" y="2800350"/>
            <a:ext cx="1290637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Comunicación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3" name="Rectangle 177"/>
          <p:cNvSpPr>
            <a:spLocks noChangeArrowheads="1"/>
          </p:cNvSpPr>
          <p:nvPr/>
        </p:nvSpPr>
        <p:spPr bwMode="auto">
          <a:xfrm>
            <a:off x="2771775" y="1989138"/>
            <a:ext cx="1039813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Calendario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194" name="Rectangle 178"/>
          <p:cNvSpPr>
            <a:spLocks noChangeArrowheads="1"/>
          </p:cNvSpPr>
          <p:nvPr/>
        </p:nvSpPr>
        <p:spPr bwMode="auto">
          <a:xfrm>
            <a:off x="755650" y="5013325"/>
            <a:ext cx="935038" cy="23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200" b="1">
                <a:solidFill>
                  <a:srgbClr val="CC0000"/>
                </a:solidFill>
              </a:rPr>
              <a:t>Proceso</a:t>
            </a:r>
            <a:endParaRPr lang="es-ES" sz="1200" b="1">
              <a:solidFill>
                <a:srgbClr val="CC0000"/>
              </a:solidFill>
            </a:endParaRPr>
          </a:p>
        </p:txBody>
      </p:sp>
      <p:sp>
        <p:nvSpPr>
          <p:cNvPr id="86200" name="AutoShape 184"/>
          <p:cNvSpPr>
            <a:spLocks noChangeArrowheads="1"/>
          </p:cNvSpPr>
          <p:nvPr/>
        </p:nvSpPr>
        <p:spPr bwMode="auto">
          <a:xfrm rot="2791213">
            <a:off x="70199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1" name="AutoShape 185"/>
          <p:cNvSpPr>
            <a:spLocks noChangeArrowheads="1"/>
          </p:cNvSpPr>
          <p:nvPr/>
        </p:nvSpPr>
        <p:spPr bwMode="auto">
          <a:xfrm rot="13591213">
            <a:off x="7235825" y="5156200"/>
            <a:ext cx="360363" cy="360363"/>
          </a:xfrm>
          <a:prstGeom prst="rtTriangle">
            <a:avLst/>
          </a:prstGeom>
          <a:solidFill>
            <a:srgbClr val="FFFF4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6205" name="AutoShape 189"/>
          <p:cNvSpPr>
            <a:spLocks noChangeArrowheads="1"/>
          </p:cNvSpPr>
          <p:nvPr/>
        </p:nvSpPr>
        <p:spPr bwMode="auto">
          <a:xfrm>
            <a:off x="7308850" y="2276475"/>
            <a:ext cx="1079500" cy="863600"/>
          </a:xfrm>
          <a:prstGeom prst="diamond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6" name="AutoShape 190"/>
          <p:cNvSpPr>
            <a:spLocks noChangeArrowheads="1"/>
          </p:cNvSpPr>
          <p:nvPr/>
        </p:nvSpPr>
        <p:spPr bwMode="auto">
          <a:xfrm>
            <a:off x="6588125" y="3502025"/>
            <a:ext cx="1079500" cy="863600"/>
          </a:xfrm>
          <a:prstGeom prst="diamond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8" name="AutoShape 192"/>
          <p:cNvSpPr>
            <a:spLocks noChangeArrowheads="1"/>
          </p:cNvSpPr>
          <p:nvPr/>
        </p:nvSpPr>
        <p:spPr bwMode="auto">
          <a:xfrm>
            <a:off x="5795963" y="2276475"/>
            <a:ext cx="1079500" cy="863600"/>
          </a:xfrm>
          <a:prstGeom prst="diamond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s-PE" sz="1000">
                <a:solidFill>
                  <a:srgbClr val="000066"/>
                </a:solidFill>
              </a:rPr>
              <a:t>Xxxxx xxxxx xxxx xxxx</a:t>
            </a:r>
            <a:endParaRPr lang="es-ES" sz="1000">
              <a:solidFill>
                <a:srgbClr val="000066"/>
              </a:solidFill>
            </a:endParaRPr>
          </a:p>
        </p:txBody>
      </p:sp>
      <p:sp>
        <p:nvSpPr>
          <p:cNvPr id="86209" name="Rectangle 193"/>
          <p:cNvSpPr>
            <a:spLocks noChangeArrowheads="1"/>
          </p:cNvSpPr>
          <p:nvPr/>
        </p:nvSpPr>
        <p:spPr bwMode="auto">
          <a:xfrm>
            <a:off x="5867400" y="3141663"/>
            <a:ext cx="935038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Subproceso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0" name="Rectangle 194"/>
          <p:cNvSpPr>
            <a:spLocks noChangeArrowheads="1"/>
          </p:cNvSpPr>
          <p:nvPr/>
        </p:nvSpPr>
        <p:spPr bwMode="auto">
          <a:xfrm>
            <a:off x="7380288" y="3141663"/>
            <a:ext cx="935037" cy="214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Actividades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1" name="Rectangle 195"/>
          <p:cNvSpPr>
            <a:spLocks noChangeArrowheads="1"/>
          </p:cNvSpPr>
          <p:nvPr/>
        </p:nvSpPr>
        <p:spPr bwMode="auto">
          <a:xfrm>
            <a:off x="6659563" y="4365625"/>
            <a:ext cx="9350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s-PE" sz="1000" b="1">
                <a:solidFill>
                  <a:srgbClr val="CC0000"/>
                </a:solidFill>
              </a:rPr>
              <a:t>Tareas</a:t>
            </a:r>
            <a:endParaRPr lang="es-ES" sz="1000" b="1">
              <a:solidFill>
                <a:srgbClr val="CC0000"/>
              </a:solidFill>
            </a:endParaRPr>
          </a:p>
        </p:txBody>
      </p:sp>
      <p:sp>
        <p:nvSpPr>
          <p:cNvPr id="86212" name="Line 196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571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Objetivo y alcance del proceso</a:t>
            </a:r>
            <a:endParaRPr lang="es-ES" sz="3200" b="1">
              <a:solidFill>
                <a:schemeClr val="bg1"/>
              </a:solidFill>
            </a:endParaRPr>
          </a:p>
        </p:txBody>
      </p:sp>
      <p:pic>
        <p:nvPicPr>
          <p:cNvPr id="31747" name="Picture 3" descr="pha275000002_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2628900" cy="5400675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987675" y="1531938"/>
            <a:ext cx="1198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Objetivo</a:t>
            </a:r>
            <a:endParaRPr lang="en-US" sz="2000" b="1">
              <a:solidFill>
                <a:srgbClr val="0066CC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987675" y="3608388"/>
            <a:ext cx="122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ES_tradnl" sz="2000" b="1">
                <a:solidFill>
                  <a:srgbClr val="0066CC"/>
                </a:solidFill>
              </a:rPr>
              <a:t>Alcance</a:t>
            </a:r>
            <a:r>
              <a:rPr lang="es-ES_tradnl" b="1"/>
              <a:t> 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916238" y="3500438"/>
            <a:ext cx="60483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987675" y="1970088"/>
            <a:ext cx="5834063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ES" sz="1600">
                <a:solidFill>
                  <a:srgbClr val="0066CC"/>
                </a:solidFill>
              </a:rPr>
              <a:t>Definir, diseñar e implementar actividades que brinden soporte al proceso de gestión de la configuración, en los diversos tipos de proyectos involucrados en el servicio </a:t>
            </a:r>
            <a:r>
              <a:rPr lang="es-PE" sz="1600">
                <a:solidFill>
                  <a:srgbClr val="0066CC"/>
                </a:solidFill>
              </a:rPr>
              <a:t>Tercerización de la Unidad Mantenimiento Evolutivo Front End para el cliente GranCliente</a:t>
            </a:r>
            <a:r>
              <a:rPr lang="es-ES" sz="1600">
                <a:solidFill>
                  <a:srgbClr val="0066CC"/>
                </a:solidFill>
              </a:rPr>
              <a:t>. </a:t>
            </a:r>
            <a:endParaRPr lang="es-ES_tradnl" sz="1600">
              <a:solidFill>
                <a:srgbClr val="0066CC"/>
              </a:solidFill>
            </a:endParaRP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987675" y="4116388"/>
            <a:ext cx="5832475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s-PE" sz="1600">
                <a:solidFill>
                  <a:srgbClr val="0066CC"/>
                </a:solidFill>
              </a:rPr>
              <a:t>El alcance del proceso abarca todos los archivos que gestiona o produce la Tercerización de la Unidad Mantenimiento Evolutivo Front End.</a:t>
            </a:r>
            <a:endParaRPr lang="en-US" sz="160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0" grpId="0"/>
      <p:bldP spid="31754" grpId="0"/>
      <p:bldP spid="317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9688" y="1546225"/>
            <a:ext cx="9793287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2. </a:t>
            </a:r>
            <a:r>
              <a:rPr lang="en-US" sz="6000" dirty="0" err="1">
                <a:ea typeface="ＭＳ Ｐゴシック" pitchFamily="112" charset="-128"/>
              </a:rPr>
              <a:t>Términos</a:t>
            </a:r>
            <a:r>
              <a:rPr lang="en-US" sz="6000" dirty="0">
                <a:ea typeface="ＭＳ Ｐゴシック" pitchFamily="112" charset="-128"/>
              </a:rPr>
              <a:t> y </a:t>
            </a:r>
            <a:r>
              <a:rPr lang="en-US" sz="6000" dirty="0" err="1">
                <a:ea typeface="ＭＳ Ｐゴシック" pitchFamily="112" charset="-128"/>
              </a:rPr>
              <a:t>definiciones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9421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3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5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6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7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8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29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0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1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432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96580" name="Group 324"/>
          <p:cNvGraphicFramePr>
            <a:graphicFrameLocks noGrp="1"/>
          </p:cNvGraphicFramePr>
          <p:nvPr>
            <p:ph sz="half" idx="1"/>
          </p:nvPr>
        </p:nvGraphicFramePr>
        <p:xfrm>
          <a:off x="250825" y="1598613"/>
          <a:ext cx="8569325" cy="4579049"/>
        </p:xfrm>
        <a:graphic>
          <a:graphicData uri="http://schemas.openxmlformats.org/drawingml/2006/table">
            <a:tbl>
              <a:tblPr/>
              <a:tblGrid>
                <a:gridCol w="431800"/>
                <a:gridCol w="2879725"/>
                <a:gridCol w="52578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Baseline o línea base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Los Baselines identifican una colección consistente de ítems de configuración que se refieren a una única versión de cada componente del baseline. Se obtiene como resultado de cada una de las fases, luego de haber sido aprobados y aceptados. Los Baselines son versiones de producto estable y son el punto de partida para posteriores desarrollos.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Control de la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Parte de la administración de la configuración que consiste en la evaluación, coordinación, aprobación o desaprobación de la  implementación de cambios a los ítems de configuración y/o baselines.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Ítem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Cada uno de los productos de trabajo que forman una línea base. Este agrupamiento lógico provee facilidad de identificación y acceso controlado. Ej. Diseño Funcional, Diseño Técnico, etc.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Repositorio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Ubicación central donde se almacenan los ítems de configuración bajo el control de una herramienta de control de cambios.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Sistema de Gestión de la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Es un sistema que provee las funcionalidades siguientes: control de versiones, identificación de configuración, estructura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Permite mantener la integridad de los productos que se obtienen a lo largo del proyecto, garantizando el efectivo control de cambios y disponibilidad de las versiones de los productos que se manejan.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Gestor de Configuración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Rol responsable de la Gestión de Configuración.</a:t>
                      </a:r>
                      <a:r>
                        <a:rPr kumimoji="0" lang="es-E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339850" y="1889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Términos y definiciones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117763" name="Line 3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17934" name="Group 174"/>
          <p:cNvGraphicFramePr>
            <a:graphicFrameLocks noGrp="1"/>
          </p:cNvGraphicFramePr>
          <p:nvPr>
            <p:ph sz="half" idx="1"/>
          </p:nvPr>
        </p:nvGraphicFramePr>
        <p:xfrm>
          <a:off x="250825" y="1700213"/>
          <a:ext cx="8642350" cy="3317177"/>
        </p:xfrm>
        <a:graphic>
          <a:graphicData uri="http://schemas.openxmlformats.org/drawingml/2006/table">
            <a:tbl>
              <a:tblPr/>
              <a:tblGrid>
                <a:gridCol w="647700"/>
                <a:gridCol w="2809875"/>
                <a:gridCol w="51847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#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Términos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Definiciones</a:t>
                      </a:r>
                      <a:endParaRPr kumimoji="0" lang="es-E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Gestión de configuración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Disciplina que permite controlar la evolución de los proyectos involucrados en el servicio Software Factory Unidad Mantenimiento Evolutivo Front End TdP. Cubre los siguientes aspectos operacionales: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Identificación: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del producto, así como sus componentes y su tipo, haciéndolos únicos y accesibles de alguna forma.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Control: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de  la publicación del producto y de los cambios hechos a través del ciclo de vida, realizando controles que aseguren la consistencia del producto mediante la creación del baseline del producto.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Seguimiento del estado: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grabar y reportar el estado de los componentes y requerimientos de cambio y recopilar estadísticas de vital importancia de los componentes del producto.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-Auditoria y revisión:</a:t>
                      </a:r>
                      <a:r>
                        <a:rPr kumimoji="0" lang="es-P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validar completamente el producto y mantener la consistencia entre los componentes asegurándose de que los productos son una colección de componentes bien definidos. </a:t>
                      </a:r>
                      <a:endParaRPr kumimoji="0" lang="es-E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82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A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4300" y="1238250"/>
            <a:ext cx="8915400" cy="5502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1557338"/>
            <a:ext cx="8964613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3. Roles y  </a:t>
            </a:r>
          </a:p>
          <a:p>
            <a:pPr eaLnBrk="0" hangingPunct="0">
              <a:lnSpc>
                <a:spcPts val="5600"/>
              </a:lnSpc>
              <a:spcBef>
                <a:spcPct val="50000"/>
              </a:spcBef>
            </a:pPr>
            <a:r>
              <a:rPr lang="en-US" sz="6000" dirty="0">
                <a:ea typeface="ＭＳ Ｐゴシック" pitchFamily="112" charset="-128"/>
              </a:rPr>
              <a:t>	</a:t>
            </a:r>
            <a:r>
              <a:rPr lang="en-US" sz="6000" dirty="0" err="1">
                <a:ea typeface="ＭＳ Ｐゴシック" pitchFamily="112" charset="-128"/>
              </a:rPr>
              <a:t>responsabilidades</a:t>
            </a:r>
            <a:endParaRPr lang="en-US" sz="6000" dirty="0">
              <a:ea typeface="ＭＳ Ｐゴシック" pitchFamily="112" charset="-128"/>
            </a:endParaRP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28713" y="2247900"/>
            <a:ext cx="6884987" cy="3484563"/>
            <a:chOff x="711" y="1416"/>
            <a:chExt cx="4337" cy="2195"/>
          </a:xfrm>
        </p:grpSpPr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 flipV="1">
              <a:off x="78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711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rot="5400000" flipV="1">
              <a:off x="746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rot="5400000" flipV="1">
              <a:off x="746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 flipV="1">
              <a:off x="78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711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rot="5400000" flipV="1">
              <a:off x="746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rot="5400000" flipV="1">
              <a:off x="746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78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5" name="Line 17"/>
            <p:cNvSpPr>
              <a:spLocks noChangeShapeType="1"/>
            </p:cNvSpPr>
            <p:nvPr/>
          </p:nvSpPr>
          <p:spPr bwMode="auto">
            <a:xfrm flipV="1">
              <a:off x="711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6" name="Line 18"/>
            <p:cNvSpPr>
              <a:spLocks noChangeShapeType="1"/>
            </p:cNvSpPr>
            <p:nvPr/>
          </p:nvSpPr>
          <p:spPr bwMode="auto">
            <a:xfrm rot="5400000" flipV="1">
              <a:off x="746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 rot="5400000" flipV="1">
              <a:off x="746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78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V="1">
              <a:off x="711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 rot="5400000" flipV="1">
              <a:off x="746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 rot="5400000" flipV="1">
              <a:off x="746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149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 flipV="1">
              <a:off x="1422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 rot="5400000" flipV="1">
              <a:off x="1457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rot="5400000" flipV="1">
              <a:off x="1457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49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422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rot="5400000" flipV="1">
              <a:off x="1457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rot="5400000" flipV="1">
              <a:off x="1457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49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422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rot="5400000" flipV="1">
              <a:off x="1457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rot="5400000" flipV="1">
              <a:off x="1457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49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422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rot="5400000" flipV="1">
              <a:off x="1457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 rot="5400000" flipV="1">
              <a:off x="1457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V="1">
              <a:off x="220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 flipV="1">
              <a:off x="2133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2168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2168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20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133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168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168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flipV="1">
              <a:off x="220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flipV="1">
              <a:off x="2133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2168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2168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0" name="Line 52"/>
            <p:cNvSpPr>
              <a:spLocks noChangeShapeType="1"/>
            </p:cNvSpPr>
            <p:nvPr/>
          </p:nvSpPr>
          <p:spPr bwMode="auto">
            <a:xfrm flipV="1">
              <a:off x="220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V="1">
              <a:off x="2133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 rot="5400000" flipV="1">
              <a:off x="2168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3" name="Line 55"/>
            <p:cNvSpPr>
              <a:spLocks noChangeShapeType="1"/>
            </p:cNvSpPr>
            <p:nvPr/>
          </p:nvSpPr>
          <p:spPr bwMode="auto">
            <a:xfrm rot="5400000" flipV="1">
              <a:off x="2168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4" name="Line 56"/>
            <p:cNvSpPr>
              <a:spLocks noChangeShapeType="1"/>
            </p:cNvSpPr>
            <p:nvPr/>
          </p:nvSpPr>
          <p:spPr bwMode="auto">
            <a:xfrm flipV="1">
              <a:off x="291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5" name="Line 57"/>
            <p:cNvSpPr>
              <a:spLocks noChangeShapeType="1"/>
            </p:cNvSpPr>
            <p:nvPr/>
          </p:nvSpPr>
          <p:spPr bwMode="auto">
            <a:xfrm flipV="1">
              <a:off x="2845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 rot="5400000" flipV="1">
              <a:off x="2880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 rot="5400000" flipV="1">
              <a:off x="2880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8" name="Line 60"/>
            <p:cNvSpPr>
              <a:spLocks noChangeShapeType="1"/>
            </p:cNvSpPr>
            <p:nvPr/>
          </p:nvSpPr>
          <p:spPr bwMode="auto">
            <a:xfrm flipV="1">
              <a:off x="291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29" name="Line 61"/>
            <p:cNvSpPr>
              <a:spLocks noChangeShapeType="1"/>
            </p:cNvSpPr>
            <p:nvPr/>
          </p:nvSpPr>
          <p:spPr bwMode="auto">
            <a:xfrm flipV="1">
              <a:off x="2845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0" name="Line 62"/>
            <p:cNvSpPr>
              <a:spLocks noChangeShapeType="1"/>
            </p:cNvSpPr>
            <p:nvPr/>
          </p:nvSpPr>
          <p:spPr bwMode="auto">
            <a:xfrm rot="5400000" flipV="1">
              <a:off x="2880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1" name="Line 63"/>
            <p:cNvSpPr>
              <a:spLocks noChangeShapeType="1"/>
            </p:cNvSpPr>
            <p:nvPr/>
          </p:nvSpPr>
          <p:spPr bwMode="auto">
            <a:xfrm rot="5400000" flipV="1">
              <a:off x="2880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2" name="Line 64"/>
            <p:cNvSpPr>
              <a:spLocks noChangeShapeType="1"/>
            </p:cNvSpPr>
            <p:nvPr/>
          </p:nvSpPr>
          <p:spPr bwMode="auto">
            <a:xfrm flipV="1">
              <a:off x="291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3" name="Line 65"/>
            <p:cNvSpPr>
              <a:spLocks noChangeShapeType="1"/>
            </p:cNvSpPr>
            <p:nvPr/>
          </p:nvSpPr>
          <p:spPr bwMode="auto">
            <a:xfrm flipV="1">
              <a:off x="2845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4" name="Line 66"/>
            <p:cNvSpPr>
              <a:spLocks noChangeShapeType="1"/>
            </p:cNvSpPr>
            <p:nvPr/>
          </p:nvSpPr>
          <p:spPr bwMode="auto">
            <a:xfrm rot="5400000" flipV="1">
              <a:off x="2880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5" name="Line 67"/>
            <p:cNvSpPr>
              <a:spLocks noChangeShapeType="1"/>
            </p:cNvSpPr>
            <p:nvPr/>
          </p:nvSpPr>
          <p:spPr bwMode="auto">
            <a:xfrm rot="5400000" flipV="1">
              <a:off x="2880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6" name="Line 68"/>
            <p:cNvSpPr>
              <a:spLocks noChangeShapeType="1"/>
            </p:cNvSpPr>
            <p:nvPr/>
          </p:nvSpPr>
          <p:spPr bwMode="auto">
            <a:xfrm flipV="1">
              <a:off x="291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7" name="Line 69"/>
            <p:cNvSpPr>
              <a:spLocks noChangeShapeType="1"/>
            </p:cNvSpPr>
            <p:nvPr/>
          </p:nvSpPr>
          <p:spPr bwMode="auto">
            <a:xfrm flipV="1">
              <a:off x="2845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8" name="Line 70"/>
            <p:cNvSpPr>
              <a:spLocks noChangeShapeType="1"/>
            </p:cNvSpPr>
            <p:nvPr/>
          </p:nvSpPr>
          <p:spPr bwMode="auto">
            <a:xfrm rot="5400000" flipV="1">
              <a:off x="2880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39" name="Line 71"/>
            <p:cNvSpPr>
              <a:spLocks noChangeShapeType="1"/>
            </p:cNvSpPr>
            <p:nvPr/>
          </p:nvSpPr>
          <p:spPr bwMode="auto">
            <a:xfrm rot="5400000" flipV="1">
              <a:off x="2880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0" name="Line 72"/>
            <p:cNvSpPr>
              <a:spLocks noChangeShapeType="1"/>
            </p:cNvSpPr>
            <p:nvPr/>
          </p:nvSpPr>
          <p:spPr bwMode="auto">
            <a:xfrm flipV="1">
              <a:off x="362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1" name="Line 73"/>
            <p:cNvSpPr>
              <a:spLocks noChangeShapeType="1"/>
            </p:cNvSpPr>
            <p:nvPr/>
          </p:nvSpPr>
          <p:spPr bwMode="auto">
            <a:xfrm flipV="1">
              <a:off x="3556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2" name="Line 74"/>
            <p:cNvSpPr>
              <a:spLocks noChangeShapeType="1"/>
            </p:cNvSpPr>
            <p:nvPr/>
          </p:nvSpPr>
          <p:spPr bwMode="auto">
            <a:xfrm rot="5400000" flipV="1">
              <a:off x="3591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3" name="Line 75"/>
            <p:cNvSpPr>
              <a:spLocks noChangeShapeType="1"/>
            </p:cNvSpPr>
            <p:nvPr/>
          </p:nvSpPr>
          <p:spPr bwMode="auto">
            <a:xfrm rot="5400000" flipV="1">
              <a:off x="3591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4" name="Line 76"/>
            <p:cNvSpPr>
              <a:spLocks noChangeShapeType="1"/>
            </p:cNvSpPr>
            <p:nvPr/>
          </p:nvSpPr>
          <p:spPr bwMode="auto">
            <a:xfrm flipV="1">
              <a:off x="362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5" name="Line 77"/>
            <p:cNvSpPr>
              <a:spLocks noChangeShapeType="1"/>
            </p:cNvSpPr>
            <p:nvPr/>
          </p:nvSpPr>
          <p:spPr bwMode="auto">
            <a:xfrm flipV="1">
              <a:off x="3556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6" name="Line 78"/>
            <p:cNvSpPr>
              <a:spLocks noChangeShapeType="1"/>
            </p:cNvSpPr>
            <p:nvPr/>
          </p:nvSpPr>
          <p:spPr bwMode="auto">
            <a:xfrm rot="5400000" flipV="1">
              <a:off x="3591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7" name="Line 79"/>
            <p:cNvSpPr>
              <a:spLocks noChangeShapeType="1"/>
            </p:cNvSpPr>
            <p:nvPr/>
          </p:nvSpPr>
          <p:spPr bwMode="auto">
            <a:xfrm rot="5400000" flipV="1">
              <a:off x="3591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8" name="Line 80"/>
            <p:cNvSpPr>
              <a:spLocks noChangeShapeType="1"/>
            </p:cNvSpPr>
            <p:nvPr/>
          </p:nvSpPr>
          <p:spPr bwMode="auto">
            <a:xfrm flipV="1">
              <a:off x="362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 flipV="1">
              <a:off x="3556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0" name="Line 82"/>
            <p:cNvSpPr>
              <a:spLocks noChangeShapeType="1"/>
            </p:cNvSpPr>
            <p:nvPr/>
          </p:nvSpPr>
          <p:spPr bwMode="auto">
            <a:xfrm rot="5400000" flipV="1">
              <a:off x="3591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1" name="Line 83"/>
            <p:cNvSpPr>
              <a:spLocks noChangeShapeType="1"/>
            </p:cNvSpPr>
            <p:nvPr/>
          </p:nvSpPr>
          <p:spPr bwMode="auto">
            <a:xfrm rot="5400000" flipV="1">
              <a:off x="3591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2" name="Line 84"/>
            <p:cNvSpPr>
              <a:spLocks noChangeShapeType="1"/>
            </p:cNvSpPr>
            <p:nvPr/>
          </p:nvSpPr>
          <p:spPr bwMode="auto">
            <a:xfrm flipV="1">
              <a:off x="362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3" name="Line 85"/>
            <p:cNvSpPr>
              <a:spLocks noChangeShapeType="1"/>
            </p:cNvSpPr>
            <p:nvPr/>
          </p:nvSpPr>
          <p:spPr bwMode="auto">
            <a:xfrm flipV="1">
              <a:off x="3556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4" name="Line 86"/>
            <p:cNvSpPr>
              <a:spLocks noChangeShapeType="1"/>
            </p:cNvSpPr>
            <p:nvPr/>
          </p:nvSpPr>
          <p:spPr bwMode="auto">
            <a:xfrm rot="5400000" flipV="1">
              <a:off x="3591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5" name="Line 87"/>
            <p:cNvSpPr>
              <a:spLocks noChangeShapeType="1"/>
            </p:cNvSpPr>
            <p:nvPr/>
          </p:nvSpPr>
          <p:spPr bwMode="auto">
            <a:xfrm rot="5400000" flipV="1">
              <a:off x="3591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504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 flipV="1">
              <a:off x="4978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 rot="5400000" flipV="1">
              <a:off x="5013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 rot="5400000" flipV="1">
              <a:off x="5013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 flipV="1">
              <a:off x="504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 flipV="1">
              <a:off x="4978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 rot="5400000" flipV="1">
              <a:off x="5013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 rot="5400000" flipV="1">
              <a:off x="5013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 flipV="1">
              <a:off x="504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 flipV="1">
              <a:off x="4978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rot="5400000" flipV="1">
              <a:off x="5013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 rot="5400000" flipV="1">
              <a:off x="5013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504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4978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0" name="Line 102"/>
            <p:cNvSpPr>
              <a:spLocks noChangeShapeType="1"/>
            </p:cNvSpPr>
            <p:nvPr/>
          </p:nvSpPr>
          <p:spPr bwMode="auto">
            <a:xfrm rot="5400000" flipV="1">
              <a:off x="5013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1" name="Line 103"/>
            <p:cNvSpPr>
              <a:spLocks noChangeShapeType="1"/>
            </p:cNvSpPr>
            <p:nvPr/>
          </p:nvSpPr>
          <p:spPr bwMode="auto">
            <a:xfrm rot="5400000" flipV="1">
              <a:off x="5013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2" name="Line 104"/>
            <p:cNvSpPr>
              <a:spLocks noChangeShapeType="1"/>
            </p:cNvSpPr>
            <p:nvPr/>
          </p:nvSpPr>
          <p:spPr bwMode="auto">
            <a:xfrm flipV="1">
              <a:off x="433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3" name="Line 105"/>
            <p:cNvSpPr>
              <a:spLocks noChangeShapeType="1"/>
            </p:cNvSpPr>
            <p:nvPr/>
          </p:nvSpPr>
          <p:spPr bwMode="auto">
            <a:xfrm flipV="1">
              <a:off x="4267" y="142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4" name="Line 106"/>
            <p:cNvSpPr>
              <a:spLocks noChangeShapeType="1"/>
            </p:cNvSpPr>
            <p:nvPr/>
          </p:nvSpPr>
          <p:spPr bwMode="auto">
            <a:xfrm rot="5400000" flipV="1">
              <a:off x="4302" y="146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5" name="Line 107"/>
            <p:cNvSpPr>
              <a:spLocks noChangeShapeType="1"/>
            </p:cNvSpPr>
            <p:nvPr/>
          </p:nvSpPr>
          <p:spPr bwMode="auto">
            <a:xfrm rot="5400000" flipV="1">
              <a:off x="4302" y="139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6" name="Line 108"/>
            <p:cNvSpPr>
              <a:spLocks noChangeShapeType="1"/>
            </p:cNvSpPr>
            <p:nvPr/>
          </p:nvSpPr>
          <p:spPr bwMode="auto">
            <a:xfrm flipV="1">
              <a:off x="433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7" name="Line 109"/>
            <p:cNvSpPr>
              <a:spLocks noChangeShapeType="1"/>
            </p:cNvSpPr>
            <p:nvPr/>
          </p:nvSpPr>
          <p:spPr bwMode="auto">
            <a:xfrm flipV="1">
              <a:off x="4267" y="2136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8" name="Line 110"/>
            <p:cNvSpPr>
              <a:spLocks noChangeShapeType="1"/>
            </p:cNvSpPr>
            <p:nvPr/>
          </p:nvSpPr>
          <p:spPr bwMode="auto">
            <a:xfrm rot="5400000" flipV="1">
              <a:off x="4302" y="217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79" name="Line 111"/>
            <p:cNvSpPr>
              <a:spLocks noChangeShapeType="1"/>
            </p:cNvSpPr>
            <p:nvPr/>
          </p:nvSpPr>
          <p:spPr bwMode="auto">
            <a:xfrm rot="5400000" flipV="1">
              <a:off x="4302" y="2101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0" name="Line 112"/>
            <p:cNvSpPr>
              <a:spLocks noChangeShapeType="1"/>
            </p:cNvSpPr>
            <p:nvPr/>
          </p:nvSpPr>
          <p:spPr bwMode="auto">
            <a:xfrm flipV="1">
              <a:off x="433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1" name="Line 113"/>
            <p:cNvSpPr>
              <a:spLocks noChangeShapeType="1"/>
            </p:cNvSpPr>
            <p:nvPr/>
          </p:nvSpPr>
          <p:spPr bwMode="auto">
            <a:xfrm flipV="1">
              <a:off x="4267" y="2844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2" name="Line 114"/>
            <p:cNvSpPr>
              <a:spLocks noChangeShapeType="1"/>
            </p:cNvSpPr>
            <p:nvPr/>
          </p:nvSpPr>
          <p:spPr bwMode="auto">
            <a:xfrm rot="5400000" flipV="1">
              <a:off x="4302" y="287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3" name="Line 115"/>
            <p:cNvSpPr>
              <a:spLocks noChangeShapeType="1"/>
            </p:cNvSpPr>
            <p:nvPr/>
          </p:nvSpPr>
          <p:spPr bwMode="auto">
            <a:xfrm rot="5400000" flipV="1">
              <a:off x="4302" y="2809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4" name="Line 116"/>
            <p:cNvSpPr>
              <a:spLocks noChangeShapeType="1"/>
            </p:cNvSpPr>
            <p:nvPr/>
          </p:nvSpPr>
          <p:spPr bwMode="auto">
            <a:xfrm flipV="1">
              <a:off x="433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5" name="Line 117"/>
            <p:cNvSpPr>
              <a:spLocks noChangeShapeType="1"/>
            </p:cNvSpPr>
            <p:nvPr/>
          </p:nvSpPr>
          <p:spPr bwMode="auto">
            <a:xfrm flipV="1">
              <a:off x="4267" y="3552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6" name="Line 118"/>
            <p:cNvSpPr>
              <a:spLocks noChangeShapeType="1"/>
            </p:cNvSpPr>
            <p:nvPr/>
          </p:nvSpPr>
          <p:spPr bwMode="auto">
            <a:xfrm rot="5400000" flipV="1">
              <a:off x="4302" y="358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887" name="Line 119"/>
            <p:cNvSpPr>
              <a:spLocks noChangeShapeType="1"/>
            </p:cNvSpPr>
            <p:nvPr/>
          </p:nvSpPr>
          <p:spPr bwMode="auto">
            <a:xfrm rot="5400000" flipV="1">
              <a:off x="4302" y="3517"/>
              <a:ext cx="0" cy="48"/>
            </a:xfrm>
            <a:prstGeom prst="line">
              <a:avLst/>
            </a:prstGeom>
            <a:noFill/>
            <a:ln w="127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1125" y="257175"/>
            <a:ext cx="6215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PE" sz="3200">
                <a:solidFill>
                  <a:schemeClr val="bg1"/>
                </a:solidFill>
              </a:rPr>
              <a:t>Roles y responsabilidades</a:t>
            </a:r>
            <a:endParaRPr lang="es-ES" sz="3200" b="1">
              <a:solidFill>
                <a:schemeClr val="bg1"/>
              </a:solidFill>
            </a:endParaRPr>
          </a:p>
        </p:txBody>
      </p:sp>
      <p:sp>
        <p:nvSpPr>
          <p:cNvPr id="34837" name="AutoShape 21"/>
          <p:cNvSpPr>
            <a:spLocks noChangeArrowheads="1"/>
          </p:cNvSpPr>
          <p:nvPr/>
        </p:nvSpPr>
        <p:spPr bwMode="auto">
          <a:xfrm>
            <a:off x="179388" y="3430588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Gerente de Servicio</a:t>
            </a:r>
          </a:p>
          <a:p>
            <a:r>
              <a:rPr lang="es-PE" sz="1400" b="1" dirty="0"/>
              <a:t>(GS)</a:t>
            </a:r>
            <a:endParaRPr lang="es-ES" sz="1400" b="1" dirty="0"/>
          </a:p>
        </p:txBody>
      </p:sp>
      <p:sp>
        <p:nvSpPr>
          <p:cNvPr id="34839" name="AutoShape 23"/>
          <p:cNvSpPr>
            <a:spLocks noChangeArrowheads="1"/>
          </p:cNvSpPr>
          <p:nvPr/>
        </p:nvSpPr>
        <p:spPr bwMode="auto">
          <a:xfrm>
            <a:off x="179388" y="1960563"/>
            <a:ext cx="1655762" cy="792162"/>
          </a:xfrm>
          <a:prstGeom prst="homePlate">
            <a:avLst>
              <a:gd name="adj" fmla="val 52255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Configuración (GC)</a:t>
            </a:r>
            <a:endParaRPr lang="es-ES" sz="1400" b="1" dirty="0"/>
          </a:p>
        </p:txBody>
      </p:sp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051050" y="1643063"/>
            <a:ext cx="6913563" cy="1439862"/>
          </a:xfrm>
          <a:prstGeom prst="roundRect">
            <a:avLst>
              <a:gd name="adj" fmla="val 1135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responsable de definir, diseñar y administrar el proceso de Gestión de la Configuración.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Define y ejecuta el Plan del Proyecto para la Tercerización.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el seguimiento y auditoría de las tareas detalladas en el Plan del Proyecto.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Mantiene y preserva los </a:t>
            </a:r>
            <a:r>
              <a:rPr lang="es-PE" sz="1200" dirty="0" err="1"/>
              <a:t>Baselines</a:t>
            </a:r>
            <a:r>
              <a:rPr lang="es-PE" sz="1200" dirty="0"/>
              <a:t>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Asegura y garantiza la disponibilidad de la información almacenada en los repositorios.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Realiza la sincronización de documentos con el Repositorio Central de la Empresa.</a:t>
            </a: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051050" y="3432175"/>
            <a:ext cx="6913563" cy="935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Será el responsable de garantizar la sostenibilidad del proceso de gestión de la configuración.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de documentos de gestión a su cargo, de acuerdo a los procedimientos establecidos.</a:t>
            </a:r>
            <a:r>
              <a:rPr lang="es-ES" sz="1200" dirty="0"/>
              <a:t> </a:t>
            </a:r>
            <a:r>
              <a:rPr lang="es-PE" sz="1200" dirty="0"/>
              <a:t> </a:t>
            </a:r>
          </a:p>
          <a:p>
            <a:pPr marL="179388" indent="-179388" algn="l">
              <a:buFontTx/>
              <a:buChar char="•"/>
            </a:pPr>
            <a:r>
              <a:rPr lang="es-PE" sz="1200" dirty="0"/>
              <a:t>Revisar los informes y viabilizar los requerimientos de gestión de configuración.</a:t>
            </a:r>
            <a:endParaRPr lang="es-ES" sz="1200" dirty="0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07950" y="1268413"/>
            <a:ext cx="8856663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4848" name="AutoShape 32"/>
          <p:cNvSpPr>
            <a:spLocks noChangeArrowheads="1"/>
          </p:cNvSpPr>
          <p:nvPr/>
        </p:nvSpPr>
        <p:spPr bwMode="auto">
          <a:xfrm>
            <a:off x="214282" y="4857760"/>
            <a:ext cx="1655762" cy="792163"/>
          </a:xfrm>
          <a:prstGeom prst="homePlate">
            <a:avLst>
              <a:gd name="adj" fmla="val 52254"/>
            </a:avLst>
          </a:prstGeom>
          <a:solidFill>
            <a:srgbClr val="40979E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s-PE" sz="1400" b="1" dirty="0"/>
              <a:t>Gestor de la Calidad (GQ)</a:t>
            </a:r>
            <a:endParaRPr lang="es-ES" sz="1400" b="1" dirty="0"/>
          </a:p>
        </p:txBody>
      </p:sp>
      <p:sp>
        <p:nvSpPr>
          <p:cNvPr id="34849" name="AutoShape 33"/>
          <p:cNvSpPr>
            <a:spLocks noChangeArrowheads="1"/>
          </p:cNvSpPr>
          <p:nvPr/>
        </p:nvSpPr>
        <p:spPr bwMode="auto">
          <a:xfrm>
            <a:off x="2051050" y="4799013"/>
            <a:ext cx="6913563" cy="935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marL="179388" indent="-179388" algn="l">
              <a:buFontTx/>
              <a:buChar char="•"/>
            </a:pPr>
            <a:r>
              <a:rPr lang="es-PE" sz="1200" dirty="0"/>
              <a:t>Lleva a cabo las actividades de </a:t>
            </a:r>
            <a:r>
              <a:rPr lang="es-PE" sz="1200" dirty="0" err="1"/>
              <a:t>versionamiento</a:t>
            </a:r>
            <a:r>
              <a:rPr lang="es-PE" sz="1200" dirty="0"/>
              <a:t> y revisión de los documentos, de acuerdo a los procedimientos establecidos.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8353</TotalTime>
  <Words>2708</Words>
  <Application>Microsoft Office PowerPoint</Application>
  <PresentationFormat>Presentación en pantalla (4:3)</PresentationFormat>
  <Paragraphs>389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ＭＳ Ｐゴシック</vt:lpstr>
      <vt:lpstr>Arial</vt:lpstr>
      <vt:lpstr>Times New Roman</vt:lpstr>
      <vt:lpstr>Default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GMD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Procesos Gestión de Configuración</dc:title>
  <dc:creator>Milagros M. Mogrovejo Fuentes</dc:creator>
  <cp:lastModifiedBy>MANUEL ENRIQUE SAENZ TARAZONA</cp:lastModifiedBy>
  <cp:revision>460</cp:revision>
  <dcterms:created xsi:type="dcterms:W3CDTF">2008-06-17T21:38:12Z</dcterms:created>
  <dcterms:modified xsi:type="dcterms:W3CDTF">2017-09-04T15:19:42Z</dcterms:modified>
</cp:coreProperties>
</file>