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6" r:id="rId4"/>
    <p:sldId id="267" r:id="rId5"/>
    <p:sldId id="268" r:id="rId6"/>
    <p:sldId id="269" r:id="rId7"/>
    <p:sldId id="270" r:id="rId8"/>
    <p:sldId id="271" r:id="rId9"/>
  </p:sldIdLst>
  <p:sldSz cx="9601200" cy="12801600" type="A3"/>
  <p:notesSz cx="6858000" cy="9144000"/>
  <p:defaultTextStyle>
    <a:defPPr>
      <a:defRPr lang="en-US"/>
    </a:defPPr>
    <a:lvl1pPr marL="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F2E3"/>
    <a:srgbClr val="EFF2DF"/>
    <a:srgbClr val="1F4B7A"/>
    <a:srgbClr val="3186AA"/>
    <a:srgbClr val="288CBB"/>
    <a:srgbClr val="3082A7"/>
    <a:srgbClr val="3B7FAA"/>
    <a:srgbClr val="287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5" d="100"/>
          <a:sy n="35" d="100"/>
        </p:scale>
        <p:origin x="1632" y="78"/>
      </p:cViewPr>
      <p:guideLst>
        <p:guide orient="horz" pos="3987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976794"/>
            <a:ext cx="8161020" cy="27440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0" y="512658"/>
            <a:ext cx="2160270" cy="10922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512658"/>
            <a:ext cx="6320790" cy="10922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5425865"/>
            <a:ext cx="8161020" cy="280034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2987041"/>
            <a:ext cx="4240530" cy="8448464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2987041"/>
            <a:ext cx="4240530" cy="8448464"/>
          </a:xfrm>
        </p:spPr>
        <p:txBody>
          <a:bodyPr/>
          <a:lstStyle>
            <a:lvl1pPr>
              <a:defRPr sz="2940"/>
            </a:lvl1pPr>
            <a:lvl2pPr>
              <a:defRPr sz="2520"/>
            </a:lvl2pPr>
            <a:lvl3pPr>
              <a:defRPr sz="210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865544"/>
            <a:ext cx="4242197" cy="119422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4059766"/>
            <a:ext cx="4242197" cy="73757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7" y="2865544"/>
            <a:ext cx="4243864" cy="119422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7" y="4059766"/>
            <a:ext cx="4243864" cy="7375738"/>
          </a:xfrm>
        </p:spPr>
        <p:txBody>
          <a:bodyPr/>
          <a:lstStyle>
            <a:lvl1pPr>
              <a:defRPr sz="2520"/>
            </a:lvl1pPr>
            <a:lvl2pPr>
              <a:defRPr sz="2100"/>
            </a:lvl2pPr>
            <a:lvl3pPr>
              <a:defRPr sz="189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09693"/>
            <a:ext cx="3158729" cy="216916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509694"/>
            <a:ext cx="5367338" cy="10925811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0" y="2678854"/>
            <a:ext cx="3158729" cy="8756651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8961120"/>
            <a:ext cx="5760720" cy="105791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10019031"/>
            <a:ext cx="5760720" cy="1502409"/>
          </a:xfrm>
        </p:spPr>
        <p:txBody>
          <a:bodyPr/>
          <a:lstStyle>
            <a:lvl1pPr marL="0" indent="0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11865187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11865187"/>
            <a:ext cx="30403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11865187"/>
            <a:ext cx="22402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060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480060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80098" indent="-300038" algn="l" defTabSz="480060" rtl="0" eaLnBrk="1" latinLnBrk="0" hangingPunct="1">
        <a:spcBef>
          <a:spcPct val="20000"/>
        </a:spcBef>
        <a:buFont typeface="Arial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480060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48006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480060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48006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ECFD-8DA9-FA9B-FE87-1159C1EE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D4914AC-4002-A5B3-EF62-E2CCD4A7B66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18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768B8C0-3E8D-628B-5514-60A29D60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8066"/>
            <a:ext cx="9601200" cy="96012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94444123-1879-F9E0-D9A5-A4CC010ACBBA}"/>
              </a:ext>
            </a:extLst>
          </p:cNvPr>
          <p:cNvSpPr/>
          <p:nvPr/>
        </p:nvSpPr>
        <p:spPr>
          <a:xfrm>
            <a:off x="2514378" y="11218654"/>
            <a:ext cx="4405745" cy="707887"/>
          </a:xfrm>
          <a:prstGeom prst="rect">
            <a:avLst/>
          </a:prstGeom>
          <a:solidFill>
            <a:srgbClr val="1F4B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62443D-3735-C071-8D84-DC7572F52800}"/>
              </a:ext>
            </a:extLst>
          </p:cNvPr>
          <p:cNvSpPr txBox="1"/>
          <p:nvPr/>
        </p:nvSpPr>
        <p:spPr>
          <a:xfrm>
            <a:off x="2539402" y="11208823"/>
            <a:ext cx="44057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ADF2E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 CRISTINA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65BECF5-AD6E-B95A-FFA8-7CCA401EDCF8}"/>
              </a:ext>
            </a:extLst>
          </p:cNvPr>
          <p:cNvSpPr/>
          <p:nvPr/>
        </p:nvSpPr>
        <p:spPr>
          <a:xfrm>
            <a:off x="0" y="653387"/>
            <a:ext cx="9601199" cy="2846073"/>
          </a:xfrm>
          <a:prstGeom prst="rect">
            <a:avLst/>
          </a:prstGeom>
          <a:solidFill>
            <a:srgbClr val="1F4B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A3ABA2-0B63-BDB3-5E99-825C25761D69}"/>
              </a:ext>
            </a:extLst>
          </p:cNvPr>
          <p:cNvSpPr txBox="1"/>
          <p:nvPr/>
        </p:nvSpPr>
        <p:spPr>
          <a:xfrm>
            <a:off x="29497" y="1174112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NUVENS DE PALAVRAS E INCLUSÃO: REVOLUCIONANDO </a:t>
            </a:r>
          </a:p>
          <a:p>
            <a:pPr algn="ctr"/>
            <a:r>
              <a:rPr lang="pt-BR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 COMUNICAÇÃO COM BIG DATA</a:t>
            </a:r>
          </a:p>
        </p:txBody>
      </p:sp>
    </p:spTree>
    <p:extLst>
      <p:ext uri="{BB962C8B-B14F-4D97-AF65-F5344CB8AC3E}">
        <p14:creationId xmlns:p14="http://schemas.microsoft.com/office/powerpoint/2010/main" val="259842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605" y="983711"/>
            <a:ext cx="3537759" cy="2133600"/>
          </a:xfrm>
        </p:spPr>
        <p:txBody>
          <a:bodyPr/>
          <a:lstStyle/>
          <a:p>
            <a:pPr algn="l"/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r>
              <a:rPr dirty="0"/>
              <a:t>Neste e-book, </a:t>
            </a:r>
            <a:r>
              <a:rPr dirty="0" err="1"/>
              <a:t>vamos</a:t>
            </a:r>
            <a:r>
              <a:rPr dirty="0"/>
              <a:t> </a:t>
            </a:r>
            <a:r>
              <a:rPr dirty="0" err="1"/>
              <a:t>explorar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as </a:t>
            </a:r>
            <a:r>
              <a:rPr dirty="0" err="1"/>
              <a:t>nuvens</a:t>
            </a:r>
            <a:r>
              <a:rPr dirty="0"/>
              <a:t> de </a:t>
            </a:r>
            <a:r>
              <a:rPr dirty="0" err="1"/>
              <a:t>palavras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</a:t>
            </a:r>
            <a:r>
              <a:rPr dirty="0" err="1"/>
              <a:t>transformar</a:t>
            </a:r>
            <a:r>
              <a:rPr dirty="0"/>
              <a:t> a </a:t>
            </a:r>
            <a:r>
              <a:rPr dirty="0" err="1"/>
              <a:t>comunicação</a:t>
            </a:r>
            <a:r>
              <a:rPr dirty="0"/>
              <a:t> e </a:t>
            </a:r>
            <a:r>
              <a:rPr dirty="0" err="1"/>
              <a:t>promover</a:t>
            </a:r>
            <a:r>
              <a:rPr dirty="0"/>
              <a:t> a </a:t>
            </a:r>
            <a:r>
              <a:rPr dirty="0" err="1"/>
              <a:t>inclusão</a:t>
            </a:r>
            <a:r>
              <a:rPr dirty="0"/>
              <a:t> digital.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F1ACA8-69CC-AC76-90E6-41026C9F0003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D204E-8CC8-68BD-0531-068985D9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E4F-7CB6-323B-5E08-EC1809E3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5837613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O Problema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3428-2C47-559F-9588-37B3721E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Muitas pessoas enfrentam dificuldades em acessar informações relevantes em sites com muito texto.</a:t>
            </a:r>
          </a:p>
          <a:p>
            <a:endParaRPr lang="pt-BR" dirty="0"/>
          </a:p>
          <a:p>
            <a:r>
              <a:rPr lang="pt-BR" dirty="0"/>
              <a:t>Exemplos incluem idosos, pessoas com baixa visão (mais de 6 milhões no Brasil) e indivíduos com déficit de atenção.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22A5AA-6FDC-8FC7-A6EC-ACED63FAB245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16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9AC03-B9D3-133D-F015-28DF63A51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68B7-B5CD-A21F-6F32-8028172C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5837613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A Solução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C047-0EE6-FE45-A951-0F9AB8C9D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Apresentamos a Nuvem de Palavras como Ferramenta de Acessibilidade:</a:t>
            </a:r>
          </a:p>
          <a:p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Destaca palavras-chave importantes;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Facilita a compreensão de textos;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Reduz a sobrecarga cognitiva;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Promove inclusão digital.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3CABC4-2CD0-468B-4584-7FC01FD2E411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0E486-31E4-92E4-3661-C3AED02AC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B62D-4518-9E36-A093-4DF8CDE6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5837613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Como Funciona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DDE9-727C-57FC-F30A-50B6B2E1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pt-BR" dirty="0"/>
              <a:t>Nossa tecnologia utiliza Inteligência Artificial para: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Analisar grandes volumes de texto;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Identificar as palavras mais relevantes;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Gerar nuvens de palavras personalizadas com design intuitivo e cores vibrantes.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4FEF89A-7057-5A32-B7C1-D18CAABB41C6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7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3B55-1FC5-399E-6926-7DAF10D91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5C85-58A7-D33F-18F5-8237859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5837613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Benefícios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D0CE-705D-F739-7900-A4012C0D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Comunicação mais clara e direta;</a:t>
            </a:r>
          </a:p>
          <a:p>
            <a:r>
              <a:rPr lang="pt-BR" dirty="0"/>
              <a:t>Inclusão de públicos com baixa acuidade visual e déficit de atenção;</a:t>
            </a:r>
          </a:p>
          <a:p>
            <a:r>
              <a:rPr lang="pt-BR" dirty="0"/>
              <a:t>Redução da fadiga visual e da sobrecarga cognitiva;</a:t>
            </a:r>
          </a:p>
          <a:p>
            <a:r>
              <a:rPr lang="pt-BR" dirty="0"/>
              <a:t>Democratização do acesso à informação.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9DA36A-11A6-B704-8E62-6DFA547D3964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4230-10B1-320E-AC45-1D593FFB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CB72-88C0-7655-DED8-4C980402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5837613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Conclusão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60A5-E3C2-4C1C-1E4C-F0E0FD69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As nuvens de palavras não são apenas estéticas, mas uma ferramenta funcional e inclusiva.</a:t>
            </a:r>
          </a:p>
          <a:p>
            <a:endParaRPr lang="pt-BR" dirty="0"/>
          </a:p>
          <a:p>
            <a:r>
              <a:rPr lang="pt-BR" dirty="0"/>
              <a:t>Ao utilizar essa tecnologia, você contribui para um mundo mais acessível e para a democratização do conhecimento digital.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474858-10DD-4117-EAC5-6694D2E8A9E6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7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58A40-3E21-5B7E-CBE8-B7207E12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7B41-BEE1-D804-EB95-24F5C055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05" y="983711"/>
            <a:ext cx="8576659" cy="2133600"/>
          </a:xfrm>
        </p:spPr>
        <p:txBody>
          <a:bodyPr/>
          <a:lstStyle/>
          <a:p>
            <a:pPr algn="l"/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Faça Parte da Transformação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5576-D163-EA20-5B95-07BA8CBD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05" y="3291840"/>
            <a:ext cx="8641080" cy="8448464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Adote a Nuvem de Palavras nos seus projetos e facilite o acesso à informação para todos.</a:t>
            </a:r>
          </a:p>
          <a:p>
            <a:endParaRPr lang="pt-BR" dirty="0"/>
          </a:p>
          <a:p>
            <a:r>
              <a:rPr lang="pt-BR" dirty="0"/>
              <a:t>Juntos, podemos tornar o mundo digital mais inclusivo e acessível.</a:t>
            </a:r>
          </a:p>
          <a:p>
            <a:endParaRPr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E715F7-38BA-26FA-761A-981F0D0C0092}"/>
              </a:ext>
            </a:extLst>
          </p:cNvPr>
          <p:cNvSpPr/>
          <p:nvPr/>
        </p:nvSpPr>
        <p:spPr>
          <a:xfrm flipH="1">
            <a:off x="405936" y="-221672"/>
            <a:ext cx="212669" cy="27431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40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242</Words>
  <Application>Microsoft Office PowerPoint</Application>
  <PresentationFormat>Papel A3 (297 x 420 mm)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 Black</vt:lpstr>
      <vt:lpstr>Wingdings</vt:lpstr>
      <vt:lpstr>Office Theme</vt:lpstr>
      <vt:lpstr>Apresentação do PowerPoint</vt:lpstr>
      <vt:lpstr>Introdução</vt:lpstr>
      <vt:lpstr>O Problema</vt:lpstr>
      <vt:lpstr>A Solução</vt:lpstr>
      <vt:lpstr>Como Funciona</vt:lpstr>
      <vt:lpstr>Benefícios</vt:lpstr>
      <vt:lpstr>Conclusão</vt:lpstr>
      <vt:lpstr>Faça Parte da Transformação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 Santos</cp:lastModifiedBy>
  <cp:revision>7</cp:revision>
  <dcterms:created xsi:type="dcterms:W3CDTF">2013-01-27T09:14:16Z</dcterms:created>
  <dcterms:modified xsi:type="dcterms:W3CDTF">2025-01-12T23:59:22Z</dcterms:modified>
  <cp:category/>
</cp:coreProperties>
</file>