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07c22c687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07c22c687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07c22c68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07c22c687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07c22c68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07c22c68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07c22c68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07c22c68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07c22c68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07c22c68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07c22c687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07c22c687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07c22c687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07c22c687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07c22c687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07c22c687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07c22c687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07c22c687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a07c22c6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a07c22c6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07c22c68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07c22c68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07c22c68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07c22c68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07c22c68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7c22c68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7c22c68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07c22c68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07c22c68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07c22c68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07c22c687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07c22c687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07c22c687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07c22c687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2222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umGXVugVfts9jhUDoJYRPlc3y5mWCcbf/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iAl4m0SB8UkHG3awoQXLFR0VoW3RhoKn/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77400" y="1907988"/>
            <a:ext cx="6589200" cy="889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280">
                <a:solidFill>
                  <a:schemeClr val="dk1"/>
                </a:solidFill>
                <a:highlight>
                  <a:schemeClr val="accent6"/>
                </a:highlight>
              </a:rPr>
              <a:t>Robotics Calculator</a:t>
            </a:r>
            <a:endParaRPr b="1" sz="4280">
              <a:solidFill>
                <a:schemeClr val="dk1"/>
              </a:solidFill>
              <a:highlight>
                <a:schemeClr val="accent6"/>
              </a:highlight>
            </a:endParaRPr>
          </a:p>
        </p:txBody>
      </p:sp>
      <p:sp>
        <p:nvSpPr>
          <p:cNvPr id="55" name="Google Shape;55;p13"/>
          <p:cNvSpPr txBox="1"/>
          <p:nvPr/>
        </p:nvSpPr>
        <p:spPr>
          <a:xfrm>
            <a:off x="878000" y="3875700"/>
            <a:ext cx="7509900" cy="701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
        <p:nvSpPr>
          <p:cNvPr id="56" name="Google Shape;56;p13"/>
          <p:cNvSpPr txBox="1"/>
          <p:nvPr/>
        </p:nvSpPr>
        <p:spPr>
          <a:xfrm>
            <a:off x="1487425" y="2997800"/>
            <a:ext cx="648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rPr>
              <a:t>Ameya Shahane, </a:t>
            </a:r>
            <a:r>
              <a:rPr lang="en">
                <a:solidFill>
                  <a:schemeClr val="lt2"/>
                </a:solidFill>
              </a:rPr>
              <a:t>Ashish Bhogate,</a:t>
            </a:r>
            <a:r>
              <a:rPr lang="en">
                <a:solidFill>
                  <a:schemeClr val="lt2"/>
                </a:solidFill>
              </a:rPr>
              <a:t> Darren Val Dcunha,</a:t>
            </a:r>
            <a:endParaRPr>
              <a:solidFill>
                <a:schemeClr val="lt2"/>
              </a:solidFill>
            </a:endParaRPr>
          </a:p>
          <a:p>
            <a:pPr indent="457200" lvl="0" marL="1371600" rtl="0" algn="l">
              <a:spcBef>
                <a:spcPts val="0"/>
              </a:spcBef>
              <a:spcAft>
                <a:spcPts val="0"/>
              </a:spcAft>
              <a:buNone/>
            </a:pPr>
            <a:r>
              <a:rPr lang="en">
                <a:solidFill>
                  <a:schemeClr val="lt2"/>
                </a:solidFill>
              </a:rPr>
              <a:t>Rahul Thorat, Tanvi Baranwal</a:t>
            </a:r>
            <a:endParaRPr>
              <a:solidFill>
                <a:schemeClr val="lt2"/>
              </a:solidFill>
            </a:endParaRPr>
          </a:p>
        </p:txBody>
      </p:sp>
      <p:sp>
        <p:nvSpPr>
          <p:cNvPr id="57" name="Google Shape;57;p13"/>
          <p:cNvSpPr txBox="1"/>
          <p:nvPr/>
        </p:nvSpPr>
        <p:spPr>
          <a:xfrm>
            <a:off x="1836150" y="1366150"/>
            <a:ext cx="5471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rPr>
              <a:t>Project 2</a:t>
            </a:r>
            <a:endParaRPr b="1" sz="2200">
              <a:solidFill>
                <a:schemeClr val="lt1"/>
              </a:solidFill>
            </a:endParaRPr>
          </a:p>
        </p:txBody>
      </p:sp>
      <p:pic>
        <p:nvPicPr>
          <p:cNvPr id="58" name="Google Shape;58;p13"/>
          <p:cNvPicPr preferRelativeResize="0"/>
          <p:nvPr/>
        </p:nvPicPr>
        <p:blipFill>
          <a:blip r:embed="rId3">
            <a:alphaModFix/>
          </a:blip>
          <a:stretch>
            <a:fillRect/>
          </a:stretch>
        </p:blipFill>
        <p:spPr>
          <a:xfrm>
            <a:off x="3479763" y="337175"/>
            <a:ext cx="2184465" cy="492600"/>
          </a:xfrm>
          <a:prstGeom prst="rect">
            <a:avLst/>
          </a:prstGeom>
          <a:noFill/>
          <a:ln>
            <a:noFill/>
          </a:ln>
        </p:spPr>
      </p:pic>
      <p:sp>
        <p:nvSpPr>
          <p:cNvPr id="59" name="Google Shape;59;p13"/>
          <p:cNvSpPr txBox="1"/>
          <p:nvPr/>
        </p:nvSpPr>
        <p:spPr>
          <a:xfrm>
            <a:off x="7915000" y="191425"/>
            <a:ext cx="1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Team #</a:t>
            </a:r>
            <a:r>
              <a:rPr lang="en">
                <a:solidFill>
                  <a:schemeClr val="lt1"/>
                </a:solidFill>
              </a:rPr>
              <a:t>5</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00">
                <a:solidFill>
                  <a:srgbClr val="404040"/>
                </a:solidFill>
                <a:highlight>
                  <a:schemeClr val="accent6"/>
                </a:highlight>
              </a:rPr>
              <a:t>Methodology</a:t>
            </a:r>
            <a:endParaRPr sz="3000">
              <a:highlight>
                <a:schemeClr val="accent6"/>
              </a:highlight>
            </a:endParaRPr>
          </a:p>
        </p:txBody>
      </p:sp>
      <p:sp>
        <p:nvSpPr>
          <p:cNvPr id="122" name="Google Shape;122;p22"/>
          <p:cNvSpPr txBox="1"/>
          <p:nvPr>
            <p:ph idx="1" type="body"/>
          </p:nvPr>
        </p:nvSpPr>
        <p:spPr>
          <a:xfrm>
            <a:off x="670350" y="541200"/>
            <a:ext cx="7544700" cy="4061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400">
              <a:solidFill>
                <a:srgbClr val="404040"/>
              </a:solidFill>
            </a:endParaRPr>
          </a:p>
          <a:p>
            <a:pPr indent="-317500" lvl="0" marL="457200" rtl="0" algn="l">
              <a:lnSpc>
                <a:spcPct val="120000"/>
              </a:lnSpc>
              <a:spcBef>
                <a:spcPts val="1200"/>
              </a:spcBef>
              <a:spcAft>
                <a:spcPts val="0"/>
              </a:spcAft>
              <a:buClr>
                <a:schemeClr val="dk1"/>
              </a:buClr>
              <a:buSzPts val="1400"/>
              <a:buChar char="●"/>
            </a:pPr>
            <a:r>
              <a:rPr b="1" lang="en" sz="1400">
                <a:solidFill>
                  <a:schemeClr val="dk1"/>
                </a:solidFill>
                <a:highlight>
                  <a:schemeClr val="lt1"/>
                </a:highlight>
              </a:rPr>
              <a:t>Elementary rotations</a:t>
            </a:r>
            <a:endParaRPr b="1" sz="1400">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The multi rotations calculator interface will be started by the user.</a:t>
            </a:r>
            <a:endParaRPr>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The rotation angle, axis around which the rotation must be made, and type of frame—reference or current frame—must all be entered by the user.</a:t>
            </a:r>
            <a:endParaRPr>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The result produced after entering the correct data will display the final rotation matrix, with a focus on the pre- and post-multiplication of the rotation matrices based on their frame of reference.</a:t>
            </a:r>
            <a:endParaRPr sz="1400">
              <a:solidFill>
                <a:srgbClr val="404040"/>
              </a:solidFill>
              <a:highlight>
                <a:schemeClr val="lt1"/>
              </a:highlight>
            </a:endParaRPr>
          </a:p>
          <a:p>
            <a:pPr indent="0" lvl="0" marL="0" rtl="0" algn="l">
              <a:lnSpc>
                <a:spcPct val="115000"/>
              </a:lnSpc>
              <a:spcBef>
                <a:spcPts val="0"/>
              </a:spcBef>
              <a:spcAft>
                <a:spcPts val="0"/>
              </a:spcAft>
              <a:buNone/>
            </a:pPr>
            <a:r>
              <a:t/>
            </a:r>
            <a:endParaRPr b="1" sz="1400">
              <a:solidFill>
                <a:srgbClr val="404040"/>
              </a:solidFill>
            </a:endParaRPr>
          </a:p>
          <a:p>
            <a:pPr indent="0" lvl="0" marL="0" rtl="0" algn="l">
              <a:lnSpc>
                <a:spcPct val="115000"/>
              </a:lnSpc>
              <a:spcBef>
                <a:spcPts val="1200"/>
              </a:spcBef>
              <a:spcAft>
                <a:spcPts val="0"/>
              </a:spcAft>
              <a:buNone/>
            </a:pPr>
            <a:r>
              <a:t/>
            </a:r>
            <a:endParaRPr b="1"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457200" rtl="0" algn="l">
              <a:lnSpc>
                <a:spcPct val="115000"/>
              </a:lnSpc>
              <a:spcBef>
                <a:spcPts val="1200"/>
              </a:spcBef>
              <a:spcAft>
                <a:spcPts val="0"/>
              </a:spcAft>
              <a:buNone/>
            </a:pPr>
            <a:r>
              <a:t/>
            </a:r>
            <a:endParaRPr sz="1200">
              <a:solidFill>
                <a:srgbClr val="404040"/>
              </a:solidFill>
            </a:endParaRPr>
          </a:p>
          <a:p>
            <a:pPr indent="0" lvl="0" marL="0" rtl="0" algn="l">
              <a:lnSpc>
                <a:spcPct val="100000"/>
              </a:lnSpc>
              <a:spcBef>
                <a:spcPts val="1200"/>
              </a:spcBef>
              <a:spcAft>
                <a:spcPts val="0"/>
              </a:spcAft>
              <a:buNone/>
            </a:pPr>
            <a:r>
              <a:t/>
            </a:r>
            <a:endParaRPr b="1" sz="800">
              <a:solidFill>
                <a:srgbClr val="404040"/>
              </a:solidFill>
            </a:endParaRPr>
          </a:p>
          <a:p>
            <a:pPr indent="0" lvl="0" marL="0" rtl="0" algn="l">
              <a:lnSpc>
                <a:spcPct val="100000"/>
              </a:lnSpc>
              <a:spcBef>
                <a:spcPts val="1200"/>
              </a:spcBef>
              <a:spcAft>
                <a:spcPts val="1200"/>
              </a:spcAft>
              <a:buNone/>
            </a:pPr>
            <a:r>
              <a:t/>
            </a:r>
            <a:endParaRPr b="1" sz="800">
              <a:solidFill>
                <a:srgbClr val="404040"/>
              </a:solidFill>
            </a:endParaRPr>
          </a:p>
        </p:txBody>
      </p:sp>
      <p:sp>
        <p:nvSpPr>
          <p:cNvPr id="123" name="Google Shape;123;p22"/>
          <p:cNvSpPr txBox="1"/>
          <p:nvPr/>
        </p:nvSpPr>
        <p:spPr>
          <a:xfrm>
            <a:off x="1950575" y="46188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45750" y="7490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000">
                <a:solidFill>
                  <a:srgbClr val="404040"/>
                </a:solidFill>
                <a:highlight>
                  <a:schemeClr val="accent6"/>
                </a:highlight>
              </a:rPr>
              <a:t>Methodology</a:t>
            </a:r>
            <a:endParaRPr sz="3000">
              <a:highlight>
                <a:schemeClr val="accent6"/>
              </a:highlight>
            </a:endParaRPr>
          </a:p>
        </p:txBody>
      </p:sp>
      <p:sp>
        <p:nvSpPr>
          <p:cNvPr id="129" name="Google Shape;129;p23"/>
          <p:cNvSpPr txBox="1"/>
          <p:nvPr>
            <p:ph idx="1" type="body"/>
          </p:nvPr>
        </p:nvSpPr>
        <p:spPr>
          <a:xfrm>
            <a:off x="701725" y="873175"/>
            <a:ext cx="7415700" cy="37098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0"/>
              </a:spcBef>
              <a:spcAft>
                <a:spcPts val="0"/>
              </a:spcAft>
              <a:buClr>
                <a:schemeClr val="dk1"/>
              </a:buClr>
              <a:buSzPts val="1400"/>
              <a:buChar char="●"/>
            </a:pPr>
            <a:r>
              <a:rPr b="1" lang="en" sz="1400">
                <a:solidFill>
                  <a:schemeClr val="dk1"/>
                </a:solidFill>
                <a:highlight>
                  <a:schemeClr val="lt1"/>
                </a:highlight>
              </a:rPr>
              <a:t>DOF</a:t>
            </a:r>
            <a:endParaRPr b="1" sz="1400">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The user will launch the Degree of Freedom calculator interface.</a:t>
            </a:r>
            <a:endParaRPr>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Following launch, the user must enter the number of joints, links, degrees of freedom (DOF) of the rigid body, and number of freedoms offered by the joint.</a:t>
            </a:r>
            <a:endParaRPr>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Following accurate data input, Grubler's Formula will be used to provide an output that includes the robot's degree of freedom.</a:t>
            </a:r>
            <a:endParaRPr>
              <a:solidFill>
                <a:schemeClr val="dk1"/>
              </a:solidFill>
              <a:highlight>
                <a:schemeClr val="lt1"/>
              </a:highlight>
            </a:endParaRPr>
          </a:p>
          <a:p>
            <a:pPr indent="0" lvl="0" marL="914400" rtl="0" algn="l">
              <a:lnSpc>
                <a:spcPct val="120000"/>
              </a:lnSpc>
              <a:spcBef>
                <a:spcPts val="0"/>
              </a:spcBef>
              <a:spcAft>
                <a:spcPts val="0"/>
              </a:spcAft>
              <a:buNone/>
            </a:pPr>
            <a:r>
              <a:t/>
            </a:r>
            <a:endParaRPr b="1" sz="1400">
              <a:solidFill>
                <a:schemeClr val="dk1"/>
              </a:solidFill>
              <a:highlight>
                <a:schemeClr val="lt1"/>
              </a:highlight>
            </a:endParaRPr>
          </a:p>
          <a:p>
            <a:pPr indent="-317500" lvl="0" marL="457200" rtl="0" algn="l">
              <a:lnSpc>
                <a:spcPct val="120000"/>
              </a:lnSpc>
              <a:spcBef>
                <a:spcPts val="0"/>
              </a:spcBef>
              <a:spcAft>
                <a:spcPts val="0"/>
              </a:spcAft>
              <a:buClr>
                <a:schemeClr val="dk1"/>
              </a:buClr>
              <a:buSzPts val="1400"/>
              <a:buChar char="●"/>
            </a:pPr>
            <a:r>
              <a:rPr b="1" lang="en" sz="1400">
                <a:solidFill>
                  <a:schemeClr val="dk1"/>
                </a:solidFill>
                <a:highlight>
                  <a:schemeClr val="lt1"/>
                </a:highlight>
              </a:rPr>
              <a:t>Rotation matrix</a:t>
            </a:r>
            <a:endParaRPr b="1" sz="1400">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The interface for the Rotation Matrix Calculator will be launched by the user.</a:t>
            </a:r>
            <a:endParaRPr>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The user must enter both the rotation angle and the axis around which the rotation should be made.</a:t>
            </a:r>
            <a:endParaRPr>
              <a:solidFill>
                <a:schemeClr val="dk1"/>
              </a:solidFill>
              <a:highlight>
                <a:schemeClr val="lt1"/>
              </a:highlight>
            </a:endParaRPr>
          </a:p>
          <a:p>
            <a:pPr indent="-317500" lvl="1" marL="914400" rtl="0" algn="l">
              <a:lnSpc>
                <a:spcPct val="120000"/>
              </a:lnSpc>
              <a:spcBef>
                <a:spcPts val="0"/>
              </a:spcBef>
              <a:spcAft>
                <a:spcPts val="0"/>
              </a:spcAft>
              <a:buClr>
                <a:schemeClr val="dk1"/>
              </a:buClr>
              <a:buSzPts val="1400"/>
              <a:buChar char="○"/>
            </a:pPr>
            <a:r>
              <a:rPr lang="en">
                <a:solidFill>
                  <a:schemeClr val="dk1"/>
                </a:solidFill>
                <a:highlight>
                  <a:schemeClr val="lt1"/>
                </a:highlight>
              </a:rPr>
              <a:t>When all the necessary information has been entered, the rotation matrix will be displayed in the output</a:t>
            </a:r>
            <a:r>
              <a:rPr lang="en">
                <a:solidFill>
                  <a:schemeClr val="dk1"/>
                </a:solidFill>
                <a:highlight>
                  <a:schemeClr val="lt2"/>
                </a:highlight>
              </a:rPr>
              <a:t>.</a:t>
            </a:r>
            <a:endParaRPr>
              <a:solidFill>
                <a:schemeClr val="dk1"/>
              </a:solidFill>
              <a:highlight>
                <a:schemeClr val="lt2"/>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b="1"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457200" rtl="0" algn="l">
              <a:lnSpc>
                <a:spcPct val="115000"/>
              </a:lnSpc>
              <a:spcBef>
                <a:spcPts val="1200"/>
              </a:spcBef>
              <a:spcAft>
                <a:spcPts val="0"/>
              </a:spcAft>
              <a:buNone/>
            </a:pPr>
            <a:r>
              <a:t/>
            </a:r>
            <a:endParaRPr sz="1200">
              <a:solidFill>
                <a:srgbClr val="404040"/>
              </a:solidFill>
            </a:endParaRPr>
          </a:p>
          <a:p>
            <a:pPr indent="0" lvl="0" marL="0" rtl="0" algn="l">
              <a:lnSpc>
                <a:spcPct val="100000"/>
              </a:lnSpc>
              <a:spcBef>
                <a:spcPts val="1200"/>
              </a:spcBef>
              <a:spcAft>
                <a:spcPts val="0"/>
              </a:spcAft>
              <a:buNone/>
            </a:pPr>
            <a:r>
              <a:t/>
            </a:r>
            <a:endParaRPr b="1" sz="800">
              <a:solidFill>
                <a:srgbClr val="404040"/>
              </a:solidFill>
            </a:endParaRPr>
          </a:p>
          <a:p>
            <a:pPr indent="0" lvl="0" marL="0" rtl="0" algn="l">
              <a:lnSpc>
                <a:spcPct val="100000"/>
              </a:lnSpc>
              <a:spcBef>
                <a:spcPts val="1200"/>
              </a:spcBef>
              <a:spcAft>
                <a:spcPts val="1200"/>
              </a:spcAft>
              <a:buNone/>
            </a:pPr>
            <a:r>
              <a:t/>
            </a:r>
            <a:endParaRPr b="1" sz="800">
              <a:solidFill>
                <a:srgbClr val="404040"/>
              </a:solidFill>
            </a:endParaRPr>
          </a:p>
        </p:txBody>
      </p:sp>
      <p:sp>
        <p:nvSpPr>
          <p:cNvPr id="130" name="Google Shape;130;p23"/>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58175" y="2082375"/>
            <a:ext cx="18501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00">
                <a:solidFill>
                  <a:srgbClr val="404040"/>
                </a:solidFill>
                <a:highlight>
                  <a:schemeClr val="accent6"/>
                </a:highlight>
              </a:rPr>
              <a:t>Results</a:t>
            </a:r>
            <a:endParaRPr sz="3000">
              <a:highlight>
                <a:schemeClr val="accent6"/>
              </a:highlight>
            </a:endParaRPr>
          </a:p>
        </p:txBody>
      </p:sp>
      <p:pic>
        <p:nvPicPr>
          <p:cNvPr id="136" name="Google Shape;136;p24" title="multi_final_speed.mp4">
            <a:hlinkClick r:id="rId3"/>
          </p:cNvPr>
          <p:cNvPicPr preferRelativeResize="0"/>
          <p:nvPr/>
        </p:nvPicPr>
        <p:blipFill>
          <a:blip r:embed="rId4">
            <a:alphaModFix/>
          </a:blip>
          <a:stretch>
            <a:fillRect/>
          </a:stretch>
        </p:blipFill>
        <p:spPr>
          <a:xfrm>
            <a:off x="2883484" y="48125"/>
            <a:ext cx="6195917" cy="4646925"/>
          </a:xfrm>
          <a:prstGeom prst="rect">
            <a:avLst/>
          </a:prstGeom>
          <a:noFill/>
          <a:ln>
            <a:noFill/>
          </a:ln>
        </p:spPr>
      </p:pic>
      <p:sp>
        <p:nvSpPr>
          <p:cNvPr id="137" name="Google Shape;137;p24"/>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41525" y="2122575"/>
            <a:ext cx="23301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00">
                <a:solidFill>
                  <a:srgbClr val="404040"/>
                </a:solidFill>
                <a:highlight>
                  <a:schemeClr val="accent6"/>
                </a:highlight>
              </a:rPr>
              <a:t>Discussions</a:t>
            </a:r>
            <a:endParaRPr sz="3000">
              <a:highlight>
                <a:schemeClr val="accent6"/>
              </a:highlight>
            </a:endParaRPr>
          </a:p>
        </p:txBody>
      </p:sp>
      <p:pic>
        <p:nvPicPr>
          <p:cNvPr id="143" name="Google Shape;143;p25" title="547 Combine final video.mp4">
            <a:hlinkClick r:id="rId3"/>
          </p:cNvPr>
          <p:cNvPicPr preferRelativeResize="0"/>
          <p:nvPr/>
        </p:nvPicPr>
        <p:blipFill>
          <a:blip r:embed="rId4">
            <a:alphaModFix/>
          </a:blip>
          <a:stretch>
            <a:fillRect/>
          </a:stretch>
        </p:blipFill>
        <p:spPr>
          <a:xfrm>
            <a:off x="2786050" y="42225"/>
            <a:ext cx="6318800" cy="4739100"/>
          </a:xfrm>
          <a:prstGeom prst="rect">
            <a:avLst/>
          </a:prstGeom>
          <a:noFill/>
          <a:ln>
            <a:noFill/>
          </a:ln>
        </p:spPr>
      </p:pic>
      <p:sp>
        <p:nvSpPr>
          <p:cNvPr id="144" name="Google Shape;144;p25"/>
          <p:cNvSpPr txBox="1"/>
          <p:nvPr/>
        </p:nvSpPr>
        <p:spPr>
          <a:xfrm>
            <a:off x="1950575" y="4695050"/>
            <a:ext cx="4753200" cy="4563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688"/>
              <a:buNone/>
            </a:pPr>
            <a:r>
              <a:rPr b="1" lang="en" sz="1009">
                <a:solidFill>
                  <a:srgbClr val="F3F3F3"/>
                </a:solidFill>
              </a:rPr>
              <a:t>MAE 547 Modelling and control of robots</a:t>
            </a:r>
            <a:endParaRPr sz="697">
              <a:solidFill>
                <a:srgbClr val="F3F3F3"/>
              </a:solidFill>
            </a:endParaRPr>
          </a:p>
          <a:p>
            <a:pPr indent="0" lvl="0" marL="0" rtl="0" algn="ctr">
              <a:lnSpc>
                <a:spcPct val="80000"/>
              </a:lnSpc>
              <a:spcBef>
                <a:spcPts val="0"/>
              </a:spcBef>
              <a:spcAft>
                <a:spcPts val="0"/>
              </a:spcAft>
              <a:buSzPts val="688"/>
              <a:buNone/>
            </a:pPr>
            <a:r>
              <a:rPr lang="en" sz="697">
                <a:solidFill>
                  <a:srgbClr val="F3F3F3"/>
                </a:solidFill>
              </a:rPr>
              <a:t>Arizona State University, MS Robotics</a:t>
            </a:r>
            <a:endParaRPr sz="697">
              <a:solidFill>
                <a:srgbClr val="F3F3F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rgbClr val="404040"/>
                </a:solidFill>
                <a:highlight>
                  <a:schemeClr val="accent6"/>
                </a:highlight>
              </a:rPr>
              <a:t>Discussion</a:t>
            </a:r>
            <a:endParaRPr sz="3000">
              <a:highlight>
                <a:schemeClr val="accent6"/>
              </a:highlight>
            </a:endParaRPr>
          </a:p>
        </p:txBody>
      </p:sp>
      <p:sp>
        <p:nvSpPr>
          <p:cNvPr id="150" name="Google Shape;150;p26"/>
          <p:cNvSpPr txBox="1"/>
          <p:nvPr>
            <p:ph idx="1" type="body"/>
          </p:nvPr>
        </p:nvSpPr>
        <p:spPr>
          <a:xfrm>
            <a:off x="1019050" y="938500"/>
            <a:ext cx="6984000" cy="3441600"/>
          </a:xfrm>
          <a:prstGeom prst="rect">
            <a:avLst/>
          </a:prstGeom>
        </p:spPr>
        <p:txBody>
          <a:bodyPr anchorCtr="0" anchor="t" bIns="91425" lIns="91425" spcFirstLastPara="1" rIns="91425" wrap="square" tIns="91425">
            <a:noAutofit/>
          </a:bodyPr>
          <a:lstStyle/>
          <a:p>
            <a:pPr indent="-317500" lvl="0" marL="457200" rtl="0" algn="just">
              <a:lnSpc>
                <a:spcPct val="140000"/>
              </a:lnSpc>
              <a:spcBef>
                <a:spcPts val="900"/>
              </a:spcBef>
              <a:spcAft>
                <a:spcPts val="0"/>
              </a:spcAft>
              <a:buClr>
                <a:schemeClr val="lt1"/>
              </a:buClr>
              <a:buSzPts val="1400"/>
              <a:buChar char="●"/>
            </a:pPr>
            <a:r>
              <a:rPr lang="en" sz="1400">
                <a:solidFill>
                  <a:schemeClr val="lt1"/>
                </a:solidFill>
              </a:rPr>
              <a:t>Throughout the project, the team faced various obstacles in merging multiple functionalities into a single user-friendly interface.</a:t>
            </a:r>
            <a:endParaRPr sz="1400">
              <a:solidFill>
                <a:schemeClr val="lt1"/>
              </a:solidFill>
            </a:endParaRPr>
          </a:p>
          <a:p>
            <a:pPr indent="-317500" lvl="0" marL="457200" rtl="0" algn="just">
              <a:lnSpc>
                <a:spcPct val="140000"/>
              </a:lnSpc>
              <a:spcBef>
                <a:spcPts val="0"/>
              </a:spcBef>
              <a:spcAft>
                <a:spcPts val="0"/>
              </a:spcAft>
              <a:buClr>
                <a:schemeClr val="lt1"/>
              </a:buClr>
              <a:buSzPts val="1400"/>
              <a:buChar char="●"/>
            </a:pPr>
            <a:r>
              <a:rPr lang="en" sz="1400">
                <a:solidFill>
                  <a:schemeClr val="lt1"/>
                </a:solidFill>
              </a:rPr>
              <a:t>The limits arose from the need to make the functions concise and relevant over the complete spectrum of its usefulness. Because some of us were inexperienced programmers, implementing and integrating the functionalities with the GUI proved difficult.</a:t>
            </a:r>
            <a:endParaRPr sz="1400">
              <a:solidFill>
                <a:schemeClr val="lt1"/>
              </a:solidFill>
            </a:endParaRPr>
          </a:p>
          <a:p>
            <a:pPr indent="-317500" lvl="0" marL="457200" rtl="0" algn="just">
              <a:lnSpc>
                <a:spcPct val="140000"/>
              </a:lnSpc>
              <a:spcBef>
                <a:spcPts val="0"/>
              </a:spcBef>
              <a:spcAft>
                <a:spcPts val="0"/>
              </a:spcAft>
              <a:buClr>
                <a:schemeClr val="lt1"/>
              </a:buClr>
              <a:buSzPts val="1400"/>
              <a:buChar char="●"/>
            </a:pPr>
            <a:r>
              <a:rPr lang="en" sz="1400">
                <a:solidFill>
                  <a:schemeClr val="lt1"/>
                </a:solidFill>
              </a:rPr>
              <a:t>The team worked to reduce the individual function code in order to make it quicker and more efficient. We collaborated to assist each other grasp MATLAB coding approaches and methodology.</a:t>
            </a:r>
            <a:endParaRPr sz="1400">
              <a:solidFill>
                <a:schemeClr val="lt1"/>
              </a:solidFill>
            </a:endParaRPr>
          </a:p>
          <a:p>
            <a:pPr indent="0" lvl="0" marL="0" rtl="0" algn="just">
              <a:lnSpc>
                <a:spcPct val="100000"/>
              </a:lnSpc>
              <a:spcBef>
                <a:spcPts val="0"/>
              </a:spcBef>
              <a:spcAft>
                <a:spcPts val="0"/>
              </a:spcAft>
              <a:buClr>
                <a:schemeClr val="dk1"/>
              </a:buClr>
              <a:buSzPts val="1100"/>
              <a:buFont typeface="Arial"/>
              <a:buNone/>
            </a:pPr>
            <a:r>
              <a:t/>
            </a:r>
            <a:endParaRPr b="1" sz="800">
              <a:solidFill>
                <a:srgbClr val="404040"/>
              </a:solidFill>
            </a:endParaRPr>
          </a:p>
          <a:p>
            <a:pPr indent="0" lvl="0" marL="0" rtl="0" algn="just">
              <a:lnSpc>
                <a:spcPct val="100000"/>
              </a:lnSpc>
              <a:spcBef>
                <a:spcPts val="1200"/>
              </a:spcBef>
              <a:spcAft>
                <a:spcPts val="1200"/>
              </a:spcAft>
              <a:buNone/>
            </a:pPr>
            <a:r>
              <a:t/>
            </a:r>
            <a:endParaRPr b="1" sz="800">
              <a:solidFill>
                <a:srgbClr val="404040"/>
              </a:solidFill>
            </a:endParaRPr>
          </a:p>
        </p:txBody>
      </p:sp>
      <p:sp>
        <p:nvSpPr>
          <p:cNvPr id="151" name="Google Shape;151;p26"/>
          <p:cNvSpPr txBox="1"/>
          <p:nvPr/>
        </p:nvSpPr>
        <p:spPr>
          <a:xfrm>
            <a:off x="1950575" y="46188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rgbClr val="404040"/>
                </a:solidFill>
                <a:highlight>
                  <a:schemeClr val="accent6"/>
                </a:highlight>
              </a:rPr>
              <a:t>Discussion</a:t>
            </a:r>
            <a:endParaRPr sz="3000">
              <a:highlight>
                <a:schemeClr val="accent6"/>
              </a:highlight>
            </a:endParaRPr>
          </a:p>
        </p:txBody>
      </p:sp>
      <p:sp>
        <p:nvSpPr>
          <p:cNvPr id="157" name="Google Shape;157;p27"/>
          <p:cNvSpPr txBox="1"/>
          <p:nvPr>
            <p:ph idx="1" type="body"/>
          </p:nvPr>
        </p:nvSpPr>
        <p:spPr>
          <a:xfrm>
            <a:off x="853175" y="645975"/>
            <a:ext cx="7325100" cy="4062300"/>
          </a:xfrm>
          <a:prstGeom prst="rect">
            <a:avLst/>
          </a:prstGeom>
        </p:spPr>
        <p:txBody>
          <a:bodyPr anchorCtr="0" anchor="t" bIns="91425" lIns="91425" spcFirstLastPara="1" rIns="91425" wrap="square" tIns="91425">
            <a:noAutofit/>
          </a:bodyPr>
          <a:lstStyle/>
          <a:p>
            <a:pPr indent="-317500" lvl="0" marL="457200" rtl="0" algn="just">
              <a:lnSpc>
                <a:spcPct val="140000"/>
              </a:lnSpc>
              <a:spcBef>
                <a:spcPts val="900"/>
              </a:spcBef>
              <a:spcAft>
                <a:spcPts val="0"/>
              </a:spcAft>
              <a:buClr>
                <a:schemeClr val="lt1"/>
              </a:buClr>
              <a:buSzPts val="1400"/>
              <a:buChar char="●"/>
            </a:pPr>
            <a:r>
              <a:rPr lang="en" sz="1400">
                <a:solidFill>
                  <a:schemeClr val="lt1"/>
                </a:solidFill>
              </a:rPr>
              <a:t>The team noticed a few concerns with the code's integrity when paired with other defined functions that needed the same input arguments for other functions. In order to overcome this, we employed independent variables while sacrificing RAM to make the system more robust.</a:t>
            </a:r>
            <a:endParaRPr sz="1400">
              <a:solidFill>
                <a:schemeClr val="lt1"/>
              </a:solidFill>
            </a:endParaRPr>
          </a:p>
          <a:p>
            <a:pPr indent="-317500" lvl="0" marL="457200" rtl="0" algn="just">
              <a:lnSpc>
                <a:spcPct val="140000"/>
              </a:lnSpc>
              <a:spcBef>
                <a:spcPts val="0"/>
              </a:spcBef>
              <a:spcAft>
                <a:spcPts val="0"/>
              </a:spcAft>
              <a:buClr>
                <a:schemeClr val="lt1"/>
              </a:buClr>
              <a:buSzPts val="1400"/>
              <a:buChar char="●"/>
            </a:pPr>
            <a:r>
              <a:rPr lang="en" sz="1400">
                <a:solidFill>
                  <a:schemeClr val="lt1"/>
                </a:solidFill>
              </a:rPr>
              <a:t>Due to the duration and complexity of the duties, we were unable to add some functionalities such as Inverse kinematics, Workspace, and Analytical Jacobian . We encountered difficulties producing this robotics calculator project because to our lack of expertise of the MATLAB environment and coding.</a:t>
            </a:r>
            <a:endParaRPr sz="1400">
              <a:solidFill>
                <a:schemeClr val="lt1"/>
              </a:solidFill>
            </a:endParaRPr>
          </a:p>
          <a:p>
            <a:pPr indent="-317500" lvl="0" marL="457200" rtl="0" algn="just">
              <a:lnSpc>
                <a:spcPct val="140000"/>
              </a:lnSpc>
              <a:spcBef>
                <a:spcPts val="0"/>
              </a:spcBef>
              <a:spcAft>
                <a:spcPts val="0"/>
              </a:spcAft>
              <a:buClr>
                <a:schemeClr val="lt1"/>
              </a:buClr>
              <a:buSzPts val="1400"/>
              <a:buChar char="●"/>
            </a:pPr>
            <a:r>
              <a:rPr lang="en" sz="1400">
                <a:solidFill>
                  <a:schemeClr val="lt1"/>
                </a:solidFill>
              </a:rPr>
              <a:t>However, future work will entail implementing the other functionalities to improve and expand its functionality. The remaining functionalities will be incorporated in the future to make it better and more useful.</a:t>
            </a:r>
            <a:endParaRPr sz="1400">
              <a:solidFill>
                <a:schemeClr val="lt1"/>
              </a:solidFill>
            </a:endParaRPr>
          </a:p>
          <a:p>
            <a:pPr indent="0" lvl="0" marL="0" rtl="0" algn="l">
              <a:lnSpc>
                <a:spcPct val="140000"/>
              </a:lnSpc>
              <a:spcBef>
                <a:spcPts val="900"/>
              </a:spcBef>
              <a:spcAft>
                <a:spcPts val="0"/>
              </a:spcAft>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800">
              <a:solidFill>
                <a:srgbClr val="404040"/>
              </a:solidFill>
            </a:endParaRPr>
          </a:p>
          <a:p>
            <a:pPr indent="0" lvl="0" marL="0" rtl="0" algn="l">
              <a:lnSpc>
                <a:spcPct val="100000"/>
              </a:lnSpc>
              <a:spcBef>
                <a:spcPts val="1200"/>
              </a:spcBef>
              <a:spcAft>
                <a:spcPts val="1200"/>
              </a:spcAft>
              <a:buNone/>
            </a:pPr>
            <a:r>
              <a:t/>
            </a:r>
            <a:endParaRPr b="1" sz="800">
              <a:solidFill>
                <a:srgbClr val="404040"/>
              </a:solidFill>
            </a:endParaRPr>
          </a:p>
        </p:txBody>
      </p:sp>
      <p:sp>
        <p:nvSpPr>
          <p:cNvPr id="158" name="Google Shape;158;p27"/>
          <p:cNvSpPr txBox="1"/>
          <p:nvPr/>
        </p:nvSpPr>
        <p:spPr>
          <a:xfrm>
            <a:off x="1950575" y="46188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138300" y="2205525"/>
            <a:ext cx="32799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rgbClr val="404040"/>
                </a:solidFill>
                <a:highlight>
                  <a:schemeClr val="accent6"/>
                </a:highlight>
              </a:rPr>
              <a:t>Code Overview</a:t>
            </a:r>
            <a:endParaRPr sz="3000">
              <a:highlight>
                <a:schemeClr val="accent6"/>
              </a:highlight>
            </a:endParaRPr>
          </a:p>
        </p:txBody>
      </p:sp>
      <p:pic>
        <p:nvPicPr>
          <p:cNvPr id="164" name="Google Shape;164;p28"/>
          <p:cNvPicPr preferRelativeResize="0"/>
          <p:nvPr/>
        </p:nvPicPr>
        <p:blipFill>
          <a:blip r:embed="rId3">
            <a:alphaModFix/>
          </a:blip>
          <a:stretch>
            <a:fillRect/>
          </a:stretch>
        </p:blipFill>
        <p:spPr>
          <a:xfrm>
            <a:off x="2826626" y="355325"/>
            <a:ext cx="6198100" cy="4278800"/>
          </a:xfrm>
          <a:prstGeom prst="rect">
            <a:avLst/>
          </a:prstGeom>
          <a:noFill/>
          <a:ln>
            <a:noFill/>
          </a:ln>
        </p:spPr>
      </p:pic>
      <p:sp>
        <p:nvSpPr>
          <p:cNvPr id="165" name="Google Shape;165;p28"/>
          <p:cNvSpPr txBox="1"/>
          <p:nvPr/>
        </p:nvSpPr>
        <p:spPr>
          <a:xfrm>
            <a:off x="1950575" y="46188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544175" y="1911350"/>
            <a:ext cx="30711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rgbClr val="404040"/>
                </a:solidFill>
                <a:highlight>
                  <a:schemeClr val="accent6"/>
                </a:highlight>
              </a:rPr>
              <a:t>Contribution</a:t>
            </a:r>
            <a:endParaRPr sz="3000">
              <a:highlight>
                <a:schemeClr val="accent6"/>
              </a:highlight>
            </a:endParaRPr>
          </a:p>
        </p:txBody>
      </p:sp>
      <p:sp>
        <p:nvSpPr>
          <p:cNvPr id="171" name="Google Shape;171;p29"/>
          <p:cNvSpPr txBox="1"/>
          <p:nvPr>
            <p:ph idx="1" type="body"/>
          </p:nvPr>
        </p:nvSpPr>
        <p:spPr>
          <a:xfrm>
            <a:off x="4102725" y="340350"/>
            <a:ext cx="4588500" cy="4326000"/>
          </a:xfrm>
          <a:prstGeom prst="rect">
            <a:avLst/>
          </a:prstGeom>
        </p:spPr>
        <p:txBody>
          <a:bodyPr anchorCtr="0" anchor="t" bIns="91425" lIns="91425" spcFirstLastPara="1" rIns="91425" wrap="square" tIns="91425">
            <a:noAutofit/>
          </a:bodyPr>
          <a:lstStyle/>
          <a:p>
            <a:pPr indent="0" lvl="0" marL="457200" rtl="0" algn="l">
              <a:lnSpc>
                <a:spcPct val="100000"/>
              </a:lnSpc>
              <a:spcBef>
                <a:spcPts val="900"/>
              </a:spcBef>
              <a:spcAft>
                <a:spcPts val="0"/>
              </a:spcAft>
              <a:buNone/>
            </a:pPr>
            <a:r>
              <a:rPr b="1" lang="en" sz="1500">
                <a:solidFill>
                  <a:schemeClr val="lt1"/>
                </a:solidFill>
              </a:rPr>
              <a:t>Read and Signed by </a:t>
            </a:r>
            <a:endParaRPr b="1" sz="1500">
              <a:solidFill>
                <a:schemeClr val="lt1"/>
              </a:solidFill>
            </a:endParaRPr>
          </a:p>
          <a:p>
            <a:pPr indent="-323850" lvl="0" marL="457200" rtl="0" algn="l">
              <a:lnSpc>
                <a:spcPct val="100000"/>
              </a:lnSpc>
              <a:spcBef>
                <a:spcPts val="900"/>
              </a:spcBef>
              <a:spcAft>
                <a:spcPts val="0"/>
              </a:spcAft>
              <a:buClr>
                <a:schemeClr val="lt1"/>
              </a:buClr>
              <a:buSzPts val="1500"/>
              <a:buChar char="●"/>
            </a:pPr>
            <a:r>
              <a:rPr b="1" lang="en" sz="1500">
                <a:solidFill>
                  <a:schemeClr val="lt1"/>
                </a:solidFill>
              </a:rPr>
              <a:t>Ameya Shahane                                    20% </a:t>
            </a:r>
            <a:endParaRPr b="1"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Percentage of Contribution   </a:t>
            </a:r>
            <a:endParaRPr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Coding of functions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Ashish Bhogate                                    20%</a:t>
            </a:r>
            <a:endParaRPr b="1"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Percentage of Contribution  </a:t>
            </a:r>
            <a:endParaRPr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Coding, GUI and testing</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Darren Val D’cunha                               20%</a:t>
            </a:r>
            <a:endParaRPr b="1"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Percentage of Contribution  </a:t>
            </a:r>
            <a:endParaRPr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Coding of functions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Rahul Thorat                                         20%</a:t>
            </a:r>
            <a:endParaRPr b="1"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Percentage of Contribution  </a:t>
            </a:r>
            <a:endParaRPr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Coding, GUI and testing</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Tanvi Baranwal                                     20%             </a:t>
            </a:r>
            <a:endParaRPr b="1"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Percentage of Contribution </a:t>
            </a:r>
            <a:endParaRPr sz="1500">
              <a:solidFill>
                <a:schemeClr val="lt1"/>
              </a:solidFill>
            </a:endParaRPr>
          </a:p>
          <a:p>
            <a:pPr indent="-323850" lvl="1" marL="914400" rtl="0" algn="l">
              <a:lnSpc>
                <a:spcPct val="100000"/>
              </a:lnSpc>
              <a:spcBef>
                <a:spcPts val="0"/>
              </a:spcBef>
              <a:spcAft>
                <a:spcPts val="0"/>
              </a:spcAft>
              <a:buClr>
                <a:schemeClr val="lt1"/>
              </a:buClr>
              <a:buSzPts val="1500"/>
              <a:buChar char="○"/>
            </a:pPr>
            <a:r>
              <a:rPr lang="en" sz="1500">
                <a:solidFill>
                  <a:schemeClr val="lt1"/>
                </a:solidFill>
              </a:rPr>
              <a:t>Theory, Presentation and Video editing</a:t>
            </a:r>
            <a:endParaRPr sz="1500">
              <a:solidFill>
                <a:schemeClr val="lt1"/>
              </a:solidFill>
            </a:endParaRPr>
          </a:p>
          <a:p>
            <a:pPr indent="0" lvl="0" marL="0" rtl="0" algn="l">
              <a:lnSpc>
                <a:spcPct val="100000"/>
              </a:lnSpc>
              <a:spcBef>
                <a:spcPts val="900"/>
              </a:spcBef>
              <a:spcAft>
                <a:spcPts val="0"/>
              </a:spcAft>
              <a:buNone/>
            </a:pPr>
            <a:r>
              <a:rPr lang="en" sz="1500">
                <a:solidFill>
                  <a:schemeClr val="lt1"/>
                </a:solidFill>
              </a:rPr>
              <a:t>								</a:t>
            </a:r>
            <a:r>
              <a:rPr b="1" lang="en" sz="1500">
                <a:solidFill>
                  <a:schemeClr val="lt1"/>
                </a:solidFill>
              </a:rPr>
              <a:t>100%</a:t>
            </a:r>
            <a:endParaRPr b="1" sz="1500">
              <a:solidFill>
                <a:schemeClr val="lt1"/>
              </a:solidFill>
            </a:endParaRPr>
          </a:p>
          <a:p>
            <a:pPr indent="0" lvl="0" marL="0" rtl="0" algn="just">
              <a:lnSpc>
                <a:spcPct val="140000"/>
              </a:lnSpc>
              <a:spcBef>
                <a:spcPts val="900"/>
              </a:spcBef>
              <a:spcAft>
                <a:spcPts val="0"/>
              </a:spcAft>
              <a:buNone/>
            </a:pPr>
            <a:r>
              <a:t/>
            </a:r>
            <a:endParaRPr sz="1300">
              <a:solidFill>
                <a:srgbClr val="404040"/>
              </a:solidFill>
            </a:endParaRPr>
          </a:p>
          <a:p>
            <a:pPr indent="0" lvl="0" marL="0" rtl="0" algn="l">
              <a:lnSpc>
                <a:spcPct val="140000"/>
              </a:lnSpc>
              <a:spcBef>
                <a:spcPts val="900"/>
              </a:spcBef>
              <a:spcAft>
                <a:spcPts val="0"/>
              </a:spcAft>
              <a:buNone/>
            </a:pPr>
            <a:r>
              <a:t/>
            </a:r>
            <a:endParaRPr sz="13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700">
              <a:solidFill>
                <a:srgbClr val="404040"/>
              </a:solidFill>
            </a:endParaRPr>
          </a:p>
          <a:p>
            <a:pPr indent="0" lvl="0" marL="0" rtl="0" algn="l">
              <a:lnSpc>
                <a:spcPct val="100000"/>
              </a:lnSpc>
              <a:spcBef>
                <a:spcPts val="1200"/>
              </a:spcBef>
              <a:spcAft>
                <a:spcPts val="1200"/>
              </a:spcAft>
              <a:buNone/>
            </a:pPr>
            <a:r>
              <a:t/>
            </a:r>
            <a:endParaRPr b="1" sz="700">
              <a:solidFill>
                <a:srgbClr val="404040"/>
              </a:solidFill>
            </a:endParaRPr>
          </a:p>
        </p:txBody>
      </p:sp>
      <p:sp>
        <p:nvSpPr>
          <p:cNvPr id="172" name="Google Shape;172;p29"/>
          <p:cNvSpPr txBox="1"/>
          <p:nvPr/>
        </p:nvSpPr>
        <p:spPr>
          <a:xfrm>
            <a:off x="1950575" y="46188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rgbClr val="404040"/>
                </a:solidFill>
                <a:highlight>
                  <a:schemeClr val="accent6"/>
                </a:highlight>
              </a:rPr>
              <a:t>References</a:t>
            </a:r>
            <a:endParaRPr sz="3000">
              <a:highlight>
                <a:schemeClr val="accent6"/>
              </a:highlight>
            </a:endParaRPr>
          </a:p>
        </p:txBody>
      </p:sp>
      <p:sp>
        <p:nvSpPr>
          <p:cNvPr id="178" name="Google Shape;178;p30"/>
          <p:cNvSpPr txBox="1"/>
          <p:nvPr>
            <p:ph idx="1" type="body"/>
          </p:nvPr>
        </p:nvSpPr>
        <p:spPr>
          <a:xfrm>
            <a:off x="840975" y="1023825"/>
            <a:ext cx="6667200" cy="17187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900"/>
              </a:spcBef>
              <a:spcAft>
                <a:spcPts val="0"/>
              </a:spcAft>
              <a:buClr>
                <a:schemeClr val="lt1"/>
              </a:buClr>
              <a:buSzPts val="1800"/>
              <a:buFont typeface="Meiryo"/>
              <a:buChar char="●"/>
            </a:pPr>
            <a:r>
              <a:rPr lang="en">
                <a:solidFill>
                  <a:schemeClr val="lt1"/>
                </a:solidFill>
                <a:latin typeface="Meiryo"/>
                <a:ea typeface="Meiryo"/>
                <a:cs typeface="Meiryo"/>
                <a:sym typeface="Meiryo"/>
              </a:rPr>
              <a:t>Peter Corke Robotics Toolbox 9.10</a:t>
            </a:r>
            <a:endParaRPr>
              <a:solidFill>
                <a:schemeClr val="lt1"/>
              </a:solidFill>
              <a:latin typeface="Meiryo"/>
              <a:ea typeface="Meiryo"/>
              <a:cs typeface="Meiryo"/>
              <a:sym typeface="Meiryo"/>
            </a:endParaRPr>
          </a:p>
          <a:p>
            <a:pPr indent="-342900" lvl="0" marL="457200" rtl="0" algn="l">
              <a:lnSpc>
                <a:spcPct val="140000"/>
              </a:lnSpc>
              <a:spcBef>
                <a:spcPts val="0"/>
              </a:spcBef>
              <a:spcAft>
                <a:spcPts val="0"/>
              </a:spcAft>
              <a:buClr>
                <a:schemeClr val="lt1"/>
              </a:buClr>
              <a:buSzPts val="1800"/>
              <a:buFont typeface="Meiryo"/>
              <a:buChar char="●"/>
            </a:pPr>
            <a:r>
              <a:rPr lang="en">
                <a:solidFill>
                  <a:schemeClr val="lt1"/>
                </a:solidFill>
                <a:latin typeface="Meiryo"/>
                <a:ea typeface="Meiryo"/>
                <a:cs typeface="Meiryo"/>
                <a:sym typeface="Meiryo"/>
              </a:rPr>
              <a:t>MathWorks’s Robotics System Toolbox</a:t>
            </a:r>
            <a:endParaRPr>
              <a:solidFill>
                <a:schemeClr val="lt1"/>
              </a:solidFill>
              <a:latin typeface="Meiryo"/>
              <a:ea typeface="Meiryo"/>
              <a:cs typeface="Meiryo"/>
              <a:sym typeface="Meiryo"/>
            </a:endParaRPr>
          </a:p>
          <a:p>
            <a:pPr indent="-342900" lvl="0" marL="457200" rtl="0" algn="l">
              <a:lnSpc>
                <a:spcPct val="140000"/>
              </a:lnSpc>
              <a:spcBef>
                <a:spcPts val="0"/>
              </a:spcBef>
              <a:spcAft>
                <a:spcPts val="0"/>
              </a:spcAft>
              <a:buClr>
                <a:schemeClr val="lt1"/>
              </a:buClr>
              <a:buSzPts val="1800"/>
              <a:buFont typeface="Meiryo"/>
              <a:buChar char="●"/>
            </a:pPr>
            <a:r>
              <a:rPr lang="en">
                <a:solidFill>
                  <a:schemeClr val="lt1"/>
                </a:solidFill>
                <a:latin typeface="Meiryo"/>
                <a:ea typeface="Meiryo"/>
                <a:cs typeface="Meiryo"/>
                <a:sym typeface="Meiryo"/>
              </a:rPr>
              <a:t>MATLAB R2022a</a:t>
            </a:r>
            <a:endParaRPr sz="1400">
              <a:solidFill>
                <a:schemeClr val="lt1"/>
              </a:solidFill>
            </a:endParaRPr>
          </a:p>
          <a:p>
            <a:pPr indent="0" lvl="0" marL="0" rtl="0" algn="l">
              <a:lnSpc>
                <a:spcPct val="140000"/>
              </a:lnSpc>
              <a:spcBef>
                <a:spcPts val="900"/>
              </a:spcBef>
              <a:spcAft>
                <a:spcPts val="0"/>
              </a:spcAft>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800">
              <a:solidFill>
                <a:srgbClr val="404040"/>
              </a:solidFill>
            </a:endParaRPr>
          </a:p>
          <a:p>
            <a:pPr indent="0" lvl="0" marL="0" rtl="0" algn="l">
              <a:lnSpc>
                <a:spcPct val="100000"/>
              </a:lnSpc>
              <a:spcBef>
                <a:spcPts val="1200"/>
              </a:spcBef>
              <a:spcAft>
                <a:spcPts val="1200"/>
              </a:spcAft>
              <a:buNone/>
            </a:pPr>
            <a:r>
              <a:t/>
            </a:r>
            <a:endParaRPr b="1" sz="800">
              <a:solidFill>
                <a:srgbClr val="404040"/>
              </a:solidFill>
            </a:endParaRPr>
          </a:p>
        </p:txBody>
      </p:sp>
      <p:sp>
        <p:nvSpPr>
          <p:cNvPr id="179" name="Google Shape;179;p30"/>
          <p:cNvSpPr txBox="1"/>
          <p:nvPr/>
        </p:nvSpPr>
        <p:spPr>
          <a:xfrm>
            <a:off x="1950575" y="46188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183950" y="317250"/>
            <a:ext cx="6776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80">
                <a:solidFill>
                  <a:srgbClr val="404040"/>
                </a:solidFill>
                <a:highlight>
                  <a:schemeClr val="accent6"/>
                </a:highlight>
              </a:rPr>
              <a:t>Do you remember this Problem?</a:t>
            </a:r>
            <a:endParaRPr sz="2820">
              <a:highlight>
                <a:schemeClr val="accent6"/>
              </a:highlight>
            </a:endParaRPr>
          </a:p>
        </p:txBody>
      </p:sp>
      <p:pic>
        <p:nvPicPr>
          <p:cNvPr id="65" name="Google Shape;65;p14"/>
          <p:cNvPicPr preferRelativeResize="0"/>
          <p:nvPr/>
        </p:nvPicPr>
        <p:blipFill>
          <a:blip r:embed="rId3">
            <a:alphaModFix/>
          </a:blip>
          <a:stretch>
            <a:fillRect/>
          </a:stretch>
        </p:blipFill>
        <p:spPr>
          <a:xfrm>
            <a:off x="2264650" y="1078762"/>
            <a:ext cx="4614700" cy="2192850"/>
          </a:xfrm>
          <a:prstGeom prst="rect">
            <a:avLst/>
          </a:prstGeom>
          <a:noFill/>
          <a:ln>
            <a:noFill/>
          </a:ln>
        </p:spPr>
      </p:pic>
      <p:sp>
        <p:nvSpPr>
          <p:cNvPr id="66" name="Google Shape;66;p14"/>
          <p:cNvSpPr txBox="1"/>
          <p:nvPr/>
        </p:nvSpPr>
        <p:spPr>
          <a:xfrm flipH="1">
            <a:off x="1493325" y="3460425"/>
            <a:ext cx="66729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Char char="●"/>
            </a:pPr>
            <a:r>
              <a:rPr lang="en" sz="1700">
                <a:solidFill>
                  <a:schemeClr val="lt1"/>
                </a:solidFill>
              </a:rPr>
              <a:t>Although we all had answers but there was no way to verify it!</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We have worked out a solution for you!</a:t>
            </a:r>
            <a:endParaRPr sz="1700">
              <a:solidFill>
                <a:schemeClr val="lt1"/>
              </a:solidFill>
            </a:endParaRPr>
          </a:p>
          <a:p>
            <a:pPr indent="0" lvl="0" marL="0" rtl="0" algn="l">
              <a:spcBef>
                <a:spcPts val="0"/>
              </a:spcBef>
              <a:spcAft>
                <a:spcPts val="0"/>
              </a:spcAft>
              <a:buClr>
                <a:schemeClr val="dk1"/>
              </a:buClr>
              <a:buSzPts val="1100"/>
              <a:buFont typeface="Arial"/>
              <a:buNone/>
            </a:pPr>
            <a:r>
              <a:t/>
            </a:r>
            <a:endParaRPr sz="1700"/>
          </a:p>
        </p:txBody>
      </p:sp>
      <p:sp>
        <p:nvSpPr>
          <p:cNvPr id="67" name="Google Shape;67;p14"/>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713750" y="350975"/>
            <a:ext cx="5716500" cy="7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80">
                <a:solidFill>
                  <a:srgbClr val="404040"/>
                </a:solidFill>
                <a:highlight>
                  <a:schemeClr val="accent6"/>
                </a:highlight>
              </a:rPr>
              <a:t>Problem Statement</a:t>
            </a:r>
            <a:endParaRPr sz="2820">
              <a:highlight>
                <a:schemeClr val="accent6"/>
              </a:highlight>
            </a:endParaRPr>
          </a:p>
        </p:txBody>
      </p:sp>
      <p:sp>
        <p:nvSpPr>
          <p:cNvPr id="73" name="Google Shape;73;p15"/>
          <p:cNvSpPr txBox="1"/>
          <p:nvPr>
            <p:ph idx="1" type="body"/>
          </p:nvPr>
        </p:nvSpPr>
        <p:spPr>
          <a:xfrm>
            <a:off x="875725" y="1223650"/>
            <a:ext cx="7704900" cy="2872500"/>
          </a:xfrm>
          <a:prstGeom prst="rect">
            <a:avLst/>
          </a:prstGeom>
        </p:spPr>
        <p:txBody>
          <a:bodyPr anchorCtr="0" anchor="t" bIns="91425" lIns="91425" spcFirstLastPara="1" rIns="91425" wrap="square" tIns="91425">
            <a:noAutofit/>
          </a:bodyPr>
          <a:lstStyle/>
          <a:p>
            <a:pPr indent="-355600" lvl="0" marL="457200" rtl="0" algn="l">
              <a:lnSpc>
                <a:spcPct val="140000"/>
              </a:lnSpc>
              <a:spcBef>
                <a:spcPts val="900"/>
              </a:spcBef>
              <a:spcAft>
                <a:spcPts val="0"/>
              </a:spcAft>
              <a:buClr>
                <a:schemeClr val="lt1"/>
              </a:buClr>
              <a:buSzPts val="2000"/>
              <a:buChar char="●"/>
            </a:pPr>
            <a:r>
              <a:rPr lang="en" sz="2000">
                <a:solidFill>
                  <a:schemeClr val="lt1"/>
                </a:solidFill>
              </a:rPr>
              <a:t>To develop a calculator that students can use to perform robotics calculations such as </a:t>
            </a:r>
            <a:endParaRPr sz="2000">
              <a:solidFill>
                <a:schemeClr val="lt1"/>
              </a:solidFill>
            </a:endParaRPr>
          </a:p>
          <a:p>
            <a:pPr indent="-355600" lvl="1" marL="914400" rtl="0" algn="l">
              <a:lnSpc>
                <a:spcPct val="140000"/>
              </a:lnSpc>
              <a:spcBef>
                <a:spcPts val="0"/>
              </a:spcBef>
              <a:spcAft>
                <a:spcPts val="0"/>
              </a:spcAft>
              <a:buClr>
                <a:schemeClr val="lt1"/>
              </a:buClr>
              <a:buSzPts val="2000"/>
              <a:buChar char="○"/>
            </a:pPr>
            <a:r>
              <a:rPr lang="en" sz="2000">
                <a:solidFill>
                  <a:schemeClr val="lt1"/>
                </a:solidFill>
              </a:rPr>
              <a:t>finding degrees of freedom, transformation matrices </a:t>
            </a:r>
            <a:endParaRPr sz="2000">
              <a:solidFill>
                <a:schemeClr val="lt1"/>
              </a:solidFill>
            </a:endParaRPr>
          </a:p>
          <a:p>
            <a:pPr indent="-355600" lvl="1" marL="914400" rtl="0" algn="l">
              <a:lnSpc>
                <a:spcPct val="140000"/>
              </a:lnSpc>
              <a:spcBef>
                <a:spcPts val="0"/>
              </a:spcBef>
              <a:spcAft>
                <a:spcPts val="0"/>
              </a:spcAft>
              <a:buClr>
                <a:schemeClr val="lt1"/>
              </a:buClr>
              <a:buSzPts val="2000"/>
              <a:buChar char="○"/>
            </a:pPr>
            <a:r>
              <a:rPr lang="en" sz="2000">
                <a:solidFill>
                  <a:schemeClr val="lt1"/>
                </a:solidFill>
              </a:rPr>
              <a:t>calculating Jacobian parameters etc.</a:t>
            </a:r>
            <a:endParaRPr sz="2000">
              <a:solidFill>
                <a:schemeClr val="lt1"/>
              </a:solidFill>
            </a:endParaRPr>
          </a:p>
          <a:p>
            <a:pPr indent="-355600" lvl="0" marL="457200" rtl="0" algn="l">
              <a:lnSpc>
                <a:spcPct val="140000"/>
              </a:lnSpc>
              <a:spcBef>
                <a:spcPts val="0"/>
              </a:spcBef>
              <a:spcAft>
                <a:spcPts val="0"/>
              </a:spcAft>
              <a:buClr>
                <a:schemeClr val="lt1"/>
              </a:buClr>
              <a:buSzPts val="2000"/>
              <a:buChar char="●"/>
            </a:pPr>
            <a:r>
              <a:rPr lang="en" sz="2000">
                <a:solidFill>
                  <a:schemeClr val="lt1"/>
                </a:solidFill>
              </a:rPr>
              <a:t>It should have a user-friendly interface.</a:t>
            </a:r>
            <a:endParaRPr sz="2000">
              <a:solidFill>
                <a:schemeClr val="lt1"/>
              </a:solidFill>
            </a:endParaRPr>
          </a:p>
          <a:p>
            <a:pPr indent="-355600" lvl="0" marL="457200" rtl="0" algn="l">
              <a:lnSpc>
                <a:spcPct val="140000"/>
              </a:lnSpc>
              <a:spcBef>
                <a:spcPts val="0"/>
              </a:spcBef>
              <a:spcAft>
                <a:spcPts val="0"/>
              </a:spcAft>
              <a:buClr>
                <a:schemeClr val="lt1"/>
              </a:buClr>
              <a:buSzPts val="2000"/>
              <a:buChar char="●"/>
            </a:pPr>
            <a:r>
              <a:rPr lang="en" sz="2000">
                <a:solidFill>
                  <a:schemeClr val="lt1"/>
                </a:solidFill>
              </a:rPr>
              <a:t>It should be fast and reliable.</a:t>
            </a:r>
            <a:endParaRPr sz="2000">
              <a:solidFill>
                <a:schemeClr val="lt1"/>
              </a:solidFill>
            </a:endParaRPr>
          </a:p>
          <a:p>
            <a:pPr indent="0" lvl="0" marL="0" rtl="0" algn="l">
              <a:spcBef>
                <a:spcPts val="0"/>
              </a:spcBef>
              <a:spcAft>
                <a:spcPts val="1200"/>
              </a:spcAft>
              <a:buNone/>
            </a:pPr>
            <a:r>
              <a:t/>
            </a:r>
            <a:endParaRPr/>
          </a:p>
        </p:txBody>
      </p:sp>
      <p:sp>
        <p:nvSpPr>
          <p:cNvPr id="74" name="Google Shape;74;p15"/>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670350" y="998375"/>
            <a:ext cx="7739700" cy="3495600"/>
          </a:xfrm>
          <a:prstGeom prst="rect">
            <a:avLst/>
          </a:prstGeom>
        </p:spPr>
        <p:txBody>
          <a:bodyPr anchorCtr="0" anchor="t" bIns="91425" lIns="91425" spcFirstLastPara="1" rIns="91425" wrap="square" tIns="91425">
            <a:noAutofit/>
          </a:bodyPr>
          <a:lstStyle/>
          <a:p>
            <a:pPr indent="-330200" lvl="0" marL="457200" rtl="0" algn="just">
              <a:lnSpc>
                <a:spcPct val="140000"/>
              </a:lnSpc>
              <a:spcBef>
                <a:spcPts val="900"/>
              </a:spcBef>
              <a:spcAft>
                <a:spcPts val="0"/>
              </a:spcAft>
              <a:buClr>
                <a:schemeClr val="lt1"/>
              </a:buClr>
              <a:buSzPts val="1600"/>
              <a:buChar char="●"/>
            </a:pPr>
            <a:r>
              <a:rPr lang="en" sz="1600">
                <a:solidFill>
                  <a:schemeClr val="lt1"/>
                </a:solidFill>
              </a:rPr>
              <a:t>The requirement was of an environment capable of doing robotics computation and have UI integration.</a:t>
            </a:r>
            <a:endParaRPr sz="1600">
              <a:solidFill>
                <a:schemeClr val="lt1"/>
              </a:solidFill>
            </a:endParaRPr>
          </a:p>
          <a:p>
            <a:pPr indent="-330200" lvl="0" marL="457200" rtl="0" algn="just">
              <a:lnSpc>
                <a:spcPct val="140000"/>
              </a:lnSpc>
              <a:spcBef>
                <a:spcPts val="0"/>
              </a:spcBef>
              <a:spcAft>
                <a:spcPts val="0"/>
              </a:spcAft>
              <a:buClr>
                <a:schemeClr val="lt1"/>
              </a:buClr>
              <a:buSzPts val="1600"/>
              <a:buChar char="●"/>
            </a:pPr>
            <a:r>
              <a:rPr lang="en" sz="1600">
                <a:solidFill>
                  <a:schemeClr val="lt1"/>
                </a:solidFill>
              </a:rPr>
              <a:t>Because of its simple interface and user-friendly GUI, we chose MATLAB to generate all the needed functions.</a:t>
            </a:r>
            <a:endParaRPr sz="1600">
              <a:solidFill>
                <a:schemeClr val="lt1"/>
              </a:solidFill>
            </a:endParaRPr>
          </a:p>
          <a:p>
            <a:pPr indent="-330200" lvl="0" marL="457200" rtl="0" algn="just">
              <a:lnSpc>
                <a:spcPct val="140000"/>
              </a:lnSpc>
              <a:spcBef>
                <a:spcPts val="0"/>
              </a:spcBef>
              <a:spcAft>
                <a:spcPts val="0"/>
              </a:spcAft>
              <a:buClr>
                <a:schemeClr val="lt1"/>
              </a:buClr>
              <a:buSzPts val="1600"/>
              <a:buChar char="●"/>
            </a:pPr>
            <a:r>
              <a:rPr lang="en" sz="1600">
                <a:solidFill>
                  <a:schemeClr val="lt1"/>
                </a:solidFill>
              </a:rPr>
              <a:t>All the routines were written in MATLAB using Peter Corke's Toolbox and the Robotics System Toolbox.</a:t>
            </a:r>
            <a:endParaRPr sz="1600">
              <a:solidFill>
                <a:schemeClr val="lt1"/>
              </a:solidFill>
            </a:endParaRPr>
          </a:p>
          <a:p>
            <a:pPr indent="-330200" lvl="0" marL="457200" rtl="0" algn="just">
              <a:lnSpc>
                <a:spcPct val="140000"/>
              </a:lnSpc>
              <a:spcBef>
                <a:spcPts val="0"/>
              </a:spcBef>
              <a:spcAft>
                <a:spcPts val="0"/>
              </a:spcAft>
              <a:buClr>
                <a:schemeClr val="lt1"/>
              </a:buClr>
              <a:buSzPts val="1600"/>
              <a:buChar char="●"/>
            </a:pPr>
            <a:r>
              <a:rPr lang="en" sz="1600">
                <a:solidFill>
                  <a:schemeClr val="lt1"/>
                </a:solidFill>
              </a:rPr>
              <a:t>To execute our function files, we used callback functions, and we took user input by manipulating tables.</a:t>
            </a:r>
            <a:endParaRPr sz="1600">
              <a:solidFill>
                <a:schemeClr val="lt1"/>
              </a:solidFill>
            </a:endParaRPr>
          </a:p>
          <a:p>
            <a:pPr indent="-330200" lvl="0" marL="457200" rtl="0" algn="just">
              <a:lnSpc>
                <a:spcPct val="140000"/>
              </a:lnSpc>
              <a:spcBef>
                <a:spcPts val="0"/>
              </a:spcBef>
              <a:spcAft>
                <a:spcPts val="0"/>
              </a:spcAft>
              <a:buClr>
                <a:schemeClr val="lt1"/>
              </a:buClr>
              <a:buSzPts val="1600"/>
              <a:buChar char="●"/>
            </a:pPr>
            <a:r>
              <a:rPr lang="en" sz="1600">
                <a:solidFill>
                  <a:schemeClr val="lt1"/>
                </a:solidFill>
              </a:rPr>
              <a:t>The output indicates precisely what the user is asking for, and numerous values can be evaluated at the same time.</a:t>
            </a:r>
            <a:endParaRPr sz="1600">
              <a:solidFill>
                <a:schemeClr val="lt1"/>
              </a:solidFill>
            </a:endParaRPr>
          </a:p>
          <a:p>
            <a:pPr indent="0" lvl="0" marL="457200" rtl="0" algn="just">
              <a:lnSpc>
                <a:spcPct val="140000"/>
              </a:lnSpc>
              <a:spcBef>
                <a:spcPts val="900"/>
              </a:spcBef>
              <a:spcAft>
                <a:spcPts val="0"/>
              </a:spcAft>
              <a:buNone/>
            </a:pPr>
            <a:r>
              <a:t/>
            </a:r>
            <a:endParaRPr sz="1500">
              <a:solidFill>
                <a:srgbClr val="404040"/>
              </a:solidFill>
            </a:endParaRPr>
          </a:p>
          <a:p>
            <a:pPr indent="0" lvl="0" marL="0" rtl="0" algn="just">
              <a:spcBef>
                <a:spcPts val="0"/>
              </a:spcBef>
              <a:spcAft>
                <a:spcPts val="1200"/>
              </a:spcAft>
              <a:buNone/>
            </a:pPr>
            <a:r>
              <a:t/>
            </a:r>
            <a:endParaRPr sz="1600"/>
          </a:p>
        </p:txBody>
      </p:sp>
      <p:sp>
        <p:nvSpPr>
          <p:cNvPr id="80" name="Google Shape;80;p16"/>
          <p:cNvSpPr txBox="1"/>
          <p:nvPr>
            <p:ph type="title"/>
          </p:nvPr>
        </p:nvSpPr>
        <p:spPr>
          <a:xfrm>
            <a:off x="311700" y="24125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solidFill>
                  <a:srgbClr val="404040"/>
                </a:solidFill>
                <a:highlight>
                  <a:schemeClr val="accent6"/>
                </a:highlight>
              </a:rPr>
              <a:t>Approach</a:t>
            </a:r>
            <a:endParaRPr sz="3000">
              <a:highlight>
                <a:schemeClr val="accent6"/>
              </a:highlight>
            </a:endParaRPr>
          </a:p>
        </p:txBody>
      </p:sp>
      <p:sp>
        <p:nvSpPr>
          <p:cNvPr id="81" name="Google Shape;81;p16"/>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00700" y="1993350"/>
            <a:ext cx="2957100" cy="57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solidFill>
                  <a:srgbClr val="404040"/>
                </a:solidFill>
                <a:highlight>
                  <a:schemeClr val="accent6"/>
                </a:highlight>
              </a:rPr>
              <a:t>Approach</a:t>
            </a:r>
            <a:endParaRPr>
              <a:highlight>
                <a:schemeClr val="accent6"/>
              </a:highlight>
            </a:endParaRPr>
          </a:p>
        </p:txBody>
      </p:sp>
      <p:pic>
        <p:nvPicPr>
          <p:cNvPr id="87" name="Google Shape;87;p17"/>
          <p:cNvPicPr preferRelativeResize="0"/>
          <p:nvPr/>
        </p:nvPicPr>
        <p:blipFill>
          <a:blip r:embed="rId3">
            <a:alphaModFix/>
          </a:blip>
          <a:stretch>
            <a:fillRect/>
          </a:stretch>
        </p:blipFill>
        <p:spPr>
          <a:xfrm>
            <a:off x="3493248" y="225500"/>
            <a:ext cx="5474649" cy="4482800"/>
          </a:xfrm>
          <a:prstGeom prst="rect">
            <a:avLst/>
          </a:prstGeom>
          <a:noFill/>
          <a:ln>
            <a:noFill/>
          </a:ln>
        </p:spPr>
      </p:pic>
      <p:sp>
        <p:nvSpPr>
          <p:cNvPr id="88" name="Google Shape;88;p17"/>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000">
                <a:solidFill>
                  <a:srgbClr val="404040"/>
                </a:solidFill>
                <a:highlight>
                  <a:schemeClr val="accent6"/>
                </a:highlight>
              </a:rPr>
              <a:t>Methodology</a:t>
            </a:r>
            <a:endParaRPr sz="3000">
              <a:highlight>
                <a:schemeClr val="accent6"/>
              </a:highlight>
            </a:endParaRPr>
          </a:p>
        </p:txBody>
      </p:sp>
      <p:sp>
        <p:nvSpPr>
          <p:cNvPr id="94" name="Google Shape;94;p18"/>
          <p:cNvSpPr txBox="1"/>
          <p:nvPr>
            <p:ph idx="1" type="body"/>
          </p:nvPr>
        </p:nvSpPr>
        <p:spPr>
          <a:xfrm>
            <a:off x="713900" y="653775"/>
            <a:ext cx="7415700" cy="3709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404040"/>
              </a:buClr>
              <a:buSzPts val="1400"/>
              <a:buChar char="●"/>
            </a:pPr>
            <a:r>
              <a:rPr b="1" lang="en" sz="1400">
                <a:solidFill>
                  <a:srgbClr val="404040"/>
                </a:solidFill>
                <a:highlight>
                  <a:schemeClr val="lt1"/>
                </a:highlight>
              </a:rPr>
              <a:t>Euler Angles to Rotation Matrix:</a:t>
            </a:r>
            <a:endParaRPr b="1" sz="1400">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user invokes the Euler Angle to Rotation matrix calculator's graphical user interface.</a:t>
            </a:r>
            <a:endParaRPr>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user enters the three angles, angle rotation type, and frame type.</a:t>
            </a:r>
            <a:endParaRPr>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calculator computes all the input parameters in order to compute the appropriate rotation matrix.</a:t>
            </a:r>
            <a:endParaRPr>
              <a:solidFill>
                <a:srgbClr val="404040"/>
              </a:solidFill>
              <a:highlight>
                <a:schemeClr val="lt1"/>
              </a:highlight>
            </a:endParaRPr>
          </a:p>
          <a:p>
            <a:pPr indent="0" lvl="0" marL="914400" rtl="0" algn="just">
              <a:lnSpc>
                <a:spcPct val="115000"/>
              </a:lnSpc>
              <a:spcBef>
                <a:spcPts val="1200"/>
              </a:spcBef>
              <a:spcAft>
                <a:spcPts val="0"/>
              </a:spcAft>
              <a:buNone/>
            </a:pPr>
            <a:r>
              <a:t/>
            </a:r>
            <a:endParaRPr sz="1400">
              <a:solidFill>
                <a:srgbClr val="404040"/>
              </a:solidFill>
              <a:highlight>
                <a:schemeClr val="lt1"/>
              </a:highlight>
            </a:endParaRPr>
          </a:p>
          <a:p>
            <a:pPr indent="-317500" lvl="0" marL="457200" rtl="0" algn="just">
              <a:lnSpc>
                <a:spcPct val="115000"/>
              </a:lnSpc>
              <a:spcBef>
                <a:spcPts val="1200"/>
              </a:spcBef>
              <a:spcAft>
                <a:spcPts val="0"/>
              </a:spcAft>
              <a:buClr>
                <a:srgbClr val="404040"/>
              </a:buClr>
              <a:buSzPts val="1400"/>
              <a:buChar char="●"/>
            </a:pPr>
            <a:r>
              <a:rPr b="1" lang="en" sz="1400">
                <a:solidFill>
                  <a:srgbClr val="404040"/>
                </a:solidFill>
                <a:highlight>
                  <a:schemeClr val="lt1"/>
                </a:highlight>
              </a:rPr>
              <a:t>Unit Quaternion to </a:t>
            </a:r>
            <a:r>
              <a:rPr b="1" lang="en" sz="1400">
                <a:solidFill>
                  <a:srgbClr val="404040"/>
                </a:solidFill>
                <a:highlight>
                  <a:schemeClr val="lt1"/>
                </a:highlight>
              </a:rPr>
              <a:t>Rotation matrix </a:t>
            </a:r>
            <a:endParaRPr b="1" sz="1400">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GUI for the Quaternion calculator is launched by the user.</a:t>
            </a:r>
            <a:endParaRPr>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user enters the quaternion's scalar and vector parts, which are necessary to construct the rotation matrix.</a:t>
            </a:r>
            <a:endParaRPr>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calculator computes the quaternion parameters and outputs a rotation matrix.</a:t>
            </a:r>
            <a:endParaRPr>
              <a:solidFill>
                <a:srgbClr val="404040"/>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457200" rtl="0" algn="l">
              <a:lnSpc>
                <a:spcPct val="115000"/>
              </a:lnSpc>
              <a:spcBef>
                <a:spcPts val="1200"/>
              </a:spcBef>
              <a:spcAft>
                <a:spcPts val="0"/>
              </a:spcAft>
              <a:buNone/>
            </a:pPr>
            <a:r>
              <a:t/>
            </a:r>
            <a:endParaRPr sz="1200">
              <a:solidFill>
                <a:srgbClr val="404040"/>
              </a:solidFill>
            </a:endParaRPr>
          </a:p>
          <a:p>
            <a:pPr indent="0" lvl="0" marL="0" rtl="0" algn="l">
              <a:lnSpc>
                <a:spcPct val="100000"/>
              </a:lnSpc>
              <a:spcBef>
                <a:spcPts val="1200"/>
              </a:spcBef>
              <a:spcAft>
                <a:spcPts val="0"/>
              </a:spcAft>
              <a:buNone/>
            </a:pPr>
            <a:r>
              <a:t/>
            </a:r>
            <a:endParaRPr b="1" sz="800">
              <a:solidFill>
                <a:srgbClr val="404040"/>
              </a:solidFill>
            </a:endParaRPr>
          </a:p>
          <a:p>
            <a:pPr indent="0" lvl="0" marL="0" rtl="0" algn="l">
              <a:lnSpc>
                <a:spcPct val="100000"/>
              </a:lnSpc>
              <a:spcBef>
                <a:spcPts val="1200"/>
              </a:spcBef>
              <a:spcAft>
                <a:spcPts val="1200"/>
              </a:spcAft>
              <a:buNone/>
            </a:pPr>
            <a:r>
              <a:t/>
            </a:r>
            <a:endParaRPr b="1" sz="800">
              <a:solidFill>
                <a:srgbClr val="404040"/>
              </a:solidFill>
            </a:endParaRPr>
          </a:p>
        </p:txBody>
      </p:sp>
      <p:sp>
        <p:nvSpPr>
          <p:cNvPr id="95" name="Google Shape;95;p18"/>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000">
                <a:solidFill>
                  <a:srgbClr val="404040"/>
                </a:solidFill>
                <a:highlight>
                  <a:schemeClr val="accent6"/>
                </a:highlight>
              </a:rPr>
              <a:t>Methodology</a:t>
            </a:r>
            <a:endParaRPr sz="3000">
              <a:highlight>
                <a:schemeClr val="accent6"/>
              </a:highlight>
            </a:endParaRPr>
          </a:p>
        </p:txBody>
      </p:sp>
      <p:sp>
        <p:nvSpPr>
          <p:cNvPr id="101" name="Google Shape;101;p19"/>
          <p:cNvSpPr txBox="1"/>
          <p:nvPr>
            <p:ph idx="1" type="body"/>
          </p:nvPr>
        </p:nvSpPr>
        <p:spPr>
          <a:xfrm>
            <a:off x="701725" y="873175"/>
            <a:ext cx="7415700" cy="3709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404040"/>
              </a:buClr>
              <a:buSzPts val="1400"/>
              <a:buChar char="●"/>
            </a:pPr>
            <a:r>
              <a:rPr b="1" lang="en" sz="1400">
                <a:solidFill>
                  <a:srgbClr val="404040"/>
                </a:solidFill>
                <a:highlight>
                  <a:schemeClr val="lt1"/>
                </a:highlight>
              </a:rPr>
              <a:t>Angle-axis representation to rotation matrix</a:t>
            </a:r>
            <a:endParaRPr b="1" sz="1400">
              <a:solidFill>
                <a:srgbClr val="404040"/>
              </a:solidFill>
              <a:highlight>
                <a:schemeClr val="lt1"/>
              </a:highlight>
            </a:endParaRPr>
          </a:p>
          <a:p>
            <a:pPr indent="-317500" lvl="1" marL="914400" rtl="0" algn="just">
              <a:spcBef>
                <a:spcPts val="0"/>
              </a:spcBef>
              <a:spcAft>
                <a:spcPts val="0"/>
              </a:spcAft>
              <a:buClr>
                <a:srgbClr val="404040"/>
              </a:buClr>
              <a:buSzPts val="1400"/>
              <a:buChar char="○"/>
            </a:pPr>
            <a:r>
              <a:rPr lang="en">
                <a:solidFill>
                  <a:srgbClr val="404040"/>
                </a:solidFill>
                <a:highlight>
                  <a:schemeClr val="lt1"/>
                </a:highlight>
              </a:rPr>
              <a:t>The user launches the GUI for the angle axis representation calculator.</a:t>
            </a:r>
            <a:endParaRPr>
              <a:solidFill>
                <a:srgbClr val="404040"/>
              </a:solidFill>
              <a:highlight>
                <a:schemeClr val="lt1"/>
              </a:highlight>
            </a:endParaRPr>
          </a:p>
          <a:p>
            <a:pPr indent="-317500" lvl="1" marL="914400" rtl="0" algn="just">
              <a:spcBef>
                <a:spcPts val="0"/>
              </a:spcBef>
              <a:spcAft>
                <a:spcPts val="0"/>
              </a:spcAft>
              <a:buClr>
                <a:srgbClr val="404040"/>
              </a:buClr>
              <a:buSzPts val="1400"/>
              <a:buChar char="○"/>
            </a:pPr>
            <a:r>
              <a:rPr lang="en">
                <a:solidFill>
                  <a:srgbClr val="404040"/>
                </a:solidFill>
                <a:highlight>
                  <a:schemeClr val="lt1"/>
                </a:highlight>
              </a:rPr>
              <a:t>To calculate the rotation matrix, the user enters the unit vector of a rotation axis with respect to the reference frame (o-xyz) and the angle (theta).</a:t>
            </a:r>
            <a:endParaRPr>
              <a:solidFill>
                <a:srgbClr val="404040"/>
              </a:solidFill>
              <a:highlight>
                <a:schemeClr val="lt1"/>
              </a:highlight>
            </a:endParaRPr>
          </a:p>
          <a:p>
            <a:pPr indent="-317500" lvl="1" marL="914400" rtl="0" algn="just">
              <a:spcBef>
                <a:spcPts val="0"/>
              </a:spcBef>
              <a:spcAft>
                <a:spcPts val="0"/>
              </a:spcAft>
              <a:buClr>
                <a:srgbClr val="404040"/>
              </a:buClr>
              <a:buSzPts val="1400"/>
              <a:buChar char="○"/>
            </a:pPr>
            <a:r>
              <a:rPr lang="en">
                <a:solidFill>
                  <a:srgbClr val="404040"/>
                </a:solidFill>
                <a:highlight>
                  <a:schemeClr val="lt1"/>
                </a:highlight>
              </a:rPr>
              <a:t>The calculator computes the input data and returns the required rotation matrix.</a:t>
            </a:r>
            <a:endParaRPr>
              <a:solidFill>
                <a:srgbClr val="404040"/>
              </a:solidFill>
              <a:highlight>
                <a:schemeClr val="lt1"/>
              </a:highlight>
            </a:endParaRPr>
          </a:p>
          <a:p>
            <a:pPr indent="0" lvl="0" marL="914400" rtl="0" algn="just">
              <a:spcBef>
                <a:spcPts val="1200"/>
              </a:spcBef>
              <a:spcAft>
                <a:spcPts val="0"/>
              </a:spcAft>
              <a:buNone/>
            </a:pPr>
            <a:r>
              <a:t/>
            </a:r>
            <a:endParaRPr sz="200">
              <a:solidFill>
                <a:srgbClr val="404040"/>
              </a:solidFill>
              <a:highlight>
                <a:schemeClr val="lt1"/>
              </a:highlight>
            </a:endParaRPr>
          </a:p>
          <a:p>
            <a:pPr indent="-317500" lvl="0" marL="457200" rtl="0" algn="just">
              <a:lnSpc>
                <a:spcPct val="115000"/>
              </a:lnSpc>
              <a:spcBef>
                <a:spcPts val="1200"/>
              </a:spcBef>
              <a:spcAft>
                <a:spcPts val="0"/>
              </a:spcAft>
              <a:buClr>
                <a:srgbClr val="404040"/>
              </a:buClr>
              <a:buSzPts val="1400"/>
              <a:buChar char="●"/>
            </a:pPr>
            <a:r>
              <a:rPr b="1" lang="en" sz="1400">
                <a:solidFill>
                  <a:srgbClr val="404040"/>
                </a:solidFill>
                <a:highlight>
                  <a:schemeClr val="lt1"/>
                </a:highlight>
              </a:rPr>
              <a:t>Rotation matrix to Unit Quaternion </a:t>
            </a:r>
            <a:endParaRPr b="1" sz="1400">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GUI for the Quaternion Calculator is launched by the user.</a:t>
            </a:r>
            <a:endParaRPr>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user enters the rotation matrix for which the unit quaternion parameters, eta (scalar component of the quaternion) and Epsilon (vector part of the quaternion), are desired </a:t>
            </a:r>
            <a:endParaRPr>
              <a:solidFill>
                <a:srgbClr val="404040"/>
              </a:solidFill>
              <a:highlight>
                <a:schemeClr val="lt1"/>
              </a:highlight>
            </a:endParaRPr>
          </a:p>
          <a:p>
            <a:pPr indent="-317500" lvl="1" marL="914400" rtl="0" algn="just">
              <a:lnSpc>
                <a:spcPct val="115000"/>
              </a:lnSpc>
              <a:spcBef>
                <a:spcPts val="0"/>
              </a:spcBef>
              <a:spcAft>
                <a:spcPts val="0"/>
              </a:spcAft>
              <a:buClr>
                <a:srgbClr val="404040"/>
              </a:buClr>
              <a:buSzPts val="1400"/>
              <a:buChar char="○"/>
            </a:pPr>
            <a:r>
              <a:rPr lang="en">
                <a:solidFill>
                  <a:srgbClr val="404040"/>
                </a:solidFill>
                <a:highlight>
                  <a:schemeClr val="lt1"/>
                </a:highlight>
              </a:rPr>
              <a:t>The rotation matrix data is computed by the calculator, and the results are Ex, Ey, Ez, and eta.</a:t>
            </a:r>
            <a:endParaRPr>
              <a:solidFill>
                <a:srgbClr val="404040"/>
              </a:solidFill>
              <a:highlight>
                <a:schemeClr val="lt1"/>
              </a:highlight>
            </a:endParaRPr>
          </a:p>
          <a:p>
            <a:pPr indent="0" lvl="0" marL="0" rtl="0" algn="just">
              <a:lnSpc>
                <a:spcPct val="115000"/>
              </a:lnSpc>
              <a:spcBef>
                <a:spcPts val="1200"/>
              </a:spcBef>
              <a:spcAft>
                <a:spcPts val="0"/>
              </a:spcAft>
              <a:buNone/>
            </a:pPr>
            <a:r>
              <a:t/>
            </a:r>
            <a:endParaRPr>
              <a:solidFill>
                <a:srgbClr val="404040"/>
              </a:solidFill>
              <a:highlight>
                <a:schemeClr val="lt1"/>
              </a:highlight>
            </a:endParaRPr>
          </a:p>
          <a:p>
            <a:pPr indent="0" lvl="0" marL="0" rtl="0" algn="l">
              <a:lnSpc>
                <a:spcPct val="115000"/>
              </a:lnSpc>
              <a:spcBef>
                <a:spcPts val="1200"/>
              </a:spcBef>
              <a:spcAft>
                <a:spcPts val="0"/>
              </a:spcAft>
              <a:buNone/>
            </a:pPr>
            <a:r>
              <a:t/>
            </a:r>
            <a:endParaRPr sz="1200">
              <a:solidFill>
                <a:srgbClr val="404040"/>
              </a:solidFill>
            </a:endParaRPr>
          </a:p>
          <a:p>
            <a:pPr indent="0" lvl="0" marL="457200" rtl="0" algn="l">
              <a:lnSpc>
                <a:spcPct val="115000"/>
              </a:lnSpc>
              <a:spcBef>
                <a:spcPts val="1200"/>
              </a:spcBef>
              <a:spcAft>
                <a:spcPts val="0"/>
              </a:spcAft>
              <a:buNone/>
            </a:pPr>
            <a:r>
              <a:t/>
            </a:r>
            <a:endParaRPr sz="1200">
              <a:solidFill>
                <a:srgbClr val="404040"/>
              </a:solidFill>
            </a:endParaRPr>
          </a:p>
          <a:p>
            <a:pPr indent="0" lvl="0" marL="0" rtl="0" algn="l">
              <a:lnSpc>
                <a:spcPct val="100000"/>
              </a:lnSpc>
              <a:spcBef>
                <a:spcPts val="1200"/>
              </a:spcBef>
              <a:spcAft>
                <a:spcPts val="0"/>
              </a:spcAft>
              <a:buNone/>
            </a:pPr>
            <a:r>
              <a:t/>
            </a:r>
            <a:endParaRPr b="1" sz="800">
              <a:solidFill>
                <a:srgbClr val="404040"/>
              </a:solidFill>
            </a:endParaRPr>
          </a:p>
          <a:p>
            <a:pPr indent="0" lvl="0" marL="0" rtl="0" algn="l">
              <a:lnSpc>
                <a:spcPct val="100000"/>
              </a:lnSpc>
              <a:spcBef>
                <a:spcPts val="1200"/>
              </a:spcBef>
              <a:spcAft>
                <a:spcPts val="1200"/>
              </a:spcAft>
              <a:buNone/>
            </a:pPr>
            <a:r>
              <a:t/>
            </a:r>
            <a:endParaRPr b="1" sz="800">
              <a:solidFill>
                <a:srgbClr val="404040"/>
              </a:solidFill>
            </a:endParaRPr>
          </a:p>
        </p:txBody>
      </p:sp>
      <p:sp>
        <p:nvSpPr>
          <p:cNvPr id="102" name="Google Shape;102;p19"/>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00">
                <a:solidFill>
                  <a:srgbClr val="404040"/>
                </a:solidFill>
                <a:highlight>
                  <a:schemeClr val="accent6"/>
                </a:highlight>
              </a:rPr>
              <a:t>Methodology</a:t>
            </a:r>
            <a:endParaRPr sz="3000">
              <a:highlight>
                <a:schemeClr val="accent6"/>
              </a:highlight>
            </a:endParaRPr>
          </a:p>
        </p:txBody>
      </p:sp>
      <p:sp>
        <p:nvSpPr>
          <p:cNvPr id="108" name="Google Shape;108;p20"/>
          <p:cNvSpPr txBox="1"/>
          <p:nvPr>
            <p:ph idx="1" type="body"/>
          </p:nvPr>
        </p:nvSpPr>
        <p:spPr>
          <a:xfrm>
            <a:off x="701725" y="873175"/>
            <a:ext cx="7623000" cy="3782700"/>
          </a:xfrm>
          <a:prstGeom prst="rect">
            <a:avLst/>
          </a:prstGeom>
        </p:spPr>
        <p:txBody>
          <a:bodyPr anchorCtr="0" anchor="t" bIns="91425" lIns="91425" spcFirstLastPara="1" rIns="91425" wrap="square" tIns="91425">
            <a:noAutofit/>
          </a:bodyPr>
          <a:lstStyle/>
          <a:p>
            <a:pPr indent="-317500" lvl="0" marL="457200" rtl="0" algn="just">
              <a:lnSpc>
                <a:spcPct val="140000"/>
              </a:lnSpc>
              <a:spcBef>
                <a:spcPts val="900"/>
              </a:spcBef>
              <a:spcAft>
                <a:spcPts val="0"/>
              </a:spcAft>
              <a:buClr>
                <a:srgbClr val="404040"/>
              </a:buClr>
              <a:buSzPts val="1400"/>
              <a:buChar char="●"/>
            </a:pPr>
            <a:r>
              <a:rPr b="1" lang="en" sz="1400">
                <a:solidFill>
                  <a:srgbClr val="404040"/>
                </a:solidFill>
                <a:highlight>
                  <a:schemeClr val="lt1"/>
                </a:highlight>
              </a:rPr>
              <a:t>Rotation matrix to Angle-axis representation</a:t>
            </a:r>
            <a:endParaRPr b="1" sz="1400">
              <a:solidFill>
                <a:srgbClr val="404040"/>
              </a:solidFill>
              <a:highlight>
                <a:schemeClr val="lt1"/>
              </a:highlight>
            </a:endParaRPr>
          </a:p>
          <a:p>
            <a:pPr indent="-317500" lvl="1" marL="914400" rtl="0" algn="just">
              <a:lnSpc>
                <a:spcPct val="140000"/>
              </a:lnSpc>
              <a:spcBef>
                <a:spcPts val="0"/>
              </a:spcBef>
              <a:spcAft>
                <a:spcPts val="0"/>
              </a:spcAft>
              <a:buClr>
                <a:srgbClr val="404040"/>
              </a:buClr>
              <a:buSzPts val="1400"/>
              <a:buChar char="○"/>
            </a:pPr>
            <a:r>
              <a:rPr lang="en">
                <a:solidFill>
                  <a:srgbClr val="404040"/>
                </a:solidFill>
                <a:highlight>
                  <a:schemeClr val="lt1"/>
                </a:highlight>
              </a:rPr>
              <a:t>The GUI for angle axis representation calculator is launched by the user.</a:t>
            </a:r>
            <a:endParaRPr>
              <a:solidFill>
                <a:srgbClr val="404040"/>
              </a:solidFill>
              <a:highlight>
                <a:schemeClr val="lt1"/>
              </a:highlight>
            </a:endParaRPr>
          </a:p>
          <a:p>
            <a:pPr indent="-317500" lvl="1" marL="914400" rtl="0" algn="just">
              <a:lnSpc>
                <a:spcPct val="140000"/>
              </a:lnSpc>
              <a:spcBef>
                <a:spcPts val="0"/>
              </a:spcBef>
              <a:spcAft>
                <a:spcPts val="0"/>
              </a:spcAft>
              <a:buClr>
                <a:srgbClr val="404040"/>
              </a:buClr>
              <a:buSzPts val="1400"/>
              <a:buChar char="○"/>
            </a:pPr>
            <a:r>
              <a:rPr lang="en">
                <a:solidFill>
                  <a:srgbClr val="404040"/>
                </a:solidFill>
                <a:highlight>
                  <a:schemeClr val="lt1"/>
                </a:highlight>
              </a:rPr>
              <a:t>The user enters the rotation matrix for which the unit vector of a rotation axis with respect to the reference frame (o-xyz) and angle are required (theta).</a:t>
            </a:r>
            <a:endParaRPr>
              <a:solidFill>
                <a:srgbClr val="404040"/>
              </a:solidFill>
              <a:highlight>
                <a:schemeClr val="lt1"/>
              </a:highlight>
            </a:endParaRPr>
          </a:p>
          <a:p>
            <a:pPr indent="-317500" lvl="1" marL="914400" rtl="0" algn="just">
              <a:lnSpc>
                <a:spcPct val="140000"/>
              </a:lnSpc>
              <a:spcBef>
                <a:spcPts val="0"/>
              </a:spcBef>
              <a:spcAft>
                <a:spcPts val="0"/>
              </a:spcAft>
              <a:buClr>
                <a:srgbClr val="404040"/>
              </a:buClr>
              <a:buSzPts val="1400"/>
              <a:buChar char="○"/>
            </a:pPr>
            <a:r>
              <a:rPr lang="en">
                <a:solidFill>
                  <a:srgbClr val="404040"/>
                </a:solidFill>
                <a:highlight>
                  <a:schemeClr val="lt1"/>
                </a:highlight>
              </a:rPr>
              <a:t>The calculator computes the input data and returns R(theta,r), that is, rx, ry, rz, and theta.</a:t>
            </a:r>
            <a:endParaRPr>
              <a:solidFill>
                <a:srgbClr val="404040"/>
              </a:solidFill>
              <a:highlight>
                <a:schemeClr val="lt1"/>
              </a:highlight>
            </a:endParaRPr>
          </a:p>
          <a:p>
            <a:pPr indent="-317500" lvl="0" marL="457200" rtl="0" algn="just">
              <a:lnSpc>
                <a:spcPct val="130000"/>
              </a:lnSpc>
              <a:spcBef>
                <a:spcPts val="0"/>
              </a:spcBef>
              <a:spcAft>
                <a:spcPts val="0"/>
              </a:spcAft>
              <a:buClr>
                <a:srgbClr val="404040"/>
              </a:buClr>
              <a:buSzPts val="1400"/>
              <a:buChar char="●"/>
            </a:pPr>
            <a:r>
              <a:rPr b="1" lang="en" sz="1400">
                <a:solidFill>
                  <a:srgbClr val="404040"/>
                </a:solidFill>
                <a:highlight>
                  <a:schemeClr val="lt1"/>
                </a:highlight>
              </a:rPr>
              <a:t>Rotation Matrix to Euler Angles:</a:t>
            </a:r>
            <a:endParaRPr b="1" sz="1400">
              <a:solidFill>
                <a:srgbClr val="404040"/>
              </a:solidFill>
              <a:highlight>
                <a:schemeClr val="lt1"/>
              </a:highlight>
            </a:endParaRPr>
          </a:p>
          <a:p>
            <a:pPr indent="-317500" lvl="1" marL="914400" rtl="0" algn="just">
              <a:lnSpc>
                <a:spcPct val="130000"/>
              </a:lnSpc>
              <a:spcBef>
                <a:spcPts val="0"/>
              </a:spcBef>
              <a:spcAft>
                <a:spcPts val="0"/>
              </a:spcAft>
              <a:buClr>
                <a:srgbClr val="404040"/>
              </a:buClr>
              <a:buSzPts val="1400"/>
              <a:buChar char="○"/>
            </a:pPr>
            <a:r>
              <a:rPr lang="en">
                <a:solidFill>
                  <a:srgbClr val="404040"/>
                </a:solidFill>
                <a:highlight>
                  <a:schemeClr val="lt1"/>
                </a:highlight>
              </a:rPr>
              <a:t>The GUI for Rotation matrix to Euler angle calculator is launched by the user.</a:t>
            </a:r>
            <a:endParaRPr>
              <a:solidFill>
                <a:srgbClr val="404040"/>
              </a:solidFill>
              <a:highlight>
                <a:schemeClr val="lt1"/>
              </a:highlight>
            </a:endParaRPr>
          </a:p>
          <a:p>
            <a:pPr indent="-317500" lvl="1" marL="914400" rtl="0" algn="just">
              <a:lnSpc>
                <a:spcPct val="130000"/>
              </a:lnSpc>
              <a:spcBef>
                <a:spcPts val="0"/>
              </a:spcBef>
              <a:spcAft>
                <a:spcPts val="0"/>
              </a:spcAft>
              <a:buClr>
                <a:srgbClr val="404040"/>
              </a:buClr>
              <a:buSzPts val="1400"/>
              <a:buChar char="○"/>
            </a:pPr>
            <a:r>
              <a:rPr lang="en">
                <a:solidFill>
                  <a:srgbClr val="404040"/>
                </a:solidFill>
                <a:highlight>
                  <a:schemeClr val="lt1"/>
                </a:highlight>
              </a:rPr>
              <a:t>The user enters the rotation matrix for which the set of Euler Angles is desired, with each set consisting of "3 angles" describing the orientation of a rigid body. phi, theta, and psi are the three angles.</a:t>
            </a:r>
            <a:endParaRPr>
              <a:solidFill>
                <a:srgbClr val="404040"/>
              </a:solidFill>
              <a:highlight>
                <a:schemeClr val="lt1"/>
              </a:highlight>
            </a:endParaRPr>
          </a:p>
          <a:p>
            <a:pPr indent="-317500" lvl="1" marL="914400" rtl="0" algn="just">
              <a:lnSpc>
                <a:spcPct val="130000"/>
              </a:lnSpc>
              <a:spcBef>
                <a:spcPts val="0"/>
              </a:spcBef>
              <a:spcAft>
                <a:spcPts val="0"/>
              </a:spcAft>
              <a:buClr>
                <a:srgbClr val="404040"/>
              </a:buClr>
              <a:buSzPts val="1400"/>
              <a:buChar char="○"/>
            </a:pPr>
            <a:r>
              <a:rPr lang="en">
                <a:solidFill>
                  <a:srgbClr val="404040"/>
                </a:solidFill>
                <a:highlight>
                  <a:schemeClr val="lt1"/>
                </a:highlight>
              </a:rPr>
              <a:t>The rotation matrix data is computed by the calculator, and two sets of Euler angles are output.</a:t>
            </a:r>
            <a:endParaRPr>
              <a:solidFill>
                <a:srgbClr val="404040"/>
              </a:solidFill>
              <a:highlight>
                <a:schemeClr val="lt1"/>
              </a:highlight>
            </a:endParaRPr>
          </a:p>
          <a:p>
            <a:pPr indent="0" lvl="0" marL="457200" rtl="0" algn="just">
              <a:spcBef>
                <a:spcPts val="0"/>
              </a:spcBef>
              <a:spcAft>
                <a:spcPts val="0"/>
              </a:spcAft>
              <a:buNone/>
            </a:pPr>
            <a:r>
              <a:t/>
            </a:r>
            <a:endParaRPr b="1" sz="1400">
              <a:solidFill>
                <a:srgbClr val="404040"/>
              </a:solidFill>
              <a:highlight>
                <a:schemeClr val="lt1"/>
              </a:highlight>
            </a:endParaRPr>
          </a:p>
          <a:p>
            <a:pPr indent="0" lvl="0" marL="0" rtl="0" algn="just">
              <a:lnSpc>
                <a:spcPct val="115000"/>
              </a:lnSpc>
              <a:spcBef>
                <a:spcPts val="1200"/>
              </a:spcBef>
              <a:spcAft>
                <a:spcPts val="0"/>
              </a:spcAft>
              <a:buNone/>
            </a:pPr>
            <a:r>
              <a:t/>
            </a:r>
            <a:endParaRPr sz="1400">
              <a:solidFill>
                <a:srgbClr val="404040"/>
              </a:solidFill>
              <a:highlight>
                <a:schemeClr val="lt1"/>
              </a:highlight>
            </a:endParaRPr>
          </a:p>
          <a:p>
            <a:pPr indent="0" lvl="0" marL="0" rtl="0" algn="just">
              <a:lnSpc>
                <a:spcPct val="115000"/>
              </a:lnSpc>
              <a:spcBef>
                <a:spcPts val="1200"/>
              </a:spcBef>
              <a:spcAft>
                <a:spcPts val="0"/>
              </a:spcAft>
              <a:buNone/>
            </a:pPr>
            <a:r>
              <a:t/>
            </a:r>
            <a:endParaRPr sz="1400">
              <a:solidFill>
                <a:srgbClr val="404040"/>
              </a:solidFill>
            </a:endParaRPr>
          </a:p>
          <a:p>
            <a:pPr indent="0" lvl="0" marL="457200" rtl="0" algn="just">
              <a:lnSpc>
                <a:spcPct val="115000"/>
              </a:lnSpc>
              <a:spcBef>
                <a:spcPts val="1200"/>
              </a:spcBef>
              <a:spcAft>
                <a:spcPts val="0"/>
              </a:spcAft>
              <a:buNone/>
            </a:pPr>
            <a:r>
              <a:t/>
            </a:r>
            <a:endParaRPr sz="1400">
              <a:solidFill>
                <a:srgbClr val="404040"/>
              </a:solidFill>
            </a:endParaRPr>
          </a:p>
          <a:p>
            <a:pPr indent="0" lvl="0" marL="0" rtl="0" algn="just">
              <a:lnSpc>
                <a:spcPct val="100000"/>
              </a:lnSpc>
              <a:spcBef>
                <a:spcPts val="1200"/>
              </a:spcBef>
              <a:spcAft>
                <a:spcPts val="0"/>
              </a:spcAft>
              <a:buNone/>
            </a:pPr>
            <a:r>
              <a:t/>
            </a:r>
            <a:endParaRPr b="1" sz="1400">
              <a:solidFill>
                <a:srgbClr val="404040"/>
              </a:solidFill>
            </a:endParaRPr>
          </a:p>
          <a:p>
            <a:pPr indent="0" lvl="0" marL="0" rtl="0" algn="just">
              <a:lnSpc>
                <a:spcPct val="100000"/>
              </a:lnSpc>
              <a:spcBef>
                <a:spcPts val="1200"/>
              </a:spcBef>
              <a:spcAft>
                <a:spcPts val="1200"/>
              </a:spcAft>
              <a:buNone/>
            </a:pPr>
            <a:r>
              <a:t/>
            </a:r>
            <a:endParaRPr b="1" sz="1400">
              <a:solidFill>
                <a:srgbClr val="404040"/>
              </a:solidFill>
            </a:endParaRPr>
          </a:p>
        </p:txBody>
      </p:sp>
      <p:sp>
        <p:nvSpPr>
          <p:cNvPr id="109" name="Google Shape;109;p20"/>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50750" y="0"/>
            <a:ext cx="85206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3000">
                <a:solidFill>
                  <a:srgbClr val="404040"/>
                </a:solidFill>
                <a:highlight>
                  <a:schemeClr val="accent6"/>
                </a:highlight>
              </a:rPr>
              <a:t>Methodology</a:t>
            </a:r>
            <a:endParaRPr sz="3000">
              <a:highlight>
                <a:schemeClr val="accent6"/>
              </a:highlight>
            </a:endParaRPr>
          </a:p>
        </p:txBody>
      </p:sp>
      <p:sp>
        <p:nvSpPr>
          <p:cNvPr id="115" name="Google Shape;115;p21"/>
          <p:cNvSpPr txBox="1"/>
          <p:nvPr>
            <p:ph idx="1" type="body"/>
          </p:nvPr>
        </p:nvSpPr>
        <p:spPr>
          <a:xfrm>
            <a:off x="456600" y="578400"/>
            <a:ext cx="8406900" cy="43497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404040"/>
              </a:buClr>
              <a:buSzPts val="1350"/>
              <a:buChar char="●"/>
            </a:pPr>
            <a:r>
              <a:rPr b="1" lang="en" sz="1350">
                <a:solidFill>
                  <a:srgbClr val="404040"/>
                </a:solidFill>
                <a:highlight>
                  <a:schemeClr val="lt1"/>
                </a:highlight>
              </a:rPr>
              <a:t>Transformation matrix:</a:t>
            </a:r>
            <a:endParaRPr b="1" sz="1350">
              <a:solidFill>
                <a:srgbClr val="404040"/>
              </a:solidFill>
              <a:highlight>
                <a:schemeClr val="lt1"/>
              </a:highlight>
            </a:endParaRPr>
          </a:p>
          <a:p>
            <a:pPr indent="-314325" lvl="1" marL="914400" rtl="0" algn="l">
              <a:lnSpc>
                <a:spcPct val="115000"/>
              </a:lnSpc>
              <a:spcBef>
                <a:spcPts val="0"/>
              </a:spcBef>
              <a:spcAft>
                <a:spcPts val="0"/>
              </a:spcAft>
              <a:buClr>
                <a:srgbClr val="404040"/>
              </a:buClr>
              <a:buSzPts val="1350"/>
              <a:buChar char="○"/>
            </a:pPr>
            <a:r>
              <a:rPr lang="en" sz="1350">
                <a:solidFill>
                  <a:srgbClr val="404040"/>
                </a:solidFill>
                <a:highlight>
                  <a:schemeClr val="lt1"/>
                </a:highlight>
              </a:rPr>
              <a:t>Before launching the Forward Kinematics GUI, the user must be aware of the robot's DH Table.</a:t>
            </a:r>
            <a:endParaRPr sz="1350">
              <a:solidFill>
                <a:srgbClr val="404040"/>
              </a:solidFill>
              <a:highlight>
                <a:schemeClr val="lt1"/>
              </a:highlight>
            </a:endParaRPr>
          </a:p>
          <a:p>
            <a:pPr indent="-314325" lvl="1" marL="914400" rtl="0" algn="l">
              <a:lnSpc>
                <a:spcPct val="115000"/>
              </a:lnSpc>
              <a:spcBef>
                <a:spcPts val="0"/>
              </a:spcBef>
              <a:spcAft>
                <a:spcPts val="0"/>
              </a:spcAft>
              <a:buClr>
                <a:srgbClr val="404040"/>
              </a:buClr>
              <a:buSzPts val="1350"/>
              <a:buChar char="○"/>
            </a:pPr>
            <a:r>
              <a:rPr lang="en" sz="1350">
                <a:solidFill>
                  <a:srgbClr val="404040"/>
                </a:solidFill>
                <a:highlight>
                  <a:schemeClr val="lt1"/>
                </a:highlight>
              </a:rPr>
              <a:t>After running the GUI, the user has to enter number of links which is case sensitive and then must enter the DH table parameters.  </a:t>
            </a:r>
            <a:endParaRPr sz="1350">
              <a:solidFill>
                <a:srgbClr val="404040"/>
              </a:solidFill>
              <a:highlight>
                <a:schemeClr val="lt1"/>
              </a:highlight>
            </a:endParaRPr>
          </a:p>
          <a:p>
            <a:pPr indent="-314325" lvl="1" marL="914400" rtl="0" algn="l">
              <a:lnSpc>
                <a:spcPct val="115000"/>
              </a:lnSpc>
              <a:spcBef>
                <a:spcPts val="0"/>
              </a:spcBef>
              <a:spcAft>
                <a:spcPts val="0"/>
              </a:spcAft>
              <a:buClr>
                <a:srgbClr val="404040"/>
              </a:buClr>
              <a:buSzPts val="1350"/>
              <a:buChar char="○"/>
            </a:pPr>
            <a:r>
              <a:rPr lang="en" sz="1350">
                <a:solidFill>
                  <a:srgbClr val="404040"/>
                </a:solidFill>
                <a:highlight>
                  <a:schemeClr val="lt1"/>
                </a:highlight>
              </a:rPr>
              <a:t>After defining all the parameters, click “Compute Final transformation”. The final transformation matrix will be generated as the output.</a:t>
            </a:r>
            <a:endParaRPr sz="1350">
              <a:solidFill>
                <a:srgbClr val="404040"/>
              </a:solidFill>
              <a:highlight>
                <a:schemeClr val="lt1"/>
              </a:highlight>
            </a:endParaRPr>
          </a:p>
          <a:p>
            <a:pPr indent="0" lvl="0" marL="914400" rtl="0" algn="l">
              <a:lnSpc>
                <a:spcPct val="115000"/>
              </a:lnSpc>
              <a:spcBef>
                <a:spcPts val="1200"/>
              </a:spcBef>
              <a:spcAft>
                <a:spcPts val="0"/>
              </a:spcAft>
              <a:buNone/>
            </a:pPr>
            <a:r>
              <a:t/>
            </a:r>
            <a:endParaRPr sz="100">
              <a:solidFill>
                <a:srgbClr val="404040"/>
              </a:solidFill>
              <a:highlight>
                <a:schemeClr val="lt1"/>
              </a:highlight>
            </a:endParaRPr>
          </a:p>
          <a:p>
            <a:pPr indent="-314325" lvl="0" marL="457200" rtl="0" algn="just">
              <a:spcBef>
                <a:spcPts val="1200"/>
              </a:spcBef>
              <a:spcAft>
                <a:spcPts val="0"/>
              </a:spcAft>
              <a:buClr>
                <a:srgbClr val="404040"/>
              </a:buClr>
              <a:buSzPts val="1350"/>
              <a:buChar char="●"/>
            </a:pPr>
            <a:r>
              <a:rPr b="1" lang="en" sz="1350">
                <a:solidFill>
                  <a:srgbClr val="404040"/>
                </a:solidFill>
                <a:highlight>
                  <a:schemeClr val="lt1"/>
                </a:highlight>
              </a:rPr>
              <a:t>Geometric Jacobian:</a:t>
            </a:r>
            <a:endParaRPr b="1" sz="1350">
              <a:solidFill>
                <a:srgbClr val="404040"/>
              </a:solidFill>
              <a:highlight>
                <a:schemeClr val="lt1"/>
              </a:highlight>
            </a:endParaRPr>
          </a:p>
          <a:p>
            <a:pPr indent="-314325" lvl="1" marL="914400" rtl="0" algn="just">
              <a:spcBef>
                <a:spcPts val="0"/>
              </a:spcBef>
              <a:spcAft>
                <a:spcPts val="0"/>
              </a:spcAft>
              <a:buClr>
                <a:srgbClr val="404040"/>
              </a:buClr>
              <a:buSzPts val="1350"/>
              <a:buChar char="○"/>
            </a:pPr>
            <a:r>
              <a:rPr lang="en" sz="1350">
                <a:solidFill>
                  <a:srgbClr val="404040"/>
                </a:solidFill>
                <a:highlight>
                  <a:schemeClr val="lt1"/>
                </a:highlight>
              </a:rPr>
              <a:t>Before running the GUI of Geometric Jacobian, the user needs to ensure that they know the correct DH setting of the robot.</a:t>
            </a:r>
            <a:endParaRPr sz="1350">
              <a:solidFill>
                <a:srgbClr val="404040"/>
              </a:solidFill>
              <a:highlight>
                <a:schemeClr val="lt1"/>
              </a:highlight>
            </a:endParaRPr>
          </a:p>
          <a:p>
            <a:pPr indent="-314325" lvl="1" marL="914400" rtl="0" algn="just">
              <a:spcBef>
                <a:spcPts val="0"/>
              </a:spcBef>
              <a:spcAft>
                <a:spcPts val="0"/>
              </a:spcAft>
              <a:buClr>
                <a:srgbClr val="404040"/>
              </a:buClr>
              <a:buSzPts val="1350"/>
              <a:buChar char="○"/>
            </a:pPr>
            <a:r>
              <a:rPr lang="en" sz="1350">
                <a:solidFill>
                  <a:srgbClr val="404040"/>
                </a:solidFill>
                <a:highlight>
                  <a:schemeClr val="lt1"/>
                </a:highlight>
              </a:rPr>
              <a:t>After launching the GUI, the user has to input number of links present in the robot. </a:t>
            </a:r>
            <a:endParaRPr sz="1350">
              <a:solidFill>
                <a:srgbClr val="404040"/>
              </a:solidFill>
              <a:highlight>
                <a:schemeClr val="lt1"/>
              </a:highlight>
            </a:endParaRPr>
          </a:p>
          <a:p>
            <a:pPr indent="-314325" lvl="1" marL="914400" rtl="0" algn="just">
              <a:spcBef>
                <a:spcPts val="0"/>
              </a:spcBef>
              <a:spcAft>
                <a:spcPts val="0"/>
              </a:spcAft>
              <a:buClr>
                <a:srgbClr val="404040"/>
              </a:buClr>
              <a:buSzPts val="1350"/>
              <a:buChar char="○"/>
            </a:pPr>
            <a:r>
              <a:rPr lang="en" sz="1350">
                <a:solidFill>
                  <a:srgbClr val="404040"/>
                </a:solidFill>
                <a:highlight>
                  <a:schemeClr val="lt1"/>
                </a:highlight>
              </a:rPr>
              <a:t>Enter the DH table parameters manually.</a:t>
            </a:r>
            <a:endParaRPr sz="1350">
              <a:solidFill>
                <a:srgbClr val="404040"/>
              </a:solidFill>
              <a:highlight>
                <a:schemeClr val="lt1"/>
              </a:highlight>
            </a:endParaRPr>
          </a:p>
          <a:p>
            <a:pPr indent="-314325" lvl="1" marL="914400" rtl="0" algn="just">
              <a:spcBef>
                <a:spcPts val="0"/>
              </a:spcBef>
              <a:spcAft>
                <a:spcPts val="0"/>
              </a:spcAft>
              <a:buClr>
                <a:srgbClr val="404040"/>
              </a:buClr>
              <a:buSzPts val="1350"/>
              <a:buChar char="○"/>
            </a:pPr>
            <a:r>
              <a:rPr lang="en" sz="1350">
                <a:solidFill>
                  <a:srgbClr val="404040"/>
                </a:solidFill>
                <a:highlight>
                  <a:schemeClr val="lt1"/>
                </a:highlight>
              </a:rPr>
              <a:t>Specify the kind of each robot joint. The user needs to enter 1 for prismatic joint and 2 for revolute joint. </a:t>
            </a:r>
            <a:endParaRPr sz="1350">
              <a:solidFill>
                <a:srgbClr val="404040"/>
              </a:solidFill>
              <a:highlight>
                <a:schemeClr val="lt1"/>
              </a:highlight>
            </a:endParaRPr>
          </a:p>
          <a:p>
            <a:pPr indent="-314325" lvl="1" marL="914400" rtl="0" algn="just">
              <a:spcBef>
                <a:spcPts val="0"/>
              </a:spcBef>
              <a:spcAft>
                <a:spcPts val="0"/>
              </a:spcAft>
              <a:buClr>
                <a:srgbClr val="404040"/>
              </a:buClr>
              <a:buSzPts val="1350"/>
              <a:buChar char="○"/>
            </a:pPr>
            <a:r>
              <a:rPr lang="en" sz="1350">
                <a:solidFill>
                  <a:srgbClr val="404040"/>
                </a:solidFill>
                <a:highlight>
                  <a:schemeClr val="lt1"/>
                </a:highlight>
              </a:rPr>
              <a:t>After accurately entering all the information, click "Compute Jacobian." The output will show the Jacobian matrix, which contains the joint variables created for all joints from joint 1 to joint n.</a:t>
            </a:r>
            <a:endParaRPr sz="1350">
              <a:solidFill>
                <a:schemeClr val="dk1"/>
              </a:solidFill>
              <a:highlight>
                <a:srgbClr val="FFFFFF"/>
              </a:highlight>
            </a:endParaRPr>
          </a:p>
          <a:p>
            <a:pPr indent="0" lvl="0" marL="0" rtl="0" algn="l">
              <a:lnSpc>
                <a:spcPct val="115000"/>
              </a:lnSpc>
              <a:spcBef>
                <a:spcPts val="1200"/>
              </a:spcBef>
              <a:spcAft>
                <a:spcPts val="0"/>
              </a:spcAft>
              <a:buNone/>
            </a:pPr>
            <a:r>
              <a:t/>
            </a:r>
            <a:endParaRPr>
              <a:solidFill>
                <a:srgbClr val="404040"/>
              </a:solidFill>
              <a:highlight>
                <a:schemeClr val="lt1"/>
              </a:highlight>
            </a:endParaRPr>
          </a:p>
          <a:p>
            <a:pPr indent="0" lvl="0" marL="457200" rtl="0" algn="l">
              <a:spcBef>
                <a:spcPts val="1200"/>
              </a:spcBef>
              <a:spcAft>
                <a:spcPts val="0"/>
              </a:spcAft>
              <a:buNone/>
            </a:pPr>
            <a:r>
              <a:t/>
            </a:r>
            <a:endParaRPr sz="1400">
              <a:solidFill>
                <a:srgbClr val="404040"/>
              </a:solidFill>
            </a:endParaRPr>
          </a:p>
          <a:p>
            <a:pPr indent="0" lvl="0" marL="0" rtl="0" algn="l">
              <a:lnSpc>
                <a:spcPct val="115000"/>
              </a:lnSpc>
              <a:spcBef>
                <a:spcPts val="1200"/>
              </a:spcBef>
              <a:spcAft>
                <a:spcPts val="0"/>
              </a:spcAft>
              <a:buNone/>
            </a:pPr>
            <a:r>
              <a:t/>
            </a:r>
            <a:endParaRPr b="1" sz="1400">
              <a:solidFill>
                <a:srgbClr val="404040"/>
              </a:solidFill>
            </a:endParaRPr>
          </a:p>
          <a:p>
            <a:pPr indent="0" lvl="0" marL="0" rtl="0" algn="l">
              <a:lnSpc>
                <a:spcPct val="115000"/>
              </a:lnSpc>
              <a:spcBef>
                <a:spcPts val="1200"/>
              </a:spcBef>
              <a:spcAft>
                <a:spcPts val="0"/>
              </a:spcAft>
              <a:buNone/>
            </a:pPr>
            <a:r>
              <a:t/>
            </a:r>
            <a:endParaRPr b="1"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0" rtl="0" algn="l">
              <a:lnSpc>
                <a:spcPct val="115000"/>
              </a:lnSpc>
              <a:spcBef>
                <a:spcPts val="1200"/>
              </a:spcBef>
              <a:spcAft>
                <a:spcPts val="0"/>
              </a:spcAft>
              <a:buNone/>
            </a:pPr>
            <a:r>
              <a:t/>
            </a:r>
            <a:endParaRPr sz="1200">
              <a:solidFill>
                <a:srgbClr val="404040"/>
              </a:solidFill>
            </a:endParaRPr>
          </a:p>
          <a:p>
            <a:pPr indent="0" lvl="0" marL="457200" rtl="0" algn="l">
              <a:lnSpc>
                <a:spcPct val="115000"/>
              </a:lnSpc>
              <a:spcBef>
                <a:spcPts val="1200"/>
              </a:spcBef>
              <a:spcAft>
                <a:spcPts val="0"/>
              </a:spcAft>
              <a:buNone/>
            </a:pPr>
            <a:r>
              <a:t/>
            </a:r>
            <a:endParaRPr sz="1200">
              <a:solidFill>
                <a:srgbClr val="404040"/>
              </a:solidFill>
            </a:endParaRPr>
          </a:p>
          <a:p>
            <a:pPr indent="0" lvl="0" marL="0" rtl="0" algn="l">
              <a:lnSpc>
                <a:spcPct val="100000"/>
              </a:lnSpc>
              <a:spcBef>
                <a:spcPts val="1200"/>
              </a:spcBef>
              <a:spcAft>
                <a:spcPts val="0"/>
              </a:spcAft>
              <a:buNone/>
            </a:pPr>
            <a:r>
              <a:t/>
            </a:r>
            <a:endParaRPr b="1" sz="800">
              <a:solidFill>
                <a:srgbClr val="404040"/>
              </a:solidFill>
            </a:endParaRPr>
          </a:p>
          <a:p>
            <a:pPr indent="0" lvl="0" marL="0" rtl="0" algn="l">
              <a:lnSpc>
                <a:spcPct val="100000"/>
              </a:lnSpc>
              <a:spcBef>
                <a:spcPts val="1200"/>
              </a:spcBef>
              <a:spcAft>
                <a:spcPts val="1200"/>
              </a:spcAft>
              <a:buNone/>
            </a:pPr>
            <a:r>
              <a:t/>
            </a:r>
            <a:endParaRPr b="1" sz="800">
              <a:solidFill>
                <a:srgbClr val="404040"/>
              </a:solidFill>
            </a:endParaRPr>
          </a:p>
        </p:txBody>
      </p:sp>
      <p:sp>
        <p:nvSpPr>
          <p:cNvPr id="116" name="Google Shape;116;p21"/>
          <p:cNvSpPr txBox="1"/>
          <p:nvPr/>
        </p:nvSpPr>
        <p:spPr>
          <a:xfrm>
            <a:off x="1950575" y="4695050"/>
            <a:ext cx="4753200" cy="456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1935">
                <a:solidFill>
                  <a:srgbClr val="F3F3F3"/>
                </a:solidFill>
              </a:rPr>
              <a:t>MAE 547 Modelling and control of robots</a:t>
            </a:r>
            <a:endParaRPr sz="1435">
              <a:solidFill>
                <a:srgbClr val="F3F3F3"/>
              </a:solidFill>
            </a:endParaRPr>
          </a:p>
          <a:p>
            <a:pPr indent="0" lvl="0" marL="0" rtl="0" algn="ctr">
              <a:spcBef>
                <a:spcPts val="0"/>
              </a:spcBef>
              <a:spcAft>
                <a:spcPts val="0"/>
              </a:spcAft>
              <a:buNone/>
            </a:pPr>
            <a:r>
              <a:rPr lang="en" sz="1435">
                <a:solidFill>
                  <a:srgbClr val="F3F3F3"/>
                </a:solidFill>
              </a:rPr>
              <a:t>Arizona State University, MS Robotics</a:t>
            </a:r>
            <a:endParaRPr sz="1435">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