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4061866" y="-135186"/>
            <a:ext cx="9121280" cy="100239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–Иван Арсентьев</a:t>
            </a:r>
          </a:p>
        </p:txBody>
      </p:sp>
      <p:sp>
        <p:nvSpPr>
          <p:cNvPr id="93" name="«Место ввода цитаты».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mage"/>
          <p:cNvSpPr/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/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Image"/>
          <p:cNvSpPr/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"/>
          <p:cNvSpPr/>
          <p:nvPr/>
        </p:nvSpPr>
        <p:spPr>
          <a:xfrm flipV="1">
            <a:off x="5206999" y="1140740"/>
            <a:ext cx="1" cy="197500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9" name="VEHICLE ROUting Problem"/>
          <p:cNvSpPr txBox="1"/>
          <p:nvPr/>
        </p:nvSpPr>
        <p:spPr>
          <a:xfrm>
            <a:off x="5194299" y="2797983"/>
            <a:ext cx="6715325" cy="295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l">
              <a:defRPr b="1" cap="all" sz="5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VEHICLE ROUting Problem</a:t>
            </a:r>
          </a:p>
        </p:txBody>
      </p:sp>
      <p:sp>
        <p:nvSpPr>
          <p:cNvPr id="120" name="Capacitated Green Vehicle Routing Problem (CGVRP)"/>
          <p:cNvSpPr txBox="1"/>
          <p:nvPr/>
        </p:nvSpPr>
        <p:spPr>
          <a:xfrm>
            <a:off x="5194300" y="6349912"/>
            <a:ext cx="6715324" cy="834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Capacitated Green Vehicle Routing Problem (CGVRP)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5207" y="898870"/>
            <a:ext cx="1532874" cy="197614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Faculty of Computer Science, AQL Project."/>
          <p:cNvSpPr txBox="1"/>
          <p:nvPr/>
        </p:nvSpPr>
        <p:spPr>
          <a:xfrm>
            <a:off x="5194300" y="1112242"/>
            <a:ext cx="671532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Faculty of Computer Science,</a:t>
            </a:r>
            <a:br/>
            <a:r>
              <a:t>AQL Project.</a:t>
            </a:r>
          </a:p>
        </p:txBody>
      </p:sp>
      <p:sp>
        <p:nvSpPr>
          <p:cNvPr id="123" name="Moscow, 2018"/>
          <p:cNvSpPr txBox="1"/>
          <p:nvPr/>
        </p:nvSpPr>
        <p:spPr>
          <a:xfrm>
            <a:off x="5194300" y="8458200"/>
            <a:ext cx="67153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Moscow,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VEHICLE ROUting Problem…"/>
          <p:cNvSpPr txBox="1"/>
          <p:nvPr/>
        </p:nvSpPr>
        <p:spPr>
          <a:xfrm>
            <a:off x="793361" y="21266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cap="all" sz="3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VEHICLE ROUting Problem</a:t>
            </a:r>
          </a:p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Capacitated Green Vehicle Routing Problem (CGVRP)</a:t>
            </a:r>
          </a:p>
        </p:txBody>
      </p:sp>
      <p:sp>
        <p:nvSpPr>
          <p:cNvPr id="127" name="Rectangle"/>
          <p:cNvSpPr txBox="1"/>
          <p:nvPr/>
        </p:nvSpPr>
        <p:spPr>
          <a:xfrm>
            <a:off x="787399" y="5461986"/>
            <a:ext cx="11430001" cy="34436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algn="l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</a:p>
        </p:txBody>
      </p:sp>
      <p:sp>
        <p:nvSpPr>
          <p:cNvPr id="128" name="What is VRP more importantly what is CGVRP"/>
          <p:cNvSpPr txBox="1"/>
          <p:nvPr/>
        </p:nvSpPr>
        <p:spPr>
          <a:xfrm>
            <a:off x="787399" y="4139373"/>
            <a:ext cx="11430001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l">
              <a:defRPr b="1"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What is VRP more importantly what is CGVRP 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Faculty of Computer Science, AQL"/>
          <p:cNvSpPr txBox="1"/>
          <p:nvPr/>
        </p:nvSpPr>
        <p:spPr>
          <a:xfrm>
            <a:off x="4161666" y="668588"/>
            <a:ext cx="808278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Faculty of Computer Science, AQL</a:t>
            </a:r>
          </a:p>
        </p:txBody>
      </p:sp>
      <p:pic>
        <p:nvPicPr>
          <p:cNvPr id="131" name="Screenshot 2020-05-22 at 2.26.03 PM.png" descr="Screenshot 2020-05-22 at 2.26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634" y="5512584"/>
            <a:ext cx="8559532" cy="3385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VEHICLE ROUting Problem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cap="all" sz="3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VEHICLE ROUting Problem</a:t>
            </a:r>
          </a:p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Capacitated Green Vehicle Routing Problem (CGVRP)</a:t>
            </a:r>
          </a:p>
        </p:txBody>
      </p:sp>
      <p:sp>
        <p:nvSpPr>
          <p:cNvPr id="135" name="We present  a situation where a distributor has to manage multiple fleets, comprising of green vehicles and conventional vehicles with the goal of maximising the use of green vehicles and minimising the use of conventional vehicles."/>
          <p:cNvSpPr txBox="1"/>
          <p:nvPr/>
        </p:nvSpPr>
        <p:spPr>
          <a:xfrm>
            <a:off x="787399" y="5461986"/>
            <a:ext cx="11430001" cy="344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We present  a situation where a distributor has to manage multiple fleets, comprising of green vehicles and conventional vehicles with the goal of maximising the use of green vehicles and minimising the use of conventional vehicles.</a:t>
            </a:r>
          </a:p>
        </p:txBody>
      </p:sp>
      <p:sp>
        <p:nvSpPr>
          <p:cNvPr id="136" name="Our Problem"/>
          <p:cNvSpPr txBox="1"/>
          <p:nvPr/>
        </p:nvSpPr>
        <p:spPr>
          <a:xfrm>
            <a:off x="787399" y="4139373"/>
            <a:ext cx="11430001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l">
              <a:defRPr b="1"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Our Problem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Faculty of Computer Science, AQL"/>
          <p:cNvSpPr txBox="1"/>
          <p:nvPr/>
        </p:nvSpPr>
        <p:spPr>
          <a:xfrm>
            <a:off x="4161666" y="668588"/>
            <a:ext cx="808278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Faculty of Computer Science, AQL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VEHICLE ROUting Problem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cap="all" sz="3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VEHICLE ROUting Problem</a:t>
            </a:r>
          </a:p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Capacitated Green Vehicle Routing Problem (CGVRP)</a:t>
            </a:r>
          </a:p>
        </p:txBody>
      </p:sp>
      <p:sp>
        <p:nvSpPr>
          <p:cNvPr id="142" name="= the number of clients…"/>
          <p:cNvSpPr txBox="1"/>
          <p:nvPr/>
        </p:nvSpPr>
        <p:spPr>
          <a:xfrm>
            <a:off x="787399" y="5128407"/>
            <a:ext cx="11430002" cy="377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571500"/>
          <a:lstStyle/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r>
                  <a:rPr xmlns:a="http://schemas.openxmlformats.org/drawingml/2006/main" sz="1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 = </a:t>
            </a:r>
            <a:r>
              <a:rPr b="0"/>
              <a:t>the number of clients</a:t>
            </a:r>
            <a:endParaRPr b="0"/>
          </a:p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r>
                  <a:rPr xmlns:a="http://schemas.openxmlformats.org/drawingml/2006/main" sz="1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b="0"/>
              <a:t> = set of clients, with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endParaRPr b="0"/>
          </a:p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rPr b="0"/>
              <a:t>  = set of vertices (or nodes), with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∪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endParaRPr b="0"/>
          </a:p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 b="0"/>
              <a:t> = set of arcs, with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endParaRPr b="0"/>
          </a:p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sSub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 b="0"/>
              <a:t> = cost of travel over arc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endParaRPr b="0"/>
          </a:p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r>
                  <a:rPr xmlns:a="http://schemas.openxmlformats.org/drawingml/2006/main" sz="1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rPr b="0"/>
              <a:t> = the vehicle capacity</a:t>
            </a:r>
            <a:endParaRPr b="0"/>
          </a:p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sSub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rPr b="0"/>
              <a:t> = the amount that has to be delivered to customer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endParaRPr b="0"/>
          </a:p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rPr b="0"/>
              <a:t> = set of Green Vehicles, with 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endParaRPr b="0"/>
          </a:p>
          <a:p>
            <a:pPr algn="l" defTabSz="457200">
              <a:lnSpc>
                <a:spcPct val="115000"/>
              </a:lnSpc>
              <a:spcBef>
                <a:spcPts val="8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rPr b="0"/>
              <a:t> = set of Green Vehicles, with 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endParaRPr b="0"/>
          </a:p>
        </p:txBody>
      </p:sp>
      <p:sp>
        <p:nvSpPr>
          <p:cNvPr id="143" name="Solving for single instance depot"/>
          <p:cNvSpPr txBox="1"/>
          <p:nvPr/>
        </p:nvSpPr>
        <p:spPr>
          <a:xfrm>
            <a:off x="787399" y="4139373"/>
            <a:ext cx="11430001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8" algn="l">
              <a:defRPr b="1"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                Solving for single instance depot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he name of the unit, laboratory, faculty, etc."/>
          <p:cNvSpPr txBox="1"/>
          <p:nvPr/>
        </p:nvSpPr>
        <p:spPr>
          <a:xfrm>
            <a:off x="4161666" y="668588"/>
            <a:ext cx="808278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The name of the unit, laboratory, faculty, etc.</a:t>
            </a:r>
          </a:p>
        </p:txBody>
      </p:sp>
      <p:pic>
        <p:nvPicPr>
          <p:cNvPr id="146" name="Screenshot 2020-05-18 at 5.06.21 PM.png" descr="Screenshot 2020-05-18 at 5.06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2938" y="5023830"/>
            <a:ext cx="4145644" cy="3777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VEHICLE ROUting Problem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cap="all" sz="3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VEHICLE ROUting Problem</a:t>
            </a:r>
          </a:p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Capacitated Green Vehicle Routing Problem (CGVRP)</a:t>
            </a:r>
          </a:p>
        </p:txBody>
      </p:sp>
      <p:sp>
        <p:nvSpPr>
          <p:cNvPr id="150" name="Define a threshold distance which is equal to (maximum travel distance of the green vehicle)/2…"/>
          <p:cNvSpPr txBox="1"/>
          <p:nvPr/>
        </p:nvSpPr>
        <p:spPr>
          <a:xfrm>
            <a:off x="787399" y="5220686"/>
            <a:ext cx="11430002" cy="388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0"/>
              </a:spcBef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</a:p>
          <a:p>
            <a:pPr lvl="1" marL="457200" indent="-228600" algn="l">
              <a:spcBef>
                <a:spcPts val="2000"/>
              </a:spcBef>
              <a:buSzPct val="100000"/>
              <a:buAutoNum type="arabicPeriod" startAt="1"/>
              <a:defRPr sz="1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Define a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threshold distance which is equal to (maximum travel distance of the green vehicle)/2   </a:t>
            </a:r>
          </a:p>
          <a:p>
            <a:pPr lvl="1" marL="457200" indent="-228600" algn="l">
              <a:spcBef>
                <a:spcPts val="2000"/>
              </a:spcBef>
              <a:buSzPct val="100000"/>
              <a:buAutoNum type="arabicPeriod" startAt="1"/>
              <a:defRPr sz="1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Compute the euclidean distance for all arcs and sort in ascending order</a:t>
            </a:r>
          </a:p>
          <a:p>
            <a:pPr lvl="1" marL="457200" indent="-228600" algn="l">
              <a:spcBef>
                <a:spcPts val="2000"/>
              </a:spcBef>
              <a:buSzPct val="100000"/>
              <a:buAutoNum type="arabicPeriod" startAt="1"/>
              <a:defRPr sz="1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From each node naively select the minimum arc, starting from the depot (node 0)  </a:t>
            </a:r>
          </a:p>
          <a:p>
            <a:pPr lvl="1" marL="457200" indent="-228600" algn="l">
              <a:spcBef>
                <a:spcPts val="2000"/>
              </a:spcBef>
              <a:buSzPct val="100000"/>
              <a:buAutoNum type="arabicPeriod" startAt="1"/>
              <a:defRPr sz="1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Continue with </a:t>
            </a:r>
            <a:r>
              <a:rPr i="1"/>
              <a:t>step 3 </a:t>
            </a:r>
            <a:r>
              <a:t> as long as the total distance covered is less than the threshold</a:t>
            </a:r>
          </a:p>
          <a:p>
            <a:pPr lvl="1" marL="457200" indent="-228600" algn="l">
              <a:spcBef>
                <a:spcPts val="2000"/>
              </a:spcBef>
              <a:buSzPct val="100000"/>
              <a:buAutoNum type="arabicPeriod" startAt="1"/>
              <a:defRPr sz="1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All nodes  accumulated in step 3 are removed from the main graph thereby creating two graphs. One for GVP and another for CVP</a:t>
            </a:r>
          </a:p>
          <a:p>
            <a:pPr lvl="1" marL="457200" indent="-228600" algn="l">
              <a:spcBef>
                <a:spcPts val="2000"/>
              </a:spcBef>
              <a:buSzPct val="100000"/>
              <a:buAutoNum type="arabicPeriod" startAt="1"/>
              <a:defRPr sz="1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Solve each graph a CVRP</a:t>
            </a:r>
          </a:p>
        </p:txBody>
      </p:sp>
      <p:sp>
        <p:nvSpPr>
          <p:cNvPr id="151" name="Our Algorithm - Partition Method"/>
          <p:cNvSpPr txBox="1"/>
          <p:nvPr/>
        </p:nvSpPr>
        <p:spPr>
          <a:xfrm>
            <a:off x="787399" y="3948873"/>
            <a:ext cx="11430001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l">
              <a:defRPr b="1"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Our Algorithm - Partition Method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he name of the unit, laboratory, faculty, etc."/>
          <p:cNvSpPr txBox="1"/>
          <p:nvPr/>
        </p:nvSpPr>
        <p:spPr>
          <a:xfrm>
            <a:off x="4161666" y="668588"/>
            <a:ext cx="808278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The name of the unit, laboratory, faculty,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in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VEHICLE ROUting Problem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cap="all" sz="3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VEHICLE ROUting Problem</a:t>
            </a:r>
          </a:p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Capacitated Green Vehicle Routing Problem (CGVRP)</a:t>
            </a:r>
          </a:p>
        </p:txBody>
      </p:sp>
      <p:sp>
        <p:nvSpPr>
          <p:cNvPr id="157" name="Rectangle"/>
          <p:cNvSpPr txBox="1"/>
          <p:nvPr/>
        </p:nvSpPr>
        <p:spPr>
          <a:xfrm>
            <a:off x="787399" y="5220686"/>
            <a:ext cx="11430002" cy="388937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lvl="1" marL="491289" indent="-110289" algn="l" defTabSz="457200">
              <a:lnSpc>
                <a:spcPct val="115000"/>
              </a:lnSpc>
              <a:spcBef>
                <a:spcPts val="800"/>
              </a:spcBef>
              <a:buSzPct val="100000"/>
              <a:buChar char="•"/>
              <a:defRPr b="1" i="1" sz="14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Our Algorithm - Partition Method"/>
          <p:cNvSpPr txBox="1"/>
          <p:nvPr/>
        </p:nvSpPr>
        <p:spPr>
          <a:xfrm>
            <a:off x="787399" y="3948873"/>
            <a:ext cx="11430001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l">
              <a:defRPr b="1"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                                    Our Algorithm - Partition Method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he name of the unit, laboratory, faculty, etc."/>
          <p:cNvSpPr txBox="1"/>
          <p:nvPr/>
        </p:nvSpPr>
        <p:spPr>
          <a:xfrm>
            <a:off x="4161666" y="668588"/>
            <a:ext cx="808278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The name of the unit, laboratory, faculty, etc.</a:t>
            </a:r>
          </a:p>
        </p:txBody>
      </p:sp>
      <p:pic>
        <p:nvPicPr>
          <p:cNvPr id="161" name="Screenshot 2020-05-18 at 5.06.21 PM copy.png" descr="Screenshot 2020-05-18 at 5.06.21 PM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4626" y="5220686"/>
            <a:ext cx="4268689" cy="388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VEHICLE ROUting Problem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cap="all" sz="3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VEHICLE ROUting Problem</a:t>
            </a:r>
          </a:p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Capacitated Green Vehicle Routing Problem (CGVRP)</a:t>
            </a:r>
          </a:p>
        </p:txBody>
      </p:sp>
      <p:sp>
        <p:nvSpPr>
          <p:cNvPr id="165" name="Rectangle"/>
          <p:cNvSpPr txBox="1"/>
          <p:nvPr/>
        </p:nvSpPr>
        <p:spPr>
          <a:xfrm>
            <a:off x="787399" y="5461986"/>
            <a:ext cx="11430001" cy="34436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numCol="2" spcCol="571500"/>
          <a:lstStyle/>
          <a:p>
            <a:pPr lvl="3" algn="l">
              <a:spcBef>
                <a:spcPts val="2000"/>
              </a:spcBef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</a:p>
        </p:txBody>
      </p:sp>
      <p:sp>
        <p:nvSpPr>
          <p:cNvPr id="166" name="Results for 20 clients"/>
          <p:cNvSpPr txBox="1"/>
          <p:nvPr/>
        </p:nvSpPr>
        <p:spPr>
          <a:xfrm>
            <a:off x="787399" y="3847273"/>
            <a:ext cx="11430001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l">
              <a:defRPr b="1"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                                           Results for 20 clients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he name of the unit, laboratory, faculty, etc."/>
          <p:cNvSpPr txBox="1"/>
          <p:nvPr/>
        </p:nvSpPr>
        <p:spPr>
          <a:xfrm>
            <a:off x="4161666" y="668588"/>
            <a:ext cx="808278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The name of the unit, laboratory, faculty, etc.</a:t>
            </a:r>
          </a:p>
        </p:txBody>
      </p:sp>
      <p:pic>
        <p:nvPicPr>
          <p:cNvPr id="169" name="Screenshot 2020-05-18 at 5.15.00 PM.png" descr="Screenshot 2020-05-18 at 5.15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764" y="5473192"/>
            <a:ext cx="3683672" cy="3421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shot 2020-05-18 at 5.14.47 PM.png" descr="Screenshot 2020-05-18 at 5.14.4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4291" y="5473192"/>
            <a:ext cx="3669633" cy="342127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V"/>
          <p:cNvSpPr txBox="1"/>
          <p:nvPr/>
        </p:nvSpPr>
        <p:spPr>
          <a:xfrm>
            <a:off x="2622524" y="4836035"/>
            <a:ext cx="749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GV</a:t>
            </a:r>
          </a:p>
        </p:txBody>
      </p:sp>
      <p:sp>
        <p:nvSpPr>
          <p:cNvPr id="172" name="CV"/>
          <p:cNvSpPr txBox="1"/>
          <p:nvPr/>
        </p:nvSpPr>
        <p:spPr>
          <a:xfrm>
            <a:off x="8927233" y="4801870"/>
            <a:ext cx="7237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VEHICLE ROUting Problem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cap="all" sz="35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VEHICLE ROUting Problem</a:t>
            </a:r>
          </a:p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Capacitated Green Vehicle Routing Problem (CGVRP)</a:t>
            </a:r>
          </a:p>
        </p:txBody>
      </p:sp>
      <p:sp>
        <p:nvSpPr>
          <p:cNvPr id="176" name="Testing the limitations of the algorithm…"/>
          <p:cNvSpPr txBox="1"/>
          <p:nvPr/>
        </p:nvSpPr>
        <p:spPr>
          <a:xfrm>
            <a:off x="787399" y="5461986"/>
            <a:ext cx="11430001" cy="344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28600" indent="-228600" algn="l">
              <a:spcBef>
                <a:spcPts val="2000"/>
              </a:spcBef>
              <a:buSzPct val="100000"/>
              <a:buChar char="•"/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Testing the limitations of the algorithm </a:t>
            </a:r>
          </a:p>
          <a:p>
            <a:pPr marL="228600" indent="-228600" algn="l">
              <a:spcBef>
                <a:spcPts val="2000"/>
              </a:spcBef>
              <a:buSzPct val="100000"/>
              <a:buChar char="•"/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t>Extending to Multiple Depots</a:t>
            </a:r>
          </a:p>
        </p:txBody>
      </p:sp>
      <p:sp>
        <p:nvSpPr>
          <p:cNvPr id="177" name="Next Steps"/>
          <p:cNvSpPr txBox="1"/>
          <p:nvPr/>
        </p:nvSpPr>
        <p:spPr>
          <a:xfrm>
            <a:off x="787399" y="4139373"/>
            <a:ext cx="11430001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l">
              <a:defRPr b="1"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Next Steps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he name of the unit, laboratory, faculty, etc."/>
          <p:cNvSpPr txBox="1"/>
          <p:nvPr/>
        </p:nvSpPr>
        <p:spPr>
          <a:xfrm>
            <a:off x="4161666" y="668588"/>
            <a:ext cx="808278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The name of the unit, laboratory, faculty,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963" y="2796528"/>
            <a:ext cx="1532874" cy="1976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