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256" r:id="rId2"/>
    <p:sldId id="257" r:id="rId3"/>
    <p:sldId id="266" r:id="rId4"/>
    <p:sldId id="264" r:id="rId5"/>
    <p:sldId id="268" r:id="rId6"/>
    <p:sldId id="259" r:id="rId7"/>
    <p:sldId id="267" r:id="rId8"/>
    <p:sldId id="271" r:id="rId9"/>
    <p:sldId id="265" r:id="rId10"/>
    <p:sldId id="272" r:id="rId11"/>
    <p:sldId id="270" r:id="rId12"/>
    <p:sldId id="269" r:id="rId13"/>
    <p:sldId id="263"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77163" autoAdjust="0"/>
  </p:normalViewPr>
  <p:slideViewPr>
    <p:cSldViewPr snapToGrid="0">
      <p:cViewPr varScale="1">
        <p:scale>
          <a:sx n="28" d="100"/>
          <a:sy n="28" d="100"/>
        </p:scale>
        <p:origin x="944"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4D8864-A9C3-499F-94D1-14FF643A62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M"/>
          </a:p>
        </p:txBody>
      </p:sp>
      <p:sp>
        <p:nvSpPr>
          <p:cNvPr id="3" name="Date Placeholder 2">
            <a:extLst>
              <a:ext uri="{FF2B5EF4-FFF2-40B4-BE49-F238E27FC236}">
                <a16:creationId xmlns:a16="http://schemas.microsoft.com/office/drawing/2014/main" id="{DB0B39A0-FE5A-4C23-B313-FA36969B57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E0C8C6-64C5-4B27-B4EA-195E717205C6}" type="datetimeFigureOut">
              <a:rPr lang="en-CM" smtClean="0"/>
              <a:t>27/05/2020</a:t>
            </a:fld>
            <a:endParaRPr lang="en-CM"/>
          </a:p>
        </p:txBody>
      </p:sp>
      <p:sp>
        <p:nvSpPr>
          <p:cNvPr id="4" name="Footer Placeholder 3">
            <a:extLst>
              <a:ext uri="{FF2B5EF4-FFF2-40B4-BE49-F238E27FC236}">
                <a16:creationId xmlns:a16="http://schemas.microsoft.com/office/drawing/2014/main" id="{B758E739-5228-410E-BE25-512DA9D896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M"/>
          </a:p>
        </p:txBody>
      </p:sp>
      <p:sp>
        <p:nvSpPr>
          <p:cNvPr id="5" name="Slide Number Placeholder 4">
            <a:extLst>
              <a:ext uri="{FF2B5EF4-FFF2-40B4-BE49-F238E27FC236}">
                <a16:creationId xmlns:a16="http://schemas.microsoft.com/office/drawing/2014/main" id="{1843B4B1-063B-4EB8-9837-B05CF1574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8DD9B6-CBA7-4998-9F69-A1EEE00011B8}" type="slidenum">
              <a:rPr lang="en-CM" smtClean="0"/>
              <a:t>‹#›</a:t>
            </a:fld>
            <a:endParaRPr lang="en-CM"/>
          </a:p>
        </p:txBody>
      </p:sp>
    </p:spTree>
    <p:extLst>
      <p:ext uri="{BB962C8B-B14F-4D97-AF65-F5344CB8AC3E}">
        <p14:creationId xmlns:p14="http://schemas.microsoft.com/office/powerpoint/2010/main" val="11971166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baseline="0" dirty="0">
                <a:latin typeface="Helvetica Neue"/>
                <a:ea typeface="Helvetica Neue"/>
                <a:cs typeface="Helvetica Neue"/>
                <a:sym typeface="Helvetica Neue"/>
              </a:rPr>
              <a:t>A standard MDGVRP can be described as finding routes with the least distance from more than one depot to a set of customers. Each customer is associated with a fixed allocated demand to be delivered. Each customer is visited by the vehicle fleet only once, and the demand of the customer is satisfied after each visit. A vehicle starts from a depot, serves customers one-by-one, and, finally, returns to its originally assigned depot. The objective of the problem is to minimize the total carbon emissions of all operating vehicles.</a:t>
            </a:r>
            <a:endParaRPr lang="en-CM" dirty="0"/>
          </a:p>
        </p:txBody>
      </p:sp>
    </p:spTree>
    <p:extLst>
      <p:ext uri="{BB962C8B-B14F-4D97-AF65-F5344CB8AC3E}">
        <p14:creationId xmlns:p14="http://schemas.microsoft.com/office/powerpoint/2010/main" val="50568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Main parameters here are D = set of depots and d = the number of depots</a:t>
            </a:r>
            <a:endParaRPr lang="en-CM" dirty="0"/>
          </a:p>
        </p:txBody>
      </p:sp>
    </p:spTree>
    <p:extLst>
      <p:ext uri="{BB962C8B-B14F-4D97-AF65-F5344CB8AC3E}">
        <p14:creationId xmlns:p14="http://schemas.microsoft.com/office/powerpoint/2010/main" val="274760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Once we have partitioned, we are remained with a conventional TSP problem.</a:t>
            </a:r>
            <a:endParaRPr lang="en-CM" dirty="0"/>
          </a:p>
        </p:txBody>
      </p:sp>
    </p:spTree>
    <p:extLst>
      <p:ext uri="{BB962C8B-B14F-4D97-AF65-F5344CB8AC3E}">
        <p14:creationId xmlns:p14="http://schemas.microsoft.com/office/powerpoint/2010/main" val="103665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 The task here is to decide whether for given set 𝑁 of customers, it can be partitioned into two or more subsets  </a:t>
                </a:r>
                <a14:m>
                  <m:oMath xmlns:m="http://schemas.openxmlformats.org/officeDocument/2006/math">
                    <m:sSub>
                      <m:sSubPr>
                        <m:ctrlPr>
                          <a:rPr lang="en-CM" sz="2200" i="1">
                            <a:effectLst/>
                            <a:latin typeface="Cambria Math" panose="02040503050406030204" pitchFamily="18" charset="0"/>
                            <a:ea typeface="Helvetica Neue"/>
                            <a:cs typeface="Helvetica Neue"/>
                            <a:sym typeface="Helvetica Neue"/>
                          </a:rPr>
                        </m:ctrlPr>
                      </m:sSubPr>
                      <m:e>
                        <m:r>
                          <a:rPr lang="en-US" sz="2200" i="1">
                            <a:effectLst/>
                            <a:latin typeface="Cambria Math" panose="02040503050406030204" pitchFamily="18" charset="0"/>
                            <a:ea typeface="Helvetica Neue"/>
                            <a:cs typeface="Helvetica Neue"/>
                            <a:sym typeface="Helvetica Neue"/>
                          </a:rPr>
                          <m:t>𝑁</m:t>
                        </m:r>
                      </m:e>
                      <m:sub>
                        <m:r>
                          <a:rPr lang="en-US" sz="2200" i="1">
                            <a:effectLst/>
                            <a:latin typeface="Cambria Math" panose="02040503050406030204" pitchFamily="18" charset="0"/>
                            <a:ea typeface="Helvetica Neue"/>
                            <a:cs typeface="Helvetica Neue"/>
                            <a:sym typeface="Helvetica Neue"/>
                          </a:rPr>
                          <m:t>1</m:t>
                        </m:r>
                      </m:sub>
                    </m:sSub>
                    <m:r>
                      <a:rPr lang="en-US" sz="2200" i="1">
                        <a:effectLst/>
                        <a:latin typeface="Cambria Math" panose="02040503050406030204" pitchFamily="18" charset="0"/>
                        <a:ea typeface="Helvetica Neue"/>
                        <a:cs typeface="Helvetica Neue"/>
                        <a:sym typeface="Helvetica Neue"/>
                      </a:rPr>
                      <m:t> ,  </m:t>
                    </m:r>
                    <m:sSub>
                      <m:sSubPr>
                        <m:ctrlPr>
                          <a:rPr lang="en-CM" sz="2200" i="1">
                            <a:effectLst/>
                            <a:latin typeface="Cambria Math" panose="02040503050406030204" pitchFamily="18" charset="0"/>
                            <a:ea typeface="Helvetica Neue"/>
                            <a:cs typeface="Helvetica Neue"/>
                            <a:sym typeface="Helvetica Neue"/>
                          </a:rPr>
                        </m:ctrlPr>
                      </m:sSubPr>
                      <m:e>
                        <m:r>
                          <a:rPr lang="en-US" sz="2200" i="1">
                            <a:effectLst/>
                            <a:latin typeface="Cambria Math" panose="02040503050406030204" pitchFamily="18" charset="0"/>
                            <a:ea typeface="Helvetica Neue"/>
                            <a:cs typeface="Helvetica Neue"/>
                            <a:sym typeface="Helvetica Neue"/>
                          </a:rPr>
                          <m:t>𝑁</m:t>
                        </m:r>
                      </m:e>
                      <m:sub>
                        <m:r>
                          <a:rPr lang="en-US" sz="2200" i="1">
                            <a:effectLst/>
                            <a:latin typeface="Cambria Math" panose="02040503050406030204" pitchFamily="18" charset="0"/>
                            <a:ea typeface="Helvetica Neue"/>
                            <a:cs typeface="Helvetica Neue"/>
                            <a:sym typeface="Helvetica Neue"/>
                          </a:rPr>
                          <m:t>2</m:t>
                        </m:r>
                      </m:sub>
                    </m:sSub>
                    <m:r>
                      <a:rPr lang="en-US" sz="2200" i="1">
                        <a:effectLst/>
                        <a:latin typeface="Cambria Math" panose="02040503050406030204" pitchFamily="18" charset="0"/>
                        <a:ea typeface="Helvetica Neue"/>
                        <a:cs typeface="Helvetica Neue"/>
                        <a:sym typeface="Helvetica Neue"/>
                      </a:rPr>
                      <m:t> , …, </m:t>
                    </m:r>
                    <m:sSub>
                      <m:sSubPr>
                        <m:ctrlPr>
                          <a:rPr lang="en-CM" sz="2200" i="1">
                            <a:effectLst/>
                            <a:latin typeface="Cambria Math" panose="02040503050406030204" pitchFamily="18" charset="0"/>
                            <a:ea typeface="Helvetica Neue"/>
                            <a:cs typeface="Helvetica Neue"/>
                            <a:sym typeface="Helvetica Neue"/>
                          </a:rPr>
                        </m:ctrlPr>
                      </m:sSubPr>
                      <m:e>
                        <m:r>
                          <a:rPr lang="en-US" sz="2200" i="1">
                            <a:effectLst/>
                            <a:latin typeface="Cambria Math" panose="02040503050406030204" pitchFamily="18" charset="0"/>
                            <a:ea typeface="Helvetica Neue"/>
                            <a:cs typeface="Helvetica Neue"/>
                            <a:sym typeface="Helvetica Neue"/>
                          </a:rPr>
                          <m:t>𝑁</m:t>
                        </m:r>
                      </m:e>
                      <m:sub>
                        <m:r>
                          <a:rPr lang="en-US" sz="2200" i="1">
                            <a:effectLst/>
                            <a:latin typeface="Cambria Math" panose="02040503050406030204" pitchFamily="18" charset="0"/>
                            <a:ea typeface="Helvetica Neue"/>
                            <a:cs typeface="Helvetica Neue"/>
                            <a:sym typeface="Helvetica Neue"/>
                          </a:rPr>
                          <m:t>𝑛</m:t>
                        </m:r>
                      </m:sub>
                    </m:sSub>
                  </m:oMath>
                </a14:m>
                <a:r>
                  <a:rPr lang="en-US" sz="2200" dirty="0">
                    <a:effectLst/>
                    <a:latin typeface="Helvetica Neue"/>
                    <a:ea typeface="Helvetica Neue"/>
                    <a:cs typeface="Helvetica Neue"/>
                    <a:sym typeface="Helvetica Neue"/>
                  </a:rPr>
                  <a:t>  such that a given client is as close as possible to a depot. This is done by taking the minimum of the respective the Euclidean distances of customers from the depots</a:t>
                </a:r>
                <a:endParaRPr lang="en-CM" dirty="0"/>
              </a:p>
            </p:txBody>
          </p:sp>
        </mc:Choice>
        <mc:Fallback xmlns="">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 The task here is to decide whether for given set 𝑁 of customers, it can be partitioned into two or more subsets  </a:t>
                </a:r>
                <a:r>
                  <a:rPr lang="en-US" sz="2200" i="0">
                    <a:effectLst/>
                    <a:latin typeface="Helvetica Neue"/>
                    <a:ea typeface="Helvetica Neue"/>
                    <a:cs typeface="Helvetica Neue"/>
                    <a:sym typeface="Helvetica Neue"/>
                  </a:rPr>
                  <a:t>𝑁</a:t>
                </a:r>
                <a:r>
                  <a:rPr lang="en-CM" sz="2200" i="0">
                    <a:effectLst/>
                    <a:latin typeface="Helvetica Neue"/>
                    <a:ea typeface="Helvetica Neue"/>
                    <a:cs typeface="Helvetica Neue"/>
                    <a:sym typeface="Helvetica Neue"/>
                  </a:rPr>
                  <a:t>_</a:t>
                </a:r>
                <a:r>
                  <a:rPr lang="en-US" sz="2200" i="0">
                    <a:effectLst/>
                    <a:latin typeface="Helvetica Neue"/>
                    <a:ea typeface="Helvetica Neue"/>
                    <a:cs typeface="Helvetica Neue"/>
                    <a:sym typeface="Helvetica Neue"/>
                  </a:rPr>
                  <a:t>1  ,  𝑁</a:t>
                </a:r>
                <a:r>
                  <a:rPr lang="en-CM" sz="2200" i="0">
                    <a:effectLst/>
                    <a:latin typeface="Helvetica Neue"/>
                    <a:ea typeface="Helvetica Neue"/>
                    <a:cs typeface="Helvetica Neue"/>
                    <a:sym typeface="Helvetica Neue"/>
                  </a:rPr>
                  <a:t>_</a:t>
                </a:r>
                <a:r>
                  <a:rPr lang="en-US" sz="2200" i="0">
                    <a:effectLst/>
                    <a:latin typeface="Helvetica Neue"/>
                    <a:ea typeface="Helvetica Neue"/>
                    <a:cs typeface="Helvetica Neue"/>
                    <a:sym typeface="Helvetica Neue"/>
                  </a:rPr>
                  <a:t>2  , …, 𝑁</a:t>
                </a:r>
                <a:r>
                  <a:rPr lang="en-CM" sz="2200" i="0">
                    <a:effectLst/>
                    <a:latin typeface="Helvetica Neue"/>
                    <a:ea typeface="Helvetica Neue"/>
                    <a:cs typeface="Helvetica Neue"/>
                    <a:sym typeface="Helvetica Neue"/>
                  </a:rPr>
                  <a:t>_</a:t>
                </a:r>
                <a:r>
                  <a:rPr lang="en-US" sz="2200" i="0">
                    <a:effectLst/>
                    <a:latin typeface="Helvetica Neue"/>
                    <a:ea typeface="Helvetica Neue"/>
                    <a:cs typeface="Helvetica Neue"/>
                    <a:sym typeface="Helvetica Neue"/>
                  </a:rPr>
                  <a:t>𝑛</a:t>
                </a:r>
                <a:r>
                  <a:rPr lang="en-US" sz="2200" dirty="0">
                    <a:effectLst/>
                    <a:latin typeface="Helvetica Neue"/>
                    <a:ea typeface="Helvetica Neue"/>
                    <a:cs typeface="Helvetica Neue"/>
                    <a:sym typeface="Helvetica Neue"/>
                  </a:rPr>
                  <a:t>  such that a given client is as close as possible to a depot. This is done by taking the minimum of the respective the Euclidean distances of customers from the depots</a:t>
                </a:r>
                <a:endParaRPr lang="en-CM" dirty="0"/>
              </a:p>
            </p:txBody>
          </p:sp>
        </mc:Fallback>
      </mc:AlternateContent>
    </p:spTree>
    <p:extLst>
      <p:ext uri="{BB962C8B-B14F-4D97-AF65-F5344CB8AC3E}">
        <p14:creationId xmlns:p14="http://schemas.microsoft.com/office/powerpoint/2010/main" val="276375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cquayefrank/aql_projec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0906390_Multi-Depot_Green_Vehicle_Routing_Problem_to_Minimize_Carbon_Emissions" TargetMode="External"/><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www.researchgate.net/publication/242654931_The_multi-depot_vehicle_routing_problem_with_heterogeneous_vehicle_fleet_Formulation_and_a_variable_neighborhood_search_implement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5964675" y="4701108"/>
            <a:ext cx="18061577" cy="40771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8000" dirty="0"/>
              <a:t>Multi-Depot </a:t>
            </a:r>
          </a:p>
          <a:p>
            <a:pPr algn="l">
              <a:defRPr sz="7000" b="1" cap="all">
                <a:solidFill>
                  <a:srgbClr val="253957"/>
                </a:solidFill>
                <a:latin typeface="+mn-lt"/>
                <a:ea typeface="+mn-ea"/>
                <a:cs typeface="+mn-cs"/>
                <a:sym typeface="Arial Narrow"/>
              </a:defRPr>
            </a:pPr>
            <a:r>
              <a:rPr lang="en-US" sz="8000" dirty="0"/>
              <a:t>Green Vehicle Routing </a:t>
            </a:r>
          </a:p>
          <a:p>
            <a:pPr algn="l">
              <a:defRPr sz="7000" b="1" cap="all">
                <a:solidFill>
                  <a:srgbClr val="253957"/>
                </a:solidFill>
                <a:latin typeface="+mn-lt"/>
                <a:ea typeface="+mn-ea"/>
                <a:cs typeface="+mn-cs"/>
                <a:sym typeface="Arial Narrow"/>
              </a:defRPr>
            </a:pPr>
            <a:r>
              <a:rPr lang="en-US" sz="8000" dirty="0"/>
              <a:t>Problem</a:t>
            </a:r>
          </a:p>
        </p:txBody>
      </p:sp>
      <p:sp>
        <p:nvSpPr>
          <p:cNvPr id="53" name="Очень крутой подзаголовок презентации"/>
          <p:cNvSpPr txBox="1"/>
          <p:nvPr/>
        </p:nvSpPr>
        <p:spPr>
          <a:xfrm>
            <a:off x="5964675" y="1071927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sz="3600" dirty="0"/>
              <a:t>Elie WANKO</a:t>
            </a:r>
          </a:p>
        </p:txBody>
      </p:sp>
      <p:sp>
        <p:nvSpPr>
          <p:cNvPr id="54" name="Название подразделения,  лаборатории, факультета и т.д."/>
          <p:cNvSpPr txBox="1"/>
          <p:nvPr/>
        </p:nvSpPr>
        <p:spPr>
          <a:xfrm>
            <a:off x="5964675" y="1284573"/>
            <a:ext cx="15760230" cy="27295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5400" b="1" dirty="0"/>
              <a:t>Applied Quantitative Logistics</a:t>
            </a:r>
          </a:p>
          <a:p>
            <a:pPr algn="l">
              <a:defRPr sz="4200">
                <a:solidFill>
                  <a:srgbClr val="253957"/>
                </a:solidFill>
                <a:latin typeface="+mn-lt"/>
                <a:ea typeface="+mn-ea"/>
                <a:cs typeface="+mn-cs"/>
                <a:sym typeface="Arial Narrow"/>
              </a:defRPr>
            </a:pPr>
            <a:r>
              <a:rPr lang="en-US" sz="3600" dirty="0"/>
              <a:t>School of Data Analysis and Artificial Intelligence</a:t>
            </a:r>
          </a:p>
          <a:p>
            <a:pPr algn="l">
              <a:defRPr sz="4200">
                <a:solidFill>
                  <a:srgbClr val="253957"/>
                </a:solidFill>
                <a:latin typeface="+mn-lt"/>
                <a:ea typeface="+mn-ea"/>
                <a:cs typeface="+mn-cs"/>
                <a:sym typeface="Arial Narrow"/>
              </a:defRPr>
            </a:pPr>
            <a:r>
              <a:rPr lang="en-US" sz="3600" dirty="0"/>
              <a:t>Faculty of Computer Science</a:t>
            </a:r>
          </a:p>
          <a:p>
            <a:pPr algn="l">
              <a:defRPr sz="4200">
                <a:solidFill>
                  <a:srgbClr val="253957"/>
                </a:solidFill>
                <a:latin typeface="+mn-lt"/>
                <a:ea typeface="+mn-ea"/>
                <a:cs typeface="+mn-cs"/>
                <a:sym typeface="Arial Narrow"/>
              </a:defRPr>
            </a:pPr>
            <a:endParaRPr lang="en-US" dirty="0"/>
          </a:p>
        </p:txBody>
      </p:sp>
      <p:sp>
        <p:nvSpPr>
          <p:cNvPr id="55" name="Москва, 2017"/>
          <p:cNvSpPr txBox="1"/>
          <p:nvPr/>
        </p:nvSpPr>
        <p:spPr>
          <a:xfrm>
            <a:off x="5964675" y="11379579"/>
            <a:ext cx="944342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sz="2400" dirty="0"/>
              <a:t>Moscow, May 2020</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635309-8A3E-4EBE-91D8-52DF21B16039}"/>
              </a:ext>
            </a:extLst>
          </p:cNvPr>
          <p:cNvSpPr>
            <a:spLocks noGrp="1"/>
          </p:cNvSpPr>
          <p:nvPr>
            <p:ph type="sldNum" sz="quarter" idx="2"/>
          </p:nvPr>
        </p:nvSpPr>
        <p:spPr/>
        <p:txBody>
          <a:bodyPr/>
          <a:lstStyle/>
          <a:p>
            <a:fld id="{86CB4B4D-7CA3-9044-876B-883B54F8677D}" type="slidenum">
              <a:rPr lang="en-CM" smtClean="0"/>
              <a:t>10</a:t>
            </a:fld>
            <a:endParaRPr lang="en-CM"/>
          </a:p>
        </p:txBody>
      </p:sp>
      <p:sp>
        <p:nvSpPr>
          <p:cNvPr id="6" name="Rectangle 5">
            <a:extLst>
              <a:ext uri="{FF2B5EF4-FFF2-40B4-BE49-F238E27FC236}">
                <a16:creationId xmlns:a16="http://schemas.microsoft.com/office/drawing/2014/main" id="{9432FEEF-F059-4F3E-A76F-90EA19B2B7F8}"/>
              </a:ext>
            </a:extLst>
          </p:cNvPr>
          <p:cNvSpPr/>
          <p:nvPr/>
        </p:nvSpPr>
        <p:spPr>
          <a:xfrm>
            <a:off x="1621105" y="1318022"/>
            <a:ext cx="20629418" cy="11079956"/>
          </a:xfrm>
          <a:prstGeom prst="rect">
            <a:avLst/>
          </a:prstGeom>
        </p:spPr>
        <p:txBody>
          <a:bodyPr wrap="square">
            <a:spAutoFit/>
          </a:bodyPr>
          <a:lstStyle/>
          <a:p>
            <a:pPr algn="l"/>
            <a:r>
              <a:rPr lang="en-US" sz="4200" b="1" dirty="0">
                <a:solidFill>
                  <a:srgbClr val="002060"/>
                </a:solidFill>
                <a:latin typeface="+mn-lt"/>
              </a:rPr>
              <a:t>After running our PBA algorithm, we were able to assign every client to a depot.</a:t>
            </a:r>
          </a:p>
          <a:p>
            <a:pPr algn="l"/>
            <a:r>
              <a:rPr lang="en-US" sz="4200" dirty="0">
                <a:solidFill>
                  <a:srgbClr val="002060"/>
                </a:solidFill>
                <a:latin typeface="+mn-lt"/>
              </a:rPr>
              <a:t>Depot ID 0 delivers to 16 clients [0, 1, 3, 4, 5, 6, 7, 9, 11, 12, 13, 14, 16, 18, 21, 24]</a:t>
            </a:r>
          </a:p>
          <a:p>
            <a:pPr algn="l"/>
            <a:r>
              <a:rPr lang="en-US" sz="4200" dirty="0">
                <a:solidFill>
                  <a:srgbClr val="002060"/>
                </a:solidFill>
                <a:latin typeface="+mn-lt"/>
              </a:rPr>
              <a:t>Depot ID 1 delivers to 9 clients [2, 8, 10, 15, 17, 19, 20, 22, 23]</a:t>
            </a:r>
          </a:p>
          <a:p>
            <a:pPr algn="l"/>
            <a:endParaRPr lang="en-US" sz="4200" dirty="0">
              <a:solidFill>
                <a:srgbClr val="002060"/>
              </a:solidFill>
              <a:latin typeface="+mn-lt"/>
            </a:endParaRPr>
          </a:p>
          <a:p>
            <a:pPr algn="l"/>
            <a:r>
              <a:rPr lang="en-US" sz="4200" b="1" dirty="0">
                <a:solidFill>
                  <a:srgbClr val="002060"/>
                </a:solidFill>
                <a:latin typeface="+mn-lt"/>
              </a:rPr>
              <a:t>with the following relative distances</a:t>
            </a:r>
          </a:p>
          <a:p>
            <a:pPr algn="l"/>
            <a:r>
              <a:rPr lang="en-US" sz="4200" dirty="0">
                <a:solidFill>
                  <a:srgbClr val="002060"/>
                </a:solidFill>
                <a:latin typeface="+mn-lt"/>
              </a:rPr>
              <a:t>Depot 1 | Number of Clients - 16 </a:t>
            </a:r>
          </a:p>
          <a:p>
            <a:pPr algn="l"/>
            <a:r>
              <a:rPr lang="en-US" sz="4200" dirty="0">
                <a:solidFill>
                  <a:srgbClr val="002060"/>
                </a:solidFill>
                <a:latin typeface="+mn-lt"/>
              </a:rPr>
              <a:t>{(0, 0): 20.226549139038344, (0, 1): 22.662684199306916, (0, 3): 37.761750657494936, </a:t>
            </a:r>
          </a:p>
          <a:p>
            <a:pPr algn="l"/>
            <a:r>
              <a:rPr lang="en-US" sz="4200" dirty="0">
                <a:solidFill>
                  <a:srgbClr val="002060"/>
                </a:solidFill>
                <a:latin typeface="+mn-lt"/>
              </a:rPr>
              <a:t>(0, 4): 28.069416026405914, (0, 5): 34.12394937776985, (0, 6): 40.44746111176781, </a:t>
            </a:r>
          </a:p>
          <a:p>
            <a:pPr algn="l"/>
            <a:r>
              <a:rPr lang="en-US" sz="4200" dirty="0">
                <a:solidFill>
                  <a:srgbClr val="002060"/>
                </a:solidFill>
                <a:latin typeface="+mn-lt"/>
              </a:rPr>
              <a:t>(0, 7): 30.69680550145515, (0, 9): 41.72857517384714, (0, 11): 81.25804460091169, </a:t>
            </a:r>
          </a:p>
          <a:p>
            <a:pPr algn="l"/>
            <a:r>
              <a:rPr lang="en-US" sz="4200" dirty="0">
                <a:solidFill>
                  <a:srgbClr val="002060"/>
                </a:solidFill>
                <a:latin typeface="+mn-lt"/>
              </a:rPr>
              <a:t>(0, 12): 83.7434151839905, (0, 13): 35.926546019559204, (0, 14): 84.70796837860917, </a:t>
            </a:r>
          </a:p>
          <a:p>
            <a:pPr algn="l"/>
            <a:r>
              <a:rPr lang="en-US" sz="4200" dirty="0">
                <a:solidFill>
                  <a:srgbClr val="002060"/>
                </a:solidFill>
                <a:latin typeface="+mn-lt"/>
              </a:rPr>
              <a:t>(0, 16): 18.464926558262082, (0, 18): 22.744235625980266, (0, 21): 32.154707707336705, </a:t>
            </a:r>
          </a:p>
          <a:p>
            <a:pPr algn="l"/>
            <a:r>
              <a:rPr lang="en-US" sz="4200" dirty="0">
                <a:solidFill>
                  <a:srgbClr val="002060"/>
                </a:solidFill>
                <a:latin typeface="+mn-lt"/>
              </a:rPr>
              <a:t>(0, 24): 52.61185035788426}</a:t>
            </a:r>
          </a:p>
          <a:p>
            <a:pPr algn="l"/>
            <a:endParaRPr lang="en-US" sz="4200" dirty="0">
              <a:solidFill>
                <a:srgbClr val="002060"/>
              </a:solidFill>
              <a:latin typeface="+mn-lt"/>
            </a:endParaRPr>
          </a:p>
          <a:p>
            <a:pPr algn="l"/>
            <a:r>
              <a:rPr lang="en-US" sz="4200" dirty="0">
                <a:solidFill>
                  <a:srgbClr val="002060"/>
                </a:solidFill>
                <a:latin typeface="+mn-lt"/>
              </a:rPr>
              <a:t>Depot 2 | Number of Clients - 9 </a:t>
            </a:r>
          </a:p>
          <a:p>
            <a:pPr algn="l"/>
            <a:r>
              <a:rPr lang="en-US" sz="4200" dirty="0">
                <a:solidFill>
                  <a:srgbClr val="002060"/>
                </a:solidFill>
                <a:latin typeface="+mn-lt"/>
              </a:rPr>
              <a:t>{(1, 2): 42.699650485816655, (1, 8): 26.10657716350847, (1, 10): 41.34723072958878, </a:t>
            </a:r>
          </a:p>
          <a:p>
            <a:pPr algn="l"/>
            <a:r>
              <a:rPr lang="en-US" sz="4200" dirty="0">
                <a:solidFill>
                  <a:srgbClr val="002060"/>
                </a:solidFill>
                <a:latin typeface="+mn-lt"/>
              </a:rPr>
              <a:t>(1, 15): 17.005881051046867, (1, 17): 7.873343939745037, (1, 19): 17.319503772572116, </a:t>
            </a:r>
          </a:p>
          <a:p>
            <a:pPr algn="l"/>
            <a:r>
              <a:rPr lang="en-US" sz="4200" dirty="0">
                <a:solidFill>
                  <a:srgbClr val="002060"/>
                </a:solidFill>
                <a:latin typeface="+mn-lt"/>
              </a:rPr>
              <a:t>(1, 20): 55.65538652980665, (1, 22): 53.37667142791655, (1, 23): 17.6110323015215}</a:t>
            </a:r>
          </a:p>
        </p:txBody>
      </p:sp>
    </p:spTree>
    <p:extLst>
      <p:ext uri="{BB962C8B-B14F-4D97-AF65-F5344CB8AC3E}">
        <p14:creationId xmlns:p14="http://schemas.microsoft.com/office/powerpoint/2010/main" val="14479335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3A3BF7A8-B6A0-4E7D-9244-87C0A8418B17}"/>
              </a:ext>
            </a:extLst>
          </p:cNvPr>
          <p:cNvSpPr>
            <a:spLocks noGrp="1"/>
          </p:cNvSpPr>
          <p:nvPr>
            <p:ph type="sldNum" sz="quarter" idx="2"/>
          </p:nvPr>
        </p:nvSpPr>
        <p:spPr/>
        <p:txBody>
          <a:bodyPr/>
          <a:lstStyle/>
          <a:p>
            <a:fld id="{86CB4B4D-7CA3-9044-876B-883B54F8677D}" type="slidenum">
              <a:rPr lang="en-CM" smtClean="0"/>
              <a:t>11</a:t>
            </a:fld>
            <a:endParaRPr lang="en-CM"/>
          </a:p>
        </p:txBody>
      </p:sp>
      <p:pic>
        <p:nvPicPr>
          <p:cNvPr id="1030" name="Picture 6">
            <a:extLst>
              <a:ext uri="{FF2B5EF4-FFF2-40B4-BE49-F238E27FC236}">
                <a16:creationId xmlns:a16="http://schemas.microsoft.com/office/drawing/2014/main" id="{D2E8D3EA-CDFF-4E15-A9DA-52836FEA6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588" y="2468816"/>
            <a:ext cx="10513161" cy="93286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4751915-286F-4161-8826-5377ED184F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814" y="2468814"/>
            <a:ext cx="10513103" cy="9328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556EDFD-985F-4AC2-B9E8-BA24F5AF16E6}"/>
              </a:ext>
            </a:extLst>
          </p:cNvPr>
          <p:cNvSpPr/>
          <p:nvPr/>
        </p:nvSpPr>
        <p:spPr>
          <a:xfrm>
            <a:off x="4957277" y="11668947"/>
            <a:ext cx="2904961" cy="738664"/>
          </a:xfrm>
          <a:prstGeom prst="rect">
            <a:avLst/>
          </a:prstGeom>
        </p:spPr>
        <p:txBody>
          <a:bodyPr wrap="none">
            <a:spAutoFit/>
          </a:bodyPr>
          <a:lstStyle/>
          <a:p>
            <a:r>
              <a:rPr lang="en-US" sz="4200" b="1" dirty="0">
                <a:solidFill>
                  <a:srgbClr val="253957"/>
                </a:solidFill>
                <a:sym typeface="Arial Narrow"/>
              </a:rPr>
              <a:t>GVs routes </a:t>
            </a:r>
            <a:endParaRPr lang="en-CM" b="1" dirty="0"/>
          </a:p>
        </p:txBody>
      </p:sp>
      <p:sp>
        <p:nvSpPr>
          <p:cNvPr id="10" name="Rectangle 9">
            <a:extLst>
              <a:ext uri="{FF2B5EF4-FFF2-40B4-BE49-F238E27FC236}">
                <a16:creationId xmlns:a16="http://schemas.microsoft.com/office/drawing/2014/main" id="{FDB69FC4-B064-43BC-9379-8F4C37897435}"/>
              </a:ext>
            </a:extLst>
          </p:cNvPr>
          <p:cNvSpPr/>
          <p:nvPr/>
        </p:nvSpPr>
        <p:spPr>
          <a:xfrm>
            <a:off x="15349260" y="11665357"/>
            <a:ext cx="4198585" cy="738664"/>
          </a:xfrm>
          <a:prstGeom prst="rect">
            <a:avLst/>
          </a:prstGeom>
        </p:spPr>
        <p:txBody>
          <a:bodyPr wrap="none">
            <a:spAutoFit/>
          </a:bodyPr>
          <a:lstStyle/>
          <a:p>
            <a:r>
              <a:rPr lang="en-US" sz="4200" b="1" dirty="0">
                <a:solidFill>
                  <a:srgbClr val="253957"/>
                </a:solidFill>
                <a:sym typeface="Arial Narrow"/>
              </a:rPr>
              <a:t>TSP(CVs) routes </a:t>
            </a:r>
            <a:endParaRPr lang="en-CM" b="1" dirty="0"/>
          </a:p>
        </p:txBody>
      </p:sp>
    </p:spTree>
    <p:extLst>
      <p:ext uri="{BB962C8B-B14F-4D97-AF65-F5344CB8AC3E}">
        <p14:creationId xmlns:p14="http://schemas.microsoft.com/office/powerpoint/2010/main" val="38939866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19768997" cy="7333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Further Research</a:t>
            </a:r>
          </a:p>
          <a:p>
            <a:pPr algn="l">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a:p>
            <a:pPr marL="571500" indent="-571500" algn="l">
              <a:buFont typeface="Arial" panose="020B0604020202020204" pitchFamily="34" charset="0"/>
              <a:buChar char="•"/>
              <a:defRPr sz="3000">
                <a:solidFill>
                  <a:srgbClr val="253957"/>
                </a:solidFill>
                <a:latin typeface="+mn-lt"/>
                <a:ea typeface="+mn-ea"/>
                <a:cs typeface="+mn-cs"/>
                <a:sym typeface="Arial Narrow"/>
              </a:defRPr>
            </a:pPr>
            <a:r>
              <a:rPr lang="en-US" sz="4200" b="1" dirty="0">
                <a:latin typeface="Arial Narrow" charset="0"/>
                <a:ea typeface="Arial Narrow" charset="0"/>
                <a:cs typeface="Arial Narrow" charset="0"/>
              </a:rPr>
              <a:t>Implement variants of the PBA</a:t>
            </a:r>
            <a:r>
              <a:rPr lang="en-US" sz="4200" dirty="0">
                <a:latin typeface="Arial Narrow" charset="0"/>
                <a:ea typeface="Arial Narrow" charset="0"/>
                <a:cs typeface="Arial Narrow" charset="0"/>
              </a:rPr>
              <a:t>. </a:t>
            </a:r>
          </a:p>
          <a:p>
            <a:pPr lvl="2" indent="0" algn="l">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	Grouped such that depots have the same load of work.</a:t>
            </a:r>
          </a:p>
          <a:p>
            <a:pPr lvl="2" indent="0" algn="l">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	With AFSs along the route</a:t>
            </a:r>
          </a:p>
          <a:p>
            <a:pPr lvl="2" indent="0" algn="l">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	What if we include hybrid vehicles?</a:t>
            </a:r>
          </a:p>
          <a:p>
            <a:pPr lvl="2" indent="0" algn="l">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a:p>
            <a:pPr marL="571500" indent="-571500" algn="l">
              <a:buFont typeface="Arial" panose="020B0604020202020204" pitchFamily="34" charset="0"/>
              <a:buChar char="•"/>
              <a:defRPr sz="3000">
                <a:solidFill>
                  <a:srgbClr val="253957"/>
                </a:solidFill>
                <a:latin typeface="+mn-lt"/>
                <a:ea typeface="+mn-ea"/>
                <a:cs typeface="+mn-cs"/>
                <a:sym typeface="Arial Narrow"/>
              </a:defRPr>
            </a:pPr>
            <a:r>
              <a:rPr lang="en-US" sz="4200" b="1" dirty="0">
                <a:latin typeface="Arial Narrow" charset="0"/>
                <a:ea typeface="Arial Narrow" charset="0"/>
                <a:cs typeface="Arial Narrow" charset="0"/>
              </a:rPr>
              <a:t>Scenario, a distributor wants to extent/facilitate his distribution services. </a:t>
            </a:r>
          </a:p>
          <a:p>
            <a:pPr algn="l">
              <a:defRPr sz="3000">
                <a:solidFill>
                  <a:srgbClr val="253957"/>
                </a:solidFill>
                <a:latin typeface="+mn-lt"/>
                <a:ea typeface="+mn-ea"/>
                <a:cs typeface="+mn-cs"/>
                <a:sym typeface="Arial Narrow"/>
              </a:defRPr>
            </a:pPr>
            <a:r>
              <a:rPr lang="en-US" sz="4200" b="1" dirty="0">
                <a:latin typeface="Arial Narrow" charset="0"/>
                <a:ea typeface="Arial Narrow" charset="0"/>
                <a:cs typeface="Arial Narrow" charset="0"/>
              </a:rPr>
              <a:t>	</a:t>
            </a:r>
            <a:r>
              <a:rPr lang="en-US" sz="4200" dirty="0">
                <a:latin typeface="Arial Narrow" charset="0"/>
                <a:ea typeface="Arial Narrow" charset="0"/>
                <a:cs typeface="Arial Narrow" charset="0"/>
              </a:rPr>
              <a:t>here will he build the new depot(s)?</a:t>
            </a:r>
          </a:p>
          <a:p>
            <a:pPr marL="571500" indent="-571500" algn="l">
              <a:buFont typeface="Arial" panose="020B0604020202020204" pitchFamily="34" charset="0"/>
              <a:buChar char="•"/>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AFBBBAAA-08C2-4BCE-B9D8-06111907BC58}"/>
              </a:ext>
            </a:extLst>
          </p:cNvPr>
          <p:cNvSpPr>
            <a:spLocks noGrp="1"/>
          </p:cNvSpPr>
          <p:nvPr>
            <p:ph type="sldNum" sz="quarter" idx="2"/>
          </p:nvPr>
        </p:nvSpPr>
        <p:spPr/>
        <p:txBody>
          <a:bodyPr/>
          <a:lstStyle/>
          <a:p>
            <a:fld id="{86CB4B4D-7CA3-9044-876B-883B54F8677D}" type="slidenum">
              <a:rPr lang="en-CM" smtClean="0"/>
              <a:t>12</a:t>
            </a:fld>
            <a:endParaRPr lang="en-CM" dirty="0"/>
          </a:p>
        </p:txBody>
      </p:sp>
    </p:spTree>
    <p:extLst>
      <p:ext uri="{BB962C8B-B14F-4D97-AF65-F5344CB8AC3E}">
        <p14:creationId xmlns:p14="http://schemas.microsoft.com/office/powerpoint/2010/main" val="413300251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2555736" y="11402336"/>
            <a:ext cx="8579502" cy="698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fr-FR" sz="3600" u="sng" dirty="0">
                <a:solidFill>
                  <a:schemeClr val="bg1"/>
                </a:solidFill>
                <a:hlinkClick r:id="rId2">
                  <a:extLst>
                    <a:ext uri="{A12FA001-AC4F-418D-AE19-62706E023703}">
                      <ahyp:hlinkClr xmlns:ahyp="http://schemas.microsoft.com/office/drawing/2018/hyperlinkcolor" val="tx"/>
                    </a:ext>
                  </a:extLst>
                </a:hlinkClick>
              </a:rPr>
              <a:t>https://github.com/acquayefrank/aql_project</a:t>
            </a:r>
            <a:endParaRPr lang="en-CM" sz="3600" dirty="0">
              <a:solidFill>
                <a:schemeClr val="bg1"/>
              </a:solidFill>
            </a:endParaRPr>
          </a:p>
        </p:txBody>
      </p:sp>
      <p:sp>
        <p:nvSpPr>
          <p:cNvPr id="102" name="Телефон.: +Х (ХХХ) ХХХ ХХХХ"/>
          <p:cNvSpPr txBox="1"/>
          <p:nvPr/>
        </p:nvSpPr>
        <p:spPr>
          <a:xfrm>
            <a:off x="2486450" y="11402336"/>
            <a:ext cx="10069286" cy="698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sz="3600" b="1" dirty="0"/>
              <a:t>Multi-Depot Green Vehicle Routing Problem (MDGVRP)</a:t>
            </a:r>
            <a:endParaRPr lang="en-CM" sz="3600" dirty="0"/>
          </a:p>
        </p:txBody>
      </p:sp>
      <p:pic>
        <p:nvPicPr>
          <p:cNvPr id="7" name="Изображение" descr="Изображение"/>
          <p:cNvPicPr>
            <a:picLocks noChangeAspect="1"/>
          </p:cNvPicPr>
          <p:nvPr/>
        </p:nvPicPr>
        <p:blipFill>
          <a:blip r:embed="rId3"/>
          <a:stretch>
            <a:fillRect/>
          </a:stretch>
        </p:blipFill>
        <p:spPr>
          <a:xfrm>
            <a:off x="11065951" y="4920064"/>
            <a:ext cx="2252097" cy="2903349"/>
          </a:xfrm>
          <a:prstGeom prst="rect">
            <a:avLst/>
          </a:prstGeom>
          <a:ln w="12700">
            <a:miter lim="400000"/>
          </a:ln>
        </p:spPr>
      </p:pic>
      <p:sp>
        <p:nvSpPr>
          <p:cNvPr id="2" name="Slide Number Placeholder 1">
            <a:extLst>
              <a:ext uri="{FF2B5EF4-FFF2-40B4-BE49-F238E27FC236}">
                <a16:creationId xmlns:a16="http://schemas.microsoft.com/office/drawing/2014/main" id="{F5167B5A-B331-4113-88C1-83A2FFD23298}"/>
              </a:ext>
            </a:extLst>
          </p:cNvPr>
          <p:cNvSpPr>
            <a:spLocks noGrp="1"/>
          </p:cNvSpPr>
          <p:nvPr>
            <p:ph type="sldNum" sz="quarter" idx="2"/>
          </p:nvPr>
        </p:nvSpPr>
        <p:spPr/>
        <p:txBody>
          <a:bodyPr/>
          <a:lstStyle/>
          <a:p>
            <a:fld id="{86CB4B4D-7CA3-9044-876B-883B54F8677D}" type="slidenum">
              <a:rPr lang="en-CM" smtClean="0"/>
              <a:t>13</a:t>
            </a:fld>
            <a:endParaRPr lang="en-CM"/>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dirty="0"/>
          </a:p>
        </p:txBody>
      </p:sp>
      <p:sp>
        <p:nvSpPr>
          <p:cNvPr id="59" name="Очень крутой заголовок…"/>
          <p:cNvSpPr txBox="1"/>
          <p:nvPr/>
        </p:nvSpPr>
        <p:spPr>
          <a:xfrm>
            <a:off x="1211199" y="3384778"/>
            <a:ext cx="16073440" cy="15091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8000" b="1" dirty="0">
                <a:latin typeface="Arial Narrow" charset="0"/>
                <a:ea typeface="Arial Narrow" charset="0"/>
                <a:cs typeface="Arial Narrow" charset="0"/>
              </a:rPr>
              <a:t>Content</a:t>
            </a:r>
            <a:endParaRPr lang="en-US" sz="7000" b="1" dirty="0">
              <a:latin typeface="Arial Narrow" charset="0"/>
              <a:ea typeface="Arial Narrow" charset="0"/>
              <a:cs typeface="Arial Narrow" charset="0"/>
            </a:endParaRPr>
          </a:p>
        </p:txBody>
      </p:sp>
      <p:sp>
        <p:nvSpPr>
          <p:cNvPr id="61" name="Заголовок основного текста"/>
          <p:cNvSpPr txBox="1"/>
          <p:nvPr/>
        </p:nvSpPr>
        <p:spPr>
          <a:xfrm>
            <a:off x="1818691" y="4143375"/>
            <a:ext cx="16073438" cy="58087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571500" indent="-571500">
              <a:buFont typeface="Arial" panose="020B0604020202020204" pitchFamily="34" charset="0"/>
              <a:buChar char="•"/>
            </a:pPr>
            <a:r>
              <a:rPr lang="en-US" sz="5400" dirty="0"/>
              <a:t>Introduction </a:t>
            </a:r>
          </a:p>
          <a:p>
            <a:pPr marL="571500" indent="-571500">
              <a:buFont typeface="Arial" panose="020B0604020202020204" pitchFamily="34" charset="0"/>
              <a:buChar char="•"/>
            </a:pPr>
            <a:r>
              <a:rPr lang="en-US" sz="5400" dirty="0"/>
              <a:t>Problem Description</a:t>
            </a:r>
          </a:p>
          <a:p>
            <a:pPr marL="571500" indent="-571500">
              <a:buFont typeface="Arial" panose="020B0604020202020204" pitchFamily="34" charset="0"/>
              <a:buChar char="•"/>
            </a:pPr>
            <a:r>
              <a:rPr lang="en-US" sz="5400" dirty="0"/>
              <a:t>Methodology</a:t>
            </a:r>
          </a:p>
          <a:p>
            <a:pPr marL="571500" indent="-571500">
              <a:buFont typeface="Arial" panose="020B0604020202020204" pitchFamily="34" charset="0"/>
              <a:buChar char="•"/>
            </a:pPr>
            <a:r>
              <a:rPr lang="en-US" sz="5400" dirty="0"/>
              <a:t>Scenario/Example </a:t>
            </a:r>
          </a:p>
          <a:p>
            <a:pPr marL="571500" indent="-571500">
              <a:buFont typeface="Arial" panose="020B0604020202020204" pitchFamily="34" charset="0"/>
              <a:buChar char="•"/>
            </a:pPr>
            <a:r>
              <a:rPr lang="en-US" sz="5400" dirty="0">
                <a:latin typeface="Arial Narrow" charset="0"/>
                <a:ea typeface="Arial Narrow" charset="0"/>
                <a:cs typeface="Arial Narrow" charset="0"/>
              </a:rPr>
              <a:t>Further Research</a:t>
            </a:r>
          </a:p>
          <a:p>
            <a:pPr marL="571500" indent="-571500">
              <a:buFont typeface="Arial" panose="020B0604020202020204" pitchFamily="34" charset="0"/>
              <a:buChar char="•"/>
            </a:pPr>
            <a:endParaRPr lang="en-US"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E5894744-1D70-4499-AB9D-562DBD32F98D}"/>
              </a:ext>
            </a:extLst>
          </p:cNvPr>
          <p:cNvSpPr>
            <a:spLocks noGrp="1"/>
          </p:cNvSpPr>
          <p:nvPr>
            <p:ph type="sldNum" sz="quarter" idx="2"/>
          </p:nvPr>
        </p:nvSpPr>
        <p:spPr/>
        <p:txBody>
          <a:bodyPr/>
          <a:lstStyle/>
          <a:p>
            <a:fld id="{86CB4B4D-7CA3-9044-876B-883B54F8677D}" type="slidenum">
              <a:rPr lang="en-CM" smtClean="0"/>
              <a:t>2</a:t>
            </a:fld>
            <a:endParaRPr lang="en-CM"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8272451"/>
            <a:ext cx="21506374" cy="2067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r>
              <a:rPr lang="en-US" sz="4400" dirty="0">
                <a:sym typeface="Arial Narrow"/>
              </a:rPr>
              <a:t>Distributors want to gradually replace their </a:t>
            </a:r>
            <a:r>
              <a:rPr lang="en-US" sz="4400" dirty="0">
                <a:solidFill>
                  <a:srgbClr val="253957"/>
                </a:solidFill>
                <a:sym typeface="Arial Narrow"/>
              </a:rPr>
              <a:t>conventionally powered vehicles</a:t>
            </a:r>
            <a:r>
              <a:rPr lang="en-US" sz="4400" dirty="0">
                <a:sym typeface="Arial Narrow"/>
              </a:rPr>
              <a:t> with Alternative Fuel-powered vehicles (AFVs). How do you maximize the usage of AFVs while satisfying all customers at the end of the day?</a:t>
            </a:r>
            <a:endParaRPr sz="4400" dirty="0"/>
          </a:p>
        </p:txBody>
      </p:sp>
      <p:sp>
        <p:nvSpPr>
          <p:cNvPr id="61" name="Заголовок основного текста"/>
          <p:cNvSpPr txBox="1"/>
          <p:nvPr/>
        </p:nvSpPr>
        <p:spPr>
          <a:xfrm>
            <a:off x="1201065" y="4190444"/>
            <a:ext cx="16073438" cy="7572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Definition</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4BAADD56-2C18-4AA7-95D9-1C1B129D770A}"/>
              </a:ext>
            </a:extLst>
          </p:cNvPr>
          <p:cNvSpPr>
            <a:spLocks noGrp="1"/>
          </p:cNvSpPr>
          <p:nvPr>
            <p:ph type="sldNum" sz="quarter" idx="2"/>
          </p:nvPr>
        </p:nvSpPr>
        <p:spPr/>
        <p:txBody>
          <a:bodyPr/>
          <a:lstStyle/>
          <a:p>
            <a:fld id="{86CB4B4D-7CA3-9044-876B-883B54F8677D}" type="slidenum">
              <a:rPr lang="en-CM" smtClean="0"/>
              <a:t>3</a:t>
            </a:fld>
            <a:endParaRPr lang="en-CM"/>
          </a:p>
        </p:txBody>
      </p:sp>
      <p:sp>
        <p:nvSpPr>
          <p:cNvPr id="10" name="Заголовок основного текста">
            <a:extLst>
              <a:ext uri="{FF2B5EF4-FFF2-40B4-BE49-F238E27FC236}">
                <a16:creationId xmlns:a16="http://schemas.microsoft.com/office/drawing/2014/main" id="{35337866-29EF-4698-B62F-DC1B86CA6E06}"/>
              </a:ext>
            </a:extLst>
          </p:cNvPr>
          <p:cNvSpPr txBox="1"/>
          <p:nvPr/>
        </p:nvSpPr>
        <p:spPr>
          <a:xfrm>
            <a:off x="1209449" y="7406783"/>
            <a:ext cx="16073438" cy="7572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a:t>Use Case</a:t>
            </a:r>
          </a:p>
        </p:txBody>
      </p:sp>
      <p:sp>
        <p:nvSpPr>
          <p:cNvPr id="1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4B5592CE-5F83-4C9D-8A93-5E7968DE76EA}"/>
              </a:ext>
            </a:extLst>
          </p:cNvPr>
          <p:cNvSpPr txBox="1"/>
          <p:nvPr/>
        </p:nvSpPr>
        <p:spPr>
          <a:xfrm>
            <a:off x="1209449" y="4949042"/>
            <a:ext cx="21506374" cy="2349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fr-FR" sz="4400" dirty="0">
                <a:sym typeface="Arial Narrow"/>
              </a:rPr>
              <a:t>Alternative Fuel-</a:t>
            </a:r>
            <a:r>
              <a:rPr lang="fr-FR" sz="4400" dirty="0" err="1">
                <a:sym typeface="Arial Narrow"/>
              </a:rPr>
              <a:t>powered</a:t>
            </a:r>
            <a:r>
              <a:rPr lang="fr-FR" sz="4400" dirty="0">
                <a:sym typeface="Arial Narrow"/>
              </a:rPr>
              <a:t> </a:t>
            </a:r>
            <a:r>
              <a:rPr lang="fr-FR" sz="4400" dirty="0" err="1">
                <a:sym typeface="Arial Narrow"/>
              </a:rPr>
              <a:t>Vehicles</a:t>
            </a:r>
            <a:r>
              <a:rPr lang="fr-FR" sz="4400" dirty="0">
                <a:sym typeface="Arial Narrow"/>
              </a:rPr>
              <a:t> (AFVs)/ Green </a:t>
            </a:r>
            <a:r>
              <a:rPr lang="fr-FR" sz="4400" dirty="0" err="1">
                <a:sym typeface="Arial Narrow"/>
              </a:rPr>
              <a:t>Vehicles</a:t>
            </a:r>
            <a:r>
              <a:rPr lang="fr-FR" sz="4400" dirty="0">
                <a:sym typeface="Arial Narrow"/>
              </a:rPr>
              <a:t> (</a:t>
            </a:r>
            <a:r>
              <a:rPr lang="fr-FR" sz="4400" dirty="0" err="1">
                <a:sym typeface="Arial Narrow"/>
              </a:rPr>
              <a:t>GVs</a:t>
            </a:r>
            <a:r>
              <a:rPr lang="fr-FR" sz="4400" dirty="0">
                <a:sym typeface="Arial Narrow"/>
              </a:rPr>
              <a:t>) and </a:t>
            </a:r>
            <a:r>
              <a:rPr lang="fr-FR" sz="4400" dirty="0" err="1">
                <a:sym typeface="Arial Narrow"/>
              </a:rPr>
              <a:t>Conventional</a:t>
            </a:r>
            <a:r>
              <a:rPr lang="fr-FR" sz="4400" dirty="0">
                <a:sym typeface="Arial Narrow"/>
              </a:rPr>
              <a:t> </a:t>
            </a:r>
            <a:r>
              <a:rPr lang="fr-FR" sz="4400" dirty="0" err="1">
                <a:sym typeface="Arial Narrow"/>
              </a:rPr>
              <a:t>Vehicles</a:t>
            </a:r>
            <a:r>
              <a:rPr lang="fr-FR" sz="4400" dirty="0">
                <a:sym typeface="Arial Narrow"/>
              </a:rPr>
              <a:t> (</a:t>
            </a:r>
            <a:r>
              <a:rPr lang="fr-FR" sz="4400" dirty="0" err="1">
                <a:sym typeface="Arial Narrow"/>
              </a:rPr>
              <a:t>CVs</a:t>
            </a:r>
            <a:r>
              <a:rPr lang="fr-FR" sz="4400" dirty="0">
                <a:sym typeface="Arial Narrow"/>
              </a:rPr>
              <a: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400" dirty="0">
                <a:sym typeface="Arial Narrow"/>
              </a:rPr>
              <a:t>Low fuel tank capacity and the scarce availability of Alternative Fuel Stations (AFSs).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400" dirty="0">
                <a:sym typeface="Arial Narrow"/>
              </a:rPr>
              <a:t>Partition Based </a:t>
            </a:r>
            <a:r>
              <a:rPr lang="en-US" sz="4400" dirty="0" err="1">
                <a:sym typeface="Arial Narrow"/>
              </a:rPr>
              <a:t>algoritm</a:t>
            </a:r>
            <a:r>
              <a:rPr lang="en-US" sz="4400" dirty="0">
                <a:sym typeface="Arial Narrow"/>
              </a:rPr>
              <a:t> proposed by Nagy and </a:t>
            </a:r>
            <a:r>
              <a:rPr lang="en-US" sz="4400" dirty="0" err="1">
                <a:sym typeface="Arial Narrow"/>
              </a:rPr>
              <a:t>Salhi</a:t>
            </a:r>
            <a:r>
              <a:rPr lang="en-US" sz="4400" dirty="0">
                <a:sym typeface="Arial Narrow"/>
              </a:rPr>
              <a:t> (2005)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3600" dirty="0">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sz="3600" dirty="0"/>
          </a:p>
        </p:txBody>
      </p:sp>
      <p:sp>
        <p:nvSpPr>
          <p:cNvPr id="12" name="Очень крутой заголовок…">
            <a:extLst>
              <a:ext uri="{FF2B5EF4-FFF2-40B4-BE49-F238E27FC236}">
                <a16:creationId xmlns:a16="http://schemas.microsoft.com/office/drawing/2014/main" id="{A8785250-77E9-45BD-A361-C12D55828619}"/>
              </a:ext>
            </a:extLst>
          </p:cNvPr>
          <p:cNvSpPr txBox="1"/>
          <p:nvPr/>
        </p:nvSpPr>
        <p:spPr>
          <a:xfrm>
            <a:off x="1211199" y="2366638"/>
            <a:ext cx="21506374" cy="13249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INTRODUCTION</a:t>
            </a:r>
          </a:p>
          <a:p>
            <a:pPr algn="l">
              <a:defRPr sz="5000" b="1" cap="all">
                <a:solidFill>
                  <a:srgbClr val="253957"/>
                </a:solidFill>
                <a:latin typeface="+mn-lt"/>
                <a:ea typeface="+mn-ea"/>
                <a:cs typeface="+mn-cs"/>
                <a:sym typeface="Arial Narrow"/>
              </a:defRPr>
            </a:pPr>
            <a:endParaRPr lang="en-US" sz="7000" b="1" dirty="0">
              <a:latin typeface="Arial Narrow" charset="0"/>
              <a:ea typeface="Arial Narrow" charset="0"/>
              <a:cs typeface="Arial Narrow" charset="0"/>
            </a:endParaRPr>
          </a:p>
        </p:txBody>
      </p:sp>
    </p:spTree>
    <p:extLst>
      <p:ext uri="{BB962C8B-B14F-4D97-AF65-F5344CB8AC3E}">
        <p14:creationId xmlns:p14="http://schemas.microsoft.com/office/powerpoint/2010/main" val="6877154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0202921" y="12169037"/>
            <a:ext cx="3960297" cy="893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3000">
                <a:solidFill>
                  <a:srgbClr val="253957"/>
                </a:solidFill>
                <a:latin typeface="+mn-lt"/>
                <a:ea typeface="+mn-ea"/>
                <a:cs typeface="+mn-cs"/>
                <a:sym typeface="Arial Narrow"/>
              </a:defRPr>
            </a:pPr>
            <a:r>
              <a:rPr lang="en-US" sz="4200" b="1" u="sng" dirty="0">
                <a:latin typeface="Arial Narrow" charset="0"/>
                <a:ea typeface="Arial Narrow" charset="0"/>
                <a:cs typeface="Arial Narrow" charset="0"/>
              </a:rPr>
              <a:t>MDGVRP Schema</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8" name="Picture 7">
            <a:extLst>
              <a:ext uri="{FF2B5EF4-FFF2-40B4-BE49-F238E27FC236}">
                <a16:creationId xmlns:a16="http://schemas.microsoft.com/office/drawing/2014/main" id="{970D5F12-C9B2-43E4-A47A-E39D851119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02524" y="2593675"/>
            <a:ext cx="15455605" cy="9116488"/>
          </a:xfrm>
          <a:prstGeom prst="rect">
            <a:avLst/>
          </a:prstGeom>
          <a:noFill/>
          <a:ln>
            <a:noFill/>
          </a:ln>
        </p:spPr>
      </p:pic>
      <p:sp>
        <p:nvSpPr>
          <p:cNvPr id="2" name="Slide Number Placeholder 1">
            <a:extLst>
              <a:ext uri="{FF2B5EF4-FFF2-40B4-BE49-F238E27FC236}">
                <a16:creationId xmlns:a16="http://schemas.microsoft.com/office/drawing/2014/main" id="{4F29E6B8-FF06-412F-8844-9E17B556D53C}"/>
              </a:ext>
            </a:extLst>
          </p:cNvPr>
          <p:cNvSpPr>
            <a:spLocks noGrp="1"/>
          </p:cNvSpPr>
          <p:nvPr>
            <p:ph type="sldNum" sz="quarter" idx="2"/>
          </p:nvPr>
        </p:nvSpPr>
        <p:spPr/>
        <p:txBody>
          <a:bodyPr/>
          <a:lstStyle/>
          <a:p>
            <a:fld id="{86CB4B4D-7CA3-9044-876B-883B54F8677D}" type="slidenum">
              <a:rPr lang="en-CM" smtClean="0"/>
              <a:t>4</a:t>
            </a:fld>
            <a:endParaRPr lang="en-CM"/>
          </a:p>
        </p:txBody>
      </p:sp>
    </p:spTree>
    <p:extLst>
      <p:ext uri="{BB962C8B-B14F-4D97-AF65-F5344CB8AC3E}">
        <p14:creationId xmlns:p14="http://schemas.microsoft.com/office/powerpoint/2010/main" val="28338496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4BAADD56-2C18-4AA7-95D9-1C1B129D770A}"/>
              </a:ext>
            </a:extLst>
          </p:cNvPr>
          <p:cNvSpPr>
            <a:spLocks noGrp="1"/>
          </p:cNvSpPr>
          <p:nvPr>
            <p:ph type="sldNum" sz="quarter" idx="2"/>
          </p:nvPr>
        </p:nvSpPr>
        <p:spPr/>
        <p:txBody>
          <a:bodyPr/>
          <a:lstStyle/>
          <a:p>
            <a:fld id="{86CB4B4D-7CA3-9044-876B-883B54F8677D}" type="slidenum">
              <a:rPr lang="en-CM" smtClean="0"/>
              <a:t>5</a:t>
            </a:fld>
            <a:endParaRPr lang="en-CM"/>
          </a:p>
        </p:txBody>
      </p:sp>
      <p:sp>
        <p:nvSpPr>
          <p:cNvPr id="10" name="Заголовок основного текста">
            <a:extLst>
              <a:ext uri="{FF2B5EF4-FFF2-40B4-BE49-F238E27FC236}">
                <a16:creationId xmlns:a16="http://schemas.microsoft.com/office/drawing/2014/main" id="{35337866-29EF-4698-B62F-DC1B86CA6E06}"/>
              </a:ext>
            </a:extLst>
          </p:cNvPr>
          <p:cNvSpPr txBox="1"/>
          <p:nvPr/>
        </p:nvSpPr>
        <p:spPr>
          <a:xfrm>
            <a:off x="1354924" y="4044399"/>
            <a:ext cx="21028826" cy="44709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en-CM" b="0" dirty="0"/>
          </a:p>
          <a:p>
            <a:pPr marL="571500" indent="-571500">
              <a:buFont typeface="Arial" panose="020B0604020202020204" pitchFamily="34" charset="0"/>
              <a:buChar char="•"/>
            </a:pPr>
            <a:r>
              <a:rPr lang="fr-FR" b="0" dirty="0"/>
              <a:t>Zhang, S., </a:t>
            </a:r>
            <a:r>
              <a:rPr lang="fr-FR" b="0" dirty="0" err="1"/>
              <a:t>Gajpal</a:t>
            </a:r>
            <a:r>
              <a:rPr lang="fr-FR" b="0" dirty="0"/>
              <a:t>, Y. &amp; </a:t>
            </a:r>
            <a:r>
              <a:rPr lang="fr-FR" b="0" dirty="0" err="1"/>
              <a:t>Appadoo</a:t>
            </a:r>
            <a:r>
              <a:rPr lang="fr-FR" b="0" dirty="0"/>
              <a:t>, S.S. A </a:t>
            </a:r>
            <a:r>
              <a:rPr lang="fr-FR" b="0" dirty="0" err="1"/>
              <a:t>meta-heuristic</a:t>
            </a:r>
            <a:r>
              <a:rPr lang="fr-FR" b="0" dirty="0"/>
              <a:t> for </a:t>
            </a:r>
            <a:r>
              <a:rPr lang="fr-FR" b="0" dirty="0" err="1"/>
              <a:t>capacitated</a:t>
            </a:r>
            <a:r>
              <a:rPr lang="fr-FR" b="0" dirty="0"/>
              <a:t> green </a:t>
            </a:r>
            <a:r>
              <a:rPr lang="fr-FR" b="0" dirty="0" err="1"/>
              <a:t>vehicle</a:t>
            </a:r>
            <a:r>
              <a:rPr lang="fr-FR" b="0" dirty="0"/>
              <a:t> </a:t>
            </a:r>
            <a:r>
              <a:rPr lang="fr-FR" b="0" dirty="0" err="1"/>
              <a:t>routing</a:t>
            </a:r>
            <a:r>
              <a:rPr lang="fr-FR" b="0" dirty="0"/>
              <a:t> </a:t>
            </a:r>
            <a:r>
              <a:rPr lang="fr-FR" b="0" dirty="0" err="1"/>
              <a:t>problem</a:t>
            </a:r>
            <a:r>
              <a:rPr lang="fr-FR" b="0" dirty="0"/>
              <a:t>. </a:t>
            </a:r>
            <a:r>
              <a:rPr lang="fr-FR" b="0" i="1" dirty="0" err="1"/>
              <a:t>Sustainability</a:t>
            </a:r>
            <a:r>
              <a:rPr lang="fr-FR" i="1" dirty="0"/>
              <a:t>, </a:t>
            </a:r>
            <a:r>
              <a:rPr lang="fr-FR" b="0" i="1" dirty="0"/>
              <a:t>(May 2020). [</a:t>
            </a:r>
            <a:r>
              <a:rPr lang="en-US" b="0" i="1" dirty="0" err="1">
                <a:hlinkClick r:id="rId3"/>
              </a:rPr>
              <a:t>CrossRef</a:t>
            </a:r>
            <a:r>
              <a:rPr lang="fr-FR" b="0" i="1" dirty="0"/>
              <a:t>] </a:t>
            </a:r>
          </a:p>
          <a:p>
            <a:pPr marL="571500" indent="-571500">
              <a:buFont typeface="Arial" panose="020B0604020202020204" pitchFamily="34" charset="0"/>
              <a:buChar char="•"/>
            </a:pPr>
            <a:endParaRPr lang="fr-FR" b="0" i="1" dirty="0"/>
          </a:p>
          <a:p>
            <a:pPr marL="571500" indent="-571500">
              <a:buFont typeface="Arial" panose="020B0604020202020204" pitchFamily="34" charset="0"/>
              <a:buChar char="•"/>
            </a:pPr>
            <a:r>
              <a:rPr lang="fr-FR" b="0" dirty="0" err="1"/>
              <a:t>Salhi</a:t>
            </a:r>
            <a:r>
              <a:rPr lang="fr-FR" b="0" dirty="0"/>
              <a:t>, S., Imran, A. &amp; </a:t>
            </a:r>
            <a:r>
              <a:rPr lang="fr-FR" b="0" dirty="0" err="1"/>
              <a:t>Wassan</a:t>
            </a:r>
            <a:r>
              <a:rPr lang="fr-FR" b="0" dirty="0"/>
              <a:t>, S.S. </a:t>
            </a:r>
            <a:r>
              <a:rPr lang="en-US" b="0" dirty="0"/>
              <a:t>The multi-depot vehicle routing problem with heterogeneous vehicle fleet: Formulation and a variable neighborhood search implementation</a:t>
            </a:r>
            <a:r>
              <a:rPr lang="fr-FR" b="0" dirty="0"/>
              <a:t>. </a:t>
            </a:r>
            <a:r>
              <a:rPr lang="fr-FR" b="0" i="1" dirty="0"/>
              <a:t>Computers &amp; Operations </a:t>
            </a:r>
            <a:r>
              <a:rPr lang="fr-FR" b="0" i="1" dirty="0" err="1"/>
              <a:t>Research</a:t>
            </a:r>
            <a:r>
              <a:rPr lang="fr-FR" b="0" i="1" dirty="0"/>
              <a:t>, (May 2013). [</a:t>
            </a:r>
            <a:r>
              <a:rPr lang="fr-FR" b="0" i="1" dirty="0">
                <a:hlinkClick r:id="rId4"/>
              </a:rPr>
              <a:t>CrossRef</a:t>
            </a:r>
            <a:r>
              <a:rPr lang="fr-FR" b="0" i="1" dirty="0"/>
              <a:t>]</a:t>
            </a:r>
          </a:p>
        </p:txBody>
      </p:sp>
      <p:sp>
        <p:nvSpPr>
          <p:cNvPr id="11" name="Очень крутой заголовок…">
            <a:extLst>
              <a:ext uri="{FF2B5EF4-FFF2-40B4-BE49-F238E27FC236}">
                <a16:creationId xmlns:a16="http://schemas.microsoft.com/office/drawing/2014/main" id="{F90D9D3C-0E63-4501-95C4-4A3F402B600F}"/>
              </a:ext>
            </a:extLst>
          </p:cNvPr>
          <p:cNvSpPr txBox="1"/>
          <p:nvPr/>
        </p:nvSpPr>
        <p:spPr>
          <a:xfrm>
            <a:off x="1211199" y="236663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INTRODUCTION</a:t>
            </a:r>
          </a:p>
          <a:p>
            <a:pPr lvl="0" algn="l">
              <a:defRPr sz="3000">
                <a:solidFill>
                  <a:srgbClr val="253957"/>
                </a:solidFill>
                <a:latin typeface="+mn-lt"/>
                <a:ea typeface="+mn-ea"/>
                <a:cs typeface="+mn-cs"/>
                <a:sym typeface="Arial Narrow"/>
              </a:defRPr>
            </a:pPr>
            <a:r>
              <a:rPr lang="en-US" sz="4200" b="1" dirty="0">
                <a:solidFill>
                  <a:srgbClr val="253957"/>
                </a:solidFill>
                <a:latin typeface="Arial Narrow" charset="0"/>
                <a:ea typeface="Arial Narrow" charset="0"/>
                <a:cs typeface="Arial Narrow" charset="0"/>
                <a:sym typeface="Arial Narrow"/>
              </a:rPr>
              <a:t>Related Research</a:t>
            </a:r>
          </a:p>
          <a:p>
            <a:pPr algn="l">
              <a:defRPr sz="5000" b="1" cap="all">
                <a:solidFill>
                  <a:srgbClr val="253957"/>
                </a:solidFill>
                <a:latin typeface="+mn-lt"/>
                <a:ea typeface="+mn-ea"/>
                <a:cs typeface="+mn-cs"/>
                <a:sym typeface="Arial Narrow"/>
              </a:defRPr>
            </a:pPr>
            <a:endParaRPr lang="en-US" sz="7000" b="1" dirty="0">
              <a:latin typeface="Arial Narrow" charset="0"/>
              <a:ea typeface="Arial Narrow" charset="0"/>
              <a:cs typeface="Arial Narrow" charset="0"/>
            </a:endParaRPr>
          </a:p>
        </p:txBody>
      </p:sp>
    </p:spTree>
    <p:extLst>
      <p:ext uri="{BB962C8B-B14F-4D97-AF65-F5344CB8AC3E}">
        <p14:creationId xmlns:p14="http://schemas.microsoft.com/office/powerpoint/2010/main" val="24908647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ADB15CC3-E5E6-4002-88A1-F59FB4D1EA13}"/>
              </a:ext>
            </a:extLst>
          </p:cNvPr>
          <p:cNvSpPr>
            <a:spLocks noGrp="1"/>
          </p:cNvSpPr>
          <p:nvPr>
            <p:ph type="sldNum" sz="quarter" idx="2"/>
          </p:nvPr>
        </p:nvSpPr>
        <p:spPr/>
        <p:txBody>
          <a:bodyPr/>
          <a:lstStyle/>
          <a:p>
            <a:fld id="{86CB4B4D-7CA3-9044-876B-883B54F8677D}" type="slidenum">
              <a:rPr lang="en-CM" smtClean="0"/>
              <a:t>6</a:t>
            </a:fld>
            <a:endParaRPr lang="en-CM"/>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ADEFDA-FA29-401A-8E49-1393D31B5599}"/>
                  </a:ext>
                </a:extLst>
              </p:cNvPr>
              <p:cNvSpPr txBox="1"/>
              <p:nvPr/>
            </p:nvSpPr>
            <p:spPr>
              <a:xfrm>
                <a:off x="1522927" y="3916863"/>
                <a:ext cx="20381110" cy="73304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14:m>
                  <m:oMathPara xmlns:m="http://schemas.openxmlformats.org/officeDocument/2006/math">
                    <m:oMathParaPr>
                      <m:jc m:val="left"/>
                    </m:oMathParaPr>
                    <m:oMath xmlns:m="http://schemas.openxmlformats.org/officeDocument/2006/math">
                      <m:r>
                        <a:rPr lang="en-US" sz="4200" b="1" i="1" dirty="0" smtClean="0">
                          <a:latin typeface="Cambria Math" panose="02040503050406030204" pitchFamily="18" charset="0"/>
                        </a:rPr>
                        <m:t>𝑫</m:t>
                      </m:r>
                      <m:r>
                        <a:rPr lang="fr-FR" sz="4200" b="1" i="1" dirty="0">
                          <a:latin typeface="Cambria Math" panose="02040503050406030204" pitchFamily="18" charset="0"/>
                        </a:rPr>
                        <m:t> = </m:t>
                      </m:r>
                      <m:r>
                        <a:rPr lang="fr-FR" sz="4200" b="1" i="1" dirty="0">
                          <a:latin typeface="Cambria Math" panose="02040503050406030204" pitchFamily="18" charset="0"/>
                        </a:rPr>
                        <m:t>𝒔𝒆𝒕</m:t>
                      </m:r>
                      <m:r>
                        <a:rPr lang="fr-FR" sz="4200" b="1" i="1" dirty="0">
                          <a:latin typeface="Cambria Math" panose="02040503050406030204" pitchFamily="18" charset="0"/>
                        </a:rPr>
                        <m:t> </m:t>
                      </m:r>
                      <m:r>
                        <a:rPr lang="fr-FR" sz="4200" b="1" i="1" dirty="0">
                          <a:latin typeface="Cambria Math" panose="02040503050406030204" pitchFamily="18" charset="0"/>
                        </a:rPr>
                        <m:t>𝒐𝒇</m:t>
                      </m:r>
                      <m:r>
                        <a:rPr lang="fr-FR" sz="4200" b="1" i="1" dirty="0">
                          <a:latin typeface="Cambria Math" panose="02040503050406030204" pitchFamily="18" charset="0"/>
                        </a:rPr>
                        <m:t> </m:t>
                      </m:r>
                      <m:r>
                        <a:rPr lang="en-US" sz="4200" b="1" i="1" dirty="0" smtClean="0">
                          <a:latin typeface="Cambria Math" panose="02040503050406030204" pitchFamily="18" charset="0"/>
                        </a:rPr>
                        <m:t>𝒅𝒆𝒑𝒐𝒕𝒔</m:t>
                      </m:r>
                      <m:r>
                        <a:rPr lang="fr-FR" sz="4200" b="1" i="1" dirty="0">
                          <a:latin typeface="Cambria Math" panose="02040503050406030204" pitchFamily="18" charset="0"/>
                        </a:rPr>
                        <m:t>, </m:t>
                      </m:r>
                      <m:r>
                        <a:rPr lang="fr-FR" sz="4200" b="1" i="1" dirty="0" err="1">
                          <a:latin typeface="Cambria Math" panose="02040503050406030204" pitchFamily="18" charset="0"/>
                        </a:rPr>
                        <m:t>𝒘𝒊𝒕𝒉</m:t>
                      </m:r>
                      <m:r>
                        <a:rPr lang="fr-FR" sz="4200" b="1" i="1" dirty="0">
                          <a:latin typeface="Cambria Math" panose="02040503050406030204" pitchFamily="18" charset="0"/>
                        </a:rPr>
                        <m:t> </m:t>
                      </m:r>
                      <m:r>
                        <a:rPr lang="en-US" sz="4200" b="1" i="1" dirty="0" smtClean="0">
                          <a:latin typeface="Cambria Math" panose="02040503050406030204" pitchFamily="18" charset="0"/>
                        </a:rPr>
                        <m:t>𝑫</m:t>
                      </m:r>
                      <m:r>
                        <a:rPr lang="fr-FR" sz="4200" b="1" i="1" dirty="0">
                          <a:latin typeface="Cambria Math" panose="02040503050406030204" pitchFamily="18" charset="0"/>
                        </a:rPr>
                        <m:t>={</m:t>
                      </m:r>
                      <m:r>
                        <a:rPr lang="fr-FR" sz="4200" b="1" i="1" dirty="0">
                          <a:latin typeface="Cambria Math" panose="02040503050406030204" pitchFamily="18" charset="0"/>
                        </a:rPr>
                        <m:t>𝟏</m:t>
                      </m:r>
                      <m:r>
                        <a:rPr lang="fr-FR" sz="4200" b="1" i="1" dirty="0">
                          <a:latin typeface="Cambria Math" panose="02040503050406030204" pitchFamily="18" charset="0"/>
                        </a:rPr>
                        <m:t>,</m:t>
                      </m:r>
                      <m:r>
                        <a:rPr lang="fr-FR" sz="4200" b="1" i="1" dirty="0">
                          <a:latin typeface="Cambria Math" panose="02040503050406030204" pitchFamily="18" charset="0"/>
                        </a:rPr>
                        <m:t>𝟐</m:t>
                      </m:r>
                      <m:r>
                        <a:rPr lang="fr-FR" sz="4200" b="1" i="1" dirty="0">
                          <a:latin typeface="Cambria Math" panose="02040503050406030204" pitchFamily="18" charset="0"/>
                        </a:rPr>
                        <m:t>,…,</m:t>
                      </m:r>
                      <m:r>
                        <a:rPr lang="en-US" sz="4200" b="1" i="1" dirty="0" smtClean="0">
                          <a:latin typeface="Cambria Math" panose="02040503050406030204" pitchFamily="18" charset="0"/>
                        </a:rPr>
                        <m:t>𝒅</m:t>
                      </m:r>
                      <m:r>
                        <a:rPr lang="fr-FR" sz="4200" b="1" i="1" dirty="0">
                          <a:latin typeface="Cambria Math" panose="02040503050406030204" pitchFamily="18" charset="0"/>
                        </a:rPr>
                        <m:t>}</m:t>
                      </m:r>
                    </m:oMath>
                  </m:oMathPara>
                </a14:m>
                <a:endParaRPr lang="fr-FR" sz="4200" b="1" dirty="0">
                  <a:latin typeface="+mn-lt"/>
                </a:endParaRPr>
              </a:p>
              <a:p>
                <a:pPr algn="l"/>
                <a14:m>
                  <m:oMathPara xmlns:m="http://schemas.openxmlformats.org/officeDocument/2006/math">
                    <m:oMathParaPr>
                      <m:jc m:val="left"/>
                    </m:oMathParaPr>
                    <m:oMath xmlns:m="http://schemas.openxmlformats.org/officeDocument/2006/math">
                      <m:r>
                        <a:rPr lang="fr-FR" sz="4200" b="1" i="1" dirty="0" smtClean="0">
                          <a:latin typeface="Cambria Math" panose="02040503050406030204" pitchFamily="18" charset="0"/>
                        </a:rPr>
                        <m:t>𝒅</m:t>
                      </m:r>
                      <m:r>
                        <a:rPr lang="fr-FR" sz="4200" b="1" i="1" dirty="0" smtClean="0">
                          <a:latin typeface="Cambria Math" panose="02040503050406030204" pitchFamily="18" charset="0"/>
                        </a:rPr>
                        <m:t>  = </m:t>
                      </m:r>
                      <m:r>
                        <a:rPr lang="fr-FR" sz="4200" b="1" i="1" dirty="0" smtClean="0">
                          <a:latin typeface="Cambria Math" panose="02040503050406030204" pitchFamily="18" charset="0"/>
                        </a:rPr>
                        <m:t>𝒕𝒉𝒆</m:t>
                      </m:r>
                      <m:r>
                        <a:rPr lang="fr-FR" sz="4200" b="1" i="1" dirty="0" smtClean="0">
                          <a:latin typeface="Cambria Math" panose="02040503050406030204" pitchFamily="18" charset="0"/>
                        </a:rPr>
                        <m:t> </m:t>
                      </m:r>
                      <m:r>
                        <a:rPr lang="fr-FR" sz="4200" b="1" i="1" dirty="0" err="1">
                          <a:latin typeface="Cambria Math" panose="02040503050406030204" pitchFamily="18" charset="0"/>
                        </a:rPr>
                        <m:t>𝒏𝒖𝒎𝒃𝒆𝒓</m:t>
                      </m:r>
                      <m:r>
                        <a:rPr lang="fr-FR" sz="4200" b="1" i="1" dirty="0">
                          <a:latin typeface="Cambria Math" panose="02040503050406030204" pitchFamily="18" charset="0"/>
                        </a:rPr>
                        <m:t> </m:t>
                      </m:r>
                      <m:r>
                        <a:rPr lang="fr-FR" sz="4200" b="1" i="1" dirty="0">
                          <a:latin typeface="Cambria Math" panose="02040503050406030204" pitchFamily="18" charset="0"/>
                        </a:rPr>
                        <m:t>𝒐𝒇</m:t>
                      </m:r>
                      <m:r>
                        <a:rPr lang="fr-FR" sz="4200" b="1" i="1" dirty="0">
                          <a:latin typeface="Cambria Math" panose="02040503050406030204" pitchFamily="18" charset="0"/>
                        </a:rPr>
                        <m:t> </m:t>
                      </m:r>
                      <m:r>
                        <a:rPr lang="fr-FR" sz="4200" b="1" i="1" dirty="0" err="1">
                          <a:latin typeface="Cambria Math" panose="02040503050406030204" pitchFamily="18" charset="0"/>
                        </a:rPr>
                        <m:t>𝒅𝒆𝒑𝒐𝒕𝒔</m:t>
                      </m:r>
                    </m:oMath>
                  </m:oMathPara>
                </a14:m>
                <a:endParaRPr lang="fr-FR" sz="4200" b="1"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𝑵</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smtClean="0">
                          <a:latin typeface="Cambria Math" panose="02040503050406030204" pitchFamily="18" charset="0"/>
                        </a:rPr>
                        <m:t>𝑐𝑙𝑖𝑒𝑛𝑡𝑠</m:t>
                      </m:r>
                      <m:r>
                        <a:rPr lang="fr-FR" sz="4200" i="1" dirty="0" smtClean="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𝑁</m:t>
                      </m:r>
                      <m:r>
                        <a:rPr lang="fr-FR" sz="4200" i="1" dirty="0">
                          <a:latin typeface="Cambria Math" panose="02040503050406030204" pitchFamily="18" charset="0"/>
                        </a:rPr>
                        <m:t>=</m:t>
                      </m:r>
                      <m:d>
                        <m:dPr>
                          <m:begChr m:val="{"/>
                          <m:endChr m:val="}"/>
                          <m:ctrlPr>
                            <a:rPr lang="fr-FR" sz="4200" i="1" dirty="0">
                              <a:latin typeface="Cambria Math" panose="02040503050406030204" pitchFamily="18" charset="0"/>
                            </a:rPr>
                          </m:ctrlPr>
                        </m:dPr>
                        <m:e>
                          <m:r>
                            <a:rPr lang="fr-FR" sz="4200" i="1" dirty="0">
                              <a:latin typeface="Cambria Math" panose="02040503050406030204" pitchFamily="18" charset="0"/>
                            </a:rPr>
                            <m:t>1,2,…,</m:t>
                          </m:r>
                          <m:r>
                            <a:rPr lang="fr-FR" sz="4200" i="1" dirty="0">
                              <a:latin typeface="Cambria Math" panose="02040503050406030204" pitchFamily="18" charset="0"/>
                            </a:rPr>
                            <m:t>𝑛</m:t>
                          </m:r>
                        </m:e>
                      </m:d>
                    </m:oMath>
                  </m:oMathPara>
                </a14:m>
                <a:endParaRPr lang="en-US" sz="4200" i="1" dirty="0">
                  <a:latin typeface="+mn-lt"/>
                </a:endParaRPr>
              </a:p>
              <a:p>
                <a:pPr algn="l"/>
                <a14:m>
                  <m:oMathPara xmlns:m="http://schemas.openxmlformats.org/officeDocument/2006/math">
                    <m:oMathParaPr>
                      <m:jc m:val="left"/>
                    </m:oMathParaPr>
                    <m:oMath xmlns:m="http://schemas.openxmlformats.org/officeDocument/2006/math">
                      <m:r>
                        <a:rPr lang="en-US" sz="4200" b="1" i="1" dirty="0" smtClean="0">
                          <a:latin typeface="Cambria Math" panose="02040503050406030204" pitchFamily="18" charset="0"/>
                        </a:rPr>
                        <m:t>𝒏</m:t>
                      </m:r>
                      <m:r>
                        <a:rPr lang="fr-FR" sz="4200" i="1" dirty="0">
                          <a:latin typeface="Cambria Math" panose="02040503050406030204" pitchFamily="18" charset="0"/>
                        </a:rPr>
                        <m:t> = </m:t>
                      </m:r>
                      <m:r>
                        <a:rPr lang="fr-FR" sz="4200" i="1" dirty="0">
                          <a:latin typeface="Cambria Math" panose="02040503050406030204" pitchFamily="18" charset="0"/>
                        </a:rPr>
                        <m:t>𝑡h𝑒</m:t>
                      </m:r>
                      <m:r>
                        <a:rPr lang="fr-FR" sz="4200" i="1" dirty="0">
                          <a:latin typeface="Cambria Math" panose="02040503050406030204" pitchFamily="18" charset="0"/>
                        </a:rPr>
                        <m:t> </m:t>
                      </m:r>
                      <m:r>
                        <a:rPr lang="fr-FR" sz="4200" i="1" dirty="0" err="1">
                          <a:latin typeface="Cambria Math" panose="02040503050406030204" pitchFamily="18" charset="0"/>
                        </a:rPr>
                        <m:t>𝑛𝑢𝑚𝑏𝑒𝑟</m:t>
                      </m:r>
                      <m:r>
                        <a:rPr lang="fr-FR" sz="4200" i="1" dirty="0">
                          <a:latin typeface="Cambria Math" panose="02040503050406030204" pitchFamily="18" charset="0"/>
                        </a:rPr>
                        <m:t> </m:t>
                      </m:r>
                      <m:r>
                        <a:rPr lang="fr-FR" sz="4200" i="1" dirty="0">
                          <a:latin typeface="Cambria Math" panose="02040503050406030204" pitchFamily="18" charset="0"/>
                        </a:rPr>
                        <m:t>𝑜𝑓</m:t>
                      </m:r>
                      <m:r>
                        <a:rPr lang="fr-FR" sz="4200" i="1" dirty="0">
                          <a:latin typeface="Cambria Math" panose="02040503050406030204" pitchFamily="18" charset="0"/>
                        </a:rPr>
                        <m:t> </m:t>
                      </m:r>
                      <m:r>
                        <a:rPr lang="fr-FR" sz="4200" i="1" dirty="0">
                          <a:latin typeface="Cambria Math" panose="02040503050406030204" pitchFamily="18" charset="0"/>
                        </a:rPr>
                        <m:t>𝑐𝑙𝑖𝑒𝑛𝑡𝑠</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𝑽</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err="1">
                          <a:latin typeface="Cambria Math" panose="02040503050406030204" pitchFamily="18" charset="0"/>
                        </a:rPr>
                        <m:t>𝑣𝑒</m:t>
                      </m:r>
                      <m:r>
                        <a:rPr lang="en-US" sz="4200" b="0" i="1" dirty="0" smtClean="0">
                          <a:latin typeface="Cambria Math" panose="02040503050406030204" pitchFamily="18" charset="0"/>
                        </a:rPr>
                        <m:t>𝑟</m:t>
                      </m:r>
                      <m:r>
                        <a:rPr lang="fr-FR" sz="4200" i="1" dirty="0" err="1">
                          <a:latin typeface="Cambria Math" panose="02040503050406030204" pitchFamily="18" charset="0"/>
                        </a:rPr>
                        <m:t>𝑡𝑖𝑐𝑒𝑠</m:t>
                      </m:r>
                      <m:r>
                        <a:rPr lang="fr-FR" sz="4200" i="1" dirty="0">
                          <a:latin typeface="Cambria Math" panose="02040503050406030204" pitchFamily="18" charset="0"/>
                        </a:rPr>
                        <m:t> </m:t>
                      </m:r>
                      <m:d>
                        <m:dPr>
                          <m:ctrlPr>
                            <a:rPr lang="fr-FR" sz="4200" i="1" dirty="0">
                              <a:latin typeface="Cambria Math" panose="02040503050406030204" pitchFamily="18" charset="0"/>
                            </a:rPr>
                          </m:ctrlPr>
                        </m:dPr>
                        <m:e>
                          <m:r>
                            <a:rPr lang="fr-FR" sz="4200" i="1" dirty="0">
                              <a:latin typeface="Cambria Math" panose="02040503050406030204" pitchFamily="18" charset="0"/>
                            </a:rPr>
                            <m:t>𝑜𝑟</m:t>
                          </m:r>
                          <m:r>
                            <a:rPr lang="fr-FR" sz="4200" i="1" dirty="0">
                              <a:latin typeface="Cambria Math" panose="02040503050406030204" pitchFamily="18" charset="0"/>
                            </a:rPr>
                            <m:t> </m:t>
                          </m:r>
                          <m:r>
                            <a:rPr lang="fr-FR" sz="4200" i="1" dirty="0" err="1">
                              <a:latin typeface="Cambria Math" panose="02040503050406030204" pitchFamily="18" charset="0"/>
                            </a:rPr>
                            <m:t>𝑛𝑜𝑑𝑒𝑠</m:t>
                          </m:r>
                        </m:e>
                      </m:d>
                      <m:r>
                        <a:rPr lang="fr-FR" sz="4200" i="1" dirty="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𝑉</m:t>
                      </m:r>
                      <m:r>
                        <a:rPr lang="fr-FR" sz="4200" i="1" dirty="0">
                          <a:latin typeface="Cambria Math" panose="02040503050406030204" pitchFamily="18" charset="0"/>
                        </a:rPr>
                        <m:t>=</m:t>
                      </m:r>
                      <m:d>
                        <m:dPr>
                          <m:begChr m:val="{"/>
                          <m:endChr m:val="}"/>
                          <m:ctrlPr>
                            <a:rPr lang="fr-FR" sz="4200" i="1" dirty="0">
                              <a:latin typeface="Cambria Math" panose="02040503050406030204" pitchFamily="18" charset="0"/>
                            </a:rPr>
                          </m:ctrlPr>
                        </m:dPr>
                        <m:e>
                          <m:r>
                            <a:rPr lang="fr-FR" sz="4200" i="1" dirty="0">
                              <a:latin typeface="Cambria Math" panose="02040503050406030204" pitchFamily="18" charset="0"/>
                            </a:rPr>
                            <m:t>0</m:t>
                          </m:r>
                        </m:e>
                      </m:d>
                      <m:r>
                        <a:rPr lang="fr-FR" sz="4200" i="1" dirty="0">
                          <a:latin typeface="Cambria Math" panose="02040503050406030204" pitchFamily="18" charset="0"/>
                        </a:rPr>
                        <m:t>∪</m:t>
                      </m:r>
                      <m:r>
                        <a:rPr lang="fr-FR" sz="4200" i="1" dirty="0">
                          <a:latin typeface="Cambria Math" panose="02040503050406030204" pitchFamily="18" charset="0"/>
                        </a:rPr>
                        <m:t>𝑁</m:t>
                      </m:r>
                      <m:r>
                        <a:rPr lang="fr-FR" sz="4200" i="1" dirty="0">
                          <a:latin typeface="Cambria Math" panose="02040503050406030204" pitchFamily="18" charset="0"/>
                        </a:rPr>
                        <m:t>, </m:t>
                      </m:r>
                      <m:r>
                        <a:rPr lang="fr-FR" sz="4200" i="1" dirty="0" err="1">
                          <a:latin typeface="Cambria Math" panose="02040503050406030204" pitchFamily="18" charset="0"/>
                        </a:rPr>
                        <m:t>𝑤h𝑒𝑟𝑒</m:t>
                      </m:r>
                      <m:r>
                        <a:rPr lang="fr-FR" sz="4200" i="1" dirty="0">
                          <a:latin typeface="Cambria Math" panose="02040503050406030204" pitchFamily="18" charset="0"/>
                        </a:rPr>
                        <m:t> </m:t>
                      </m:r>
                      <m:r>
                        <a:rPr lang="en-US" sz="4200" b="0" i="1" dirty="0" smtClean="0">
                          <a:latin typeface="Cambria Math" panose="02040503050406030204" pitchFamily="18" charset="0"/>
                        </a:rPr>
                        <m:t>𝑂</m:t>
                      </m:r>
                      <m:r>
                        <a:rPr lang="en-US" sz="4200" b="0" i="1" dirty="0" smtClean="0">
                          <a:latin typeface="Cambria Math" panose="02040503050406030204" pitchFamily="18" charset="0"/>
                        </a:rPr>
                        <m:t> </m:t>
                      </m:r>
                      <m:r>
                        <a:rPr lang="fr-FR" sz="4200" i="1" dirty="0" err="1">
                          <a:latin typeface="Cambria Math" panose="02040503050406030204" pitchFamily="18" charset="0"/>
                        </a:rPr>
                        <m:t>𝑖𝑠</m:t>
                      </m:r>
                      <m:r>
                        <a:rPr lang="fr-FR" sz="4200" i="1" dirty="0">
                          <a:latin typeface="Cambria Math" panose="02040503050406030204" pitchFamily="18" charset="0"/>
                        </a:rPr>
                        <m:t> </m:t>
                      </m:r>
                      <m:r>
                        <a:rPr lang="fr-FR" sz="4200" i="1" dirty="0">
                          <a:latin typeface="Cambria Math" panose="02040503050406030204" pitchFamily="18" charset="0"/>
                        </a:rPr>
                        <m:t>𝑡h𝑒</m:t>
                      </m:r>
                      <m:r>
                        <a:rPr lang="fr-FR" sz="4200" i="1" dirty="0">
                          <a:latin typeface="Cambria Math" panose="02040503050406030204" pitchFamily="18" charset="0"/>
                        </a:rPr>
                        <m:t> </m:t>
                      </m:r>
                      <m:r>
                        <a:rPr lang="fr-FR" sz="4200" i="1" dirty="0" err="1">
                          <a:latin typeface="Cambria Math" panose="02040503050406030204" pitchFamily="18" charset="0"/>
                        </a:rPr>
                        <m:t>𝑑𝑒𝑝𝑜𝑡</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𝑨</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smtClean="0">
                          <a:latin typeface="Cambria Math" panose="02040503050406030204" pitchFamily="18" charset="0"/>
                        </a:rPr>
                        <m:t>𝑎𝑟𝑐𝑠</m:t>
                      </m:r>
                      <m:r>
                        <a:rPr lang="fr-FR" sz="4200" i="1" dirty="0" smtClean="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𝐴</m:t>
                      </m:r>
                      <m:r>
                        <a:rPr lang="fr-FR" sz="4200" i="1" dirty="0">
                          <a:latin typeface="Cambria Math" panose="02040503050406030204" pitchFamily="18" charset="0"/>
                        </a:rPr>
                        <m:t>={(</m:t>
                      </m:r>
                      <m:r>
                        <a:rPr lang="fr-FR" sz="4200" i="1" dirty="0">
                          <a:latin typeface="Cambria Math" panose="02040503050406030204" pitchFamily="18" charset="0"/>
                        </a:rPr>
                        <m:t>𝑖</m:t>
                      </m:r>
                      <m:r>
                        <a:rPr lang="fr-FR" sz="4200" i="1" dirty="0">
                          <a:latin typeface="Cambria Math" panose="02040503050406030204" pitchFamily="18" charset="0"/>
                        </a:rPr>
                        <m:t>,</m:t>
                      </m:r>
                      <m:r>
                        <a:rPr lang="fr-FR" sz="4200" i="1" dirty="0">
                          <a:latin typeface="Cambria Math" panose="02040503050406030204" pitchFamily="18" charset="0"/>
                        </a:rPr>
                        <m:t>𝑗</m:t>
                      </m:r>
                      <m:r>
                        <a:rPr lang="fr-FR" sz="4200" i="1" dirty="0">
                          <a:latin typeface="Cambria Math" panose="02040503050406030204" pitchFamily="18" charset="0"/>
                        </a:rPr>
                        <m:t>)∈</m:t>
                      </m:r>
                      <m:sSup>
                        <m:sSupPr>
                          <m:ctrlPr>
                            <a:rPr lang="fr-FR" sz="4200" i="1" dirty="0">
                              <a:latin typeface="Cambria Math" panose="02040503050406030204" pitchFamily="18" charset="0"/>
                            </a:rPr>
                          </m:ctrlPr>
                        </m:sSupPr>
                        <m:e>
                          <m:r>
                            <a:rPr lang="fr-FR" sz="4200" i="1" dirty="0">
                              <a:latin typeface="Cambria Math" panose="02040503050406030204" pitchFamily="18" charset="0"/>
                            </a:rPr>
                            <m:t>𝑉</m:t>
                          </m:r>
                        </m:e>
                        <m:sup>
                          <m:r>
                            <a:rPr lang="fr-FR" sz="4200" i="1" dirty="0">
                              <a:latin typeface="Cambria Math" panose="02040503050406030204" pitchFamily="18" charset="0"/>
                            </a:rPr>
                            <m:t>2</m:t>
                          </m:r>
                        </m:sup>
                      </m:sSup>
                      <m:r>
                        <a:rPr lang="fr-FR" sz="4200" i="1" dirty="0">
                          <a:latin typeface="Cambria Math" panose="02040503050406030204" pitchFamily="18" charset="0"/>
                        </a:rPr>
                        <m:t>:</m:t>
                      </m:r>
                      <m:r>
                        <a:rPr lang="fr-FR" sz="4200" i="1" dirty="0">
                          <a:latin typeface="Cambria Math" panose="02040503050406030204" pitchFamily="18" charset="0"/>
                        </a:rPr>
                        <m:t>𝑖</m:t>
                      </m:r>
                      <m:r>
                        <a:rPr lang="fr-FR" sz="4200" i="1" dirty="0">
                          <a:latin typeface="Cambria Math" panose="02040503050406030204" pitchFamily="18" charset="0"/>
                        </a:rPr>
                        <m:t>≠</m:t>
                      </m:r>
                      <m:r>
                        <a:rPr lang="fr-FR" sz="4200" i="1" dirty="0">
                          <a:latin typeface="Cambria Math" panose="02040503050406030204" pitchFamily="18" charset="0"/>
                        </a:rPr>
                        <m:t>𝑗</m:t>
                      </m:r>
                      <m:r>
                        <a:rPr lang="fr-FR" sz="4200" i="1" dirty="0">
                          <a:latin typeface="Cambria Math" panose="02040503050406030204" pitchFamily="18" charset="0"/>
                        </a:rPr>
                        <m:t>}</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sSub>
                        <m:sSubPr>
                          <m:ctrlPr>
                            <a:rPr lang="fr-FR" sz="4200" i="1" dirty="0" smtClean="0">
                              <a:latin typeface="Cambria Math" panose="02040503050406030204" pitchFamily="18" charset="0"/>
                            </a:rPr>
                          </m:ctrlPr>
                        </m:sSubPr>
                        <m:e>
                          <m:r>
                            <a:rPr lang="fr-FR" sz="4200" i="1" dirty="0" smtClean="0">
                              <a:latin typeface="Cambria Math" panose="02040503050406030204" pitchFamily="18" charset="0"/>
                            </a:rPr>
                            <m:t>𝒄</m:t>
                          </m:r>
                        </m:e>
                        <m:sub>
                          <m:r>
                            <a:rPr lang="fr-FR" sz="4200" i="1" dirty="0" smtClean="0">
                              <a:latin typeface="Cambria Math" panose="02040503050406030204" pitchFamily="18" charset="0"/>
                            </a:rPr>
                            <m:t>𝒊𝒋</m:t>
                          </m:r>
                        </m:sub>
                      </m:sSub>
                      <m:r>
                        <a:rPr lang="fr-FR" sz="4200" i="1" dirty="0" smtClean="0">
                          <a:latin typeface="Cambria Math" panose="02040503050406030204" pitchFamily="18" charset="0"/>
                        </a:rPr>
                        <m:t> = </m:t>
                      </m:r>
                      <m:r>
                        <a:rPr lang="fr-FR" sz="4200" i="1" dirty="0" err="1">
                          <a:latin typeface="Cambria Math" panose="02040503050406030204" pitchFamily="18" charset="0"/>
                        </a:rPr>
                        <m:t>𝑐𝑜𝑠𝑡</m:t>
                      </m:r>
                      <m:r>
                        <a:rPr lang="fr-FR" sz="4200" i="1" dirty="0">
                          <a:latin typeface="Cambria Math" panose="02040503050406030204" pitchFamily="18" charset="0"/>
                        </a:rPr>
                        <m:t> </m:t>
                      </m:r>
                      <m:r>
                        <a:rPr lang="fr-FR" sz="4200" i="1" dirty="0">
                          <a:latin typeface="Cambria Math" panose="02040503050406030204" pitchFamily="18" charset="0"/>
                        </a:rPr>
                        <m:t>𝑜𝑓</m:t>
                      </m:r>
                      <m:r>
                        <a:rPr lang="fr-FR" sz="4200" i="1" dirty="0">
                          <a:latin typeface="Cambria Math" panose="02040503050406030204" pitchFamily="18" charset="0"/>
                        </a:rPr>
                        <m:t> </m:t>
                      </m:r>
                      <m:r>
                        <a:rPr lang="fr-FR" sz="4200" i="1" dirty="0" err="1">
                          <a:latin typeface="Cambria Math" panose="02040503050406030204" pitchFamily="18" charset="0"/>
                        </a:rPr>
                        <m:t>𝑡𝑟𝑎𝑣𝑒𝑙</m:t>
                      </m:r>
                      <m:r>
                        <a:rPr lang="fr-FR" sz="4200" i="1" dirty="0">
                          <a:latin typeface="Cambria Math" panose="02040503050406030204" pitchFamily="18" charset="0"/>
                        </a:rPr>
                        <m:t> </m:t>
                      </m:r>
                      <m:r>
                        <a:rPr lang="fr-FR" sz="4200" i="1" dirty="0">
                          <a:latin typeface="Cambria Math" panose="02040503050406030204" pitchFamily="18" charset="0"/>
                        </a:rPr>
                        <m:t>𝑜𝑣𝑒𝑟</m:t>
                      </m:r>
                      <m:r>
                        <a:rPr lang="fr-FR" sz="4200" i="1" dirty="0">
                          <a:latin typeface="Cambria Math" panose="02040503050406030204" pitchFamily="18" charset="0"/>
                        </a:rPr>
                        <m:t> </m:t>
                      </m:r>
                      <m:r>
                        <a:rPr lang="fr-FR" sz="4200" i="1" dirty="0">
                          <a:latin typeface="Cambria Math" panose="02040503050406030204" pitchFamily="18" charset="0"/>
                        </a:rPr>
                        <m:t>𝑎𝑟𝑐</m:t>
                      </m:r>
                      <m:r>
                        <a:rPr lang="fr-FR" sz="4200" i="1" dirty="0">
                          <a:latin typeface="Cambria Math" panose="02040503050406030204" pitchFamily="18" charset="0"/>
                        </a:rPr>
                        <m:t> (</m:t>
                      </m:r>
                      <m:r>
                        <a:rPr lang="fr-FR" sz="4200" i="1" dirty="0">
                          <a:latin typeface="Cambria Math" panose="02040503050406030204" pitchFamily="18" charset="0"/>
                        </a:rPr>
                        <m:t>𝑖</m:t>
                      </m:r>
                      <m:r>
                        <a:rPr lang="fr-FR" sz="4200" i="1" dirty="0">
                          <a:latin typeface="Cambria Math" panose="02040503050406030204" pitchFamily="18" charset="0"/>
                        </a:rPr>
                        <m:t>,</m:t>
                      </m:r>
                      <m:r>
                        <a:rPr lang="fr-FR" sz="4200" i="1" dirty="0">
                          <a:latin typeface="Cambria Math" panose="02040503050406030204" pitchFamily="18" charset="0"/>
                        </a:rPr>
                        <m:t>𝑗</m:t>
                      </m:r>
                      <m:r>
                        <a:rPr lang="fr-FR" sz="4200" i="1" dirty="0">
                          <a:latin typeface="Cambria Math" panose="02040503050406030204" pitchFamily="18" charset="0"/>
                        </a:rPr>
                        <m:t>)∈</m:t>
                      </m:r>
                      <m:r>
                        <a:rPr lang="fr-FR" sz="4200" i="1" dirty="0">
                          <a:latin typeface="Cambria Math" panose="02040503050406030204" pitchFamily="18" charset="0"/>
                        </a:rPr>
                        <m:t>𝐴</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𝑸</m:t>
                      </m:r>
                      <m:r>
                        <a:rPr lang="fr-FR" sz="4200" i="1" dirty="0" smtClean="0">
                          <a:latin typeface="Cambria Math" panose="02040503050406030204" pitchFamily="18" charset="0"/>
                        </a:rPr>
                        <m:t> = </m:t>
                      </m:r>
                      <m:r>
                        <a:rPr lang="fr-FR" sz="4200" i="1" dirty="0" smtClean="0">
                          <a:latin typeface="Cambria Math" panose="02040503050406030204" pitchFamily="18" charset="0"/>
                        </a:rPr>
                        <m:t>𝑡h𝑒</m:t>
                      </m:r>
                      <m:r>
                        <a:rPr lang="fr-FR" sz="4200" i="1" dirty="0" smtClean="0">
                          <a:latin typeface="Cambria Math" panose="02040503050406030204" pitchFamily="18" charset="0"/>
                        </a:rPr>
                        <m:t> </m:t>
                      </m:r>
                      <m:r>
                        <a:rPr lang="fr-FR" sz="4200" i="1" dirty="0" err="1">
                          <a:latin typeface="Cambria Math" panose="02040503050406030204" pitchFamily="18" charset="0"/>
                        </a:rPr>
                        <m:t>𝑣𝑒h𝑖𝑐𝑙𝑒</m:t>
                      </m:r>
                      <m:r>
                        <a:rPr lang="fr-FR" sz="4200" i="1" dirty="0">
                          <a:latin typeface="Cambria Math" panose="02040503050406030204" pitchFamily="18" charset="0"/>
                        </a:rPr>
                        <m:t> </m:t>
                      </m:r>
                      <m:r>
                        <a:rPr lang="fr-FR" sz="4200" i="1" dirty="0" err="1">
                          <a:latin typeface="Cambria Math" panose="02040503050406030204" pitchFamily="18" charset="0"/>
                        </a:rPr>
                        <m:t>𝑐𝑎𝑝𝑎𝑐𝑖𝑡𝑦</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sSub>
                        <m:sSubPr>
                          <m:ctrlPr>
                            <a:rPr lang="fr-FR" sz="4200" i="1" dirty="0" smtClean="0">
                              <a:latin typeface="Cambria Math" panose="02040503050406030204" pitchFamily="18" charset="0"/>
                            </a:rPr>
                          </m:ctrlPr>
                        </m:sSubPr>
                        <m:e>
                          <m:r>
                            <a:rPr lang="fr-FR" sz="4200" i="1" dirty="0" smtClean="0">
                              <a:latin typeface="Cambria Math" panose="02040503050406030204" pitchFamily="18" charset="0"/>
                            </a:rPr>
                            <m:t>𝒒</m:t>
                          </m:r>
                        </m:e>
                        <m:sub>
                          <m:r>
                            <a:rPr lang="fr-FR" sz="4200" i="1" dirty="0" smtClean="0">
                              <a:latin typeface="Cambria Math" panose="02040503050406030204" pitchFamily="18" charset="0"/>
                            </a:rPr>
                            <m:t>𝒊</m:t>
                          </m:r>
                        </m:sub>
                      </m:sSub>
                      <m:r>
                        <a:rPr lang="fr-FR" sz="4200" i="1" dirty="0" smtClean="0">
                          <a:latin typeface="Cambria Math" panose="02040503050406030204" pitchFamily="18" charset="0"/>
                        </a:rPr>
                        <m:t> = </m:t>
                      </m:r>
                      <m:r>
                        <a:rPr lang="fr-FR" sz="4200" i="1" dirty="0" smtClean="0">
                          <a:latin typeface="Cambria Math" panose="02040503050406030204" pitchFamily="18" charset="0"/>
                        </a:rPr>
                        <m:t>𝑡h𝑒</m:t>
                      </m:r>
                      <m:r>
                        <a:rPr lang="fr-FR" sz="4200" i="1" dirty="0" smtClean="0">
                          <a:latin typeface="Cambria Math" panose="02040503050406030204" pitchFamily="18" charset="0"/>
                        </a:rPr>
                        <m:t> </m:t>
                      </m:r>
                      <m:r>
                        <a:rPr lang="fr-FR" sz="4200" i="1" dirty="0" err="1">
                          <a:latin typeface="Cambria Math" panose="02040503050406030204" pitchFamily="18" charset="0"/>
                        </a:rPr>
                        <m:t>𝑎𝑚𝑜𝑢𝑛𝑡</m:t>
                      </m:r>
                      <m:r>
                        <a:rPr lang="fr-FR" sz="4200" i="1" dirty="0">
                          <a:latin typeface="Cambria Math" panose="02040503050406030204" pitchFamily="18" charset="0"/>
                        </a:rPr>
                        <m:t> </m:t>
                      </m:r>
                      <m:r>
                        <a:rPr lang="fr-FR" sz="4200" i="1" dirty="0" err="1">
                          <a:latin typeface="Cambria Math" panose="02040503050406030204" pitchFamily="18" charset="0"/>
                        </a:rPr>
                        <m:t>𝑡h𝑎𝑡</m:t>
                      </m:r>
                      <m:r>
                        <a:rPr lang="fr-FR" sz="4200" i="1" dirty="0">
                          <a:latin typeface="Cambria Math" panose="02040503050406030204" pitchFamily="18" charset="0"/>
                        </a:rPr>
                        <m:t> </m:t>
                      </m:r>
                      <m:r>
                        <a:rPr lang="fr-FR" sz="4200" i="1" dirty="0">
                          <a:latin typeface="Cambria Math" panose="02040503050406030204" pitchFamily="18" charset="0"/>
                        </a:rPr>
                        <m:t>𝑚𝑢𝑠𝑡</m:t>
                      </m:r>
                      <m:r>
                        <a:rPr lang="fr-FR" sz="4200" i="1" dirty="0">
                          <a:latin typeface="Cambria Math" panose="02040503050406030204" pitchFamily="18" charset="0"/>
                        </a:rPr>
                        <m:t> </m:t>
                      </m:r>
                      <m:r>
                        <a:rPr lang="fr-FR" sz="4200" i="1" dirty="0" err="1">
                          <a:latin typeface="Cambria Math" panose="02040503050406030204" pitchFamily="18" charset="0"/>
                        </a:rPr>
                        <m:t>𝑏𝑒</m:t>
                      </m:r>
                      <m:r>
                        <a:rPr lang="fr-FR" sz="4200" i="1" dirty="0">
                          <a:latin typeface="Cambria Math" panose="02040503050406030204" pitchFamily="18" charset="0"/>
                        </a:rPr>
                        <m:t> </m:t>
                      </m:r>
                      <m:r>
                        <a:rPr lang="fr-FR" sz="4200" i="1" dirty="0" err="1">
                          <a:latin typeface="Cambria Math" panose="02040503050406030204" pitchFamily="18" charset="0"/>
                        </a:rPr>
                        <m:t>𝑑𝑒𝑙𝑖𝑣𝑒𝑟𝑒𝑑</m:t>
                      </m:r>
                      <m:r>
                        <a:rPr lang="fr-FR" sz="4200" i="1" dirty="0">
                          <a:latin typeface="Cambria Math" panose="02040503050406030204" pitchFamily="18" charset="0"/>
                        </a:rPr>
                        <m:t> </m:t>
                      </m:r>
                      <m:r>
                        <a:rPr lang="fr-FR" sz="4200" i="1" dirty="0">
                          <a:latin typeface="Cambria Math" panose="02040503050406030204" pitchFamily="18" charset="0"/>
                        </a:rPr>
                        <m:t>𝑡𝑜</m:t>
                      </m:r>
                      <m:r>
                        <a:rPr lang="fr-FR" sz="4200" i="1" dirty="0">
                          <a:latin typeface="Cambria Math" panose="02040503050406030204" pitchFamily="18" charset="0"/>
                        </a:rPr>
                        <m:t> </m:t>
                      </m:r>
                      <m:r>
                        <a:rPr lang="fr-FR" sz="4200" i="1" dirty="0" err="1">
                          <a:latin typeface="Cambria Math" panose="02040503050406030204" pitchFamily="18" charset="0"/>
                        </a:rPr>
                        <m:t>𝑐𝑢𝑠𝑡𝑜𝑚𝑒𝑟</m:t>
                      </m:r>
                      <m:r>
                        <a:rPr lang="fr-FR" sz="4200" i="1" dirty="0">
                          <a:latin typeface="Cambria Math" panose="02040503050406030204" pitchFamily="18" charset="0"/>
                        </a:rPr>
                        <m:t> </m:t>
                      </m:r>
                      <m:r>
                        <a:rPr lang="fr-FR" sz="4200" i="1" dirty="0">
                          <a:latin typeface="Cambria Math" panose="02040503050406030204" pitchFamily="18" charset="0"/>
                        </a:rPr>
                        <m:t>𝑖</m:t>
                      </m:r>
                      <m:r>
                        <a:rPr lang="fr-FR" sz="4200" i="1" dirty="0">
                          <a:latin typeface="Cambria Math" panose="02040503050406030204" pitchFamily="18" charset="0"/>
                        </a:rPr>
                        <m:t>∈</m:t>
                      </m:r>
                      <m:r>
                        <a:rPr lang="fr-FR" sz="4200" i="1" dirty="0">
                          <a:latin typeface="Cambria Math" panose="02040503050406030204" pitchFamily="18" charset="0"/>
                        </a:rPr>
                        <m:t>𝑁</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𝑮𝑽𝒔</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smtClean="0">
                          <a:latin typeface="Cambria Math" panose="02040503050406030204" pitchFamily="18" charset="0"/>
                        </a:rPr>
                        <m:t>𝐺𝑟𝑒𝑒𝑛</m:t>
                      </m:r>
                      <m:r>
                        <a:rPr lang="fr-FR" sz="4200" i="1" dirty="0" smtClean="0">
                          <a:latin typeface="Cambria Math" panose="02040503050406030204" pitchFamily="18" charset="0"/>
                        </a:rPr>
                        <m:t> </m:t>
                      </m:r>
                      <m:r>
                        <a:rPr lang="fr-FR" sz="4200" i="1" dirty="0" err="1">
                          <a:latin typeface="Cambria Math" panose="02040503050406030204" pitchFamily="18" charset="0"/>
                        </a:rPr>
                        <m:t>𝑉𝑒h𝑖𝑐𝑙𝑒𝑠</m:t>
                      </m:r>
                      <m:r>
                        <a:rPr lang="fr-FR" sz="4200" i="1" dirty="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𝐺𝑉𝑠</m:t>
                      </m:r>
                      <m:r>
                        <a:rPr lang="fr-FR" sz="4200" i="1" dirty="0">
                          <a:latin typeface="Cambria Math" panose="02040503050406030204" pitchFamily="18" charset="0"/>
                        </a:rPr>
                        <m:t>={1,2,…,</m:t>
                      </m:r>
                      <m:r>
                        <a:rPr lang="fr-FR" sz="4200" i="1" dirty="0">
                          <a:latin typeface="Cambria Math" panose="02040503050406030204" pitchFamily="18" charset="0"/>
                        </a:rPr>
                        <m:t>𝑔</m:t>
                      </m:r>
                      <m:r>
                        <a:rPr lang="fr-FR" sz="4200" i="1" dirty="0">
                          <a:latin typeface="Cambria Math" panose="02040503050406030204" pitchFamily="18" charset="0"/>
                        </a:rPr>
                        <m:t>}</m:t>
                      </m:r>
                    </m:oMath>
                  </m:oMathPara>
                </a14:m>
                <a:endParaRPr lang="fr-FR" sz="4200" dirty="0">
                  <a:latin typeface="+mn-lt"/>
                </a:endParaRPr>
              </a:p>
              <a:p>
                <a:pPr algn="l"/>
                <a14:m>
                  <m:oMathPara xmlns:m="http://schemas.openxmlformats.org/officeDocument/2006/math">
                    <m:oMathParaPr>
                      <m:jc m:val="left"/>
                    </m:oMathParaPr>
                    <m:oMath xmlns:m="http://schemas.openxmlformats.org/officeDocument/2006/math">
                      <m:r>
                        <a:rPr lang="fr-FR" sz="4200" i="1" dirty="0" smtClean="0">
                          <a:latin typeface="Cambria Math" panose="02040503050406030204" pitchFamily="18" charset="0"/>
                        </a:rPr>
                        <m:t>𝑪𝑽𝒔</m:t>
                      </m:r>
                      <m:r>
                        <a:rPr lang="fr-FR" sz="4200" i="1" dirty="0" smtClean="0">
                          <a:latin typeface="Cambria Math" panose="02040503050406030204" pitchFamily="18" charset="0"/>
                        </a:rPr>
                        <m:t> = </m:t>
                      </m:r>
                      <m:r>
                        <a:rPr lang="fr-FR" sz="4200" i="1" dirty="0" smtClean="0">
                          <a:latin typeface="Cambria Math" panose="02040503050406030204" pitchFamily="18" charset="0"/>
                        </a:rPr>
                        <m:t>𝑠𝑒𝑡</m:t>
                      </m:r>
                      <m:r>
                        <a:rPr lang="fr-FR" sz="4200" i="1" dirty="0" smtClean="0">
                          <a:latin typeface="Cambria Math" panose="02040503050406030204" pitchFamily="18" charset="0"/>
                        </a:rPr>
                        <m:t> </m:t>
                      </m:r>
                      <m:r>
                        <a:rPr lang="fr-FR" sz="4200" i="1" dirty="0" smtClean="0">
                          <a:latin typeface="Cambria Math" panose="02040503050406030204" pitchFamily="18" charset="0"/>
                        </a:rPr>
                        <m:t>𝑜𝑓</m:t>
                      </m:r>
                      <m:r>
                        <a:rPr lang="fr-FR" sz="4200" i="1" dirty="0" smtClean="0">
                          <a:latin typeface="Cambria Math" panose="02040503050406030204" pitchFamily="18" charset="0"/>
                        </a:rPr>
                        <m:t> </m:t>
                      </m:r>
                      <m:r>
                        <a:rPr lang="fr-FR" sz="4200" i="1" dirty="0" err="1">
                          <a:latin typeface="Cambria Math" panose="02040503050406030204" pitchFamily="18" charset="0"/>
                        </a:rPr>
                        <m:t>𝐶𝑜𝑛𝑣𝑒𝑛𝑡𝑖𝑜𝑛𝑎𝑙</m:t>
                      </m:r>
                      <m:r>
                        <a:rPr lang="fr-FR" sz="4200" i="1" dirty="0">
                          <a:latin typeface="Cambria Math" panose="02040503050406030204" pitchFamily="18" charset="0"/>
                        </a:rPr>
                        <m:t> </m:t>
                      </m:r>
                      <m:r>
                        <a:rPr lang="fr-FR" sz="4200" i="1" dirty="0" err="1">
                          <a:latin typeface="Cambria Math" panose="02040503050406030204" pitchFamily="18" charset="0"/>
                        </a:rPr>
                        <m:t>𝑉𝑒h𝑖𝑐𝑙𝑒𝑠</m:t>
                      </m:r>
                      <m:r>
                        <a:rPr lang="fr-FR" sz="4200" i="1" dirty="0">
                          <a:latin typeface="Cambria Math" panose="02040503050406030204" pitchFamily="18" charset="0"/>
                        </a:rPr>
                        <m:t>, </m:t>
                      </m:r>
                      <m:r>
                        <a:rPr lang="fr-FR" sz="4200" i="1" dirty="0" err="1">
                          <a:latin typeface="Cambria Math" panose="02040503050406030204" pitchFamily="18" charset="0"/>
                        </a:rPr>
                        <m:t>𝑤𝑖𝑡h</m:t>
                      </m:r>
                      <m:r>
                        <a:rPr lang="fr-FR" sz="4200" i="1" dirty="0">
                          <a:latin typeface="Cambria Math" panose="02040503050406030204" pitchFamily="18" charset="0"/>
                        </a:rPr>
                        <m:t>  </m:t>
                      </m:r>
                      <m:r>
                        <a:rPr lang="fr-FR" sz="4200" i="1" dirty="0">
                          <a:latin typeface="Cambria Math" panose="02040503050406030204" pitchFamily="18" charset="0"/>
                        </a:rPr>
                        <m:t>𝐶𝑉𝑠</m:t>
                      </m:r>
                      <m:r>
                        <a:rPr lang="fr-FR" sz="4200" i="1" dirty="0">
                          <a:latin typeface="Cambria Math" panose="02040503050406030204" pitchFamily="18" charset="0"/>
                        </a:rPr>
                        <m:t>={1,2,…,</m:t>
                      </m:r>
                      <m:r>
                        <a:rPr lang="fr-FR" sz="4200" i="1" dirty="0">
                          <a:latin typeface="Cambria Math" panose="02040503050406030204" pitchFamily="18" charset="0"/>
                        </a:rPr>
                        <m:t>𝑐</m:t>
                      </m:r>
                      <m:r>
                        <a:rPr lang="fr-FR" sz="4200" i="1" dirty="0">
                          <a:latin typeface="Cambria Math" panose="02040503050406030204" pitchFamily="18" charset="0"/>
                        </a:rPr>
                        <m:t>}</m:t>
                      </m:r>
                    </m:oMath>
                  </m:oMathPara>
                </a14:m>
                <a:endParaRPr lang="fr-FR" sz="4200" dirty="0">
                  <a:latin typeface="+mn-lt"/>
                </a:endParaRPr>
              </a:p>
            </p:txBody>
          </p:sp>
        </mc:Choice>
        <mc:Fallback xmlns="">
          <p:sp>
            <p:nvSpPr>
              <p:cNvPr id="4" name="TextBox 3">
                <a:extLst>
                  <a:ext uri="{FF2B5EF4-FFF2-40B4-BE49-F238E27FC236}">
                    <a16:creationId xmlns:a16="http://schemas.microsoft.com/office/drawing/2014/main" id="{34ADEFDA-FA29-401A-8E49-1393D31B5599}"/>
                  </a:ext>
                </a:extLst>
              </p:cNvPr>
              <p:cNvSpPr txBox="1">
                <a:spLocks noRot="1" noChangeAspect="1" noMove="1" noResize="1" noEditPoints="1" noAdjustHandles="1" noChangeArrowheads="1" noChangeShapeType="1" noTextEdit="1"/>
              </p:cNvSpPr>
              <p:nvPr/>
            </p:nvSpPr>
            <p:spPr>
              <a:xfrm>
                <a:off x="1522927" y="3916863"/>
                <a:ext cx="20381110" cy="7330467"/>
              </a:xfrm>
              <a:prstGeom prst="rect">
                <a:avLst/>
              </a:prstGeom>
              <a:blipFill>
                <a:blip r:embed="rId4"/>
                <a:stretch>
                  <a:fillRect/>
                </a:stretch>
              </a:blipFill>
              <a:ln w="12700" cap="flat">
                <a:noFill/>
                <a:miter lim="400000"/>
              </a:ln>
              <a:effectLst/>
            </p:spPr>
            <p:txBody>
              <a:bodyPr/>
              <a:lstStyle/>
              <a:p>
                <a:r>
                  <a:rPr lang="en-CM">
                    <a:noFill/>
                  </a:rPr>
                  <a:t> </a:t>
                </a:r>
              </a:p>
            </p:txBody>
          </p:sp>
        </mc:Fallback>
      </mc:AlternateContent>
      <p:sp>
        <p:nvSpPr>
          <p:cNvPr id="12" name="Очень крутой заголовок…">
            <a:extLst>
              <a:ext uri="{FF2B5EF4-FFF2-40B4-BE49-F238E27FC236}">
                <a16:creationId xmlns:a16="http://schemas.microsoft.com/office/drawing/2014/main" id="{D3437D6B-042A-4000-BBA7-56947DD0EEE7}"/>
              </a:ext>
            </a:extLst>
          </p:cNvPr>
          <p:cNvSpPr txBox="1"/>
          <p:nvPr/>
        </p:nvSpPr>
        <p:spPr>
          <a:xfrm>
            <a:off x="1211199" y="236663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PROBLEM DESCRIPTION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ADB15CC3-E5E6-4002-88A1-F59FB4D1EA13}"/>
              </a:ext>
            </a:extLst>
          </p:cNvPr>
          <p:cNvSpPr>
            <a:spLocks noGrp="1"/>
          </p:cNvSpPr>
          <p:nvPr>
            <p:ph type="sldNum" sz="quarter" idx="2"/>
          </p:nvPr>
        </p:nvSpPr>
        <p:spPr/>
        <p:txBody>
          <a:bodyPr/>
          <a:lstStyle/>
          <a:p>
            <a:fld id="{86CB4B4D-7CA3-9044-876B-883B54F8677D}" type="slidenum">
              <a:rPr lang="en-CM" smtClean="0"/>
              <a:t>7</a:t>
            </a:fld>
            <a:endParaRPr lang="en-CM"/>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E4A355-E464-49E5-B91A-577079FAB6BC}"/>
                  </a:ext>
                </a:extLst>
              </p:cNvPr>
              <p:cNvSpPr txBox="1"/>
              <p:nvPr/>
            </p:nvSpPr>
            <p:spPr>
              <a:xfrm>
                <a:off x="1818691" y="6214325"/>
                <a:ext cx="8535474" cy="10014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fontAlgn="t"/>
                <a14:m>
                  <m:oMath xmlns:m="http://schemas.openxmlformats.org/officeDocument/2006/math">
                    <m:func>
                      <m:funcPr>
                        <m:ctrlPr>
                          <a:rPr lang="en-CM" i="1" smtClean="0">
                            <a:latin typeface="Cambria Math" panose="02040503050406030204" pitchFamily="18" charset="0"/>
                          </a:rPr>
                        </m:ctrlPr>
                      </m:funcPr>
                      <m:fName>
                        <m:r>
                          <a:rPr lang="en-US" b="0" i="1" smtClean="0">
                            <a:latin typeface="Cambria Math" panose="02040503050406030204" pitchFamily="18" charset="0"/>
                          </a:rPr>
                          <m:t> </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e>
                            </m:nary>
                            <m:r>
                              <a:rPr lang="en-US" b="0" i="1" smtClean="0">
                                <a:latin typeface="Cambria Math" panose="02040503050406030204" pitchFamily="18" charset="0"/>
                              </a:rPr>
                              <m:t> </m:t>
                            </m:r>
                            <m:r>
                              <a:rPr lang="en-US" b="0" i="1" smtClean="0">
                                <a:latin typeface="Cambria Math" panose="02040503050406030204" pitchFamily="18" charset="0"/>
                              </a:rPr>
                              <m:t>𝑠𝑢𝑏𝑗𝑒𝑐𝑡</m:t>
                            </m:r>
                            <m:r>
                              <a:rPr lang="en-US" b="0" i="1" smtClean="0">
                                <a:latin typeface="Cambria Math" panose="02040503050406030204" pitchFamily="18" charset="0"/>
                              </a:rPr>
                              <m:t> </m:t>
                            </m:r>
                            <m:r>
                              <a:rPr lang="en-US" b="0" i="1" smtClean="0">
                                <a:latin typeface="Cambria Math" panose="02040503050406030204" pitchFamily="18" charset="0"/>
                              </a:rPr>
                              <m:t>𝑡𝑜</m:t>
                            </m:r>
                          </m:e>
                        </m:func>
                      </m:e>
                    </m:func>
                    <m:r>
                      <a:rPr lang="en-US" b="0" i="1" smtClean="0">
                        <a:latin typeface="Cambria Math" panose="02040503050406030204" pitchFamily="18" charset="0"/>
                      </a:rPr>
                      <m:t> </m:t>
                    </m:r>
                  </m:oMath>
                </a14:m>
                <a:r>
                  <a:rPr lang="en-US" dirty="0"/>
                  <a:t>   </a:t>
                </a:r>
                <a:endParaRPr lang="en-CM" dirty="0"/>
              </a:p>
            </p:txBody>
          </p:sp>
        </mc:Choice>
        <mc:Fallback xmlns="">
          <p:sp>
            <p:nvSpPr>
              <p:cNvPr id="4" name="TextBox 3">
                <a:extLst>
                  <a:ext uri="{FF2B5EF4-FFF2-40B4-BE49-F238E27FC236}">
                    <a16:creationId xmlns:a16="http://schemas.microsoft.com/office/drawing/2014/main" id="{57E4A355-E464-49E5-B91A-577079FAB6BC}"/>
                  </a:ext>
                </a:extLst>
              </p:cNvPr>
              <p:cNvSpPr txBox="1">
                <a:spLocks noRot="1" noChangeAspect="1" noMove="1" noResize="1" noEditPoints="1" noAdjustHandles="1" noChangeArrowheads="1" noChangeShapeType="1" noTextEdit="1"/>
              </p:cNvSpPr>
              <p:nvPr/>
            </p:nvSpPr>
            <p:spPr>
              <a:xfrm>
                <a:off x="1818691" y="6214325"/>
                <a:ext cx="8535474" cy="1001427"/>
              </a:xfrm>
              <a:prstGeom prst="rect">
                <a:avLst/>
              </a:prstGeom>
              <a:blipFill>
                <a:blip r:embed="rId4"/>
                <a:stretch>
                  <a:fillRect/>
                </a:stretch>
              </a:blipFill>
              <a:ln w="12700" cap="flat">
                <a:noFill/>
                <a:miter lim="400000"/>
              </a:ln>
              <a:effectLst/>
            </p:spPr>
            <p:txBody>
              <a:bodyPr/>
              <a:lstStyle/>
              <a:p>
                <a:r>
                  <a:rPr lang="en-CM">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773EAB-226E-4D0E-97BA-D87328CDDA9F}"/>
                  </a:ext>
                </a:extLst>
              </p:cNvPr>
              <p:cNvSpPr txBox="1"/>
              <p:nvPr/>
            </p:nvSpPr>
            <p:spPr>
              <a:xfrm>
                <a:off x="0" y="5653772"/>
                <a:ext cx="25367573" cy="6484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fontAlgn="t"/>
                <a14:m>
                  <m:oMathPara xmlns:m="http://schemas.openxmlformats.org/officeDocument/2006/math">
                    <m:oMathParaPr>
                      <m:jc m:val="centerGroup"/>
                    </m:oMathParaPr>
                    <m:oMath xmlns:m="http://schemas.openxmlformats.org/officeDocument/2006/math">
                      <m:nary>
                        <m:naryPr>
                          <m:chr m:val="∑"/>
                          <m:limLoc m:val="undOvr"/>
                          <m:supHide m:val="on"/>
                          <m:ctrlPr>
                            <a:rPr lang="en-CM" i="1" smtClean="0">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sSub>
                            <m:sSubPr>
                              <m:ctrlPr>
                                <a:rPr lang="en-CM"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e>
                      </m:nary>
                    </m:oMath>
                  </m:oMathPara>
                </a14:m>
                <a:endParaRPr lang="en-US" i="1" dirty="0">
                  <a:latin typeface="Cambria Math" panose="02040503050406030204" pitchFamily="18" charset="0"/>
                </a:endParaRPr>
              </a:p>
              <a:p>
                <a:pPr algn="l" fontAlgn="t"/>
                <a14:m>
                  <m:oMathPara xmlns:m="http://schemas.openxmlformats.org/officeDocument/2006/math">
                    <m:oMathParaPr>
                      <m:jc m:val="centerGroup"/>
                    </m:oMathParaPr>
                    <m:oMath xmlns:m="http://schemas.openxmlformats.org/officeDocument/2006/math">
                      <m:nary>
                        <m:naryPr>
                          <m:chr m:val="∑"/>
                          <m:limLoc m:val="undOvr"/>
                          <m:supHide m:val="on"/>
                          <m:ctrlPr>
                            <a:rPr lang="en-CM"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sSub>
                            <m:sSubPr>
                              <m:ctrlPr>
                                <a:rPr lang="en-CM"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e>
                      </m:nary>
                    </m:oMath>
                  </m:oMathPara>
                </a14:m>
                <a:endParaRPr lang="en-CM" dirty="0"/>
              </a:p>
              <a:p>
                <a:pPr algn="l" fontAlgn="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sSub>
                        <m:sSubPr>
                          <m:ctrlPr>
                            <a:rPr lang="en-CM"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=1→</m:t>
                      </m:r>
                      <m:sSub>
                        <m:sSubPr>
                          <m:ctrlPr>
                            <a:rPr lang="en-CM"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CM"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CM"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≠0,</m:t>
                      </m:r>
                      <m:r>
                        <a:rPr lang="en-US" i="1">
                          <a:latin typeface="Cambria Math" panose="02040503050406030204" pitchFamily="18" charset="0"/>
                        </a:rPr>
                        <m:t>𝑖</m:t>
                      </m:r>
                      <m:r>
                        <a:rPr lang="en-US" i="1">
                          <a:latin typeface="Cambria Math" panose="02040503050406030204" pitchFamily="18" charset="0"/>
                        </a:rPr>
                        <m:t>≠0</m:t>
                      </m:r>
                    </m:oMath>
                  </m:oMathPara>
                </a14:m>
                <a:endParaRPr lang="en-CM" dirty="0"/>
              </a:p>
              <a:p>
                <a:pPr algn="l" fontAlgn="t"/>
                <a14:m>
                  <m:oMathPara xmlns:m="http://schemas.openxmlformats.org/officeDocument/2006/math">
                    <m:oMathParaPr>
                      <m:jc m:val="centerGroup"/>
                    </m:oMathParaPr>
                    <m:oMath xmlns:m="http://schemas.openxmlformats.org/officeDocument/2006/math">
                      <m:sSub>
                        <m:sSubPr>
                          <m:ctrlPr>
                            <a:rPr lang="en-CM"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CM"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oMath>
                  </m:oMathPara>
                </a14:m>
                <a:endParaRPr lang="en-CM" dirty="0"/>
              </a:p>
              <a:p>
                <a:pPr algn="l" fontAlgn="t"/>
                <a14:m>
                  <m:oMathPara xmlns:m="http://schemas.openxmlformats.org/officeDocument/2006/math">
                    <m:oMathParaPr>
                      <m:jc m:val="centerGroup"/>
                    </m:oMathParaPr>
                    <m:oMath xmlns:m="http://schemas.openxmlformats.org/officeDocument/2006/math">
                      <m:sSub>
                        <m:sSubPr>
                          <m:ctrlPr>
                            <a:rPr lang="en-CM"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CM" i="1">
                              <a:latin typeface="Cambria Math" panose="02040503050406030204" pitchFamily="18" charset="0"/>
                            </a:rPr>
                          </m:ctrlPr>
                        </m:dPr>
                        <m:e>
                          <m:r>
                            <a:rPr lang="en-US" i="1">
                              <a:latin typeface="Cambria Math" panose="02040503050406030204" pitchFamily="18" charset="0"/>
                            </a:rPr>
                            <m:t>0,1</m:t>
                          </m:r>
                        </m:e>
                      </m:d>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𝐴</m:t>
                      </m:r>
                    </m:oMath>
                  </m:oMathPara>
                </a14:m>
                <a:endParaRPr lang="en-CM" dirty="0"/>
              </a:p>
            </p:txBody>
          </p:sp>
        </mc:Choice>
        <mc:Fallback xmlns="">
          <p:sp>
            <p:nvSpPr>
              <p:cNvPr id="5" name="TextBox 4">
                <a:extLst>
                  <a:ext uri="{FF2B5EF4-FFF2-40B4-BE49-F238E27FC236}">
                    <a16:creationId xmlns:a16="http://schemas.microsoft.com/office/drawing/2014/main" id="{08773EAB-226E-4D0E-97BA-D87328CDDA9F}"/>
                  </a:ext>
                </a:extLst>
              </p:cNvPr>
              <p:cNvSpPr txBox="1">
                <a:spLocks noRot="1" noChangeAspect="1" noMove="1" noResize="1" noEditPoints="1" noAdjustHandles="1" noChangeArrowheads="1" noChangeShapeType="1" noTextEdit="1"/>
              </p:cNvSpPr>
              <p:nvPr/>
            </p:nvSpPr>
            <p:spPr>
              <a:xfrm>
                <a:off x="0" y="5653772"/>
                <a:ext cx="25367573" cy="6484595"/>
              </a:xfrm>
              <a:prstGeom prst="rect">
                <a:avLst/>
              </a:prstGeom>
              <a:blipFill>
                <a:blip r:embed="rId5"/>
                <a:stretch>
                  <a:fillRect/>
                </a:stretch>
              </a:blipFill>
              <a:ln w="12700" cap="flat">
                <a:noFill/>
                <a:miter lim="400000"/>
              </a:ln>
              <a:effectLst/>
            </p:spPr>
            <p:txBody>
              <a:bodyPr/>
              <a:lstStyle/>
              <a:p>
                <a:r>
                  <a:rPr lang="en-CM">
                    <a:noFill/>
                  </a:rPr>
                  <a:t> </a:t>
                </a:r>
              </a:p>
            </p:txBody>
          </p:sp>
        </mc:Fallback>
      </mc:AlternateContent>
      <p:sp>
        <p:nvSpPr>
          <p:cNvPr id="10" name="Очень крутой заголовок…">
            <a:extLst>
              <a:ext uri="{FF2B5EF4-FFF2-40B4-BE49-F238E27FC236}">
                <a16:creationId xmlns:a16="http://schemas.microsoft.com/office/drawing/2014/main" id="{2488DCD9-F164-4C99-820E-69DBF8E34953}"/>
              </a:ext>
            </a:extLst>
          </p:cNvPr>
          <p:cNvSpPr txBox="1"/>
          <p:nvPr/>
        </p:nvSpPr>
        <p:spPr>
          <a:xfrm>
            <a:off x="1211199" y="236663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PROBLEM DESCRIPTION</a:t>
            </a:r>
          </a:p>
        </p:txBody>
      </p:sp>
      <p:sp>
        <p:nvSpPr>
          <p:cNvPr id="6" name="Rectangle 5">
            <a:extLst>
              <a:ext uri="{FF2B5EF4-FFF2-40B4-BE49-F238E27FC236}">
                <a16:creationId xmlns:a16="http://schemas.microsoft.com/office/drawing/2014/main" id="{EED94982-630B-482E-8DC6-797FAADDE1DB}"/>
              </a:ext>
            </a:extLst>
          </p:cNvPr>
          <p:cNvSpPr/>
          <p:nvPr/>
        </p:nvSpPr>
        <p:spPr>
          <a:xfrm>
            <a:off x="1211199" y="4305044"/>
            <a:ext cx="21961603" cy="861774"/>
          </a:xfrm>
          <a:prstGeom prst="rect">
            <a:avLst/>
          </a:prstGeom>
        </p:spPr>
        <p:txBody>
          <a:bodyPr wrap="square">
            <a:spAutoFit/>
          </a:bodyPr>
          <a:lstStyle/>
          <a:p>
            <a:pPr algn="l"/>
            <a:r>
              <a:rPr lang="en-US" dirty="0"/>
              <a:t>Once we have partitioned, we are remained with a conventional TSP problem.</a:t>
            </a:r>
            <a:endParaRPr lang="en-CM" dirty="0"/>
          </a:p>
        </p:txBody>
      </p:sp>
    </p:spTree>
    <p:extLst>
      <p:ext uri="{BB962C8B-B14F-4D97-AF65-F5344CB8AC3E}">
        <p14:creationId xmlns:p14="http://schemas.microsoft.com/office/powerpoint/2010/main" val="8871351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7"/>
            <a:ext cx="21489606" cy="13148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METHODOLOGY</a:t>
            </a:r>
          </a:p>
        </p:txBody>
      </p:sp>
      <p:sp>
        <p:nvSpPr>
          <p:cNvPr id="95" name="Заголовок основного текста"/>
          <p:cNvSpPr txBox="1"/>
          <p:nvPr/>
        </p:nvSpPr>
        <p:spPr>
          <a:xfrm>
            <a:off x="1211199" y="4287685"/>
            <a:ext cx="21506374" cy="3443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CM" dirty="0"/>
              <a:t>Step </a:t>
            </a:r>
            <a:r>
              <a:rPr lang="en-US" dirty="0"/>
              <a:t>1</a:t>
            </a:r>
            <a:r>
              <a:rPr lang="en-CM" dirty="0"/>
              <a:t>: </a:t>
            </a:r>
            <a:r>
              <a:rPr lang="en-CM" b="0" dirty="0"/>
              <a:t>Assign all customers to their nearest depot.</a:t>
            </a:r>
            <a:endParaRPr lang="en-US" b="0" dirty="0"/>
          </a:p>
          <a:p>
            <a:endParaRPr lang="en-CM" sz="1600" b="0" dirty="0"/>
          </a:p>
          <a:p>
            <a:r>
              <a:rPr lang="en-CM" dirty="0"/>
              <a:t>Step </a:t>
            </a:r>
            <a:r>
              <a:rPr lang="en-US" dirty="0"/>
              <a:t>2</a:t>
            </a:r>
            <a:r>
              <a:rPr lang="en-CM" dirty="0"/>
              <a:t>: </a:t>
            </a:r>
            <a:r>
              <a:rPr lang="en-CM" b="0" dirty="0"/>
              <a:t>Generate a GVRP route for each depot and associated customers as follows.</a:t>
            </a:r>
          </a:p>
          <a:p>
            <a:pPr lvl="0"/>
            <a:r>
              <a:rPr lang="en-US" dirty="0"/>
              <a:t>	</a:t>
            </a:r>
            <a:r>
              <a:rPr lang="en-CM" dirty="0"/>
              <a:t>Step </a:t>
            </a:r>
            <a:r>
              <a:rPr lang="en-US" dirty="0"/>
              <a:t>2</a:t>
            </a:r>
            <a:r>
              <a:rPr lang="en-CM" dirty="0"/>
              <a:t>.1: </a:t>
            </a:r>
            <a:r>
              <a:rPr lang="en-CM" b="0" dirty="0"/>
              <a:t>Generate GVRP routes based on nearest neighbour criteria (NNC</a:t>
            </a:r>
            <a:r>
              <a:rPr lang="en-US" b="0" dirty="0"/>
              <a:t>)</a:t>
            </a:r>
            <a:r>
              <a:rPr lang="en-CM" b="0" dirty="0"/>
              <a:t>.</a:t>
            </a:r>
          </a:p>
          <a:p>
            <a:pPr lvl="0"/>
            <a:r>
              <a:rPr lang="en-US" dirty="0"/>
              <a:t>	</a:t>
            </a:r>
            <a:r>
              <a:rPr lang="en-CM" dirty="0"/>
              <a:t>Step </a:t>
            </a:r>
            <a:r>
              <a:rPr lang="en-US" dirty="0"/>
              <a:t>2</a:t>
            </a:r>
            <a:r>
              <a:rPr lang="en-CM" dirty="0"/>
              <a:t>.</a:t>
            </a:r>
            <a:r>
              <a:rPr lang="en-US" dirty="0"/>
              <a:t>2</a:t>
            </a:r>
            <a:r>
              <a:rPr lang="en-CM" dirty="0"/>
              <a:t>: </a:t>
            </a:r>
            <a:r>
              <a:rPr lang="en-CM" b="0" dirty="0"/>
              <a:t>Generate TSP routes from the GVRP routes for each depot.</a:t>
            </a: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Slide Number Placeholder 1">
            <a:extLst>
              <a:ext uri="{FF2B5EF4-FFF2-40B4-BE49-F238E27FC236}">
                <a16:creationId xmlns:a16="http://schemas.microsoft.com/office/drawing/2014/main" id="{AFBBBAAA-08C2-4BCE-B9D8-06111907BC58}"/>
              </a:ext>
            </a:extLst>
          </p:cNvPr>
          <p:cNvSpPr>
            <a:spLocks noGrp="1"/>
          </p:cNvSpPr>
          <p:nvPr>
            <p:ph type="sldNum" sz="quarter" idx="2"/>
          </p:nvPr>
        </p:nvSpPr>
        <p:spPr/>
        <p:txBody>
          <a:bodyPr/>
          <a:lstStyle/>
          <a:p>
            <a:fld id="{86CB4B4D-7CA3-9044-876B-883B54F8677D}" type="slidenum">
              <a:rPr lang="en-CM" smtClean="0"/>
              <a:t>8</a:t>
            </a:fld>
            <a:endParaRPr lang="en-CM"/>
          </a:p>
        </p:txBody>
      </p:sp>
    </p:spTree>
    <p:extLst>
      <p:ext uri="{BB962C8B-B14F-4D97-AF65-F5344CB8AC3E}">
        <p14:creationId xmlns:p14="http://schemas.microsoft.com/office/powerpoint/2010/main" val="4424091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6" name="Очень крутой заголовок…"/>
              <p:cNvSpPr txBox="1"/>
              <p:nvPr/>
            </p:nvSpPr>
            <p:spPr>
              <a:xfrm>
                <a:off x="1211199" y="3963281"/>
                <a:ext cx="8912515" cy="732124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a:lstStyle/>
              <a:p>
                <a:pPr marL="571500" indent="-571500" algn="l">
                  <a:buFont typeface="Arial" panose="020B0604020202020204" pitchFamily="34" charset="0"/>
                  <a:buChar char="•"/>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2 Depots (Green dots)</a:t>
                </a:r>
              </a:p>
              <a:p>
                <a:pPr marL="571500" indent="-571500" algn="l">
                  <a:buFont typeface="Arial" panose="020B0604020202020204" pitchFamily="34" charset="0"/>
                  <a:buChar char="•"/>
                  <a:defRPr sz="3000">
                    <a:solidFill>
                      <a:srgbClr val="253957"/>
                    </a:solidFill>
                    <a:latin typeface="+mn-lt"/>
                    <a:ea typeface="+mn-ea"/>
                    <a:cs typeface="+mn-cs"/>
                    <a:sym typeface="Arial Narrow"/>
                  </a:defRPr>
                </a:pPr>
                <a:r>
                  <a:rPr lang="en-US" sz="4200" dirty="0">
                    <a:latin typeface="Arial Narrow" charset="0"/>
                    <a:ea typeface="Arial Narrow" charset="0"/>
                    <a:cs typeface="Arial Narrow" charset="0"/>
                  </a:rPr>
                  <a:t>25 Clients (Blue dots)</a:t>
                </a:r>
              </a:p>
              <a:p>
                <a:pPr marL="571500" indent="-571500" algn="l">
                  <a:buFont typeface="Arial" panose="020B0604020202020204" pitchFamily="34" charset="0"/>
                  <a:buChar char="•"/>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a:p>
                <a:pPr algn="l">
                  <a:defRPr sz="3000">
                    <a:solidFill>
                      <a:srgbClr val="253957"/>
                    </a:solidFill>
                    <a:latin typeface="+mn-lt"/>
                    <a:ea typeface="+mn-ea"/>
                    <a:cs typeface="+mn-cs"/>
                    <a:sym typeface="Arial Narrow"/>
                  </a:defRPr>
                </a:pPr>
                <a:r>
                  <a:rPr lang="en-US" sz="4200" dirty="0">
                    <a:solidFill>
                      <a:srgbClr val="253957"/>
                    </a:solidFill>
                    <a:sym typeface="Arial Narrow"/>
                  </a:rPr>
                  <a:t>Cluster customers into two or more subsets  </a:t>
                </a:r>
                <a14:m>
                  <m:oMath xmlns:m="http://schemas.openxmlformats.org/officeDocument/2006/math">
                    <m:sSub>
                      <m:sSubPr>
                        <m:ctrlPr>
                          <a:rPr lang="en-CM" sz="4200" i="1">
                            <a:solidFill>
                              <a:srgbClr val="253957"/>
                            </a:solidFill>
                            <a:latin typeface="Cambria Math" panose="02040503050406030204" pitchFamily="18" charset="0"/>
                            <a:sym typeface="Arial Narrow"/>
                          </a:rPr>
                        </m:ctrlPr>
                      </m:sSubPr>
                      <m:e>
                        <m:r>
                          <a:rPr lang="en-US" sz="4200" i="1">
                            <a:solidFill>
                              <a:srgbClr val="253957"/>
                            </a:solidFill>
                            <a:latin typeface="Cambria Math" panose="02040503050406030204" pitchFamily="18" charset="0"/>
                            <a:sym typeface="Arial Narrow"/>
                          </a:rPr>
                          <m:t>𝑁</m:t>
                        </m:r>
                      </m:e>
                      <m:sub>
                        <m:r>
                          <a:rPr lang="en-US" sz="4200" i="1">
                            <a:solidFill>
                              <a:srgbClr val="253957"/>
                            </a:solidFill>
                            <a:latin typeface="Cambria Math" panose="02040503050406030204" pitchFamily="18" charset="0"/>
                            <a:sym typeface="Arial Narrow"/>
                          </a:rPr>
                          <m:t>1</m:t>
                        </m:r>
                      </m:sub>
                    </m:sSub>
                    <m:r>
                      <a:rPr lang="en-US" sz="4200" i="1">
                        <a:solidFill>
                          <a:srgbClr val="253957"/>
                        </a:solidFill>
                        <a:latin typeface="Cambria Math" panose="02040503050406030204" pitchFamily="18" charset="0"/>
                        <a:sym typeface="Arial Narrow"/>
                      </a:rPr>
                      <m:t> ,  </m:t>
                    </m:r>
                    <m:sSub>
                      <m:sSubPr>
                        <m:ctrlPr>
                          <a:rPr lang="en-CM" sz="4200" i="1">
                            <a:solidFill>
                              <a:srgbClr val="253957"/>
                            </a:solidFill>
                            <a:latin typeface="Cambria Math" panose="02040503050406030204" pitchFamily="18" charset="0"/>
                            <a:sym typeface="Arial Narrow"/>
                          </a:rPr>
                        </m:ctrlPr>
                      </m:sSubPr>
                      <m:e>
                        <m:r>
                          <a:rPr lang="en-US" sz="4200" i="1">
                            <a:solidFill>
                              <a:srgbClr val="253957"/>
                            </a:solidFill>
                            <a:latin typeface="Cambria Math" panose="02040503050406030204" pitchFamily="18" charset="0"/>
                            <a:sym typeface="Arial Narrow"/>
                          </a:rPr>
                          <m:t>𝑁</m:t>
                        </m:r>
                      </m:e>
                      <m:sub>
                        <m:r>
                          <a:rPr lang="en-US" sz="4200" i="1">
                            <a:solidFill>
                              <a:srgbClr val="253957"/>
                            </a:solidFill>
                            <a:latin typeface="Cambria Math" panose="02040503050406030204" pitchFamily="18" charset="0"/>
                            <a:sym typeface="Arial Narrow"/>
                          </a:rPr>
                          <m:t>2</m:t>
                        </m:r>
                      </m:sub>
                    </m:sSub>
                    <m:r>
                      <a:rPr lang="en-US" sz="4200" i="1">
                        <a:solidFill>
                          <a:srgbClr val="253957"/>
                        </a:solidFill>
                        <a:latin typeface="Cambria Math" panose="02040503050406030204" pitchFamily="18" charset="0"/>
                        <a:sym typeface="Arial Narrow"/>
                      </a:rPr>
                      <m:t> , …, </m:t>
                    </m:r>
                    <m:sSub>
                      <m:sSubPr>
                        <m:ctrlPr>
                          <a:rPr lang="en-CM" sz="4200" i="1">
                            <a:solidFill>
                              <a:srgbClr val="253957"/>
                            </a:solidFill>
                            <a:latin typeface="Cambria Math" panose="02040503050406030204" pitchFamily="18" charset="0"/>
                            <a:sym typeface="Arial Narrow"/>
                          </a:rPr>
                        </m:ctrlPr>
                      </m:sSubPr>
                      <m:e>
                        <m:r>
                          <a:rPr lang="en-US" sz="4200" i="1">
                            <a:solidFill>
                              <a:srgbClr val="253957"/>
                            </a:solidFill>
                            <a:latin typeface="Cambria Math" panose="02040503050406030204" pitchFamily="18" charset="0"/>
                            <a:sym typeface="Arial Narrow"/>
                          </a:rPr>
                          <m:t>𝑁</m:t>
                        </m:r>
                      </m:e>
                      <m:sub>
                        <m:r>
                          <a:rPr lang="en-US" sz="4200" i="1">
                            <a:solidFill>
                              <a:srgbClr val="253957"/>
                            </a:solidFill>
                            <a:latin typeface="Cambria Math" panose="02040503050406030204" pitchFamily="18" charset="0"/>
                            <a:sym typeface="Arial Narrow"/>
                          </a:rPr>
                          <m:t>𝑛</m:t>
                        </m:r>
                      </m:sub>
                    </m:sSub>
                  </m:oMath>
                </a14:m>
                <a:r>
                  <a:rPr lang="en-US" sz="4200" dirty="0">
                    <a:solidFill>
                      <a:srgbClr val="253957"/>
                    </a:solidFill>
                    <a:sym typeface="Arial Narrow"/>
                  </a:rPr>
                  <a:t>  such that a given client is as close as possible to a depot. This is done by taking the minimum of the respective the Euclidean distances of customers from the depots</a:t>
                </a:r>
                <a:endParaRPr lang="en-CM" sz="4200" dirty="0"/>
              </a:p>
              <a:p>
                <a:pPr marL="571500" indent="-571500" algn="l">
                  <a:buFont typeface="Arial" panose="020B0604020202020204" pitchFamily="34" charset="0"/>
                  <a:buChar char="•"/>
                  <a:defRPr sz="3000">
                    <a:solidFill>
                      <a:srgbClr val="253957"/>
                    </a:solidFill>
                    <a:latin typeface="+mn-lt"/>
                    <a:ea typeface="+mn-ea"/>
                    <a:cs typeface="+mn-cs"/>
                    <a:sym typeface="Arial Narrow"/>
                  </a:defRPr>
                </a:pPr>
                <a:endParaRPr lang="en-US" sz="4200" dirty="0">
                  <a:latin typeface="Arial Narrow" charset="0"/>
                  <a:ea typeface="Arial Narrow" charset="0"/>
                  <a:cs typeface="Arial Narrow" charset="0"/>
                </a:endParaRPr>
              </a:p>
            </p:txBody>
          </p:sp>
        </mc:Choice>
        <mc:Fallback xmlns="">
          <p:sp>
            <p:nvSpPr>
              <p:cNvPr id="66" name="Очень крутой заголовок…"/>
              <p:cNvSpPr txBox="1">
                <a:spLocks noRot="1" noChangeAspect="1" noMove="1" noResize="1" noEditPoints="1" noAdjustHandles="1" noChangeArrowheads="1" noChangeShapeType="1" noTextEdit="1"/>
              </p:cNvSpPr>
              <p:nvPr/>
            </p:nvSpPr>
            <p:spPr>
              <a:xfrm>
                <a:off x="1211199" y="3963281"/>
                <a:ext cx="8912515" cy="7321246"/>
              </a:xfrm>
              <a:prstGeom prst="rect">
                <a:avLst/>
              </a:prstGeom>
              <a:blipFill>
                <a:blip r:embed="rId3"/>
                <a:stretch>
                  <a:fillRect l="-2873" t="-1332" r="-2120"/>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CM">
                    <a:noFill/>
                  </a:rPr>
                  <a:t> </a:t>
                </a:r>
              </a:p>
            </p:txBody>
          </p:sp>
        </mc:Fallback>
      </mc:AlternateContent>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en-US" b="1" dirty="0"/>
              <a:t>Multi-Depot Green Vehicle Routing Problem</a:t>
            </a:r>
          </a:p>
        </p:txBody>
      </p:sp>
      <p:pic>
        <p:nvPicPr>
          <p:cNvPr id="9" name="Изображение" descr="Изображение"/>
          <p:cNvPicPr>
            <a:picLocks noChangeAspect="1"/>
          </p:cNvPicPr>
          <p:nvPr/>
        </p:nvPicPr>
        <p:blipFill>
          <a:blip r:embed="rId4"/>
          <a:stretch>
            <a:fillRect/>
          </a:stretch>
        </p:blipFill>
        <p:spPr>
          <a:xfrm>
            <a:off x="1211199" y="620465"/>
            <a:ext cx="1214985" cy="1214985"/>
          </a:xfrm>
          <a:prstGeom prst="rect">
            <a:avLst/>
          </a:prstGeom>
          <a:ln w="12700">
            <a:miter lim="400000"/>
          </a:ln>
        </p:spPr>
      </p:pic>
      <p:pic>
        <p:nvPicPr>
          <p:cNvPr id="10" name="Picture 9">
            <a:extLst>
              <a:ext uri="{FF2B5EF4-FFF2-40B4-BE49-F238E27FC236}">
                <a16:creationId xmlns:a16="http://schemas.microsoft.com/office/drawing/2014/main" id="{68613B42-F847-4E45-A66D-21B688A11FA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38743" y="2431473"/>
            <a:ext cx="11341873" cy="9325081"/>
          </a:xfrm>
          <a:prstGeom prst="rect">
            <a:avLst/>
          </a:prstGeom>
          <a:noFill/>
          <a:ln>
            <a:noFill/>
          </a:ln>
        </p:spPr>
      </p:pic>
      <p:sp>
        <p:nvSpPr>
          <p:cNvPr id="2" name="Slide Number Placeholder 1">
            <a:extLst>
              <a:ext uri="{FF2B5EF4-FFF2-40B4-BE49-F238E27FC236}">
                <a16:creationId xmlns:a16="http://schemas.microsoft.com/office/drawing/2014/main" id="{3A3BF7A8-B6A0-4E7D-9244-87C0A8418B17}"/>
              </a:ext>
            </a:extLst>
          </p:cNvPr>
          <p:cNvSpPr>
            <a:spLocks noGrp="1"/>
          </p:cNvSpPr>
          <p:nvPr>
            <p:ph type="sldNum" sz="quarter" idx="2"/>
          </p:nvPr>
        </p:nvSpPr>
        <p:spPr/>
        <p:txBody>
          <a:bodyPr/>
          <a:lstStyle/>
          <a:p>
            <a:fld id="{86CB4B4D-7CA3-9044-876B-883B54F8677D}" type="slidenum">
              <a:rPr lang="en-CM" smtClean="0"/>
              <a:t>9</a:t>
            </a:fld>
            <a:endParaRPr lang="en-CM"/>
          </a:p>
        </p:txBody>
      </p:sp>
      <p:sp>
        <p:nvSpPr>
          <p:cNvPr id="11" name="Очень крутой заголовок…">
            <a:extLst>
              <a:ext uri="{FF2B5EF4-FFF2-40B4-BE49-F238E27FC236}">
                <a16:creationId xmlns:a16="http://schemas.microsoft.com/office/drawing/2014/main" id="{AC50AD0E-5D03-4F65-9BB7-0712081973B9}"/>
              </a:ext>
            </a:extLst>
          </p:cNvPr>
          <p:cNvSpPr txBox="1"/>
          <p:nvPr/>
        </p:nvSpPr>
        <p:spPr>
          <a:xfrm>
            <a:off x="1191011" y="2431473"/>
            <a:ext cx="21489606" cy="13148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scenario</a:t>
            </a:r>
          </a:p>
        </p:txBody>
      </p:sp>
      <p:sp>
        <p:nvSpPr>
          <p:cNvPr id="12" name="Rectangle 11">
            <a:extLst>
              <a:ext uri="{FF2B5EF4-FFF2-40B4-BE49-F238E27FC236}">
                <a16:creationId xmlns:a16="http://schemas.microsoft.com/office/drawing/2014/main" id="{D8003168-D40C-450D-AF68-A01D88363528}"/>
              </a:ext>
            </a:extLst>
          </p:cNvPr>
          <p:cNvSpPr/>
          <p:nvPr/>
        </p:nvSpPr>
        <p:spPr>
          <a:xfrm>
            <a:off x="14870562" y="11756554"/>
            <a:ext cx="4302781" cy="738664"/>
          </a:xfrm>
          <a:prstGeom prst="rect">
            <a:avLst/>
          </a:prstGeom>
        </p:spPr>
        <p:txBody>
          <a:bodyPr wrap="none">
            <a:spAutoFit/>
          </a:bodyPr>
          <a:lstStyle/>
          <a:p>
            <a:r>
              <a:rPr lang="en-US" sz="4200" b="1" dirty="0">
                <a:solidFill>
                  <a:srgbClr val="253957"/>
                </a:solidFill>
                <a:sym typeface="Arial Narrow"/>
              </a:rPr>
              <a:t>Random Schema </a:t>
            </a:r>
            <a:endParaRPr lang="en-CM" b="1" dirty="0"/>
          </a:p>
        </p:txBody>
      </p:sp>
    </p:spTree>
    <p:extLst>
      <p:ext uri="{BB962C8B-B14F-4D97-AF65-F5344CB8AC3E}">
        <p14:creationId xmlns:p14="http://schemas.microsoft.com/office/powerpoint/2010/main" val="148172556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3068</TotalTime>
  <Words>1163</Words>
  <Application>Microsoft Office PowerPoint</Application>
  <PresentationFormat>Custom</PresentationFormat>
  <Paragraphs>116</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Calibri Light</vt:lpstr>
      <vt:lpstr>Cambria Math</vt:lpstr>
      <vt:lpstr>Helvetica</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Ванко Похди Ели Варессе</cp:lastModifiedBy>
  <cp:revision>37</cp:revision>
  <dcterms:modified xsi:type="dcterms:W3CDTF">2020-05-27T08:28:57Z</dcterms:modified>
</cp:coreProperties>
</file>