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15"/>
  </p:notesMasterIdLst>
  <p:sldIdLst>
    <p:sldId id="256" r:id="rId3"/>
    <p:sldId id="258" r:id="rId4"/>
    <p:sldId id="259" r:id="rId5"/>
    <p:sldId id="260" r:id="rId6"/>
    <p:sldId id="263" r:id="rId7"/>
    <p:sldId id="264" r:id="rId8"/>
    <p:sldId id="265" r:id="rId9"/>
    <p:sldId id="266" r:id="rId10"/>
    <p:sldId id="267" r:id="rId11"/>
    <p:sldId id="268" r:id="rId12"/>
    <p:sldId id="262"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autoAdjust="0"/>
    <p:restoredTop sz="85696" autoAdjust="0"/>
  </p:normalViewPr>
  <p:slideViewPr>
    <p:cSldViewPr snapToGrid="0">
      <p:cViewPr varScale="1">
        <p:scale>
          <a:sx n="102" d="100"/>
          <a:sy n="102" d="100"/>
        </p:scale>
        <p:origin x="66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241693-72FE-4AB3-A170-669A6F18973F}" type="doc">
      <dgm:prSet loTypeId="urn:microsoft.com/office/officeart/2016/7/layout/RepeatingBendingProcessNew" loCatId="process" qsTypeId="urn:microsoft.com/office/officeart/2005/8/quickstyle/simple2" qsCatId="simple" csTypeId="urn:microsoft.com/office/officeart/2005/8/colors/colorful1" csCatId="colorful"/>
      <dgm:spPr/>
      <dgm:t>
        <a:bodyPr/>
        <a:lstStyle/>
        <a:p>
          <a:endParaRPr lang="en-US"/>
        </a:p>
      </dgm:t>
    </dgm:pt>
    <dgm:pt modelId="{7059C1A9-91F7-441D-91D7-26851D695E4C}">
      <dgm:prSet/>
      <dgm:spPr/>
      <dgm:t>
        <a:bodyPr/>
        <a:lstStyle/>
        <a:p>
          <a:r>
            <a:rPr lang="en-US"/>
            <a:t>Data Engineering Stages</a:t>
          </a:r>
        </a:p>
      </dgm:t>
    </dgm:pt>
    <dgm:pt modelId="{D46DAF67-B1CF-49FF-A8ED-5F28D48F2C81}" type="parTrans" cxnId="{1B6F5B3C-BA68-468B-9488-9D42C41A86C5}">
      <dgm:prSet/>
      <dgm:spPr/>
      <dgm:t>
        <a:bodyPr/>
        <a:lstStyle/>
        <a:p>
          <a:endParaRPr lang="en-US"/>
        </a:p>
      </dgm:t>
    </dgm:pt>
    <dgm:pt modelId="{DE65F697-157E-401A-AF7D-DE2850ACD472}" type="sibTrans" cxnId="{1B6F5B3C-BA68-468B-9488-9D42C41A86C5}">
      <dgm:prSet/>
      <dgm:spPr/>
      <dgm:t>
        <a:bodyPr/>
        <a:lstStyle/>
        <a:p>
          <a:endParaRPr lang="en-US"/>
        </a:p>
      </dgm:t>
    </dgm:pt>
    <dgm:pt modelId="{41FFB54B-EC1C-4CE2-B0BD-4B274FB5BCE7}">
      <dgm:prSet/>
      <dgm:spPr/>
      <dgm:t>
        <a:bodyPr/>
        <a:lstStyle/>
        <a:p>
          <a:r>
            <a:rPr lang="en-US"/>
            <a:t>BPM Diagrams that informed our decisions</a:t>
          </a:r>
        </a:p>
      </dgm:t>
    </dgm:pt>
    <dgm:pt modelId="{BB584E48-C80E-4679-BAC7-3B78EF60B84E}" type="parTrans" cxnId="{77FCF6C5-65C3-4484-8FD8-F1A517DA73D2}">
      <dgm:prSet/>
      <dgm:spPr/>
      <dgm:t>
        <a:bodyPr/>
        <a:lstStyle/>
        <a:p>
          <a:endParaRPr lang="en-US"/>
        </a:p>
      </dgm:t>
    </dgm:pt>
    <dgm:pt modelId="{38DEDA87-7E66-4BF3-9AF1-A5A13D078CF3}" type="sibTrans" cxnId="{77FCF6C5-65C3-4484-8FD8-F1A517DA73D2}">
      <dgm:prSet/>
      <dgm:spPr/>
      <dgm:t>
        <a:bodyPr/>
        <a:lstStyle/>
        <a:p>
          <a:endParaRPr lang="en-US"/>
        </a:p>
      </dgm:t>
    </dgm:pt>
    <dgm:pt modelId="{CFF2817E-D6D4-4B48-A4E5-EDD308DB3019}">
      <dgm:prSet/>
      <dgm:spPr/>
      <dgm:t>
        <a:bodyPr/>
        <a:lstStyle/>
        <a:p>
          <a:r>
            <a:rPr lang="en-US"/>
            <a:t>Schema Diagrams that informed our decisions</a:t>
          </a:r>
        </a:p>
      </dgm:t>
    </dgm:pt>
    <dgm:pt modelId="{14046A1E-9509-432B-9817-83509DBC6629}" type="parTrans" cxnId="{4300C707-905C-454D-B4D0-7762193DB096}">
      <dgm:prSet/>
      <dgm:spPr/>
      <dgm:t>
        <a:bodyPr/>
        <a:lstStyle/>
        <a:p>
          <a:endParaRPr lang="en-US"/>
        </a:p>
      </dgm:t>
    </dgm:pt>
    <dgm:pt modelId="{5218AF88-75D2-43F5-B700-BEB925D3B7B7}" type="sibTrans" cxnId="{4300C707-905C-454D-B4D0-7762193DB096}">
      <dgm:prSet/>
      <dgm:spPr/>
      <dgm:t>
        <a:bodyPr/>
        <a:lstStyle/>
        <a:p>
          <a:endParaRPr lang="en-US"/>
        </a:p>
      </dgm:t>
    </dgm:pt>
    <dgm:pt modelId="{FAC2BC7B-39DB-4B9E-A087-FF2443BEE0A4}">
      <dgm:prSet/>
      <dgm:spPr/>
      <dgm:t>
        <a:bodyPr/>
        <a:lstStyle/>
        <a:p>
          <a:r>
            <a:rPr lang="en-US"/>
            <a:t>Data Flow Diagrams</a:t>
          </a:r>
        </a:p>
      </dgm:t>
    </dgm:pt>
    <dgm:pt modelId="{22F54C4E-69FE-4BC6-BA2C-34756765E695}" type="parTrans" cxnId="{9F89847D-A8AD-43A9-B581-7A33BA69BCB5}">
      <dgm:prSet/>
      <dgm:spPr/>
      <dgm:t>
        <a:bodyPr/>
        <a:lstStyle/>
        <a:p>
          <a:endParaRPr lang="en-US"/>
        </a:p>
      </dgm:t>
    </dgm:pt>
    <dgm:pt modelId="{8DE52285-F3D1-4BC7-A6B6-A3A2D9E380A0}" type="sibTrans" cxnId="{9F89847D-A8AD-43A9-B581-7A33BA69BCB5}">
      <dgm:prSet/>
      <dgm:spPr/>
      <dgm:t>
        <a:bodyPr/>
        <a:lstStyle/>
        <a:p>
          <a:endParaRPr lang="en-US"/>
        </a:p>
      </dgm:t>
    </dgm:pt>
    <dgm:pt modelId="{2DA2B4A5-CB17-4379-BF99-0DCC41BC6BE0}">
      <dgm:prSet/>
      <dgm:spPr/>
      <dgm:t>
        <a:bodyPr/>
        <a:lstStyle/>
        <a:p>
          <a:r>
            <a:rPr lang="en-US"/>
            <a:t>Demo of Prototype</a:t>
          </a:r>
        </a:p>
      </dgm:t>
    </dgm:pt>
    <dgm:pt modelId="{FBA18C57-00FD-4422-B3B3-E87AE50EDC0A}" type="parTrans" cxnId="{AFA3B6F8-1A64-4426-B276-1BAEE5FE3D63}">
      <dgm:prSet/>
      <dgm:spPr/>
      <dgm:t>
        <a:bodyPr/>
        <a:lstStyle/>
        <a:p>
          <a:endParaRPr lang="en-US"/>
        </a:p>
      </dgm:t>
    </dgm:pt>
    <dgm:pt modelId="{B7A35BD5-BFF5-4A2D-A138-D63D77478D88}" type="sibTrans" cxnId="{AFA3B6F8-1A64-4426-B276-1BAEE5FE3D63}">
      <dgm:prSet/>
      <dgm:spPr/>
      <dgm:t>
        <a:bodyPr/>
        <a:lstStyle/>
        <a:p>
          <a:endParaRPr lang="en-US"/>
        </a:p>
      </dgm:t>
    </dgm:pt>
    <dgm:pt modelId="{999FDF1F-41CC-4B48-8A59-9F928F923046}">
      <dgm:prSet/>
      <dgm:spPr/>
      <dgm:t>
        <a:bodyPr/>
        <a:lstStyle/>
        <a:p>
          <a:r>
            <a:rPr lang="en-US"/>
            <a:t>Demo of our predictive model</a:t>
          </a:r>
        </a:p>
      </dgm:t>
    </dgm:pt>
    <dgm:pt modelId="{B4041520-BD26-4124-94D3-76F46D52E092}" type="parTrans" cxnId="{EE5172CA-8B8B-4F7D-8FB8-7BB6F88468AD}">
      <dgm:prSet/>
      <dgm:spPr/>
      <dgm:t>
        <a:bodyPr/>
        <a:lstStyle/>
        <a:p>
          <a:endParaRPr lang="en-US"/>
        </a:p>
      </dgm:t>
    </dgm:pt>
    <dgm:pt modelId="{FEDBC572-5D6F-4A81-8EA7-62EAD8C0A98F}" type="sibTrans" cxnId="{EE5172CA-8B8B-4F7D-8FB8-7BB6F88468AD}">
      <dgm:prSet/>
      <dgm:spPr/>
      <dgm:t>
        <a:bodyPr/>
        <a:lstStyle/>
        <a:p>
          <a:endParaRPr lang="en-US"/>
        </a:p>
      </dgm:t>
    </dgm:pt>
    <dgm:pt modelId="{A7950CE0-75EF-4EF9-900B-A2FA910B0511}">
      <dgm:prSet/>
      <dgm:spPr/>
      <dgm:t>
        <a:bodyPr/>
        <a:lstStyle/>
        <a:p>
          <a:r>
            <a:rPr lang="en-US"/>
            <a:t>Project Phases</a:t>
          </a:r>
        </a:p>
      </dgm:t>
    </dgm:pt>
    <dgm:pt modelId="{7B009DA5-0E0D-49BC-887A-07E37DF25AC5}" type="parTrans" cxnId="{6732DA8C-AE87-4430-B193-16504CACDA23}">
      <dgm:prSet/>
      <dgm:spPr/>
      <dgm:t>
        <a:bodyPr/>
        <a:lstStyle/>
        <a:p>
          <a:endParaRPr lang="en-US"/>
        </a:p>
      </dgm:t>
    </dgm:pt>
    <dgm:pt modelId="{C6999A90-4A62-4F91-9527-BEBB00AFFB51}" type="sibTrans" cxnId="{6732DA8C-AE87-4430-B193-16504CACDA23}">
      <dgm:prSet/>
      <dgm:spPr/>
      <dgm:t>
        <a:bodyPr/>
        <a:lstStyle/>
        <a:p>
          <a:endParaRPr lang="en-US"/>
        </a:p>
      </dgm:t>
    </dgm:pt>
    <dgm:pt modelId="{93EEA370-2D3B-4CE1-9C34-BC70080B73F9}">
      <dgm:prSet/>
      <dgm:spPr/>
      <dgm:t>
        <a:bodyPr/>
        <a:lstStyle/>
        <a:p>
          <a:r>
            <a:rPr lang="en-US"/>
            <a:t>Security Concerns</a:t>
          </a:r>
        </a:p>
      </dgm:t>
    </dgm:pt>
    <dgm:pt modelId="{66ED1A0D-9B3B-47B8-BE2D-19DC103C68A8}" type="parTrans" cxnId="{9EB3C36B-03FA-458F-A472-7D1F9D4C57C9}">
      <dgm:prSet/>
      <dgm:spPr/>
      <dgm:t>
        <a:bodyPr/>
        <a:lstStyle/>
        <a:p>
          <a:endParaRPr lang="en-US"/>
        </a:p>
      </dgm:t>
    </dgm:pt>
    <dgm:pt modelId="{1A5A23BE-EE43-4E48-B403-2902EC196EB0}" type="sibTrans" cxnId="{9EB3C36B-03FA-458F-A472-7D1F9D4C57C9}">
      <dgm:prSet/>
      <dgm:spPr/>
      <dgm:t>
        <a:bodyPr/>
        <a:lstStyle/>
        <a:p>
          <a:endParaRPr lang="en-US"/>
        </a:p>
      </dgm:t>
    </dgm:pt>
    <dgm:pt modelId="{17AEBDE5-F351-4EB2-AC1E-0A763411AB2B}">
      <dgm:prSet/>
      <dgm:spPr/>
      <dgm:t>
        <a:bodyPr/>
        <a:lstStyle/>
        <a:p>
          <a:r>
            <a:rPr lang="en-US"/>
            <a:t>Questions Time</a:t>
          </a:r>
        </a:p>
      </dgm:t>
    </dgm:pt>
    <dgm:pt modelId="{9006E648-3BA9-4306-92A9-A3E1BB256F6B}" type="parTrans" cxnId="{5E33BAD2-5BB1-45A8-A539-1B3D1007A187}">
      <dgm:prSet/>
      <dgm:spPr/>
      <dgm:t>
        <a:bodyPr/>
        <a:lstStyle/>
        <a:p>
          <a:endParaRPr lang="en-US"/>
        </a:p>
      </dgm:t>
    </dgm:pt>
    <dgm:pt modelId="{6CB248A7-E1E5-4A99-A1C9-C763C709B623}" type="sibTrans" cxnId="{5E33BAD2-5BB1-45A8-A539-1B3D1007A187}">
      <dgm:prSet/>
      <dgm:spPr/>
      <dgm:t>
        <a:bodyPr/>
        <a:lstStyle/>
        <a:p>
          <a:endParaRPr lang="en-US"/>
        </a:p>
      </dgm:t>
    </dgm:pt>
    <dgm:pt modelId="{E09E64F8-B1B6-41B7-8833-D72BFF3F2D8E}" type="pres">
      <dgm:prSet presAssocID="{2F241693-72FE-4AB3-A170-669A6F18973F}" presName="Name0" presStyleCnt="0">
        <dgm:presLayoutVars>
          <dgm:dir/>
          <dgm:resizeHandles val="exact"/>
        </dgm:presLayoutVars>
      </dgm:prSet>
      <dgm:spPr/>
    </dgm:pt>
    <dgm:pt modelId="{4A2B3ACD-1C61-4D48-9C82-658DC2C6DF63}" type="pres">
      <dgm:prSet presAssocID="{7059C1A9-91F7-441D-91D7-26851D695E4C}" presName="node" presStyleLbl="node1" presStyleIdx="0" presStyleCnt="9">
        <dgm:presLayoutVars>
          <dgm:bulletEnabled val="1"/>
        </dgm:presLayoutVars>
      </dgm:prSet>
      <dgm:spPr/>
    </dgm:pt>
    <dgm:pt modelId="{7D6A849F-775B-4D7A-A3FA-BFE745AC3D6B}" type="pres">
      <dgm:prSet presAssocID="{DE65F697-157E-401A-AF7D-DE2850ACD472}" presName="sibTrans" presStyleLbl="sibTrans1D1" presStyleIdx="0" presStyleCnt="8"/>
      <dgm:spPr/>
    </dgm:pt>
    <dgm:pt modelId="{E2F92F54-3CFF-45FD-AA94-8E88B99B2EF9}" type="pres">
      <dgm:prSet presAssocID="{DE65F697-157E-401A-AF7D-DE2850ACD472}" presName="connectorText" presStyleLbl="sibTrans1D1" presStyleIdx="0" presStyleCnt="8"/>
      <dgm:spPr/>
    </dgm:pt>
    <dgm:pt modelId="{B469D81E-E254-45C3-9055-3F63DAA9FC68}" type="pres">
      <dgm:prSet presAssocID="{41FFB54B-EC1C-4CE2-B0BD-4B274FB5BCE7}" presName="node" presStyleLbl="node1" presStyleIdx="1" presStyleCnt="9">
        <dgm:presLayoutVars>
          <dgm:bulletEnabled val="1"/>
        </dgm:presLayoutVars>
      </dgm:prSet>
      <dgm:spPr/>
    </dgm:pt>
    <dgm:pt modelId="{5A971863-175E-4F97-B34F-F488CF2CCE22}" type="pres">
      <dgm:prSet presAssocID="{38DEDA87-7E66-4BF3-9AF1-A5A13D078CF3}" presName="sibTrans" presStyleLbl="sibTrans1D1" presStyleIdx="1" presStyleCnt="8"/>
      <dgm:spPr/>
    </dgm:pt>
    <dgm:pt modelId="{D7DB180D-ADDD-4EF7-B33F-ECED3D50B36A}" type="pres">
      <dgm:prSet presAssocID="{38DEDA87-7E66-4BF3-9AF1-A5A13D078CF3}" presName="connectorText" presStyleLbl="sibTrans1D1" presStyleIdx="1" presStyleCnt="8"/>
      <dgm:spPr/>
    </dgm:pt>
    <dgm:pt modelId="{A21FE0A7-5970-4821-9C5B-DC3175288094}" type="pres">
      <dgm:prSet presAssocID="{CFF2817E-D6D4-4B48-A4E5-EDD308DB3019}" presName="node" presStyleLbl="node1" presStyleIdx="2" presStyleCnt="9">
        <dgm:presLayoutVars>
          <dgm:bulletEnabled val="1"/>
        </dgm:presLayoutVars>
      </dgm:prSet>
      <dgm:spPr/>
    </dgm:pt>
    <dgm:pt modelId="{1E9D4083-ACB0-4890-8554-23F02D09DB51}" type="pres">
      <dgm:prSet presAssocID="{5218AF88-75D2-43F5-B700-BEB925D3B7B7}" presName="sibTrans" presStyleLbl="sibTrans1D1" presStyleIdx="2" presStyleCnt="8"/>
      <dgm:spPr/>
    </dgm:pt>
    <dgm:pt modelId="{96A3EF2A-4769-48B1-8290-E72E01C46925}" type="pres">
      <dgm:prSet presAssocID="{5218AF88-75D2-43F5-B700-BEB925D3B7B7}" presName="connectorText" presStyleLbl="sibTrans1D1" presStyleIdx="2" presStyleCnt="8"/>
      <dgm:spPr/>
    </dgm:pt>
    <dgm:pt modelId="{D826CC1E-2026-4E85-AC20-4DC022530C45}" type="pres">
      <dgm:prSet presAssocID="{FAC2BC7B-39DB-4B9E-A087-FF2443BEE0A4}" presName="node" presStyleLbl="node1" presStyleIdx="3" presStyleCnt="9">
        <dgm:presLayoutVars>
          <dgm:bulletEnabled val="1"/>
        </dgm:presLayoutVars>
      </dgm:prSet>
      <dgm:spPr/>
    </dgm:pt>
    <dgm:pt modelId="{16FD4231-932D-48F0-986A-9FA412EA412A}" type="pres">
      <dgm:prSet presAssocID="{8DE52285-F3D1-4BC7-A6B6-A3A2D9E380A0}" presName="sibTrans" presStyleLbl="sibTrans1D1" presStyleIdx="3" presStyleCnt="8"/>
      <dgm:spPr/>
    </dgm:pt>
    <dgm:pt modelId="{3D464BEA-B317-4262-ADAA-FA55F85D6368}" type="pres">
      <dgm:prSet presAssocID="{8DE52285-F3D1-4BC7-A6B6-A3A2D9E380A0}" presName="connectorText" presStyleLbl="sibTrans1D1" presStyleIdx="3" presStyleCnt="8"/>
      <dgm:spPr/>
    </dgm:pt>
    <dgm:pt modelId="{D9F5F9AC-4367-425C-9C6C-5DB1F6F7296C}" type="pres">
      <dgm:prSet presAssocID="{2DA2B4A5-CB17-4379-BF99-0DCC41BC6BE0}" presName="node" presStyleLbl="node1" presStyleIdx="4" presStyleCnt="9">
        <dgm:presLayoutVars>
          <dgm:bulletEnabled val="1"/>
        </dgm:presLayoutVars>
      </dgm:prSet>
      <dgm:spPr/>
    </dgm:pt>
    <dgm:pt modelId="{0C4B3A29-4DA4-43D5-885C-F6B1C8F56BB1}" type="pres">
      <dgm:prSet presAssocID="{B7A35BD5-BFF5-4A2D-A138-D63D77478D88}" presName="sibTrans" presStyleLbl="sibTrans1D1" presStyleIdx="4" presStyleCnt="8"/>
      <dgm:spPr/>
    </dgm:pt>
    <dgm:pt modelId="{61CB989D-4C98-4F52-9250-4C7DF3F42087}" type="pres">
      <dgm:prSet presAssocID="{B7A35BD5-BFF5-4A2D-A138-D63D77478D88}" presName="connectorText" presStyleLbl="sibTrans1D1" presStyleIdx="4" presStyleCnt="8"/>
      <dgm:spPr/>
    </dgm:pt>
    <dgm:pt modelId="{34996AF9-A9D6-4A8D-B35A-F831F69BE416}" type="pres">
      <dgm:prSet presAssocID="{999FDF1F-41CC-4B48-8A59-9F928F923046}" presName="node" presStyleLbl="node1" presStyleIdx="5" presStyleCnt="9">
        <dgm:presLayoutVars>
          <dgm:bulletEnabled val="1"/>
        </dgm:presLayoutVars>
      </dgm:prSet>
      <dgm:spPr/>
    </dgm:pt>
    <dgm:pt modelId="{CE48B863-6190-4993-B671-1A3793903E16}" type="pres">
      <dgm:prSet presAssocID="{FEDBC572-5D6F-4A81-8EA7-62EAD8C0A98F}" presName="sibTrans" presStyleLbl="sibTrans1D1" presStyleIdx="5" presStyleCnt="8"/>
      <dgm:spPr/>
    </dgm:pt>
    <dgm:pt modelId="{ED9F4702-DD85-4685-AAD4-09A6823F79CE}" type="pres">
      <dgm:prSet presAssocID="{FEDBC572-5D6F-4A81-8EA7-62EAD8C0A98F}" presName="connectorText" presStyleLbl="sibTrans1D1" presStyleIdx="5" presStyleCnt="8"/>
      <dgm:spPr/>
    </dgm:pt>
    <dgm:pt modelId="{005AB093-1FC3-4E37-8CEE-231C39C78CAF}" type="pres">
      <dgm:prSet presAssocID="{A7950CE0-75EF-4EF9-900B-A2FA910B0511}" presName="node" presStyleLbl="node1" presStyleIdx="6" presStyleCnt="9">
        <dgm:presLayoutVars>
          <dgm:bulletEnabled val="1"/>
        </dgm:presLayoutVars>
      </dgm:prSet>
      <dgm:spPr/>
    </dgm:pt>
    <dgm:pt modelId="{120C3190-1E60-47FD-9B34-B696B8D36450}" type="pres">
      <dgm:prSet presAssocID="{C6999A90-4A62-4F91-9527-BEBB00AFFB51}" presName="sibTrans" presStyleLbl="sibTrans1D1" presStyleIdx="6" presStyleCnt="8"/>
      <dgm:spPr/>
    </dgm:pt>
    <dgm:pt modelId="{8E4E3A45-C937-4A87-A488-9BEC2B85313B}" type="pres">
      <dgm:prSet presAssocID="{C6999A90-4A62-4F91-9527-BEBB00AFFB51}" presName="connectorText" presStyleLbl="sibTrans1D1" presStyleIdx="6" presStyleCnt="8"/>
      <dgm:spPr/>
    </dgm:pt>
    <dgm:pt modelId="{B55B9984-9E2C-42F0-9095-707E396DED50}" type="pres">
      <dgm:prSet presAssocID="{93EEA370-2D3B-4CE1-9C34-BC70080B73F9}" presName="node" presStyleLbl="node1" presStyleIdx="7" presStyleCnt="9">
        <dgm:presLayoutVars>
          <dgm:bulletEnabled val="1"/>
        </dgm:presLayoutVars>
      </dgm:prSet>
      <dgm:spPr/>
    </dgm:pt>
    <dgm:pt modelId="{7681F224-0D10-491D-9214-3BA7A750E87D}" type="pres">
      <dgm:prSet presAssocID="{1A5A23BE-EE43-4E48-B403-2902EC196EB0}" presName="sibTrans" presStyleLbl="sibTrans1D1" presStyleIdx="7" presStyleCnt="8"/>
      <dgm:spPr/>
    </dgm:pt>
    <dgm:pt modelId="{E3EECAF4-E05F-4FBF-9FC5-297F52DBADB0}" type="pres">
      <dgm:prSet presAssocID="{1A5A23BE-EE43-4E48-B403-2902EC196EB0}" presName="connectorText" presStyleLbl="sibTrans1D1" presStyleIdx="7" presStyleCnt="8"/>
      <dgm:spPr/>
    </dgm:pt>
    <dgm:pt modelId="{097DCB45-1754-4CFE-AD21-4759B2917948}" type="pres">
      <dgm:prSet presAssocID="{17AEBDE5-F351-4EB2-AC1E-0A763411AB2B}" presName="node" presStyleLbl="node1" presStyleIdx="8" presStyleCnt="9">
        <dgm:presLayoutVars>
          <dgm:bulletEnabled val="1"/>
        </dgm:presLayoutVars>
      </dgm:prSet>
      <dgm:spPr/>
    </dgm:pt>
  </dgm:ptLst>
  <dgm:cxnLst>
    <dgm:cxn modelId="{9FB81C06-BBA7-49C8-8732-9CF527F75E96}" type="presOf" srcId="{FEDBC572-5D6F-4A81-8EA7-62EAD8C0A98F}" destId="{CE48B863-6190-4993-B671-1A3793903E16}" srcOrd="0" destOrd="0" presId="urn:microsoft.com/office/officeart/2016/7/layout/RepeatingBendingProcessNew"/>
    <dgm:cxn modelId="{F17E9706-38C8-4BEE-BFB5-89609BB9CF54}" type="presOf" srcId="{1A5A23BE-EE43-4E48-B403-2902EC196EB0}" destId="{E3EECAF4-E05F-4FBF-9FC5-297F52DBADB0}" srcOrd="1" destOrd="0" presId="urn:microsoft.com/office/officeart/2016/7/layout/RepeatingBendingProcessNew"/>
    <dgm:cxn modelId="{4300C707-905C-454D-B4D0-7762193DB096}" srcId="{2F241693-72FE-4AB3-A170-669A6F18973F}" destId="{CFF2817E-D6D4-4B48-A4E5-EDD308DB3019}" srcOrd="2" destOrd="0" parTransId="{14046A1E-9509-432B-9817-83509DBC6629}" sibTransId="{5218AF88-75D2-43F5-B700-BEB925D3B7B7}"/>
    <dgm:cxn modelId="{21C59A0B-4953-4687-B41E-C99ED062E8F7}" type="presOf" srcId="{5218AF88-75D2-43F5-B700-BEB925D3B7B7}" destId="{96A3EF2A-4769-48B1-8290-E72E01C46925}" srcOrd="1" destOrd="0" presId="urn:microsoft.com/office/officeart/2016/7/layout/RepeatingBendingProcessNew"/>
    <dgm:cxn modelId="{F8944722-1D18-416A-820E-561895A36F55}" type="presOf" srcId="{8DE52285-F3D1-4BC7-A6B6-A3A2D9E380A0}" destId="{3D464BEA-B317-4262-ADAA-FA55F85D6368}" srcOrd="1" destOrd="0" presId="urn:microsoft.com/office/officeart/2016/7/layout/RepeatingBendingProcessNew"/>
    <dgm:cxn modelId="{05BC912E-EE79-4098-AE34-C9C0442A3FF5}" type="presOf" srcId="{B7A35BD5-BFF5-4A2D-A138-D63D77478D88}" destId="{61CB989D-4C98-4F52-9250-4C7DF3F42087}" srcOrd="1" destOrd="0" presId="urn:microsoft.com/office/officeart/2016/7/layout/RepeatingBendingProcessNew"/>
    <dgm:cxn modelId="{8BB9DE32-FD05-43A7-8C27-3CA7062392D2}" type="presOf" srcId="{FEDBC572-5D6F-4A81-8EA7-62EAD8C0A98F}" destId="{ED9F4702-DD85-4685-AAD4-09A6823F79CE}" srcOrd="1" destOrd="0" presId="urn:microsoft.com/office/officeart/2016/7/layout/RepeatingBendingProcessNew"/>
    <dgm:cxn modelId="{320FD733-6A79-410A-8F8C-60826F80D71F}" type="presOf" srcId="{A7950CE0-75EF-4EF9-900B-A2FA910B0511}" destId="{005AB093-1FC3-4E37-8CEE-231C39C78CAF}" srcOrd="0" destOrd="0" presId="urn:microsoft.com/office/officeart/2016/7/layout/RepeatingBendingProcessNew"/>
    <dgm:cxn modelId="{EC0ED237-8AD0-4E38-8AAF-11320CCBBB7B}" type="presOf" srcId="{5218AF88-75D2-43F5-B700-BEB925D3B7B7}" destId="{1E9D4083-ACB0-4890-8554-23F02D09DB51}" srcOrd="0" destOrd="0" presId="urn:microsoft.com/office/officeart/2016/7/layout/RepeatingBendingProcessNew"/>
    <dgm:cxn modelId="{1B6F5B3C-BA68-468B-9488-9D42C41A86C5}" srcId="{2F241693-72FE-4AB3-A170-669A6F18973F}" destId="{7059C1A9-91F7-441D-91D7-26851D695E4C}" srcOrd="0" destOrd="0" parTransId="{D46DAF67-B1CF-49FF-A8ED-5F28D48F2C81}" sibTransId="{DE65F697-157E-401A-AF7D-DE2850ACD472}"/>
    <dgm:cxn modelId="{A5E08146-CA87-4805-A3A8-EB3DCCA69B90}" type="presOf" srcId="{2F241693-72FE-4AB3-A170-669A6F18973F}" destId="{E09E64F8-B1B6-41B7-8833-D72BFF3F2D8E}" srcOrd="0" destOrd="0" presId="urn:microsoft.com/office/officeart/2016/7/layout/RepeatingBendingProcessNew"/>
    <dgm:cxn modelId="{9EB3C36B-03FA-458F-A472-7D1F9D4C57C9}" srcId="{2F241693-72FE-4AB3-A170-669A6F18973F}" destId="{93EEA370-2D3B-4CE1-9C34-BC70080B73F9}" srcOrd="7" destOrd="0" parTransId="{66ED1A0D-9B3B-47B8-BE2D-19DC103C68A8}" sibTransId="{1A5A23BE-EE43-4E48-B403-2902EC196EB0}"/>
    <dgm:cxn modelId="{111AFD6E-8D44-4813-8464-94DBFE4681A6}" type="presOf" srcId="{1A5A23BE-EE43-4E48-B403-2902EC196EB0}" destId="{7681F224-0D10-491D-9214-3BA7A750E87D}" srcOrd="0" destOrd="0" presId="urn:microsoft.com/office/officeart/2016/7/layout/RepeatingBendingProcessNew"/>
    <dgm:cxn modelId="{F89BE777-D088-4A93-84AC-E2BBB4585512}" type="presOf" srcId="{999FDF1F-41CC-4B48-8A59-9F928F923046}" destId="{34996AF9-A9D6-4A8D-B35A-F831F69BE416}" srcOrd="0" destOrd="0" presId="urn:microsoft.com/office/officeart/2016/7/layout/RepeatingBendingProcessNew"/>
    <dgm:cxn modelId="{9F89847D-A8AD-43A9-B581-7A33BA69BCB5}" srcId="{2F241693-72FE-4AB3-A170-669A6F18973F}" destId="{FAC2BC7B-39DB-4B9E-A087-FF2443BEE0A4}" srcOrd="3" destOrd="0" parTransId="{22F54C4E-69FE-4BC6-BA2C-34756765E695}" sibTransId="{8DE52285-F3D1-4BC7-A6B6-A3A2D9E380A0}"/>
    <dgm:cxn modelId="{6732DA8C-AE87-4430-B193-16504CACDA23}" srcId="{2F241693-72FE-4AB3-A170-669A6F18973F}" destId="{A7950CE0-75EF-4EF9-900B-A2FA910B0511}" srcOrd="6" destOrd="0" parTransId="{7B009DA5-0E0D-49BC-887A-07E37DF25AC5}" sibTransId="{C6999A90-4A62-4F91-9527-BEBB00AFFB51}"/>
    <dgm:cxn modelId="{E50F4E90-867E-482F-A36E-FCC1DF159034}" type="presOf" srcId="{CFF2817E-D6D4-4B48-A4E5-EDD308DB3019}" destId="{A21FE0A7-5970-4821-9C5B-DC3175288094}" srcOrd="0" destOrd="0" presId="urn:microsoft.com/office/officeart/2016/7/layout/RepeatingBendingProcessNew"/>
    <dgm:cxn modelId="{B867EE95-152D-41EC-B89C-F1DB1F19C859}" type="presOf" srcId="{DE65F697-157E-401A-AF7D-DE2850ACD472}" destId="{7D6A849F-775B-4D7A-A3FA-BFE745AC3D6B}" srcOrd="0" destOrd="0" presId="urn:microsoft.com/office/officeart/2016/7/layout/RepeatingBendingProcessNew"/>
    <dgm:cxn modelId="{C75EE99C-FDEC-4978-9D51-4E0C85F526BC}" type="presOf" srcId="{FAC2BC7B-39DB-4B9E-A087-FF2443BEE0A4}" destId="{D826CC1E-2026-4E85-AC20-4DC022530C45}" srcOrd="0" destOrd="0" presId="urn:microsoft.com/office/officeart/2016/7/layout/RepeatingBendingProcessNew"/>
    <dgm:cxn modelId="{08501EA0-1AF6-41A5-A296-CF05FCCDD94A}" type="presOf" srcId="{38DEDA87-7E66-4BF3-9AF1-A5A13D078CF3}" destId="{5A971863-175E-4F97-B34F-F488CF2CCE22}" srcOrd="0" destOrd="0" presId="urn:microsoft.com/office/officeart/2016/7/layout/RepeatingBendingProcessNew"/>
    <dgm:cxn modelId="{265791A8-4231-4BB4-9870-3C8C1677206C}" type="presOf" srcId="{17AEBDE5-F351-4EB2-AC1E-0A763411AB2B}" destId="{097DCB45-1754-4CFE-AD21-4759B2917948}" srcOrd="0" destOrd="0" presId="urn:microsoft.com/office/officeart/2016/7/layout/RepeatingBendingProcessNew"/>
    <dgm:cxn modelId="{1AEA5BAA-1A33-4DBD-BAF9-B7B7ADE2A43F}" type="presOf" srcId="{C6999A90-4A62-4F91-9527-BEBB00AFFB51}" destId="{8E4E3A45-C937-4A87-A488-9BEC2B85313B}" srcOrd="1" destOrd="0" presId="urn:microsoft.com/office/officeart/2016/7/layout/RepeatingBendingProcessNew"/>
    <dgm:cxn modelId="{4AD49CAE-28FD-4297-B7E1-65F0D90BFF9D}" type="presOf" srcId="{38DEDA87-7E66-4BF3-9AF1-A5A13D078CF3}" destId="{D7DB180D-ADDD-4EF7-B33F-ECED3D50B36A}" srcOrd="1" destOrd="0" presId="urn:microsoft.com/office/officeart/2016/7/layout/RepeatingBendingProcessNew"/>
    <dgm:cxn modelId="{13A20CB2-8FF0-40F8-A7D0-11181564370A}" type="presOf" srcId="{B7A35BD5-BFF5-4A2D-A138-D63D77478D88}" destId="{0C4B3A29-4DA4-43D5-885C-F6B1C8F56BB1}" srcOrd="0" destOrd="0" presId="urn:microsoft.com/office/officeart/2016/7/layout/RepeatingBendingProcessNew"/>
    <dgm:cxn modelId="{D5D27BB2-A22C-48DA-A1EA-D62973454315}" type="presOf" srcId="{DE65F697-157E-401A-AF7D-DE2850ACD472}" destId="{E2F92F54-3CFF-45FD-AA94-8E88B99B2EF9}" srcOrd="1" destOrd="0" presId="urn:microsoft.com/office/officeart/2016/7/layout/RepeatingBendingProcessNew"/>
    <dgm:cxn modelId="{45BC77BC-3890-4659-BE5F-65272FCCBAF9}" type="presOf" srcId="{7059C1A9-91F7-441D-91D7-26851D695E4C}" destId="{4A2B3ACD-1C61-4D48-9C82-658DC2C6DF63}" srcOrd="0" destOrd="0" presId="urn:microsoft.com/office/officeart/2016/7/layout/RepeatingBendingProcessNew"/>
    <dgm:cxn modelId="{881279BE-33D1-42F6-B598-A2ABE4CEB90E}" type="presOf" srcId="{C6999A90-4A62-4F91-9527-BEBB00AFFB51}" destId="{120C3190-1E60-47FD-9B34-B696B8D36450}" srcOrd="0" destOrd="0" presId="urn:microsoft.com/office/officeart/2016/7/layout/RepeatingBendingProcessNew"/>
    <dgm:cxn modelId="{B05F65C0-3B3E-4563-B7CB-D80F137061C7}" type="presOf" srcId="{8DE52285-F3D1-4BC7-A6B6-A3A2D9E380A0}" destId="{16FD4231-932D-48F0-986A-9FA412EA412A}" srcOrd="0" destOrd="0" presId="urn:microsoft.com/office/officeart/2016/7/layout/RepeatingBendingProcessNew"/>
    <dgm:cxn modelId="{77FCF6C5-65C3-4484-8FD8-F1A517DA73D2}" srcId="{2F241693-72FE-4AB3-A170-669A6F18973F}" destId="{41FFB54B-EC1C-4CE2-B0BD-4B274FB5BCE7}" srcOrd="1" destOrd="0" parTransId="{BB584E48-C80E-4679-BAC7-3B78EF60B84E}" sibTransId="{38DEDA87-7E66-4BF3-9AF1-A5A13D078CF3}"/>
    <dgm:cxn modelId="{EE5172CA-8B8B-4F7D-8FB8-7BB6F88468AD}" srcId="{2F241693-72FE-4AB3-A170-669A6F18973F}" destId="{999FDF1F-41CC-4B48-8A59-9F928F923046}" srcOrd="5" destOrd="0" parTransId="{B4041520-BD26-4124-94D3-76F46D52E092}" sibTransId="{FEDBC572-5D6F-4A81-8EA7-62EAD8C0A98F}"/>
    <dgm:cxn modelId="{3E50D1CC-C2D9-43E0-A0D0-C41AD4BE76F8}" type="presOf" srcId="{2DA2B4A5-CB17-4379-BF99-0DCC41BC6BE0}" destId="{D9F5F9AC-4367-425C-9C6C-5DB1F6F7296C}" srcOrd="0" destOrd="0" presId="urn:microsoft.com/office/officeart/2016/7/layout/RepeatingBendingProcessNew"/>
    <dgm:cxn modelId="{821765D1-F118-43FE-BBCD-D9E33E67B86B}" type="presOf" srcId="{93EEA370-2D3B-4CE1-9C34-BC70080B73F9}" destId="{B55B9984-9E2C-42F0-9095-707E396DED50}" srcOrd="0" destOrd="0" presId="urn:microsoft.com/office/officeart/2016/7/layout/RepeatingBendingProcessNew"/>
    <dgm:cxn modelId="{5E33BAD2-5BB1-45A8-A539-1B3D1007A187}" srcId="{2F241693-72FE-4AB3-A170-669A6F18973F}" destId="{17AEBDE5-F351-4EB2-AC1E-0A763411AB2B}" srcOrd="8" destOrd="0" parTransId="{9006E648-3BA9-4306-92A9-A3E1BB256F6B}" sibTransId="{6CB248A7-E1E5-4A99-A1C9-C763C709B623}"/>
    <dgm:cxn modelId="{8EA13BEA-557B-470E-929B-32579D60C07B}" type="presOf" srcId="{41FFB54B-EC1C-4CE2-B0BD-4B274FB5BCE7}" destId="{B469D81E-E254-45C3-9055-3F63DAA9FC68}" srcOrd="0" destOrd="0" presId="urn:microsoft.com/office/officeart/2016/7/layout/RepeatingBendingProcessNew"/>
    <dgm:cxn modelId="{AFA3B6F8-1A64-4426-B276-1BAEE5FE3D63}" srcId="{2F241693-72FE-4AB3-A170-669A6F18973F}" destId="{2DA2B4A5-CB17-4379-BF99-0DCC41BC6BE0}" srcOrd="4" destOrd="0" parTransId="{FBA18C57-00FD-4422-B3B3-E87AE50EDC0A}" sibTransId="{B7A35BD5-BFF5-4A2D-A138-D63D77478D88}"/>
    <dgm:cxn modelId="{593E94DF-4385-4355-8D53-533A3B17482D}" type="presParOf" srcId="{E09E64F8-B1B6-41B7-8833-D72BFF3F2D8E}" destId="{4A2B3ACD-1C61-4D48-9C82-658DC2C6DF63}" srcOrd="0" destOrd="0" presId="urn:microsoft.com/office/officeart/2016/7/layout/RepeatingBendingProcessNew"/>
    <dgm:cxn modelId="{737DF83B-9E47-4069-93C2-75020B63C0FD}" type="presParOf" srcId="{E09E64F8-B1B6-41B7-8833-D72BFF3F2D8E}" destId="{7D6A849F-775B-4D7A-A3FA-BFE745AC3D6B}" srcOrd="1" destOrd="0" presId="urn:microsoft.com/office/officeart/2016/7/layout/RepeatingBendingProcessNew"/>
    <dgm:cxn modelId="{6CF4BAF2-CCFF-408E-B03F-97BA47298DCB}" type="presParOf" srcId="{7D6A849F-775B-4D7A-A3FA-BFE745AC3D6B}" destId="{E2F92F54-3CFF-45FD-AA94-8E88B99B2EF9}" srcOrd="0" destOrd="0" presId="urn:microsoft.com/office/officeart/2016/7/layout/RepeatingBendingProcessNew"/>
    <dgm:cxn modelId="{35934DDB-D319-4649-8D32-398BAE425C69}" type="presParOf" srcId="{E09E64F8-B1B6-41B7-8833-D72BFF3F2D8E}" destId="{B469D81E-E254-45C3-9055-3F63DAA9FC68}" srcOrd="2" destOrd="0" presId="urn:microsoft.com/office/officeart/2016/7/layout/RepeatingBendingProcessNew"/>
    <dgm:cxn modelId="{760B9842-F9FB-41EF-8DD6-74C7A723EABE}" type="presParOf" srcId="{E09E64F8-B1B6-41B7-8833-D72BFF3F2D8E}" destId="{5A971863-175E-4F97-B34F-F488CF2CCE22}" srcOrd="3" destOrd="0" presId="urn:microsoft.com/office/officeart/2016/7/layout/RepeatingBendingProcessNew"/>
    <dgm:cxn modelId="{B5D5B92F-9AD5-4C2D-B99C-EEEC3A5E9B30}" type="presParOf" srcId="{5A971863-175E-4F97-B34F-F488CF2CCE22}" destId="{D7DB180D-ADDD-4EF7-B33F-ECED3D50B36A}" srcOrd="0" destOrd="0" presId="urn:microsoft.com/office/officeart/2016/7/layout/RepeatingBendingProcessNew"/>
    <dgm:cxn modelId="{4AE2765B-F136-4974-AE0C-78D7B786F9CA}" type="presParOf" srcId="{E09E64F8-B1B6-41B7-8833-D72BFF3F2D8E}" destId="{A21FE0A7-5970-4821-9C5B-DC3175288094}" srcOrd="4" destOrd="0" presId="urn:microsoft.com/office/officeart/2016/7/layout/RepeatingBendingProcessNew"/>
    <dgm:cxn modelId="{AC25B3D6-C7A8-4202-9A70-74AB520D0F2A}" type="presParOf" srcId="{E09E64F8-B1B6-41B7-8833-D72BFF3F2D8E}" destId="{1E9D4083-ACB0-4890-8554-23F02D09DB51}" srcOrd="5" destOrd="0" presId="urn:microsoft.com/office/officeart/2016/7/layout/RepeatingBendingProcessNew"/>
    <dgm:cxn modelId="{79D20C82-6A70-42B5-A378-BB3968A1FD67}" type="presParOf" srcId="{1E9D4083-ACB0-4890-8554-23F02D09DB51}" destId="{96A3EF2A-4769-48B1-8290-E72E01C46925}" srcOrd="0" destOrd="0" presId="urn:microsoft.com/office/officeart/2016/7/layout/RepeatingBendingProcessNew"/>
    <dgm:cxn modelId="{BC002B46-93FE-4F56-9082-76C55B419817}" type="presParOf" srcId="{E09E64F8-B1B6-41B7-8833-D72BFF3F2D8E}" destId="{D826CC1E-2026-4E85-AC20-4DC022530C45}" srcOrd="6" destOrd="0" presId="urn:microsoft.com/office/officeart/2016/7/layout/RepeatingBendingProcessNew"/>
    <dgm:cxn modelId="{1129750A-368C-43C2-8439-B4403DE81A96}" type="presParOf" srcId="{E09E64F8-B1B6-41B7-8833-D72BFF3F2D8E}" destId="{16FD4231-932D-48F0-986A-9FA412EA412A}" srcOrd="7" destOrd="0" presId="urn:microsoft.com/office/officeart/2016/7/layout/RepeatingBendingProcessNew"/>
    <dgm:cxn modelId="{2FCC8E3C-DFAF-4DBD-8AC9-C97A5E2B13AF}" type="presParOf" srcId="{16FD4231-932D-48F0-986A-9FA412EA412A}" destId="{3D464BEA-B317-4262-ADAA-FA55F85D6368}" srcOrd="0" destOrd="0" presId="urn:microsoft.com/office/officeart/2016/7/layout/RepeatingBendingProcessNew"/>
    <dgm:cxn modelId="{D8F8A24C-18B0-4DFB-8A3B-A110DEFDCAC9}" type="presParOf" srcId="{E09E64F8-B1B6-41B7-8833-D72BFF3F2D8E}" destId="{D9F5F9AC-4367-425C-9C6C-5DB1F6F7296C}" srcOrd="8" destOrd="0" presId="urn:microsoft.com/office/officeart/2016/7/layout/RepeatingBendingProcessNew"/>
    <dgm:cxn modelId="{593081D4-DA47-4BC2-B1F0-C639D929F887}" type="presParOf" srcId="{E09E64F8-B1B6-41B7-8833-D72BFF3F2D8E}" destId="{0C4B3A29-4DA4-43D5-885C-F6B1C8F56BB1}" srcOrd="9" destOrd="0" presId="urn:microsoft.com/office/officeart/2016/7/layout/RepeatingBendingProcessNew"/>
    <dgm:cxn modelId="{6BEAAC02-CAA9-4D99-9EB9-4417341F5F6C}" type="presParOf" srcId="{0C4B3A29-4DA4-43D5-885C-F6B1C8F56BB1}" destId="{61CB989D-4C98-4F52-9250-4C7DF3F42087}" srcOrd="0" destOrd="0" presId="urn:microsoft.com/office/officeart/2016/7/layout/RepeatingBendingProcessNew"/>
    <dgm:cxn modelId="{97EE4AD6-C2ED-4667-8F4B-6CCD07E1B2A7}" type="presParOf" srcId="{E09E64F8-B1B6-41B7-8833-D72BFF3F2D8E}" destId="{34996AF9-A9D6-4A8D-B35A-F831F69BE416}" srcOrd="10" destOrd="0" presId="urn:microsoft.com/office/officeart/2016/7/layout/RepeatingBendingProcessNew"/>
    <dgm:cxn modelId="{1CA5051C-2BC8-4A72-B68C-60307C84BAC0}" type="presParOf" srcId="{E09E64F8-B1B6-41B7-8833-D72BFF3F2D8E}" destId="{CE48B863-6190-4993-B671-1A3793903E16}" srcOrd="11" destOrd="0" presId="urn:microsoft.com/office/officeart/2016/7/layout/RepeatingBendingProcessNew"/>
    <dgm:cxn modelId="{73A86FA3-12DC-4FE6-B644-0BE63909BC89}" type="presParOf" srcId="{CE48B863-6190-4993-B671-1A3793903E16}" destId="{ED9F4702-DD85-4685-AAD4-09A6823F79CE}" srcOrd="0" destOrd="0" presId="urn:microsoft.com/office/officeart/2016/7/layout/RepeatingBendingProcessNew"/>
    <dgm:cxn modelId="{7066295D-3A3A-4617-8095-CB0A7786C2A0}" type="presParOf" srcId="{E09E64F8-B1B6-41B7-8833-D72BFF3F2D8E}" destId="{005AB093-1FC3-4E37-8CEE-231C39C78CAF}" srcOrd="12" destOrd="0" presId="urn:microsoft.com/office/officeart/2016/7/layout/RepeatingBendingProcessNew"/>
    <dgm:cxn modelId="{D8F0BADB-14E9-415D-8118-544C6F3D62A8}" type="presParOf" srcId="{E09E64F8-B1B6-41B7-8833-D72BFF3F2D8E}" destId="{120C3190-1E60-47FD-9B34-B696B8D36450}" srcOrd="13" destOrd="0" presId="urn:microsoft.com/office/officeart/2016/7/layout/RepeatingBendingProcessNew"/>
    <dgm:cxn modelId="{18805EC8-171E-4692-BE79-5F34D91BA973}" type="presParOf" srcId="{120C3190-1E60-47FD-9B34-B696B8D36450}" destId="{8E4E3A45-C937-4A87-A488-9BEC2B85313B}" srcOrd="0" destOrd="0" presId="urn:microsoft.com/office/officeart/2016/7/layout/RepeatingBendingProcessNew"/>
    <dgm:cxn modelId="{0C201672-8D1C-4AEA-9611-B9178DD68A3A}" type="presParOf" srcId="{E09E64F8-B1B6-41B7-8833-D72BFF3F2D8E}" destId="{B55B9984-9E2C-42F0-9095-707E396DED50}" srcOrd="14" destOrd="0" presId="urn:microsoft.com/office/officeart/2016/7/layout/RepeatingBendingProcessNew"/>
    <dgm:cxn modelId="{5FFF3242-5CEE-40D4-860C-147011C659BC}" type="presParOf" srcId="{E09E64F8-B1B6-41B7-8833-D72BFF3F2D8E}" destId="{7681F224-0D10-491D-9214-3BA7A750E87D}" srcOrd="15" destOrd="0" presId="urn:microsoft.com/office/officeart/2016/7/layout/RepeatingBendingProcessNew"/>
    <dgm:cxn modelId="{4968E49E-2A6B-4A78-8672-5FC6F2DDF3D4}" type="presParOf" srcId="{7681F224-0D10-491D-9214-3BA7A750E87D}" destId="{E3EECAF4-E05F-4FBF-9FC5-297F52DBADB0}" srcOrd="0" destOrd="0" presId="urn:microsoft.com/office/officeart/2016/7/layout/RepeatingBendingProcessNew"/>
    <dgm:cxn modelId="{BE585E1B-397C-4B68-BEE7-934F12C6E401}" type="presParOf" srcId="{E09E64F8-B1B6-41B7-8833-D72BFF3F2D8E}" destId="{097DCB45-1754-4CFE-AD21-4759B2917948}" srcOrd="16"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384D02-0C66-4579-8E79-78A2D9D73F22}" type="doc">
      <dgm:prSet loTypeId="urn:microsoft.com/office/officeart/2016/7/layout/VerticalDownArrowProcess" loCatId="process" qsTypeId="urn:microsoft.com/office/officeart/2005/8/quickstyle/simple1" qsCatId="simple" csTypeId="urn:microsoft.com/office/officeart/2005/8/colors/accent1_2" csCatId="accent1" phldr="1"/>
      <dgm:spPr/>
      <dgm:t>
        <a:bodyPr/>
        <a:lstStyle/>
        <a:p>
          <a:endParaRPr lang="en-US"/>
        </a:p>
      </dgm:t>
    </dgm:pt>
    <dgm:pt modelId="{C40ACC72-44C9-499C-98ED-BCBD541208F2}">
      <dgm:prSet/>
      <dgm:spPr/>
      <dgm:t>
        <a:bodyPr/>
        <a:lstStyle/>
        <a:p>
          <a:r>
            <a:rPr lang="en-US"/>
            <a:t>Deploy</a:t>
          </a:r>
        </a:p>
      </dgm:t>
    </dgm:pt>
    <dgm:pt modelId="{DD3811F6-0830-432E-8CB4-5F03D5D6B7BC}" type="parTrans" cxnId="{E6EC66EC-2170-4EE8-BD70-5CE63DCC4ACB}">
      <dgm:prSet/>
      <dgm:spPr/>
      <dgm:t>
        <a:bodyPr/>
        <a:lstStyle/>
        <a:p>
          <a:endParaRPr lang="en-US"/>
        </a:p>
      </dgm:t>
    </dgm:pt>
    <dgm:pt modelId="{823D30A0-20F6-495E-8697-4F3DA792642B}" type="sibTrans" cxnId="{E6EC66EC-2170-4EE8-BD70-5CE63DCC4ACB}">
      <dgm:prSet/>
      <dgm:spPr/>
      <dgm:t>
        <a:bodyPr/>
        <a:lstStyle/>
        <a:p>
          <a:endParaRPr lang="en-US"/>
        </a:p>
      </dgm:t>
    </dgm:pt>
    <dgm:pt modelId="{630CF345-C155-45AC-8E34-521CDD43FA1D}">
      <dgm:prSet/>
      <dgm:spPr/>
      <dgm:t>
        <a:bodyPr/>
        <a:lstStyle/>
        <a:p>
          <a:r>
            <a:rPr lang="en-US"/>
            <a:t>Deploy Prototype</a:t>
          </a:r>
        </a:p>
      </dgm:t>
    </dgm:pt>
    <dgm:pt modelId="{BA4F7A11-615F-4378-A754-5CD4502E7BD8}" type="parTrans" cxnId="{34B227B5-73F2-4BDB-A8DA-B6F272081CB9}">
      <dgm:prSet/>
      <dgm:spPr/>
      <dgm:t>
        <a:bodyPr/>
        <a:lstStyle/>
        <a:p>
          <a:endParaRPr lang="en-US"/>
        </a:p>
      </dgm:t>
    </dgm:pt>
    <dgm:pt modelId="{76C6E134-ECF8-4817-9DAF-5F3C3FD6BC20}" type="sibTrans" cxnId="{34B227B5-73F2-4BDB-A8DA-B6F272081CB9}">
      <dgm:prSet/>
      <dgm:spPr/>
      <dgm:t>
        <a:bodyPr/>
        <a:lstStyle/>
        <a:p>
          <a:endParaRPr lang="en-US"/>
        </a:p>
      </dgm:t>
    </dgm:pt>
    <dgm:pt modelId="{2543042F-F06C-439E-BFD6-9E353428D068}">
      <dgm:prSet/>
      <dgm:spPr/>
      <dgm:t>
        <a:bodyPr/>
        <a:lstStyle/>
        <a:p>
          <a:r>
            <a:rPr lang="en-US" dirty="0"/>
            <a:t>Iterate</a:t>
          </a:r>
        </a:p>
      </dgm:t>
    </dgm:pt>
    <dgm:pt modelId="{CD1B6EC8-0050-4005-85D6-6E692C7ECD82}" type="parTrans" cxnId="{17F2E47A-AE8C-4394-AEE5-91669236DBFA}">
      <dgm:prSet/>
      <dgm:spPr/>
      <dgm:t>
        <a:bodyPr/>
        <a:lstStyle/>
        <a:p>
          <a:endParaRPr lang="en-US"/>
        </a:p>
      </dgm:t>
    </dgm:pt>
    <dgm:pt modelId="{A41922AD-6785-4927-928C-464E1C0E14E9}" type="sibTrans" cxnId="{17F2E47A-AE8C-4394-AEE5-91669236DBFA}">
      <dgm:prSet/>
      <dgm:spPr/>
      <dgm:t>
        <a:bodyPr/>
        <a:lstStyle/>
        <a:p>
          <a:endParaRPr lang="en-US"/>
        </a:p>
      </dgm:t>
    </dgm:pt>
    <dgm:pt modelId="{1EFC81C3-43AB-4F3A-966E-A082C1662CF2}">
      <dgm:prSet/>
      <dgm:spPr/>
      <dgm:t>
        <a:bodyPr/>
        <a:lstStyle/>
        <a:p>
          <a:r>
            <a:rPr lang="en-US"/>
            <a:t>Iterate on Recommendations</a:t>
          </a:r>
        </a:p>
      </dgm:t>
    </dgm:pt>
    <dgm:pt modelId="{C49CC185-623A-4E42-B995-6A3B2E41871C}" type="parTrans" cxnId="{D549D4A9-B748-4A4D-8C44-9CAEB05C497C}">
      <dgm:prSet/>
      <dgm:spPr/>
      <dgm:t>
        <a:bodyPr/>
        <a:lstStyle/>
        <a:p>
          <a:endParaRPr lang="en-US"/>
        </a:p>
      </dgm:t>
    </dgm:pt>
    <dgm:pt modelId="{6B95E518-1D50-4512-94B8-26C8645A0D52}" type="sibTrans" cxnId="{D549D4A9-B748-4A4D-8C44-9CAEB05C497C}">
      <dgm:prSet/>
      <dgm:spPr/>
      <dgm:t>
        <a:bodyPr/>
        <a:lstStyle/>
        <a:p>
          <a:endParaRPr lang="en-US"/>
        </a:p>
      </dgm:t>
    </dgm:pt>
    <dgm:pt modelId="{7063F0D0-6F2A-48FC-B549-2AA7040295B7}">
      <dgm:prSet/>
      <dgm:spPr/>
      <dgm:t>
        <a:bodyPr/>
        <a:lstStyle/>
        <a:p>
          <a:r>
            <a:rPr lang="en-US" dirty="0"/>
            <a:t>Final Solution</a:t>
          </a:r>
        </a:p>
      </dgm:t>
    </dgm:pt>
    <dgm:pt modelId="{63ABF1E1-9F3A-46F6-8352-89D53F5BB0C1}" type="parTrans" cxnId="{50ACE8DF-FC59-4677-A3DC-E36FCFAED947}">
      <dgm:prSet/>
      <dgm:spPr/>
      <dgm:t>
        <a:bodyPr/>
        <a:lstStyle/>
        <a:p>
          <a:endParaRPr lang="en-US"/>
        </a:p>
      </dgm:t>
    </dgm:pt>
    <dgm:pt modelId="{4F50F29A-3DC4-45AA-BE3C-9D46D014397E}" type="sibTrans" cxnId="{50ACE8DF-FC59-4677-A3DC-E36FCFAED947}">
      <dgm:prSet/>
      <dgm:spPr/>
      <dgm:t>
        <a:bodyPr/>
        <a:lstStyle/>
        <a:p>
          <a:endParaRPr lang="en-US"/>
        </a:p>
      </dgm:t>
    </dgm:pt>
    <dgm:pt modelId="{672749EB-16B1-4212-9E09-8BC5AEA796F5}">
      <dgm:prSet/>
      <dgm:spPr/>
      <dgm:t>
        <a:bodyPr/>
        <a:lstStyle/>
        <a:p>
          <a:r>
            <a:rPr lang="en-US"/>
            <a:t>Deploy final solution to Azure</a:t>
          </a:r>
        </a:p>
      </dgm:t>
    </dgm:pt>
    <dgm:pt modelId="{91875816-A90E-4ADE-9162-43BACA1FCE08}" type="parTrans" cxnId="{7B27353E-1D53-4DF7-BB12-1BBDFE201FF2}">
      <dgm:prSet/>
      <dgm:spPr/>
      <dgm:t>
        <a:bodyPr/>
        <a:lstStyle/>
        <a:p>
          <a:endParaRPr lang="en-US"/>
        </a:p>
      </dgm:t>
    </dgm:pt>
    <dgm:pt modelId="{A67AE568-39E4-428D-B47B-417E892E5641}" type="sibTrans" cxnId="{7B27353E-1D53-4DF7-BB12-1BBDFE201FF2}">
      <dgm:prSet/>
      <dgm:spPr/>
      <dgm:t>
        <a:bodyPr/>
        <a:lstStyle/>
        <a:p>
          <a:endParaRPr lang="en-US"/>
        </a:p>
      </dgm:t>
    </dgm:pt>
    <dgm:pt modelId="{65D7A7A2-D915-47F8-B8EF-A043C44E4E71}" type="pres">
      <dgm:prSet presAssocID="{10384D02-0C66-4579-8E79-78A2D9D73F22}" presName="Name0" presStyleCnt="0">
        <dgm:presLayoutVars>
          <dgm:dir/>
          <dgm:animLvl val="lvl"/>
          <dgm:resizeHandles val="exact"/>
        </dgm:presLayoutVars>
      </dgm:prSet>
      <dgm:spPr/>
    </dgm:pt>
    <dgm:pt modelId="{DEBBBED2-473F-4E1A-8EB5-003E0BC50789}" type="pres">
      <dgm:prSet presAssocID="{7063F0D0-6F2A-48FC-B549-2AA7040295B7}" presName="boxAndChildren" presStyleCnt="0"/>
      <dgm:spPr/>
    </dgm:pt>
    <dgm:pt modelId="{678518C2-40D1-402B-9115-4DBE3341CB78}" type="pres">
      <dgm:prSet presAssocID="{7063F0D0-6F2A-48FC-B549-2AA7040295B7}" presName="parentTextBox" presStyleLbl="alignNode1" presStyleIdx="0" presStyleCnt="3"/>
      <dgm:spPr/>
    </dgm:pt>
    <dgm:pt modelId="{FEA19D28-76BE-46B8-AF3C-3996FBC3E729}" type="pres">
      <dgm:prSet presAssocID="{7063F0D0-6F2A-48FC-B549-2AA7040295B7}" presName="descendantBox" presStyleLbl="bgAccFollowNode1" presStyleIdx="0" presStyleCnt="3"/>
      <dgm:spPr/>
    </dgm:pt>
    <dgm:pt modelId="{63A5CE2A-0C0D-404F-BDC7-ED2042AE473B}" type="pres">
      <dgm:prSet presAssocID="{A41922AD-6785-4927-928C-464E1C0E14E9}" presName="sp" presStyleCnt="0"/>
      <dgm:spPr/>
    </dgm:pt>
    <dgm:pt modelId="{9A3864E0-A198-4655-B25D-D44FA849D5B6}" type="pres">
      <dgm:prSet presAssocID="{2543042F-F06C-439E-BFD6-9E353428D068}" presName="arrowAndChildren" presStyleCnt="0"/>
      <dgm:spPr/>
    </dgm:pt>
    <dgm:pt modelId="{4D012EAF-B8EA-4A52-8007-94B34CEEABEE}" type="pres">
      <dgm:prSet presAssocID="{2543042F-F06C-439E-BFD6-9E353428D068}" presName="parentTextArrow" presStyleLbl="node1" presStyleIdx="0" presStyleCnt="0"/>
      <dgm:spPr/>
    </dgm:pt>
    <dgm:pt modelId="{A7E32C24-EF54-42A8-8B33-CE55C53B4E9C}" type="pres">
      <dgm:prSet presAssocID="{2543042F-F06C-439E-BFD6-9E353428D068}" presName="arrow" presStyleLbl="alignNode1" presStyleIdx="1" presStyleCnt="3"/>
      <dgm:spPr/>
    </dgm:pt>
    <dgm:pt modelId="{1AB50746-92BA-4876-912F-0381D706D85B}" type="pres">
      <dgm:prSet presAssocID="{2543042F-F06C-439E-BFD6-9E353428D068}" presName="descendantArrow" presStyleLbl="bgAccFollowNode1" presStyleIdx="1" presStyleCnt="3"/>
      <dgm:spPr/>
    </dgm:pt>
    <dgm:pt modelId="{2BA594F4-D54C-45BD-B4B3-D90CC2833E0A}" type="pres">
      <dgm:prSet presAssocID="{823D30A0-20F6-495E-8697-4F3DA792642B}" presName="sp" presStyleCnt="0"/>
      <dgm:spPr/>
    </dgm:pt>
    <dgm:pt modelId="{84CD3049-10DF-416F-B0AF-6FD9F177463C}" type="pres">
      <dgm:prSet presAssocID="{C40ACC72-44C9-499C-98ED-BCBD541208F2}" presName="arrowAndChildren" presStyleCnt="0"/>
      <dgm:spPr/>
    </dgm:pt>
    <dgm:pt modelId="{E4419A5D-1701-41D9-8A04-64538B1CA8C8}" type="pres">
      <dgm:prSet presAssocID="{C40ACC72-44C9-499C-98ED-BCBD541208F2}" presName="parentTextArrow" presStyleLbl="node1" presStyleIdx="0" presStyleCnt="0"/>
      <dgm:spPr/>
    </dgm:pt>
    <dgm:pt modelId="{C216E097-93B4-4F52-ACB8-25DA974E56DF}" type="pres">
      <dgm:prSet presAssocID="{C40ACC72-44C9-499C-98ED-BCBD541208F2}" presName="arrow" presStyleLbl="alignNode1" presStyleIdx="2" presStyleCnt="3" custLinFactNeighborX="-464" custLinFactNeighborY="-7783"/>
      <dgm:spPr/>
    </dgm:pt>
    <dgm:pt modelId="{3EAD496D-0D25-4B82-9245-7EBED5C59F95}" type="pres">
      <dgm:prSet presAssocID="{C40ACC72-44C9-499C-98ED-BCBD541208F2}" presName="descendantArrow" presStyleLbl="bgAccFollowNode1" presStyleIdx="2" presStyleCnt="3" custLinFactNeighborX="309" custLinFactNeighborY="-8524"/>
      <dgm:spPr/>
    </dgm:pt>
  </dgm:ptLst>
  <dgm:cxnLst>
    <dgm:cxn modelId="{47A14F01-AF70-4BB2-A8E2-B58C9FB821FC}" type="presOf" srcId="{C40ACC72-44C9-499C-98ED-BCBD541208F2}" destId="{C216E097-93B4-4F52-ACB8-25DA974E56DF}" srcOrd="1" destOrd="0" presId="urn:microsoft.com/office/officeart/2016/7/layout/VerticalDownArrowProcess"/>
    <dgm:cxn modelId="{47F7880A-3399-4C2A-A4BE-7DFA8D6117A5}" type="presOf" srcId="{1EFC81C3-43AB-4F3A-966E-A082C1662CF2}" destId="{1AB50746-92BA-4876-912F-0381D706D85B}" srcOrd="0" destOrd="0" presId="urn:microsoft.com/office/officeart/2016/7/layout/VerticalDownArrowProcess"/>
    <dgm:cxn modelId="{F9D85820-C20A-41F4-B6DD-636D7E52A896}" type="presOf" srcId="{672749EB-16B1-4212-9E09-8BC5AEA796F5}" destId="{FEA19D28-76BE-46B8-AF3C-3996FBC3E729}" srcOrd="0" destOrd="0" presId="urn:microsoft.com/office/officeart/2016/7/layout/VerticalDownArrowProcess"/>
    <dgm:cxn modelId="{0B6C1B28-2943-4062-973A-F6411259E66C}" type="presOf" srcId="{2543042F-F06C-439E-BFD6-9E353428D068}" destId="{A7E32C24-EF54-42A8-8B33-CE55C53B4E9C}" srcOrd="1" destOrd="0" presId="urn:microsoft.com/office/officeart/2016/7/layout/VerticalDownArrowProcess"/>
    <dgm:cxn modelId="{ABC05A36-A368-4631-80F3-687E0A81CC74}" type="presOf" srcId="{C40ACC72-44C9-499C-98ED-BCBD541208F2}" destId="{E4419A5D-1701-41D9-8A04-64538B1CA8C8}" srcOrd="0" destOrd="0" presId="urn:microsoft.com/office/officeart/2016/7/layout/VerticalDownArrowProcess"/>
    <dgm:cxn modelId="{7B27353E-1D53-4DF7-BB12-1BBDFE201FF2}" srcId="{7063F0D0-6F2A-48FC-B549-2AA7040295B7}" destId="{672749EB-16B1-4212-9E09-8BC5AEA796F5}" srcOrd="0" destOrd="0" parTransId="{91875816-A90E-4ADE-9162-43BACA1FCE08}" sibTransId="{A67AE568-39E4-428D-B47B-417E892E5641}"/>
    <dgm:cxn modelId="{ABED1263-B4A5-4DCF-8C7A-EDCFF3CDA48F}" type="presOf" srcId="{10384D02-0C66-4579-8E79-78A2D9D73F22}" destId="{65D7A7A2-D915-47F8-B8EF-A043C44E4E71}" srcOrd="0" destOrd="0" presId="urn:microsoft.com/office/officeart/2016/7/layout/VerticalDownArrowProcess"/>
    <dgm:cxn modelId="{901DD159-4867-4D7E-98F1-7E46781DAB8C}" type="presOf" srcId="{630CF345-C155-45AC-8E34-521CDD43FA1D}" destId="{3EAD496D-0D25-4B82-9245-7EBED5C59F95}" srcOrd="0" destOrd="0" presId="urn:microsoft.com/office/officeart/2016/7/layout/VerticalDownArrowProcess"/>
    <dgm:cxn modelId="{17F2E47A-AE8C-4394-AEE5-91669236DBFA}" srcId="{10384D02-0C66-4579-8E79-78A2D9D73F22}" destId="{2543042F-F06C-439E-BFD6-9E353428D068}" srcOrd="1" destOrd="0" parTransId="{CD1B6EC8-0050-4005-85D6-6E692C7ECD82}" sibTransId="{A41922AD-6785-4927-928C-464E1C0E14E9}"/>
    <dgm:cxn modelId="{723B3487-59DD-49B0-AB36-3E62FAF23276}" type="presOf" srcId="{2543042F-F06C-439E-BFD6-9E353428D068}" destId="{4D012EAF-B8EA-4A52-8007-94B34CEEABEE}" srcOrd="0" destOrd="0" presId="urn:microsoft.com/office/officeart/2016/7/layout/VerticalDownArrowProcess"/>
    <dgm:cxn modelId="{9E7893A0-DCB1-43B6-8997-AEFE5DFE746A}" type="presOf" srcId="{7063F0D0-6F2A-48FC-B549-2AA7040295B7}" destId="{678518C2-40D1-402B-9115-4DBE3341CB78}" srcOrd="0" destOrd="0" presId="urn:microsoft.com/office/officeart/2016/7/layout/VerticalDownArrowProcess"/>
    <dgm:cxn modelId="{D549D4A9-B748-4A4D-8C44-9CAEB05C497C}" srcId="{2543042F-F06C-439E-BFD6-9E353428D068}" destId="{1EFC81C3-43AB-4F3A-966E-A082C1662CF2}" srcOrd="0" destOrd="0" parTransId="{C49CC185-623A-4E42-B995-6A3B2E41871C}" sibTransId="{6B95E518-1D50-4512-94B8-26C8645A0D52}"/>
    <dgm:cxn modelId="{34B227B5-73F2-4BDB-A8DA-B6F272081CB9}" srcId="{C40ACC72-44C9-499C-98ED-BCBD541208F2}" destId="{630CF345-C155-45AC-8E34-521CDD43FA1D}" srcOrd="0" destOrd="0" parTransId="{BA4F7A11-615F-4378-A754-5CD4502E7BD8}" sibTransId="{76C6E134-ECF8-4817-9DAF-5F3C3FD6BC20}"/>
    <dgm:cxn modelId="{50ACE8DF-FC59-4677-A3DC-E36FCFAED947}" srcId="{10384D02-0C66-4579-8E79-78A2D9D73F22}" destId="{7063F0D0-6F2A-48FC-B549-2AA7040295B7}" srcOrd="2" destOrd="0" parTransId="{63ABF1E1-9F3A-46F6-8352-89D53F5BB0C1}" sibTransId="{4F50F29A-3DC4-45AA-BE3C-9D46D014397E}"/>
    <dgm:cxn modelId="{E6EC66EC-2170-4EE8-BD70-5CE63DCC4ACB}" srcId="{10384D02-0C66-4579-8E79-78A2D9D73F22}" destId="{C40ACC72-44C9-499C-98ED-BCBD541208F2}" srcOrd="0" destOrd="0" parTransId="{DD3811F6-0830-432E-8CB4-5F03D5D6B7BC}" sibTransId="{823D30A0-20F6-495E-8697-4F3DA792642B}"/>
    <dgm:cxn modelId="{A048B040-A27B-4DFB-AB77-0833DEC371CC}" type="presParOf" srcId="{65D7A7A2-D915-47F8-B8EF-A043C44E4E71}" destId="{DEBBBED2-473F-4E1A-8EB5-003E0BC50789}" srcOrd="0" destOrd="0" presId="urn:microsoft.com/office/officeart/2016/7/layout/VerticalDownArrowProcess"/>
    <dgm:cxn modelId="{BA7E6B09-586A-4810-B9C5-BEB63FB3D6F4}" type="presParOf" srcId="{DEBBBED2-473F-4E1A-8EB5-003E0BC50789}" destId="{678518C2-40D1-402B-9115-4DBE3341CB78}" srcOrd="0" destOrd="0" presId="urn:microsoft.com/office/officeart/2016/7/layout/VerticalDownArrowProcess"/>
    <dgm:cxn modelId="{C7999C26-AE74-4E76-8563-BEF3DA572975}" type="presParOf" srcId="{DEBBBED2-473F-4E1A-8EB5-003E0BC50789}" destId="{FEA19D28-76BE-46B8-AF3C-3996FBC3E729}" srcOrd="1" destOrd="0" presId="urn:microsoft.com/office/officeart/2016/7/layout/VerticalDownArrowProcess"/>
    <dgm:cxn modelId="{1D408AAD-A085-42B0-A5EC-71523F8B4017}" type="presParOf" srcId="{65D7A7A2-D915-47F8-B8EF-A043C44E4E71}" destId="{63A5CE2A-0C0D-404F-BDC7-ED2042AE473B}" srcOrd="1" destOrd="0" presId="urn:microsoft.com/office/officeart/2016/7/layout/VerticalDownArrowProcess"/>
    <dgm:cxn modelId="{05FD47BF-8CEF-4AB3-A6D6-AA895E2C5E3C}" type="presParOf" srcId="{65D7A7A2-D915-47F8-B8EF-A043C44E4E71}" destId="{9A3864E0-A198-4655-B25D-D44FA849D5B6}" srcOrd="2" destOrd="0" presId="urn:microsoft.com/office/officeart/2016/7/layout/VerticalDownArrowProcess"/>
    <dgm:cxn modelId="{00EF77F8-0648-4A98-B085-3676348E40A0}" type="presParOf" srcId="{9A3864E0-A198-4655-B25D-D44FA849D5B6}" destId="{4D012EAF-B8EA-4A52-8007-94B34CEEABEE}" srcOrd="0" destOrd="0" presId="urn:microsoft.com/office/officeart/2016/7/layout/VerticalDownArrowProcess"/>
    <dgm:cxn modelId="{2CF77072-FEB8-4DB3-AB27-DD01E0C47E0A}" type="presParOf" srcId="{9A3864E0-A198-4655-B25D-D44FA849D5B6}" destId="{A7E32C24-EF54-42A8-8B33-CE55C53B4E9C}" srcOrd="1" destOrd="0" presId="urn:microsoft.com/office/officeart/2016/7/layout/VerticalDownArrowProcess"/>
    <dgm:cxn modelId="{2584ACF8-3030-426C-A677-D19AAA0F8D05}" type="presParOf" srcId="{9A3864E0-A198-4655-B25D-D44FA849D5B6}" destId="{1AB50746-92BA-4876-912F-0381D706D85B}" srcOrd="2" destOrd="0" presId="urn:microsoft.com/office/officeart/2016/7/layout/VerticalDownArrowProcess"/>
    <dgm:cxn modelId="{1CAF3AE5-214B-4803-8816-FC31A1B8F482}" type="presParOf" srcId="{65D7A7A2-D915-47F8-B8EF-A043C44E4E71}" destId="{2BA594F4-D54C-45BD-B4B3-D90CC2833E0A}" srcOrd="3" destOrd="0" presId="urn:microsoft.com/office/officeart/2016/7/layout/VerticalDownArrowProcess"/>
    <dgm:cxn modelId="{15D9B098-F968-444F-A932-6D45111DAACC}" type="presParOf" srcId="{65D7A7A2-D915-47F8-B8EF-A043C44E4E71}" destId="{84CD3049-10DF-416F-B0AF-6FD9F177463C}" srcOrd="4" destOrd="0" presId="urn:microsoft.com/office/officeart/2016/7/layout/VerticalDownArrowProcess"/>
    <dgm:cxn modelId="{37219F1F-FC7A-42F3-AED6-2D488F2253E5}" type="presParOf" srcId="{84CD3049-10DF-416F-B0AF-6FD9F177463C}" destId="{E4419A5D-1701-41D9-8A04-64538B1CA8C8}" srcOrd="0" destOrd="0" presId="urn:microsoft.com/office/officeart/2016/7/layout/VerticalDownArrowProcess"/>
    <dgm:cxn modelId="{877C6A52-9139-41E9-A92E-79CEDB598AEA}" type="presParOf" srcId="{84CD3049-10DF-416F-B0AF-6FD9F177463C}" destId="{C216E097-93B4-4F52-ACB8-25DA974E56DF}" srcOrd="1" destOrd="0" presId="urn:microsoft.com/office/officeart/2016/7/layout/VerticalDownArrowProcess"/>
    <dgm:cxn modelId="{E32681A7-B0CE-4FCF-A58A-5DA1F0872AC3}" type="presParOf" srcId="{84CD3049-10DF-416F-B0AF-6FD9F177463C}" destId="{3EAD496D-0D25-4B82-9245-7EBED5C59F95}"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6A849F-775B-4D7A-A3FA-BFE745AC3D6B}">
      <dsp:nvSpPr>
        <dsp:cNvPr id="0" name=""/>
        <dsp:cNvSpPr/>
      </dsp:nvSpPr>
      <dsp:spPr>
        <a:xfrm>
          <a:off x="1739068" y="728278"/>
          <a:ext cx="368275" cy="91440"/>
        </a:xfrm>
        <a:custGeom>
          <a:avLst/>
          <a:gdLst/>
          <a:ahLst/>
          <a:cxnLst/>
          <a:rect l="0" t="0" r="0" b="0"/>
          <a:pathLst>
            <a:path>
              <a:moveTo>
                <a:pt x="0" y="45720"/>
              </a:moveTo>
              <a:lnTo>
                <a:pt x="368275" y="45720"/>
              </a:lnTo>
            </a:path>
          </a:pathLst>
        </a:custGeom>
        <a:noFill/>
        <a:ln w="6350" cap="flat" cmpd="sng" algn="in">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13234" y="772003"/>
        <a:ext cx="19943" cy="3988"/>
      </dsp:txXfrm>
    </dsp:sp>
    <dsp:sp modelId="{4A2B3ACD-1C61-4D48-9C82-658DC2C6DF63}">
      <dsp:nvSpPr>
        <dsp:cNvPr id="0" name=""/>
        <dsp:cNvSpPr/>
      </dsp:nvSpPr>
      <dsp:spPr>
        <a:xfrm>
          <a:off x="6625" y="253725"/>
          <a:ext cx="1734243" cy="1040545"/>
        </a:xfrm>
        <a:prstGeom prst="rect">
          <a:avLst/>
        </a:prstGeom>
        <a:solidFill>
          <a:schemeClr val="accent2">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4979" tIns="89201" rIns="84979" bIns="89201" numCol="1" spcCol="1270" anchor="ctr" anchorCtr="0">
          <a:noAutofit/>
        </a:bodyPr>
        <a:lstStyle/>
        <a:p>
          <a:pPr marL="0" lvl="0" indent="0" algn="ctr" defTabSz="711200">
            <a:lnSpc>
              <a:spcPct val="90000"/>
            </a:lnSpc>
            <a:spcBef>
              <a:spcPct val="0"/>
            </a:spcBef>
            <a:spcAft>
              <a:spcPct val="35000"/>
            </a:spcAft>
            <a:buNone/>
          </a:pPr>
          <a:r>
            <a:rPr lang="en-US" sz="1600" kern="1200"/>
            <a:t>Data Engineering Stages</a:t>
          </a:r>
        </a:p>
      </dsp:txBody>
      <dsp:txXfrm>
        <a:off x="6625" y="253725"/>
        <a:ext cx="1734243" cy="1040545"/>
      </dsp:txXfrm>
    </dsp:sp>
    <dsp:sp modelId="{5A971863-175E-4F97-B34F-F488CF2CCE22}">
      <dsp:nvSpPr>
        <dsp:cNvPr id="0" name=""/>
        <dsp:cNvSpPr/>
      </dsp:nvSpPr>
      <dsp:spPr>
        <a:xfrm>
          <a:off x="3872187" y="728278"/>
          <a:ext cx="368275" cy="91440"/>
        </a:xfrm>
        <a:custGeom>
          <a:avLst/>
          <a:gdLst/>
          <a:ahLst/>
          <a:cxnLst/>
          <a:rect l="0" t="0" r="0" b="0"/>
          <a:pathLst>
            <a:path>
              <a:moveTo>
                <a:pt x="0" y="45720"/>
              </a:moveTo>
              <a:lnTo>
                <a:pt x="368275" y="45720"/>
              </a:lnTo>
            </a:path>
          </a:pathLst>
        </a:custGeom>
        <a:noFill/>
        <a:ln w="6350" cap="flat" cmpd="sng" algn="in">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46354" y="772003"/>
        <a:ext cx="19943" cy="3988"/>
      </dsp:txXfrm>
    </dsp:sp>
    <dsp:sp modelId="{B469D81E-E254-45C3-9055-3F63DAA9FC68}">
      <dsp:nvSpPr>
        <dsp:cNvPr id="0" name=""/>
        <dsp:cNvSpPr/>
      </dsp:nvSpPr>
      <dsp:spPr>
        <a:xfrm>
          <a:off x="2139744" y="253725"/>
          <a:ext cx="1734243" cy="1040545"/>
        </a:xfrm>
        <a:prstGeom prst="rect">
          <a:avLst/>
        </a:prstGeom>
        <a:solidFill>
          <a:schemeClr val="accent3">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4979" tIns="89201" rIns="84979" bIns="89201" numCol="1" spcCol="1270" anchor="ctr" anchorCtr="0">
          <a:noAutofit/>
        </a:bodyPr>
        <a:lstStyle/>
        <a:p>
          <a:pPr marL="0" lvl="0" indent="0" algn="ctr" defTabSz="711200">
            <a:lnSpc>
              <a:spcPct val="90000"/>
            </a:lnSpc>
            <a:spcBef>
              <a:spcPct val="0"/>
            </a:spcBef>
            <a:spcAft>
              <a:spcPct val="35000"/>
            </a:spcAft>
            <a:buNone/>
          </a:pPr>
          <a:r>
            <a:rPr lang="en-US" sz="1600" kern="1200"/>
            <a:t>BPM Diagrams that informed our decisions</a:t>
          </a:r>
        </a:p>
      </dsp:txBody>
      <dsp:txXfrm>
        <a:off x="2139744" y="253725"/>
        <a:ext cx="1734243" cy="1040545"/>
      </dsp:txXfrm>
    </dsp:sp>
    <dsp:sp modelId="{1E9D4083-ACB0-4890-8554-23F02D09DB51}">
      <dsp:nvSpPr>
        <dsp:cNvPr id="0" name=""/>
        <dsp:cNvSpPr/>
      </dsp:nvSpPr>
      <dsp:spPr>
        <a:xfrm>
          <a:off x="6005307" y="728278"/>
          <a:ext cx="368275" cy="91440"/>
        </a:xfrm>
        <a:custGeom>
          <a:avLst/>
          <a:gdLst/>
          <a:ahLst/>
          <a:cxnLst/>
          <a:rect l="0" t="0" r="0" b="0"/>
          <a:pathLst>
            <a:path>
              <a:moveTo>
                <a:pt x="0" y="45720"/>
              </a:moveTo>
              <a:lnTo>
                <a:pt x="368275" y="45720"/>
              </a:lnTo>
            </a:path>
          </a:pathLst>
        </a:custGeom>
        <a:noFill/>
        <a:ln w="6350" cap="flat" cmpd="sng" algn="in">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179473" y="772003"/>
        <a:ext cx="19943" cy="3988"/>
      </dsp:txXfrm>
    </dsp:sp>
    <dsp:sp modelId="{A21FE0A7-5970-4821-9C5B-DC3175288094}">
      <dsp:nvSpPr>
        <dsp:cNvPr id="0" name=""/>
        <dsp:cNvSpPr/>
      </dsp:nvSpPr>
      <dsp:spPr>
        <a:xfrm>
          <a:off x="4272863" y="253725"/>
          <a:ext cx="1734243" cy="1040545"/>
        </a:xfrm>
        <a:prstGeom prst="rect">
          <a:avLst/>
        </a:prstGeom>
        <a:solidFill>
          <a:schemeClr val="accent4">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4979" tIns="89201" rIns="84979" bIns="89201" numCol="1" spcCol="1270" anchor="ctr" anchorCtr="0">
          <a:noAutofit/>
        </a:bodyPr>
        <a:lstStyle/>
        <a:p>
          <a:pPr marL="0" lvl="0" indent="0" algn="ctr" defTabSz="711200">
            <a:lnSpc>
              <a:spcPct val="90000"/>
            </a:lnSpc>
            <a:spcBef>
              <a:spcPct val="0"/>
            </a:spcBef>
            <a:spcAft>
              <a:spcPct val="35000"/>
            </a:spcAft>
            <a:buNone/>
          </a:pPr>
          <a:r>
            <a:rPr lang="en-US" sz="1600" kern="1200"/>
            <a:t>Schema Diagrams that informed our decisions</a:t>
          </a:r>
        </a:p>
      </dsp:txBody>
      <dsp:txXfrm>
        <a:off x="4272863" y="253725"/>
        <a:ext cx="1734243" cy="1040545"/>
      </dsp:txXfrm>
    </dsp:sp>
    <dsp:sp modelId="{16FD4231-932D-48F0-986A-9FA412EA412A}">
      <dsp:nvSpPr>
        <dsp:cNvPr id="0" name=""/>
        <dsp:cNvSpPr/>
      </dsp:nvSpPr>
      <dsp:spPr>
        <a:xfrm>
          <a:off x="8138426" y="728278"/>
          <a:ext cx="368275" cy="91440"/>
        </a:xfrm>
        <a:custGeom>
          <a:avLst/>
          <a:gdLst/>
          <a:ahLst/>
          <a:cxnLst/>
          <a:rect l="0" t="0" r="0" b="0"/>
          <a:pathLst>
            <a:path>
              <a:moveTo>
                <a:pt x="0" y="45720"/>
              </a:moveTo>
              <a:lnTo>
                <a:pt x="368275" y="45720"/>
              </a:lnTo>
            </a:path>
          </a:pathLst>
        </a:custGeom>
        <a:noFill/>
        <a:ln w="6350" cap="flat" cmpd="sng" algn="in">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312592" y="772003"/>
        <a:ext cx="19943" cy="3988"/>
      </dsp:txXfrm>
    </dsp:sp>
    <dsp:sp modelId="{D826CC1E-2026-4E85-AC20-4DC022530C45}">
      <dsp:nvSpPr>
        <dsp:cNvPr id="0" name=""/>
        <dsp:cNvSpPr/>
      </dsp:nvSpPr>
      <dsp:spPr>
        <a:xfrm>
          <a:off x="6405983" y="253725"/>
          <a:ext cx="1734243" cy="1040545"/>
        </a:xfrm>
        <a:prstGeom prst="rect">
          <a:avLst/>
        </a:prstGeom>
        <a:solidFill>
          <a:schemeClr val="accent5">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4979" tIns="89201" rIns="84979" bIns="89201" numCol="1" spcCol="1270" anchor="ctr" anchorCtr="0">
          <a:noAutofit/>
        </a:bodyPr>
        <a:lstStyle/>
        <a:p>
          <a:pPr marL="0" lvl="0" indent="0" algn="ctr" defTabSz="711200">
            <a:lnSpc>
              <a:spcPct val="90000"/>
            </a:lnSpc>
            <a:spcBef>
              <a:spcPct val="0"/>
            </a:spcBef>
            <a:spcAft>
              <a:spcPct val="35000"/>
            </a:spcAft>
            <a:buNone/>
          </a:pPr>
          <a:r>
            <a:rPr lang="en-US" sz="1600" kern="1200"/>
            <a:t>Data Flow Diagrams</a:t>
          </a:r>
        </a:p>
      </dsp:txBody>
      <dsp:txXfrm>
        <a:off x="6405983" y="253725"/>
        <a:ext cx="1734243" cy="1040545"/>
      </dsp:txXfrm>
    </dsp:sp>
    <dsp:sp modelId="{0C4B3A29-4DA4-43D5-885C-F6B1C8F56BB1}">
      <dsp:nvSpPr>
        <dsp:cNvPr id="0" name=""/>
        <dsp:cNvSpPr/>
      </dsp:nvSpPr>
      <dsp:spPr>
        <a:xfrm>
          <a:off x="873747" y="1292471"/>
          <a:ext cx="8532476" cy="368275"/>
        </a:xfrm>
        <a:custGeom>
          <a:avLst/>
          <a:gdLst/>
          <a:ahLst/>
          <a:cxnLst/>
          <a:rect l="0" t="0" r="0" b="0"/>
          <a:pathLst>
            <a:path>
              <a:moveTo>
                <a:pt x="8532476" y="0"/>
              </a:moveTo>
              <a:lnTo>
                <a:pt x="8532476" y="201237"/>
              </a:lnTo>
              <a:lnTo>
                <a:pt x="0" y="201237"/>
              </a:lnTo>
              <a:lnTo>
                <a:pt x="0" y="368275"/>
              </a:lnTo>
            </a:path>
          </a:pathLst>
        </a:custGeom>
        <a:noFill/>
        <a:ln w="6350" cap="flat" cmpd="sng" algn="in">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26440" y="1474614"/>
        <a:ext cx="427089" cy="3988"/>
      </dsp:txXfrm>
    </dsp:sp>
    <dsp:sp modelId="{D9F5F9AC-4367-425C-9C6C-5DB1F6F7296C}">
      <dsp:nvSpPr>
        <dsp:cNvPr id="0" name=""/>
        <dsp:cNvSpPr/>
      </dsp:nvSpPr>
      <dsp:spPr>
        <a:xfrm>
          <a:off x="8539102" y="253725"/>
          <a:ext cx="1734243" cy="1040545"/>
        </a:xfrm>
        <a:prstGeom prst="rect">
          <a:avLst/>
        </a:prstGeom>
        <a:solidFill>
          <a:schemeClr val="accent6">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4979" tIns="89201" rIns="84979" bIns="89201" numCol="1" spcCol="1270" anchor="ctr" anchorCtr="0">
          <a:noAutofit/>
        </a:bodyPr>
        <a:lstStyle/>
        <a:p>
          <a:pPr marL="0" lvl="0" indent="0" algn="ctr" defTabSz="711200">
            <a:lnSpc>
              <a:spcPct val="90000"/>
            </a:lnSpc>
            <a:spcBef>
              <a:spcPct val="0"/>
            </a:spcBef>
            <a:spcAft>
              <a:spcPct val="35000"/>
            </a:spcAft>
            <a:buNone/>
          </a:pPr>
          <a:r>
            <a:rPr lang="en-US" sz="1600" kern="1200"/>
            <a:t>Demo of Prototype</a:t>
          </a:r>
        </a:p>
      </dsp:txBody>
      <dsp:txXfrm>
        <a:off x="8539102" y="253725"/>
        <a:ext cx="1734243" cy="1040545"/>
      </dsp:txXfrm>
    </dsp:sp>
    <dsp:sp modelId="{CE48B863-6190-4993-B671-1A3793903E16}">
      <dsp:nvSpPr>
        <dsp:cNvPr id="0" name=""/>
        <dsp:cNvSpPr/>
      </dsp:nvSpPr>
      <dsp:spPr>
        <a:xfrm>
          <a:off x="1739068" y="2167699"/>
          <a:ext cx="368275" cy="91440"/>
        </a:xfrm>
        <a:custGeom>
          <a:avLst/>
          <a:gdLst/>
          <a:ahLst/>
          <a:cxnLst/>
          <a:rect l="0" t="0" r="0" b="0"/>
          <a:pathLst>
            <a:path>
              <a:moveTo>
                <a:pt x="0" y="45720"/>
              </a:moveTo>
              <a:lnTo>
                <a:pt x="368275" y="45720"/>
              </a:lnTo>
            </a:path>
          </a:pathLst>
        </a:custGeom>
        <a:noFill/>
        <a:ln w="6350" cap="flat" cmpd="sng" algn="in">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13234" y="2211425"/>
        <a:ext cx="19943" cy="3988"/>
      </dsp:txXfrm>
    </dsp:sp>
    <dsp:sp modelId="{34996AF9-A9D6-4A8D-B35A-F831F69BE416}">
      <dsp:nvSpPr>
        <dsp:cNvPr id="0" name=""/>
        <dsp:cNvSpPr/>
      </dsp:nvSpPr>
      <dsp:spPr>
        <a:xfrm>
          <a:off x="6625" y="1693146"/>
          <a:ext cx="1734243" cy="1040545"/>
        </a:xfrm>
        <a:prstGeom prst="rect">
          <a:avLst/>
        </a:prstGeom>
        <a:solidFill>
          <a:schemeClr val="accent2">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4979" tIns="89201" rIns="84979" bIns="89201" numCol="1" spcCol="1270" anchor="ctr" anchorCtr="0">
          <a:noAutofit/>
        </a:bodyPr>
        <a:lstStyle/>
        <a:p>
          <a:pPr marL="0" lvl="0" indent="0" algn="ctr" defTabSz="711200">
            <a:lnSpc>
              <a:spcPct val="90000"/>
            </a:lnSpc>
            <a:spcBef>
              <a:spcPct val="0"/>
            </a:spcBef>
            <a:spcAft>
              <a:spcPct val="35000"/>
            </a:spcAft>
            <a:buNone/>
          </a:pPr>
          <a:r>
            <a:rPr lang="en-US" sz="1600" kern="1200"/>
            <a:t>Demo of our predictive model</a:t>
          </a:r>
        </a:p>
      </dsp:txBody>
      <dsp:txXfrm>
        <a:off x="6625" y="1693146"/>
        <a:ext cx="1734243" cy="1040545"/>
      </dsp:txXfrm>
    </dsp:sp>
    <dsp:sp modelId="{120C3190-1E60-47FD-9B34-B696B8D36450}">
      <dsp:nvSpPr>
        <dsp:cNvPr id="0" name=""/>
        <dsp:cNvSpPr/>
      </dsp:nvSpPr>
      <dsp:spPr>
        <a:xfrm>
          <a:off x="3872187" y="2167699"/>
          <a:ext cx="368275" cy="91440"/>
        </a:xfrm>
        <a:custGeom>
          <a:avLst/>
          <a:gdLst/>
          <a:ahLst/>
          <a:cxnLst/>
          <a:rect l="0" t="0" r="0" b="0"/>
          <a:pathLst>
            <a:path>
              <a:moveTo>
                <a:pt x="0" y="45720"/>
              </a:moveTo>
              <a:lnTo>
                <a:pt x="368275" y="45720"/>
              </a:lnTo>
            </a:path>
          </a:pathLst>
        </a:custGeom>
        <a:noFill/>
        <a:ln w="6350" cap="flat" cmpd="sng" algn="in">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46354" y="2211425"/>
        <a:ext cx="19943" cy="3988"/>
      </dsp:txXfrm>
    </dsp:sp>
    <dsp:sp modelId="{005AB093-1FC3-4E37-8CEE-231C39C78CAF}">
      <dsp:nvSpPr>
        <dsp:cNvPr id="0" name=""/>
        <dsp:cNvSpPr/>
      </dsp:nvSpPr>
      <dsp:spPr>
        <a:xfrm>
          <a:off x="2139744" y="1693146"/>
          <a:ext cx="1734243" cy="1040545"/>
        </a:xfrm>
        <a:prstGeom prst="rect">
          <a:avLst/>
        </a:prstGeom>
        <a:solidFill>
          <a:schemeClr val="accent3">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4979" tIns="89201" rIns="84979" bIns="89201" numCol="1" spcCol="1270" anchor="ctr" anchorCtr="0">
          <a:noAutofit/>
        </a:bodyPr>
        <a:lstStyle/>
        <a:p>
          <a:pPr marL="0" lvl="0" indent="0" algn="ctr" defTabSz="711200">
            <a:lnSpc>
              <a:spcPct val="90000"/>
            </a:lnSpc>
            <a:spcBef>
              <a:spcPct val="0"/>
            </a:spcBef>
            <a:spcAft>
              <a:spcPct val="35000"/>
            </a:spcAft>
            <a:buNone/>
          </a:pPr>
          <a:r>
            <a:rPr lang="en-US" sz="1600" kern="1200"/>
            <a:t>Project Phases</a:t>
          </a:r>
        </a:p>
      </dsp:txBody>
      <dsp:txXfrm>
        <a:off x="2139744" y="1693146"/>
        <a:ext cx="1734243" cy="1040545"/>
      </dsp:txXfrm>
    </dsp:sp>
    <dsp:sp modelId="{7681F224-0D10-491D-9214-3BA7A750E87D}">
      <dsp:nvSpPr>
        <dsp:cNvPr id="0" name=""/>
        <dsp:cNvSpPr/>
      </dsp:nvSpPr>
      <dsp:spPr>
        <a:xfrm>
          <a:off x="6005307" y="2167699"/>
          <a:ext cx="368275" cy="91440"/>
        </a:xfrm>
        <a:custGeom>
          <a:avLst/>
          <a:gdLst/>
          <a:ahLst/>
          <a:cxnLst/>
          <a:rect l="0" t="0" r="0" b="0"/>
          <a:pathLst>
            <a:path>
              <a:moveTo>
                <a:pt x="0" y="45720"/>
              </a:moveTo>
              <a:lnTo>
                <a:pt x="368275" y="45720"/>
              </a:lnTo>
            </a:path>
          </a:pathLst>
        </a:custGeom>
        <a:noFill/>
        <a:ln w="6350" cap="flat" cmpd="sng" algn="in">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179473" y="2211425"/>
        <a:ext cx="19943" cy="3988"/>
      </dsp:txXfrm>
    </dsp:sp>
    <dsp:sp modelId="{B55B9984-9E2C-42F0-9095-707E396DED50}">
      <dsp:nvSpPr>
        <dsp:cNvPr id="0" name=""/>
        <dsp:cNvSpPr/>
      </dsp:nvSpPr>
      <dsp:spPr>
        <a:xfrm>
          <a:off x="4272863" y="1693146"/>
          <a:ext cx="1734243" cy="1040545"/>
        </a:xfrm>
        <a:prstGeom prst="rect">
          <a:avLst/>
        </a:prstGeom>
        <a:solidFill>
          <a:schemeClr val="accent4">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4979" tIns="89201" rIns="84979" bIns="89201" numCol="1" spcCol="1270" anchor="ctr" anchorCtr="0">
          <a:noAutofit/>
        </a:bodyPr>
        <a:lstStyle/>
        <a:p>
          <a:pPr marL="0" lvl="0" indent="0" algn="ctr" defTabSz="711200">
            <a:lnSpc>
              <a:spcPct val="90000"/>
            </a:lnSpc>
            <a:spcBef>
              <a:spcPct val="0"/>
            </a:spcBef>
            <a:spcAft>
              <a:spcPct val="35000"/>
            </a:spcAft>
            <a:buNone/>
          </a:pPr>
          <a:r>
            <a:rPr lang="en-US" sz="1600" kern="1200"/>
            <a:t>Security Concerns</a:t>
          </a:r>
        </a:p>
      </dsp:txBody>
      <dsp:txXfrm>
        <a:off x="4272863" y="1693146"/>
        <a:ext cx="1734243" cy="1040545"/>
      </dsp:txXfrm>
    </dsp:sp>
    <dsp:sp modelId="{097DCB45-1754-4CFE-AD21-4759B2917948}">
      <dsp:nvSpPr>
        <dsp:cNvPr id="0" name=""/>
        <dsp:cNvSpPr/>
      </dsp:nvSpPr>
      <dsp:spPr>
        <a:xfrm>
          <a:off x="6405983" y="1693146"/>
          <a:ext cx="1734243" cy="1040545"/>
        </a:xfrm>
        <a:prstGeom prst="rect">
          <a:avLst/>
        </a:prstGeom>
        <a:solidFill>
          <a:schemeClr val="accent5">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4979" tIns="89201" rIns="84979" bIns="89201" numCol="1" spcCol="1270" anchor="ctr" anchorCtr="0">
          <a:noAutofit/>
        </a:bodyPr>
        <a:lstStyle/>
        <a:p>
          <a:pPr marL="0" lvl="0" indent="0" algn="ctr" defTabSz="711200">
            <a:lnSpc>
              <a:spcPct val="90000"/>
            </a:lnSpc>
            <a:spcBef>
              <a:spcPct val="0"/>
            </a:spcBef>
            <a:spcAft>
              <a:spcPct val="35000"/>
            </a:spcAft>
            <a:buNone/>
          </a:pPr>
          <a:r>
            <a:rPr lang="en-US" sz="1600" kern="1200"/>
            <a:t>Questions Time</a:t>
          </a:r>
        </a:p>
      </dsp:txBody>
      <dsp:txXfrm>
        <a:off x="6405983" y="1693146"/>
        <a:ext cx="1734243" cy="10405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8518C2-40D1-402B-9115-4DBE3341CB78}">
      <dsp:nvSpPr>
        <dsp:cNvPr id="0" name=""/>
        <dsp:cNvSpPr/>
      </dsp:nvSpPr>
      <dsp:spPr>
        <a:xfrm>
          <a:off x="0" y="4078917"/>
          <a:ext cx="2032000" cy="1338791"/>
        </a:xfrm>
        <a:prstGeom prst="rect">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516" tIns="220472" rIns="144516" bIns="220472" numCol="1" spcCol="1270" anchor="ctr" anchorCtr="0">
          <a:noAutofit/>
        </a:bodyPr>
        <a:lstStyle/>
        <a:p>
          <a:pPr marL="0" lvl="0" indent="0" algn="ctr" defTabSz="1377950">
            <a:lnSpc>
              <a:spcPct val="90000"/>
            </a:lnSpc>
            <a:spcBef>
              <a:spcPct val="0"/>
            </a:spcBef>
            <a:spcAft>
              <a:spcPct val="35000"/>
            </a:spcAft>
            <a:buNone/>
          </a:pPr>
          <a:r>
            <a:rPr lang="en-US" sz="3100" kern="1200" dirty="0"/>
            <a:t>Final Solution</a:t>
          </a:r>
        </a:p>
      </dsp:txBody>
      <dsp:txXfrm>
        <a:off x="0" y="4078917"/>
        <a:ext cx="2032000" cy="1338791"/>
      </dsp:txXfrm>
    </dsp:sp>
    <dsp:sp modelId="{FEA19D28-76BE-46B8-AF3C-3996FBC3E729}">
      <dsp:nvSpPr>
        <dsp:cNvPr id="0" name=""/>
        <dsp:cNvSpPr/>
      </dsp:nvSpPr>
      <dsp:spPr>
        <a:xfrm>
          <a:off x="2032000" y="4078917"/>
          <a:ext cx="6096000" cy="1338791"/>
        </a:xfrm>
        <a:prstGeom prst="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656" tIns="304800" rIns="123656" bIns="304800" numCol="1" spcCol="1270" anchor="ctr" anchorCtr="0">
          <a:noAutofit/>
        </a:bodyPr>
        <a:lstStyle/>
        <a:p>
          <a:pPr marL="0" lvl="0" indent="0" algn="l" defTabSz="1066800">
            <a:lnSpc>
              <a:spcPct val="90000"/>
            </a:lnSpc>
            <a:spcBef>
              <a:spcPct val="0"/>
            </a:spcBef>
            <a:spcAft>
              <a:spcPct val="35000"/>
            </a:spcAft>
            <a:buNone/>
          </a:pPr>
          <a:r>
            <a:rPr lang="en-US" sz="2400" kern="1200"/>
            <a:t>Deploy final solution to Azure</a:t>
          </a:r>
        </a:p>
      </dsp:txBody>
      <dsp:txXfrm>
        <a:off x="2032000" y="4078917"/>
        <a:ext cx="6096000" cy="1338791"/>
      </dsp:txXfrm>
    </dsp:sp>
    <dsp:sp modelId="{A7E32C24-EF54-42A8-8B33-CE55C53B4E9C}">
      <dsp:nvSpPr>
        <dsp:cNvPr id="0" name=""/>
        <dsp:cNvSpPr/>
      </dsp:nvSpPr>
      <dsp:spPr>
        <a:xfrm rot="10800000">
          <a:off x="0" y="2039937"/>
          <a:ext cx="2032000" cy="2059061"/>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516" tIns="220472" rIns="144516" bIns="220472" numCol="1" spcCol="1270" anchor="ctr" anchorCtr="0">
          <a:noAutofit/>
        </a:bodyPr>
        <a:lstStyle/>
        <a:p>
          <a:pPr marL="0" lvl="0" indent="0" algn="ctr" defTabSz="1377950">
            <a:lnSpc>
              <a:spcPct val="90000"/>
            </a:lnSpc>
            <a:spcBef>
              <a:spcPct val="0"/>
            </a:spcBef>
            <a:spcAft>
              <a:spcPct val="35000"/>
            </a:spcAft>
            <a:buNone/>
          </a:pPr>
          <a:r>
            <a:rPr lang="en-US" sz="3100" kern="1200" dirty="0"/>
            <a:t>Iterate</a:t>
          </a:r>
        </a:p>
      </dsp:txBody>
      <dsp:txXfrm rot="-10800000">
        <a:off x="0" y="2039937"/>
        <a:ext cx="2032000" cy="1338390"/>
      </dsp:txXfrm>
    </dsp:sp>
    <dsp:sp modelId="{1AB50746-92BA-4876-912F-0381D706D85B}">
      <dsp:nvSpPr>
        <dsp:cNvPr id="0" name=""/>
        <dsp:cNvSpPr/>
      </dsp:nvSpPr>
      <dsp:spPr>
        <a:xfrm>
          <a:off x="2032000" y="2039937"/>
          <a:ext cx="6096000" cy="1338390"/>
        </a:xfrm>
        <a:prstGeom prst="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656" tIns="304800" rIns="123656" bIns="304800" numCol="1" spcCol="1270" anchor="ctr" anchorCtr="0">
          <a:noAutofit/>
        </a:bodyPr>
        <a:lstStyle/>
        <a:p>
          <a:pPr marL="0" lvl="0" indent="0" algn="l" defTabSz="1066800">
            <a:lnSpc>
              <a:spcPct val="90000"/>
            </a:lnSpc>
            <a:spcBef>
              <a:spcPct val="0"/>
            </a:spcBef>
            <a:spcAft>
              <a:spcPct val="35000"/>
            </a:spcAft>
            <a:buNone/>
          </a:pPr>
          <a:r>
            <a:rPr lang="en-US" sz="2400" kern="1200"/>
            <a:t>Iterate on Recommendations</a:t>
          </a:r>
        </a:p>
      </dsp:txBody>
      <dsp:txXfrm>
        <a:off x="2032000" y="2039937"/>
        <a:ext cx="6096000" cy="1338390"/>
      </dsp:txXfrm>
    </dsp:sp>
    <dsp:sp modelId="{C216E097-93B4-4F52-ACB8-25DA974E56DF}">
      <dsp:nvSpPr>
        <dsp:cNvPr id="0" name=""/>
        <dsp:cNvSpPr/>
      </dsp:nvSpPr>
      <dsp:spPr>
        <a:xfrm rot="10800000">
          <a:off x="0" y="0"/>
          <a:ext cx="2032000" cy="2059061"/>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516" tIns="220472" rIns="144516" bIns="220472" numCol="1" spcCol="1270" anchor="ctr" anchorCtr="0">
          <a:noAutofit/>
        </a:bodyPr>
        <a:lstStyle/>
        <a:p>
          <a:pPr marL="0" lvl="0" indent="0" algn="ctr" defTabSz="1377950">
            <a:lnSpc>
              <a:spcPct val="90000"/>
            </a:lnSpc>
            <a:spcBef>
              <a:spcPct val="0"/>
            </a:spcBef>
            <a:spcAft>
              <a:spcPct val="35000"/>
            </a:spcAft>
            <a:buNone/>
          </a:pPr>
          <a:r>
            <a:rPr lang="en-US" sz="3100" kern="1200"/>
            <a:t>Deploy</a:t>
          </a:r>
        </a:p>
      </dsp:txBody>
      <dsp:txXfrm rot="-10800000">
        <a:off x="0" y="0"/>
        <a:ext cx="2032000" cy="1338390"/>
      </dsp:txXfrm>
    </dsp:sp>
    <dsp:sp modelId="{3EAD496D-0D25-4B82-9245-7EBED5C59F95}">
      <dsp:nvSpPr>
        <dsp:cNvPr id="0" name=""/>
        <dsp:cNvSpPr/>
      </dsp:nvSpPr>
      <dsp:spPr>
        <a:xfrm>
          <a:off x="2032000" y="0"/>
          <a:ext cx="6096000" cy="1338390"/>
        </a:xfrm>
        <a:prstGeom prst="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656" tIns="304800" rIns="123656" bIns="304800" numCol="1" spcCol="1270" anchor="ctr" anchorCtr="0">
          <a:noAutofit/>
        </a:bodyPr>
        <a:lstStyle/>
        <a:p>
          <a:pPr marL="0" lvl="0" indent="0" algn="l" defTabSz="1066800">
            <a:lnSpc>
              <a:spcPct val="90000"/>
            </a:lnSpc>
            <a:spcBef>
              <a:spcPct val="0"/>
            </a:spcBef>
            <a:spcAft>
              <a:spcPct val="35000"/>
            </a:spcAft>
            <a:buNone/>
          </a:pPr>
          <a:r>
            <a:rPr lang="en-US" sz="2400" kern="1200"/>
            <a:t>Deploy Prototype</a:t>
          </a:r>
        </a:p>
      </dsp:txBody>
      <dsp:txXfrm>
        <a:off x="2032000" y="0"/>
        <a:ext cx="6096000" cy="133839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468117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ata.cityofnewyork.us/Public-Safety/Motor-Vehicle-Collisions-Crashes/h9gi-nx95" TargetMode="External"/><Relationship Id="rId7" Type="http://schemas.openxmlformats.org/officeDocument/2006/relationships/hyperlink" Target="https://github.com/acquayefrank/nyc-crashes/blob/main/documents/srs_nyc-crashes.doc"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www1.nyc.gov/site/nypd/bureaus/patrol/precincts-landing.page" TargetMode="External"/><Relationship Id="rId5" Type="http://schemas.openxmlformats.org/officeDocument/2006/relationships/hyperlink" Target="https://data.cityofnewyork.us/Health/NYC-Health-Hospitals-Facilities-2011/ymhw-9cz9" TargetMode="External"/><Relationship Id="rId4" Type="http://schemas.openxmlformats.org/officeDocument/2006/relationships/hyperlink" Target="https://data.cityofnewyork.us/Transportation/Traffic-Volume-Counts-2012-2013-/p424-amsu"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a:p>
            <a:r>
              <a:rPr lang="en-US" dirty="0"/>
              <a:t>Summary:</a:t>
            </a:r>
          </a:p>
          <a:p>
            <a:r>
              <a:rPr lang="en-US" dirty="0"/>
              <a:t>New York City, also known as the City of New York or simply New York, is the most populous city in the United States. With an estimated 2018 population of 8,398,748 distributed over a land area of about 302.6 square miles, New York is also the most densely populated major city in the United States. Located at the southern tip of the state of New York, the city is the center of the New York metropolitan area, the largest metropolitan area in the world by urban landmass and one of the world's most populous megacities, with an estimated 19,979,477 people in its 2018 Metropolitan Statistical Area and 22,679,948 residents in its Combined Statistical Area. A global power city, New York City has been described as the cultural, financial, and media capital of the world, and exerts a significant impact upon commerce, entertainment, research, technology, education, politics, tourism, art, fashion, and sports. The city's fast pace has inspired the term New York minute. Home to the headquarters of the United Nations, New York is an important center for international diplomacy.</a:t>
            </a:r>
          </a:p>
          <a:p>
            <a:endParaRPr lang="en-US" dirty="0"/>
          </a:p>
          <a:p>
            <a:r>
              <a:rPr lang="en-US" dirty="0"/>
              <a:t>More key facts:</a:t>
            </a:r>
          </a:p>
          <a:p>
            <a:pPr marL="171450" indent="-171450">
              <a:buFont typeface="Arial" panose="020B0604020202020204" pitchFamily="34" charset="0"/>
              <a:buChar char="•"/>
            </a:pPr>
            <a:r>
              <a:rPr lang="en-US" b="1" dirty="0"/>
              <a:t>Colleges and universities: </a:t>
            </a:r>
            <a:r>
              <a:rPr lang="en-US" dirty="0"/>
              <a:t>Columbia University, New York University, Rockefeller University, Fordham University, Juilliard School, New York City College of Technology, New York Institute of Technology, St. John's University, Vassar College, United States Merchant Marine Academy, Pace University, Hunter College, Bard College, Cooper Union, Marist College, Baruch College, The New School, The City College of New York, Pratt Institute, Yeshiva University, College of New Rochelle, Manhattan College, Skidmore College, Union Theological Seminary, SUNY Downstate Medical Center, Phillips Beth Israel School of Nursing, Lehman College, Hostos Community College, Queensborough Community College, Empire State College, Borough of Manhattan Community College, John Jay College of Criminal Justice, Dutchess Community College, Bronx Community College, St. Joseph's College, Monroe College, LaGuardia Community College, York College, City University of New York, Queens College, City University of New York, State University of New York Maritime College, Kingsborough Community College, Brooklyn College, Fashion Institute of Technology, College of Staten Island, Medgar Evers College, ASA College, Touro College, Weill Cornell Medicine, College of Mount Saint Vincent, Wagner College</a:t>
            </a:r>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68117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read about data privacy and how it concerns our project. Also focus on the fact that each csv is saved as it’s own table in order to ensure that if we have corrupted data it does not affect the whole system. Each data is manually verified before being added as it’s own table</a:t>
            </a:r>
          </a:p>
          <a:p>
            <a:endParaRPr lang="en-US" dirty="0"/>
          </a:p>
          <a:p>
            <a:r>
              <a:rPr lang="en-US" dirty="0"/>
              <a:t>Kindly research the last point</a:t>
            </a:r>
          </a:p>
        </p:txBody>
      </p:sp>
      <p:sp>
        <p:nvSpPr>
          <p:cNvPr id="4" name="Slide Number Placeholder 3"/>
          <p:cNvSpPr>
            <a:spLocks noGrp="1"/>
          </p:cNvSpPr>
          <p:nvPr>
            <p:ph type="sldNum" sz="quarter" idx="10"/>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2006462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Emeka, so my teammates, which comprise of Alex, Dimas and Larry  worked on a data engineering project where we built a prototype analytics dashboard for analysts in the mayor's office. During our presentation we would talk about the various stages we went through before developing our prototype.  </a:t>
            </a:r>
          </a:p>
          <a:p>
            <a:endParaRPr lang="en-US" dirty="0"/>
          </a:p>
          <a:p>
            <a:r>
              <a:rPr lang="en-US" dirty="0"/>
              <a:t>NB// Talk about some facts about New York City and why this would be important and useful to the people of new York especially analysts in the mayors office.</a:t>
            </a:r>
          </a:p>
        </p:txBody>
      </p:sp>
      <p:sp>
        <p:nvSpPr>
          <p:cNvPr id="4" name="Slide Number Placeholder 3"/>
          <p:cNvSpPr>
            <a:spLocks noGrp="1"/>
          </p:cNvSpPr>
          <p:nvPr>
            <p:ph type="sldNum" sz="quarter" idx="5"/>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2503403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During our presentation we would talk about the following this.</a:t>
            </a:r>
          </a:p>
          <a:p>
            <a:pPr marL="171450" indent="-171450">
              <a:buFont typeface="Arial" panose="020B0604020202020204" pitchFamily="34" charset="0"/>
              <a:buChar char="•"/>
            </a:pPr>
            <a:r>
              <a:rPr lang="en-US" dirty="0"/>
              <a:t>Data Engineering stages --- Emeka</a:t>
            </a:r>
          </a:p>
          <a:p>
            <a:pPr marL="171450" indent="-171450">
              <a:buFont typeface="Arial" panose="020B0604020202020204" pitchFamily="34" charset="0"/>
              <a:buChar char="•"/>
            </a:pPr>
            <a:r>
              <a:rPr lang="en-US" dirty="0"/>
              <a:t>BPM Diagrams --- Alex</a:t>
            </a:r>
          </a:p>
          <a:p>
            <a:pPr marL="171450" indent="-171450">
              <a:buFont typeface="Arial" panose="020B0604020202020204" pitchFamily="34" charset="0"/>
              <a:buChar char="•"/>
            </a:pPr>
            <a:r>
              <a:rPr lang="en-US" dirty="0"/>
              <a:t>Schema Diagrams --- Dimas</a:t>
            </a:r>
          </a:p>
          <a:p>
            <a:pPr marL="171450" indent="-171450">
              <a:buFont typeface="Arial" panose="020B0604020202020204" pitchFamily="34" charset="0"/>
              <a:buChar char="•"/>
            </a:pPr>
            <a:r>
              <a:rPr lang="en-US" dirty="0"/>
              <a:t>Data Flow Diagrams – Dimas</a:t>
            </a:r>
          </a:p>
          <a:p>
            <a:pPr marL="171450" indent="-171450">
              <a:buFont typeface="Arial" panose="020B0604020202020204" pitchFamily="34" charset="0"/>
              <a:buChar char="•"/>
            </a:pPr>
            <a:r>
              <a:rPr lang="en-US" dirty="0"/>
              <a:t>Demo of Prototype – Larry</a:t>
            </a:r>
          </a:p>
          <a:p>
            <a:pPr marL="171450" indent="-171450">
              <a:buFont typeface="Arial" panose="020B0604020202020204" pitchFamily="34" charset="0"/>
              <a:buChar char="•"/>
            </a:pPr>
            <a:r>
              <a:rPr lang="en-US" dirty="0"/>
              <a:t>Demo of Predictive Model --- Alex</a:t>
            </a:r>
          </a:p>
          <a:p>
            <a:pPr marL="171450" indent="-171450">
              <a:buFont typeface="Arial" panose="020B0604020202020204" pitchFamily="34" charset="0"/>
              <a:buChar char="•"/>
            </a:pPr>
            <a:r>
              <a:rPr lang="en-US" dirty="0"/>
              <a:t>Project Phases --- Larry</a:t>
            </a:r>
          </a:p>
          <a:p>
            <a:pPr marL="171450" indent="-171450">
              <a:buFont typeface="Arial" panose="020B0604020202020204" pitchFamily="34" charset="0"/>
              <a:buChar char="•"/>
            </a:pPr>
            <a:r>
              <a:rPr lang="en-US" dirty="0"/>
              <a:t>Security Concerns --- Emeka</a:t>
            </a:r>
          </a:p>
          <a:p>
            <a:pPr marL="171450" indent="-171450">
              <a:buFont typeface="Arial" panose="020B0604020202020204" pitchFamily="34" charset="0"/>
              <a:buChar char="•"/>
            </a:pPr>
            <a:r>
              <a:rPr lang="en-US" dirty="0"/>
              <a:t>Questions and Answers</a:t>
            </a:r>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1742729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don’t just read this, understand what each stage is and talk about it.</a:t>
            </a:r>
          </a:p>
          <a:p>
            <a:endParaRPr lang="en-US" dirty="0"/>
          </a:p>
          <a:p>
            <a:r>
              <a:rPr lang="en-US" dirty="0"/>
              <a:t>Stages: </a:t>
            </a:r>
          </a:p>
          <a:p>
            <a:endParaRPr lang="en-US" dirty="0"/>
          </a:p>
          <a:p>
            <a:pPr algn="l"/>
            <a:r>
              <a:rPr lang="en-GB" b="1" i="0" dirty="0">
                <a:solidFill>
                  <a:srgbClr val="24292E"/>
                </a:solidFill>
                <a:effectLst/>
                <a:latin typeface="-apple-system"/>
              </a:rPr>
              <a:t>Goal</a:t>
            </a:r>
          </a:p>
          <a:p>
            <a:pPr algn="l"/>
            <a:r>
              <a:rPr lang="en-GB" b="0" i="0" dirty="0">
                <a:solidFill>
                  <a:srgbClr val="24292E"/>
                </a:solidFill>
                <a:effectLst/>
                <a:latin typeface="-apple-system"/>
              </a:rPr>
              <a:t>To provide an interactive means for the mayors office and other stakeholders from New York City (NYC) to easily access motor vehicle collision information in an interactive manner thereby aiding them to make informed decisions.</a:t>
            </a:r>
          </a:p>
          <a:p>
            <a:pPr algn="l"/>
            <a:r>
              <a:rPr lang="en-GB" b="1" i="0" dirty="0">
                <a:solidFill>
                  <a:srgbClr val="24292E"/>
                </a:solidFill>
                <a:effectLst/>
                <a:latin typeface="-apple-system"/>
              </a:rPr>
              <a:t>System Description</a:t>
            </a:r>
          </a:p>
          <a:p>
            <a:pPr algn="l"/>
            <a:r>
              <a:rPr lang="en-GB" b="1" i="0" dirty="0">
                <a:solidFill>
                  <a:srgbClr val="24292E"/>
                </a:solidFill>
                <a:effectLst/>
                <a:latin typeface="-apple-system"/>
              </a:rPr>
              <a:t>Stakeholders</a:t>
            </a:r>
          </a:p>
          <a:p>
            <a:pPr algn="l">
              <a:buFont typeface="Arial" panose="020B0604020202020204" pitchFamily="34" charset="0"/>
              <a:buChar char="•"/>
            </a:pPr>
            <a:r>
              <a:rPr lang="en-GB" b="0" i="0" dirty="0">
                <a:solidFill>
                  <a:srgbClr val="24292E"/>
                </a:solidFill>
                <a:effectLst/>
                <a:latin typeface="-apple-system"/>
              </a:rPr>
              <a:t>Mayors office</a:t>
            </a:r>
          </a:p>
          <a:p>
            <a:pPr algn="l">
              <a:buFont typeface="Arial" panose="020B0604020202020204" pitchFamily="34" charset="0"/>
              <a:buChar char="•"/>
            </a:pPr>
            <a:r>
              <a:rPr lang="en-GB" b="0" i="0" dirty="0">
                <a:solidFill>
                  <a:srgbClr val="24292E"/>
                </a:solidFill>
                <a:effectLst/>
                <a:latin typeface="-apple-system"/>
              </a:rPr>
              <a:t>Ordinary citizens (secondary stakeholder)</a:t>
            </a:r>
          </a:p>
          <a:p>
            <a:pPr algn="l"/>
            <a:r>
              <a:rPr lang="en-GB" b="1" i="0" dirty="0">
                <a:solidFill>
                  <a:srgbClr val="24292E"/>
                </a:solidFill>
                <a:effectLst/>
                <a:latin typeface="-apple-system"/>
              </a:rPr>
              <a:t>Main Systems of Interest</a:t>
            </a:r>
          </a:p>
          <a:p>
            <a:pPr algn="l">
              <a:buFont typeface="Arial" panose="020B0604020202020204" pitchFamily="34" charset="0"/>
              <a:buChar char="•"/>
            </a:pPr>
            <a:r>
              <a:rPr lang="en-GB" b="0" i="0" dirty="0">
                <a:solidFill>
                  <a:srgbClr val="24292E"/>
                </a:solidFill>
                <a:effectLst/>
                <a:latin typeface="-apple-system"/>
              </a:rPr>
              <a:t>A Power BI Dashboard that allows </a:t>
            </a:r>
            <a:r>
              <a:rPr lang="en-GB" b="1" i="0" dirty="0">
                <a:solidFill>
                  <a:srgbClr val="24292E"/>
                </a:solidFill>
                <a:effectLst/>
                <a:latin typeface="-apple-system"/>
              </a:rPr>
              <a:t>analysts</a:t>
            </a:r>
            <a:r>
              <a:rPr lang="en-GB" b="0" i="0" dirty="0">
                <a:solidFill>
                  <a:srgbClr val="24292E"/>
                </a:solidFill>
                <a:effectLst/>
                <a:latin typeface="-apple-system"/>
              </a:rPr>
              <a:t> in the mayors office to visualize number of crashes by time period and location.</a:t>
            </a:r>
          </a:p>
          <a:p>
            <a:pPr algn="l">
              <a:buFont typeface="Arial" panose="020B0604020202020204" pitchFamily="34" charset="0"/>
              <a:buChar char="•"/>
            </a:pPr>
            <a:r>
              <a:rPr lang="en-GB" b="0" i="0" dirty="0">
                <a:solidFill>
                  <a:srgbClr val="24292E"/>
                </a:solidFill>
                <a:effectLst/>
                <a:latin typeface="-apple-system"/>
              </a:rPr>
              <a:t>In addition our Power BI </a:t>
            </a:r>
            <a:r>
              <a:rPr lang="en-GB" b="0" i="0" dirty="0" err="1">
                <a:solidFill>
                  <a:srgbClr val="24292E"/>
                </a:solidFill>
                <a:effectLst/>
                <a:latin typeface="-apple-system"/>
              </a:rPr>
              <a:t>Dashbaord</a:t>
            </a:r>
            <a:r>
              <a:rPr lang="en-GB" b="0" i="0" dirty="0">
                <a:solidFill>
                  <a:srgbClr val="24292E"/>
                </a:solidFill>
                <a:effectLst/>
                <a:latin typeface="-apple-system"/>
              </a:rPr>
              <a:t> should provide some statistical information about crashes in New York City.</a:t>
            </a:r>
          </a:p>
          <a:p>
            <a:pPr algn="l">
              <a:buFont typeface="Arial" panose="020B0604020202020204" pitchFamily="34" charset="0"/>
              <a:buChar char="•"/>
            </a:pPr>
            <a:r>
              <a:rPr lang="en-GB" b="0" i="0" dirty="0">
                <a:solidFill>
                  <a:srgbClr val="24292E"/>
                </a:solidFill>
                <a:effectLst/>
                <a:latin typeface="-apple-system"/>
              </a:rPr>
              <a:t>Finally our Power BI </a:t>
            </a:r>
            <a:r>
              <a:rPr lang="en-GB" b="0" i="0" dirty="0" err="1">
                <a:solidFill>
                  <a:srgbClr val="24292E"/>
                </a:solidFill>
                <a:effectLst/>
                <a:latin typeface="-apple-system"/>
              </a:rPr>
              <a:t>Dashbaord</a:t>
            </a:r>
            <a:r>
              <a:rPr lang="en-GB" b="0" i="0" dirty="0">
                <a:solidFill>
                  <a:srgbClr val="24292E"/>
                </a:solidFill>
                <a:effectLst/>
                <a:latin typeface="-apple-system"/>
              </a:rPr>
              <a:t> will show the closest police station as well as </a:t>
            </a:r>
            <a:r>
              <a:rPr lang="en-GB" b="0" i="0" dirty="0" err="1">
                <a:solidFill>
                  <a:srgbClr val="24292E"/>
                </a:solidFill>
                <a:effectLst/>
                <a:latin typeface="-apple-system"/>
              </a:rPr>
              <a:t>closeset</a:t>
            </a:r>
            <a:r>
              <a:rPr lang="en-GB" b="0" i="0" dirty="0">
                <a:solidFill>
                  <a:srgbClr val="24292E"/>
                </a:solidFill>
                <a:effectLst/>
                <a:latin typeface="-apple-system"/>
              </a:rPr>
              <a:t> hospitals to crashes.</a:t>
            </a:r>
          </a:p>
          <a:p>
            <a:pPr algn="l"/>
            <a:r>
              <a:rPr lang="en-GB" b="1" i="0" dirty="0">
                <a:solidFill>
                  <a:srgbClr val="24292E"/>
                </a:solidFill>
                <a:effectLst/>
                <a:latin typeface="-apple-system"/>
              </a:rPr>
              <a:t>Enabling Systems</a:t>
            </a:r>
          </a:p>
          <a:p>
            <a:pPr algn="l"/>
            <a:r>
              <a:rPr lang="en-GB" b="0" i="0" dirty="0">
                <a:solidFill>
                  <a:srgbClr val="24292E"/>
                </a:solidFill>
                <a:effectLst/>
                <a:latin typeface="-apple-system"/>
              </a:rPr>
              <a:t>Systems that will enable us build our primary system are automated </a:t>
            </a:r>
            <a:r>
              <a:rPr lang="en-GB" b="0" i="0" dirty="0" err="1">
                <a:solidFill>
                  <a:srgbClr val="24292E"/>
                </a:solidFill>
                <a:effectLst/>
                <a:latin typeface="-apple-system"/>
              </a:rPr>
              <a:t>cron</a:t>
            </a:r>
            <a:r>
              <a:rPr lang="en-GB" b="0" i="0" dirty="0">
                <a:solidFill>
                  <a:srgbClr val="24292E"/>
                </a:solidFill>
                <a:effectLst/>
                <a:latin typeface="-apple-system"/>
              </a:rPr>
              <a:t> jobs or schedulers that will fetch, clean and store data from the sources listed below</a:t>
            </a:r>
          </a:p>
          <a:p>
            <a:pPr algn="l"/>
            <a:r>
              <a:rPr lang="en-GB" b="1" i="0" dirty="0">
                <a:solidFill>
                  <a:srgbClr val="24292E"/>
                </a:solidFill>
                <a:effectLst/>
                <a:latin typeface="-apple-system"/>
              </a:rPr>
              <a:t>Data Sources</a:t>
            </a:r>
            <a:endParaRPr lang="en-GB" b="0" i="0" dirty="0">
              <a:solidFill>
                <a:srgbClr val="24292E"/>
              </a:solidFill>
              <a:effectLst/>
              <a:latin typeface="-apple-system"/>
            </a:endParaRPr>
          </a:p>
          <a:p>
            <a:pPr algn="l">
              <a:buFont typeface="Arial" panose="020B0604020202020204" pitchFamily="34" charset="0"/>
              <a:buChar char="•"/>
            </a:pPr>
            <a:r>
              <a:rPr lang="en-GB" b="0" i="0" dirty="0">
                <a:solidFill>
                  <a:srgbClr val="24292E"/>
                </a:solidFill>
                <a:effectLst/>
                <a:latin typeface="-apple-system"/>
              </a:rPr>
              <a:t>Motor Vehicle Collisions: </a:t>
            </a:r>
            <a:r>
              <a:rPr lang="en-GB" b="0" i="0" u="none" strike="noStrike" dirty="0">
                <a:solidFill>
                  <a:srgbClr val="24292E"/>
                </a:solidFill>
                <a:effectLst/>
                <a:latin typeface="-apple-system"/>
                <a:hlinkClick r:id="rId3"/>
              </a:rPr>
              <a:t>https://data.cityofnewyork.us/Public-Safety/Motor-Vehicle-Collisions-Crashes/h9gi-nx95</a:t>
            </a:r>
            <a:endParaRPr lang="en-GB" b="0" i="0" dirty="0">
              <a:solidFill>
                <a:srgbClr val="24292E"/>
              </a:solidFill>
              <a:effectLst/>
              <a:latin typeface="-apple-system"/>
            </a:endParaRPr>
          </a:p>
          <a:p>
            <a:pPr algn="l">
              <a:buFont typeface="Arial" panose="020B0604020202020204" pitchFamily="34" charset="0"/>
              <a:buChar char="•"/>
            </a:pPr>
            <a:r>
              <a:rPr lang="en-GB" b="0" i="0" dirty="0">
                <a:solidFill>
                  <a:srgbClr val="24292E"/>
                </a:solidFill>
                <a:effectLst/>
                <a:latin typeface="-apple-system"/>
              </a:rPr>
              <a:t>Historical Traffic Data </a:t>
            </a:r>
            <a:r>
              <a:rPr lang="en-GB" b="0" i="0" u="none" strike="noStrike" dirty="0">
                <a:solidFill>
                  <a:srgbClr val="24292E"/>
                </a:solidFill>
                <a:effectLst/>
                <a:latin typeface="-apple-system"/>
                <a:hlinkClick r:id="rId4"/>
              </a:rPr>
              <a:t>https://data.cityofnewyork.us/Transportation/Traffic-Volume-Counts-2012-2013-/p424-amsu</a:t>
            </a:r>
            <a:endParaRPr lang="en-GB" b="0" i="0" dirty="0">
              <a:solidFill>
                <a:srgbClr val="24292E"/>
              </a:solidFill>
              <a:effectLst/>
              <a:latin typeface="-apple-system"/>
            </a:endParaRPr>
          </a:p>
          <a:p>
            <a:pPr algn="l">
              <a:buFont typeface="Arial" panose="020B0604020202020204" pitchFamily="34" charset="0"/>
              <a:buChar char="•"/>
            </a:pPr>
            <a:r>
              <a:rPr lang="en-GB" b="0" i="0" dirty="0">
                <a:solidFill>
                  <a:srgbClr val="24292E"/>
                </a:solidFill>
                <a:effectLst/>
                <a:latin typeface="-apple-system"/>
              </a:rPr>
              <a:t>List of hospitals as of 2011 </a:t>
            </a:r>
            <a:r>
              <a:rPr lang="en-GB" b="0" i="0" u="none" strike="noStrike" dirty="0">
                <a:solidFill>
                  <a:srgbClr val="24292E"/>
                </a:solidFill>
                <a:effectLst/>
                <a:latin typeface="-apple-system"/>
                <a:hlinkClick r:id="rId5"/>
              </a:rPr>
              <a:t>https://data.cityofnewyork.us/Health/NYC-Health-Hospitals-Facilities-2011/ymhw-9cz9</a:t>
            </a:r>
            <a:endParaRPr lang="en-GB" b="0" i="0" dirty="0">
              <a:solidFill>
                <a:srgbClr val="24292E"/>
              </a:solidFill>
              <a:effectLst/>
              <a:latin typeface="-apple-system"/>
            </a:endParaRPr>
          </a:p>
          <a:p>
            <a:pPr algn="l">
              <a:buFont typeface="Arial" panose="020B0604020202020204" pitchFamily="34" charset="0"/>
              <a:buChar char="•"/>
            </a:pPr>
            <a:r>
              <a:rPr lang="en-GB" b="0" i="0" dirty="0">
                <a:solidFill>
                  <a:srgbClr val="24292E"/>
                </a:solidFill>
                <a:effectLst/>
                <a:latin typeface="-apple-system"/>
              </a:rPr>
              <a:t>List of police departments </a:t>
            </a:r>
            <a:r>
              <a:rPr lang="en-GB" b="0" i="0" u="none" strike="noStrike" dirty="0">
                <a:solidFill>
                  <a:srgbClr val="24292E"/>
                </a:solidFill>
                <a:effectLst/>
                <a:latin typeface="-apple-system"/>
                <a:hlinkClick r:id="rId6"/>
              </a:rPr>
              <a:t>https://www1.nyc.gov/site/nypd/bureaus/patrol/precincts-landing.page</a:t>
            </a:r>
            <a:endParaRPr lang="en-GB" b="0" i="0" dirty="0">
              <a:solidFill>
                <a:srgbClr val="24292E"/>
              </a:solidFill>
              <a:effectLst/>
              <a:latin typeface="-apple-system"/>
            </a:endParaRPr>
          </a:p>
          <a:p>
            <a:pPr algn="l"/>
            <a:r>
              <a:rPr lang="en-GB" b="1" i="0" dirty="0">
                <a:solidFill>
                  <a:srgbClr val="24292E"/>
                </a:solidFill>
                <a:effectLst/>
                <a:latin typeface="-apple-system"/>
              </a:rPr>
              <a:t>ETL</a:t>
            </a:r>
            <a:endParaRPr lang="en-GB" b="0" i="0" dirty="0">
              <a:solidFill>
                <a:srgbClr val="24292E"/>
              </a:solidFill>
              <a:effectLst/>
              <a:latin typeface="-apple-system"/>
            </a:endParaRPr>
          </a:p>
          <a:p>
            <a:pPr algn="l">
              <a:buFont typeface="Arial" panose="020B0604020202020204" pitchFamily="34" charset="0"/>
              <a:buChar char="•"/>
            </a:pPr>
            <a:r>
              <a:rPr lang="en-GB" b="0" i="0" dirty="0">
                <a:solidFill>
                  <a:srgbClr val="24292E"/>
                </a:solidFill>
                <a:effectLst/>
                <a:latin typeface="-apple-system"/>
              </a:rPr>
              <a:t>Azure Data Factory</a:t>
            </a:r>
          </a:p>
          <a:p>
            <a:pPr algn="l"/>
            <a:r>
              <a:rPr lang="en-GB" b="1" i="0" dirty="0">
                <a:solidFill>
                  <a:srgbClr val="24292E"/>
                </a:solidFill>
                <a:effectLst/>
                <a:latin typeface="-apple-system"/>
              </a:rPr>
              <a:t>Storage</a:t>
            </a:r>
            <a:endParaRPr lang="en-GB" b="0" i="0" dirty="0">
              <a:solidFill>
                <a:srgbClr val="24292E"/>
              </a:solidFill>
              <a:effectLst/>
              <a:latin typeface="-apple-system"/>
            </a:endParaRPr>
          </a:p>
          <a:p>
            <a:pPr algn="l">
              <a:buFont typeface="Arial" panose="020B0604020202020204" pitchFamily="34" charset="0"/>
              <a:buChar char="•"/>
            </a:pPr>
            <a:r>
              <a:rPr lang="en-GB" b="0" i="0" dirty="0">
                <a:solidFill>
                  <a:srgbClr val="24292E"/>
                </a:solidFill>
                <a:effectLst/>
                <a:latin typeface="-apple-system"/>
              </a:rPr>
              <a:t>Azure Data Lake Storage</a:t>
            </a:r>
          </a:p>
          <a:p>
            <a:pPr algn="l"/>
            <a:r>
              <a:rPr lang="en-GB" b="1" i="0" dirty="0">
                <a:solidFill>
                  <a:srgbClr val="24292E"/>
                </a:solidFill>
                <a:effectLst/>
                <a:latin typeface="-apple-system"/>
              </a:rPr>
              <a:t>Dashboards/Reports</a:t>
            </a:r>
            <a:endParaRPr lang="en-GB" b="0" i="0" dirty="0">
              <a:solidFill>
                <a:srgbClr val="24292E"/>
              </a:solidFill>
              <a:effectLst/>
              <a:latin typeface="-apple-system"/>
            </a:endParaRPr>
          </a:p>
          <a:p>
            <a:pPr algn="l">
              <a:buFont typeface="Arial" panose="020B0604020202020204" pitchFamily="34" charset="0"/>
              <a:buChar char="•"/>
            </a:pPr>
            <a:r>
              <a:rPr lang="en-GB" b="0" i="0" dirty="0">
                <a:solidFill>
                  <a:srgbClr val="24292E"/>
                </a:solidFill>
                <a:effectLst/>
                <a:latin typeface="-apple-system"/>
              </a:rPr>
              <a:t>Azure Power BI</a:t>
            </a:r>
          </a:p>
          <a:p>
            <a:pPr algn="l">
              <a:buFont typeface="Arial" panose="020B0604020202020204" pitchFamily="34" charset="0"/>
              <a:buChar char="•"/>
            </a:pPr>
            <a:r>
              <a:rPr lang="en-GB" b="0" i="0" dirty="0">
                <a:solidFill>
                  <a:srgbClr val="24292E"/>
                </a:solidFill>
                <a:effectLst/>
                <a:latin typeface="-apple-system"/>
              </a:rPr>
              <a:t>Azure Synapse Analytics</a:t>
            </a:r>
          </a:p>
          <a:p>
            <a:pPr algn="l"/>
            <a:r>
              <a:rPr lang="en-GB" b="1" i="0" dirty="0">
                <a:solidFill>
                  <a:srgbClr val="24292E"/>
                </a:solidFill>
                <a:effectLst/>
                <a:latin typeface="-apple-system"/>
              </a:rPr>
              <a:t>System Boundaries</a:t>
            </a:r>
          </a:p>
          <a:p>
            <a:pPr algn="l"/>
            <a:r>
              <a:rPr lang="en-GB" b="1" i="0" dirty="0">
                <a:solidFill>
                  <a:srgbClr val="24292E"/>
                </a:solidFill>
                <a:effectLst/>
                <a:latin typeface="-apple-system"/>
              </a:rPr>
              <a:t>Roles and Responsibilities</a:t>
            </a:r>
            <a:endParaRPr lang="en-GB" b="0" i="0" dirty="0">
              <a:solidFill>
                <a:srgbClr val="24292E"/>
              </a:solidFill>
              <a:effectLst/>
              <a:latin typeface="-apple-system"/>
            </a:endParaRPr>
          </a:p>
          <a:p>
            <a:pPr algn="l">
              <a:buFont typeface="Arial" panose="020B0604020202020204" pitchFamily="34" charset="0"/>
              <a:buChar char="•"/>
            </a:pPr>
            <a:r>
              <a:rPr lang="en-GB" b="0" i="0" dirty="0">
                <a:solidFill>
                  <a:srgbClr val="24292E"/>
                </a:solidFill>
                <a:effectLst/>
                <a:latin typeface="-apple-system"/>
              </a:rPr>
              <a:t>Automated Software </a:t>
            </a:r>
            <a:r>
              <a:rPr lang="en-GB" b="0" i="0" dirty="0" err="1">
                <a:solidFill>
                  <a:srgbClr val="24292E"/>
                </a:solidFill>
                <a:effectLst/>
                <a:latin typeface="-apple-system"/>
              </a:rPr>
              <a:t>i.e</a:t>
            </a:r>
            <a:r>
              <a:rPr lang="en-GB" b="0" i="0" dirty="0">
                <a:solidFill>
                  <a:srgbClr val="24292E"/>
                </a:solidFill>
                <a:effectLst/>
                <a:latin typeface="-apple-system"/>
              </a:rPr>
              <a:t> Background Processes</a:t>
            </a:r>
          </a:p>
          <a:p>
            <a:pPr algn="l">
              <a:buFont typeface="Arial" panose="020B0604020202020204" pitchFamily="34" charset="0"/>
              <a:buChar char="•"/>
            </a:pPr>
            <a:r>
              <a:rPr lang="en-GB" b="0" i="0" dirty="0">
                <a:solidFill>
                  <a:srgbClr val="24292E"/>
                </a:solidFill>
                <a:effectLst/>
                <a:latin typeface="-apple-system"/>
              </a:rPr>
              <a:t>Data Owners:</a:t>
            </a:r>
          </a:p>
          <a:p>
            <a:pPr marL="742950" lvl="1" indent="-285750" algn="l">
              <a:buFont typeface="Arial" panose="020B0604020202020204" pitchFamily="34" charset="0"/>
              <a:buChar char="•"/>
            </a:pPr>
            <a:r>
              <a:rPr lang="en-GB" b="0" i="1" dirty="0">
                <a:solidFill>
                  <a:srgbClr val="24292E"/>
                </a:solidFill>
                <a:effectLst/>
                <a:latin typeface="-apple-system"/>
              </a:rPr>
              <a:t>Police Department (NYPD)</a:t>
            </a:r>
            <a:r>
              <a:rPr lang="en-GB" b="0" i="0" dirty="0">
                <a:solidFill>
                  <a:srgbClr val="24292E"/>
                </a:solidFill>
                <a:effectLst/>
                <a:latin typeface="-apple-system"/>
              </a:rPr>
              <a:t>: Motor Vehicle Collisions</a:t>
            </a:r>
          </a:p>
          <a:p>
            <a:pPr marL="742950" lvl="1" indent="-285750" algn="l">
              <a:buFont typeface="Arial" panose="020B0604020202020204" pitchFamily="34" charset="0"/>
              <a:buChar char="•"/>
            </a:pPr>
            <a:r>
              <a:rPr lang="en-GB" b="0" i="1" dirty="0">
                <a:solidFill>
                  <a:srgbClr val="24292E"/>
                </a:solidFill>
                <a:effectLst/>
                <a:latin typeface="-apple-system"/>
              </a:rPr>
              <a:t>Department of Transportation (DOT)</a:t>
            </a:r>
            <a:r>
              <a:rPr lang="en-GB" b="0" i="0" dirty="0">
                <a:solidFill>
                  <a:srgbClr val="24292E"/>
                </a:solidFill>
                <a:effectLst/>
                <a:latin typeface="-apple-system"/>
              </a:rPr>
              <a:t>: Historical Traffic Data</a:t>
            </a:r>
          </a:p>
          <a:p>
            <a:pPr marL="742950" lvl="1" indent="-285750" algn="l">
              <a:buFont typeface="Arial" panose="020B0604020202020204" pitchFamily="34" charset="0"/>
              <a:buChar char="•"/>
            </a:pPr>
            <a:r>
              <a:rPr lang="en-GB" b="0" i="1" dirty="0">
                <a:solidFill>
                  <a:srgbClr val="24292E"/>
                </a:solidFill>
                <a:effectLst/>
                <a:latin typeface="-apple-system"/>
              </a:rPr>
              <a:t>NYC Health + Hospitals</a:t>
            </a:r>
            <a:r>
              <a:rPr lang="en-GB" b="0" i="0" dirty="0">
                <a:solidFill>
                  <a:srgbClr val="24292E"/>
                </a:solidFill>
                <a:effectLst/>
                <a:latin typeface="-apple-system"/>
              </a:rPr>
              <a:t>: List of hospitals</a:t>
            </a:r>
          </a:p>
          <a:p>
            <a:pPr marL="742950" lvl="1" indent="-285750" algn="l">
              <a:buFont typeface="Arial" panose="020B0604020202020204" pitchFamily="34" charset="0"/>
              <a:buChar char="•"/>
            </a:pPr>
            <a:r>
              <a:rPr lang="en-GB" b="0" i="1" dirty="0">
                <a:solidFill>
                  <a:srgbClr val="24292E"/>
                </a:solidFill>
                <a:effectLst/>
                <a:latin typeface="-apple-system"/>
              </a:rPr>
              <a:t>Department of City Planning (DCP)</a:t>
            </a:r>
            <a:r>
              <a:rPr lang="en-GB" b="0" i="0" dirty="0">
                <a:solidFill>
                  <a:srgbClr val="24292E"/>
                </a:solidFill>
                <a:effectLst/>
                <a:latin typeface="-apple-system"/>
              </a:rPr>
              <a:t>: List of police stations</a:t>
            </a:r>
          </a:p>
          <a:p>
            <a:pPr algn="l">
              <a:buFont typeface="Arial" panose="020B0604020202020204" pitchFamily="34" charset="0"/>
              <a:buChar char="•"/>
            </a:pPr>
            <a:r>
              <a:rPr lang="en-GB" b="0" i="0" dirty="0">
                <a:solidFill>
                  <a:srgbClr val="24292E"/>
                </a:solidFill>
                <a:effectLst/>
                <a:latin typeface="-apple-system"/>
              </a:rPr>
              <a:t>Data Analysts in Mayors office</a:t>
            </a:r>
          </a:p>
          <a:p>
            <a:pPr algn="l">
              <a:buFont typeface="Arial" panose="020B0604020202020204" pitchFamily="34" charset="0"/>
              <a:buChar char="•"/>
            </a:pPr>
            <a:r>
              <a:rPr lang="en-GB" b="0" i="0" dirty="0">
                <a:solidFill>
                  <a:srgbClr val="24292E"/>
                </a:solidFill>
                <a:effectLst/>
                <a:latin typeface="-apple-system"/>
              </a:rPr>
              <a:t>Developers/System Administrators</a:t>
            </a:r>
          </a:p>
          <a:p>
            <a:pPr algn="l">
              <a:buFont typeface="Arial" panose="020B0604020202020204" pitchFamily="34" charset="0"/>
              <a:buChar char="•"/>
            </a:pPr>
            <a:r>
              <a:rPr lang="en-GB" b="0" i="0" dirty="0">
                <a:solidFill>
                  <a:srgbClr val="24292E"/>
                </a:solidFill>
                <a:effectLst/>
                <a:latin typeface="-apple-system"/>
              </a:rPr>
              <a:t>General Public</a:t>
            </a:r>
          </a:p>
          <a:p>
            <a:pPr algn="l"/>
            <a:r>
              <a:rPr lang="en-GB" b="1" i="0" dirty="0">
                <a:solidFill>
                  <a:srgbClr val="24292E"/>
                </a:solidFill>
                <a:effectLst/>
                <a:latin typeface="-apple-system"/>
              </a:rPr>
              <a:t>Functionalities of System</a:t>
            </a:r>
            <a:endParaRPr lang="en-GB" b="0" i="0" dirty="0">
              <a:solidFill>
                <a:srgbClr val="24292E"/>
              </a:solidFill>
              <a:effectLst/>
              <a:latin typeface="-apple-system"/>
            </a:endParaRPr>
          </a:p>
          <a:p>
            <a:pPr algn="l">
              <a:buFont typeface="Arial" panose="020B0604020202020204" pitchFamily="34" charset="0"/>
              <a:buChar char="•"/>
            </a:pPr>
            <a:r>
              <a:rPr lang="en-GB" b="0" i="0" dirty="0">
                <a:solidFill>
                  <a:srgbClr val="24292E"/>
                </a:solidFill>
                <a:effectLst/>
                <a:latin typeface="-apple-system"/>
              </a:rPr>
              <a:t>Easily query data about crushes with little to no technical </a:t>
            </a:r>
            <a:r>
              <a:rPr lang="en-GB" b="0" i="0" dirty="0" err="1">
                <a:solidFill>
                  <a:srgbClr val="24292E"/>
                </a:solidFill>
                <a:effectLst/>
                <a:latin typeface="-apple-system"/>
              </a:rPr>
              <a:t>knowlegde</a:t>
            </a:r>
            <a:endParaRPr lang="en-GB" b="0" i="0" dirty="0">
              <a:solidFill>
                <a:srgbClr val="24292E"/>
              </a:solidFill>
              <a:effectLst/>
              <a:latin typeface="-apple-system"/>
            </a:endParaRPr>
          </a:p>
          <a:p>
            <a:pPr algn="l">
              <a:buFont typeface="Arial" panose="020B0604020202020204" pitchFamily="34" charset="0"/>
              <a:buChar char="•"/>
            </a:pPr>
            <a:r>
              <a:rPr lang="en-GB" b="0" i="0" dirty="0">
                <a:solidFill>
                  <a:srgbClr val="24292E"/>
                </a:solidFill>
                <a:effectLst/>
                <a:latin typeface="-apple-system"/>
              </a:rPr>
              <a:t>Easily create and share informative visualizations with people</a:t>
            </a:r>
          </a:p>
          <a:p>
            <a:pPr algn="l">
              <a:buFont typeface="Arial" panose="020B0604020202020204" pitchFamily="34" charset="0"/>
              <a:buChar char="•"/>
            </a:pPr>
            <a:r>
              <a:rPr lang="en-GB" b="0" i="0" dirty="0">
                <a:solidFill>
                  <a:srgbClr val="24292E"/>
                </a:solidFill>
                <a:effectLst/>
                <a:latin typeface="-apple-system"/>
              </a:rPr>
              <a:t>Access to basic informative visualizations:</a:t>
            </a:r>
          </a:p>
          <a:p>
            <a:pPr marL="742950" lvl="1" indent="-285750" algn="l">
              <a:buFont typeface="Arial" panose="020B0604020202020204" pitchFamily="34" charset="0"/>
              <a:buChar char="•"/>
            </a:pPr>
            <a:r>
              <a:rPr lang="en-GB" b="0" i="0" dirty="0">
                <a:solidFill>
                  <a:srgbClr val="24292E"/>
                </a:solidFill>
                <a:effectLst/>
                <a:latin typeface="-apple-system"/>
              </a:rPr>
              <a:t>Visualize places where accidents happened for last several days</a:t>
            </a:r>
          </a:p>
          <a:p>
            <a:pPr marL="742950" lvl="1" indent="-285750" algn="l">
              <a:buFont typeface="Arial" panose="020B0604020202020204" pitchFamily="34" charset="0"/>
              <a:buChar char="•"/>
            </a:pPr>
            <a:r>
              <a:rPr lang="en-GB" b="0" i="0" dirty="0">
                <a:solidFill>
                  <a:srgbClr val="24292E"/>
                </a:solidFill>
                <a:effectLst/>
                <a:latin typeface="-apple-system"/>
              </a:rPr>
              <a:t>Visualize nearest hospitals to the places of accidents</a:t>
            </a:r>
          </a:p>
          <a:p>
            <a:pPr algn="l">
              <a:buFont typeface="Arial" panose="020B0604020202020204" pitchFamily="34" charset="0"/>
              <a:buChar char="•"/>
            </a:pPr>
            <a:r>
              <a:rPr lang="en-GB" b="0" i="0" dirty="0">
                <a:solidFill>
                  <a:srgbClr val="24292E"/>
                </a:solidFill>
                <a:effectLst/>
                <a:latin typeface="-apple-system"/>
              </a:rPr>
              <a:t>Provide statistics and predictions:</a:t>
            </a:r>
          </a:p>
          <a:p>
            <a:pPr marL="742950" lvl="1" indent="-285750" algn="l">
              <a:buFont typeface="Arial" panose="020B0604020202020204" pitchFamily="34" charset="0"/>
              <a:buChar char="•"/>
            </a:pPr>
            <a:r>
              <a:rPr lang="en-GB" b="0" i="0" dirty="0">
                <a:solidFill>
                  <a:srgbClr val="24292E"/>
                </a:solidFill>
                <a:effectLst/>
                <a:latin typeface="-apple-system"/>
              </a:rPr>
              <a:t>Get information about what are the districts / crossroads where accidents </a:t>
            </a:r>
            <a:r>
              <a:rPr lang="en-GB" b="0" i="0" dirty="0" err="1">
                <a:solidFill>
                  <a:srgbClr val="24292E"/>
                </a:solidFill>
                <a:effectLst/>
                <a:latin typeface="-apple-system"/>
              </a:rPr>
              <a:t>occured</a:t>
            </a:r>
            <a:r>
              <a:rPr lang="en-GB" b="0" i="0" dirty="0">
                <a:solidFill>
                  <a:srgbClr val="24292E"/>
                </a:solidFill>
                <a:effectLst/>
                <a:latin typeface="-apple-system"/>
              </a:rPr>
              <a:t> most frequently for last week / month</a:t>
            </a:r>
          </a:p>
          <a:p>
            <a:pPr marL="742950" lvl="1" indent="-285750" algn="l">
              <a:buFont typeface="Arial" panose="020B0604020202020204" pitchFamily="34" charset="0"/>
              <a:buChar char="•"/>
            </a:pPr>
            <a:r>
              <a:rPr lang="en-GB" b="0" i="0" dirty="0">
                <a:solidFill>
                  <a:srgbClr val="24292E"/>
                </a:solidFill>
                <a:effectLst/>
                <a:latin typeface="-apple-system"/>
              </a:rPr>
              <a:t>Predict districts where an accident is more likely to occur for the next week</a:t>
            </a:r>
          </a:p>
          <a:p>
            <a:pPr marL="742950" lvl="1" indent="-285750" algn="l">
              <a:buFont typeface="Arial" panose="020B0604020202020204" pitchFamily="34" charset="0"/>
              <a:buChar char="•"/>
            </a:pPr>
            <a:r>
              <a:rPr lang="en-GB" b="0" i="0" dirty="0">
                <a:solidFill>
                  <a:srgbClr val="24292E"/>
                </a:solidFill>
                <a:effectLst/>
                <a:latin typeface="-apple-system"/>
              </a:rPr>
              <a:t>Get information about how often does crashes take place on a specific street / crossroad</a:t>
            </a:r>
          </a:p>
          <a:p>
            <a:pPr algn="l">
              <a:buFont typeface="Arial" panose="020B0604020202020204" pitchFamily="34" charset="0"/>
              <a:buChar char="•"/>
            </a:pPr>
            <a:r>
              <a:rPr lang="en-GB" b="0" i="0" dirty="0">
                <a:solidFill>
                  <a:srgbClr val="24292E"/>
                </a:solidFill>
                <a:effectLst/>
                <a:latin typeface="-apple-system"/>
              </a:rPr>
              <a:t>Easily export data, visualizations or reports in some desired format</a:t>
            </a:r>
          </a:p>
          <a:p>
            <a:pPr algn="l">
              <a:buFont typeface="Arial" panose="020B0604020202020204" pitchFamily="34" charset="0"/>
              <a:buChar char="•"/>
            </a:pPr>
            <a:r>
              <a:rPr lang="en-GB" b="0" i="0" dirty="0">
                <a:solidFill>
                  <a:srgbClr val="24292E"/>
                </a:solidFill>
                <a:effectLst/>
                <a:latin typeface="-apple-system"/>
              </a:rPr>
              <a:t>Easily import current information about accidents</a:t>
            </a:r>
          </a:p>
          <a:p>
            <a:pPr algn="l"/>
            <a:r>
              <a:rPr lang="en-GB" b="1" i="0" u="none" strike="noStrike" dirty="0">
                <a:solidFill>
                  <a:srgbClr val="24292E"/>
                </a:solidFill>
                <a:effectLst/>
                <a:latin typeface="-apple-system"/>
                <a:hlinkClick r:id="rId7"/>
              </a:rPr>
              <a:t>SRS</a:t>
            </a:r>
            <a:endParaRPr lang="en-GB" b="0" i="0" dirty="0">
              <a:solidFill>
                <a:srgbClr val="24292E"/>
              </a:solidFill>
              <a:effectLst/>
              <a:latin typeface="-apple-system"/>
            </a:endParaRP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1852163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2546481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743102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2155329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3341916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decide to complete a prototype which solves our needs using a docker image. This can easily be deployed on an azure </a:t>
            </a:r>
            <a:r>
              <a:rPr lang="en-US" dirty="0" err="1"/>
              <a:t>vm</a:t>
            </a:r>
            <a:r>
              <a:rPr lang="en-US" dirty="0"/>
              <a:t>. </a:t>
            </a:r>
          </a:p>
          <a:p>
            <a:r>
              <a:rPr lang="en-US" dirty="0"/>
              <a:t>We would then collect feedback from users iterate on the requirements and develop a final solution on Microsoft azure I will hand over to </a:t>
            </a:r>
            <a:r>
              <a:rPr lang="en-US" dirty="0" err="1"/>
              <a:t>Ibe</a:t>
            </a:r>
            <a:r>
              <a:rPr lang="en-US" dirty="0"/>
              <a:t> who would talk about security concerns.</a:t>
            </a:r>
          </a:p>
        </p:txBody>
      </p:sp>
      <p:sp>
        <p:nvSpPr>
          <p:cNvPr id="4" name="Slide Number Placeholder 3"/>
          <p:cNvSpPr>
            <a:spLocks noGrp="1"/>
          </p:cNvSpPr>
          <p:nvPr>
            <p:ph type="sldNum" sz="quarter" idx="5"/>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3157957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3C633830-2244-49AE-BC4A-47F415C177C6}" type="datetimeFigureOut">
              <a:rPr lang="en-US" dirty="0"/>
              <a:pPr/>
              <a:t>12/15/2020</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2AC27A5A-7290-4DE1-BA94-4BE8A8E57DCF}" type="slidenum">
              <a:rPr lang="en-US" dirty="0"/>
              <a:pPr/>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9834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945953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3C633830-2244-49AE-BC4A-47F415C177C6}" type="datetimeFigureOut">
              <a:rPr lang="en-US" dirty="0"/>
              <a:t>12/15/2020</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2AC27A5A-7290-4DE1-BA94-4BE8A8E57DCF}" type="slidenum">
              <a:rPr lang="en-US" dirty="0"/>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498124"/>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929881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3C633830-2244-49AE-BC4A-47F415C177C6}" type="datetimeFigureOut">
              <a:rPr lang="en-US" dirty="0"/>
              <a:pPr/>
              <a:t>12/15/2020</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285802"/>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633830-2244-49AE-BC4A-47F415C177C6}" type="datetimeFigureOut">
              <a:rPr lang="en-US" dirty="0"/>
              <a:t>12/15/2020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585889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633830-2244-49AE-BC4A-47F415C177C6}" type="datetimeFigureOut">
              <a:rPr lang="en-US" dirty="0"/>
              <a:t>12/15/2020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136649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633830-2244-49AE-BC4A-47F415C177C6}" type="datetimeFigureOut">
              <a:rPr lang="en-US" dirty="0"/>
              <a:t>12/15/2020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217491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3830-2244-49AE-BC4A-47F415C177C6}" type="datetimeFigureOut">
              <a:rPr lang="en-US" dirty="0"/>
              <a:t>12/15/2020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544882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12/15/2020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624239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12/15/2020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208485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3C633830-2244-49AE-BC4A-47F415C177C6}" type="datetimeFigureOut">
              <a:rPr lang="en-US" dirty="0"/>
              <a:pPr/>
              <a:t>12/15/2020</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2527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12/15/2020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en.wikipedia.org/wiki/New_York_City"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commons.wikimedia.org/wiki/File:JFK_Plane_Queue.jpg" TargetMode="External"/><Relationship Id="rId7" Type="http://schemas.openxmlformats.org/officeDocument/2006/relationships/hyperlink" Target="https://creativecommons.org/licenses/by-nc-sa/3.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urbanempire.gamepedia.com/Information_security" TargetMode="External"/><Relationship Id="rId5" Type="http://schemas.openxmlformats.org/officeDocument/2006/relationships/image" Target="../media/image9.png"/><Relationship Id="rId4" Type="http://schemas.openxmlformats.org/officeDocument/2006/relationships/hyperlink" Target="https://creativecommons.org/licenses/by-sa/2.0"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creativecommons.org/licenses/by-sa/3.0" TargetMode="External"/><Relationship Id="rId4" Type="http://schemas.openxmlformats.org/officeDocument/2006/relationships/hyperlink" Target="http://commons.wikimedia.org/wiki/File:NYC_Montage_2011.jpg"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creativecommons.org/licenses/by-sa/2.0" TargetMode="External"/><Relationship Id="rId4" Type="http://schemas.openxmlformats.org/officeDocument/2006/relationships/hyperlink" Target="http://commons.wikimedia.org/wiki/File:JFK_Plane_Queue.jp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Here's your outline to get started</a:t>
            </a:r>
          </a:p>
        </p:txBody>
      </p:sp>
      <p:sp>
        <p:nvSpPr>
          <p:cNvPr id="20" name="Text 2"/>
          <p:cNvSpPr/>
          <p:nvPr/>
        </p:nvSpPr>
        <p:spPr>
          <a:xfrm>
            <a:off x="838200" y="1461299"/>
            <a:ext cx="10462846" cy="415498"/>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Key facts about your topic</a:t>
            </a:r>
          </a:p>
        </p:txBody>
      </p:sp>
      <p:sp>
        <p:nvSpPr>
          <p:cNvPr id="21" name="Content Placeholder 2"/>
          <p:cNvSpPr txBox="1">
            <a:spLocks/>
          </p:cNvSpPr>
          <p:nvPr/>
        </p:nvSpPr>
        <p:spPr>
          <a:xfrm>
            <a:off x="850250" y="1876798"/>
            <a:ext cx="5028036" cy="4000000"/>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New York City, also known as the City of New York or simply New York, is the most populous city in the United States. With an estimated 2018 population of 8,398,748 distributed over a land area of about 302.6 square miles, New York is also the most densely populated major city in the United States. Located at the southern tip of the state of New York, the city is the center of the New York metropolitan area, the largest metropolitan area in the world by urban landmass and one of the world's most populous megacities, with an estimated 19,979,477 people in its 2018 Metropolitan Statist...</a:t>
            </a:r>
          </a:p>
        </p:txBody>
      </p:sp>
      <p:sp>
        <p:nvSpPr>
          <p:cNvPr id="22" name="Content Placeholder 3"/>
          <p:cNvSpPr/>
          <p:nvPr/>
        </p:nvSpPr>
        <p:spPr>
          <a:xfrm>
            <a:off x="6211660" y="1876798"/>
            <a:ext cx="5237389" cy="4000000"/>
          </a:xfrm>
          <a:prstGeom prst="rect">
            <a:avLst/>
          </a:prstGeom>
        </p:spPr>
        <p:txBody>
          <a:bodyPr wrap="square">
            <a:spAutoFit/>
          </a:bodyPr>
          <a:lstStyle/>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Local time: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Turks And Caicos Standard Time</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Population: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8.54 Million (2016)</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Area: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468.48 sq miles (1,213.37 km²)</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Mayor: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Bill de Blasio</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Nearby airport: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John F. Kennedy International Airport, LaGuardia Airport, Newark Liberty International Airport</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Colleges and universities: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Columbia University, New York University, Rockefeller University, Fordham University, Juilliard School, New Yo...</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Awards: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Top Intelligent Community of the Year</a:t>
            </a:r>
          </a:p>
        </p:txBody>
      </p:sp>
      <p:sp>
        <p:nvSpPr>
          <p:cNvPr id="23" name="Footer Placeholder 2"/>
          <p:cNvSpPr>
            <a:spLocks noGrp="1"/>
          </p:cNvSpPr>
          <p:nvPr>
            <p:ph type="ftr" sz="quarter" idx="11"/>
          </p:nvPr>
        </p:nvSpPr>
        <p:spPr>
          <a:xfrm>
            <a:off x="838199" y="6229028"/>
            <a:ext cx="5779169" cy="365125"/>
          </a:xfrm>
        </p:spPr>
        <p:txBody>
          <a:bodyPr/>
          <a:lstStyle/>
          <a:p>
            <a:pPr algn="l"/>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3"/>
              </a:rPr>
              <a:t>en.wikipedia.org</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rPr>
              <a:t> - Text under </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4"/>
              </a:rPr>
              <a:t>CC-BY-SA license</a:t>
            </a:r>
            <a:endParaRPr lang="en-US" dirty="0"/>
          </a:p>
        </p:txBody>
      </p:sp>
      <p:grpSp>
        <p:nvGrpSpPr>
          <p:cNvPr id="4" name="Group 3">
            <a:extLst>
              <a:ext uri="{FF2B5EF4-FFF2-40B4-BE49-F238E27FC236}">
                <a16:creationId xmlns:a16="http://schemas.microsoft.com/office/drawing/2014/main" id="{E07FEDDE-7BE3-4AF0-89AC-8212D722B9B0}"/>
              </a:ext>
            </a:extLst>
          </p:cNvPr>
          <p:cNvGrpSpPr/>
          <p:nvPr/>
        </p:nvGrpSpPr>
        <p:grpSpPr>
          <a:xfrm>
            <a:off x="6211661" y="5810971"/>
            <a:ext cx="5188481" cy="1174603"/>
            <a:chOff x="6211661" y="5810971"/>
            <a:chExt cx="5188481" cy="1174603"/>
          </a:xfrm>
        </p:grpSpPr>
        <p:sp>
          <p:nvSpPr>
            <p:cNvPr id="5" name="Rectangle 8">
              <a:extLst>
                <a:ext uri="{FF2B5EF4-FFF2-40B4-BE49-F238E27FC236}">
                  <a16:creationId xmlns:a16="http://schemas.microsoft.com/office/drawing/2014/main" id="{184C5845-0FFB-4734-A9BE-3E8CEA8008D3}"/>
                </a:ext>
              </a:extLst>
            </p:cNvPr>
            <p:cNvSpPr/>
            <p:nvPr/>
          </p:nvSpPr>
          <p:spPr>
            <a:xfrm>
              <a:off x="6211661" y="6042093"/>
              <a:ext cx="5138199" cy="63078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TextBox 7">
              <a:extLst>
                <a:ext uri="{FF2B5EF4-FFF2-40B4-BE49-F238E27FC236}">
                  <a16:creationId xmlns:a16="http://schemas.microsoft.com/office/drawing/2014/main" id="{33CDDC14-D7C0-4FC6-8360-4E6E50174088}"/>
                </a:ext>
              </a:extLst>
            </p:cNvPr>
            <p:cNvSpPr txBox="1"/>
            <p:nvPr/>
          </p:nvSpPr>
          <p:spPr>
            <a:xfrm>
              <a:off x="6289102" y="6139278"/>
              <a:ext cx="2303691" cy="451406"/>
            </a:xfrm>
            <a:prstGeom prst="rect">
              <a:avLst/>
            </a:prstGeom>
            <a:noFill/>
          </p:spPr>
          <p:txBody>
            <a:bodyPr wrap="square" rtlCol="0">
              <a:spAutoFit/>
            </a:bodyPr>
            <a:lstStyle/>
            <a:p>
              <a:pPr>
                <a:lnSpc>
                  <a:spcPts val="1400"/>
                </a:lnSpc>
              </a:pPr>
              <a:r>
                <a:rPr lang="en-US" sz="1200" dirty="0">
                  <a:solidFill>
                    <a:srgbClr val="D24726"/>
                  </a:solidFill>
                  <a:cs typeface="Segoe UI Semibold" panose="020B0702040204020203" pitchFamily="34" charset="0"/>
                </a:rPr>
                <a:t>See more: </a:t>
              </a:r>
              <a:r>
                <a:rPr lang="en-US" sz="1200" dirty="0">
                  <a:solidFill>
                    <a:schemeClr val="tx1">
                      <a:lumMod val="65000"/>
                      <a:lumOff val="35000"/>
                    </a:schemeClr>
                  </a:solidFill>
                  <a:latin typeface="Segoe UI Semilight" panose="020B0402040204020203" pitchFamily="34" charset="0"/>
                  <a:ea typeface="Segoe UI Symbol" panose="020B0502040204020203" pitchFamily="34" charset="0"/>
                  <a:cs typeface="Segoe UI Semilight" panose="020B0402040204020203" pitchFamily="34" charset="0"/>
                </a:rPr>
                <a:t>Open the Notes below for more information.</a:t>
              </a:r>
            </a:p>
          </p:txBody>
        </p:sp>
        <p:pic>
          <p:nvPicPr>
            <p:cNvPr id="7" name="Picture 11" descr="Curved arrow">
              <a:extLst>
                <a:ext uri="{FF2B5EF4-FFF2-40B4-BE49-F238E27FC236}">
                  <a16:creationId xmlns:a16="http://schemas.microsoft.com/office/drawing/2014/main" id="{A3DA137E-6B53-4403-B00B-B734CA13A906}"/>
                </a:ext>
              </a:extLst>
            </p:cNvPr>
            <p:cNvPicPr/>
            <p:nvPr/>
          </p:nvPicPr>
          <p:blipFill>
            <a:blip r:embed="rId5" cstate="print">
              <a:extLst>
                <a:ext uri="{28A0092B-C50C-407E-A947-70E740481C1C}">
                  <a14:useLocalDpi xmlns:a14="http://schemas.microsoft.com/office/drawing/2010/main" val="0"/>
                </a:ext>
              </a:extLst>
            </a:blip>
            <a:stretch>
              <a:fillRect/>
            </a:stretch>
          </p:blipFill>
          <p:spPr>
            <a:xfrm rot="10354591">
              <a:off x="8375339" y="6310072"/>
              <a:ext cx="712427" cy="504018"/>
            </a:xfrm>
            <a:prstGeom prst="rect">
              <a:avLst/>
            </a:prstGeom>
          </p:spPr>
        </p:pic>
        <p:pic>
          <p:nvPicPr>
            <p:cNvPr id="8" name="Picture 6" descr="Notes button in status bar">
              <a:extLst>
                <a:ext uri="{FF2B5EF4-FFF2-40B4-BE49-F238E27FC236}">
                  <a16:creationId xmlns:a16="http://schemas.microsoft.com/office/drawing/2014/main" id="{225180E8-0FE3-47A7-AA6D-1109075B6765}"/>
                </a:ext>
              </a:extLst>
            </p:cNvPr>
            <p:cNvPicPr>
              <a:picLocks noChangeAspect="1"/>
            </p:cNvPicPr>
            <p:nvPr/>
          </p:nvPicPr>
          <p:blipFill>
            <a:blip r:embed="rId6"/>
            <a:stretch>
              <a:fillRect/>
            </a:stretch>
          </p:blipFill>
          <p:spPr>
            <a:xfrm>
              <a:off x="9025539" y="5810971"/>
              <a:ext cx="2374603" cy="1174603"/>
            </a:xfrm>
            <a:prstGeom prst="rect">
              <a:avLst/>
            </a:prstGeom>
          </p:spPr>
        </p:pic>
      </p:grpSp>
    </p:spTree>
    <p:extLst>
      <p:ext uri="{BB962C8B-B14F-4D97-AF65-F5344CB8AC3E}">
        <p14:creationId xmlns:p14="http://schemas.microsoft.com/office/powerpoint/2010/main" val="3748667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EA2BF-40DB-4132-9408-5A7571FCB3D0}"/>
              </a:ext>
            </a:extLst>
          </p:cNvPr>
          <p:cNvSpPr>
            <a:spLocks noGrp="1"/>
          </p:cNvSpPr>
          <p:nvPr>
            <p:ph type="title"/>
          </p:nvPr>
        </p:nvSpPr>
        <p:spPr>
          <a:xfrm>
            <a:off x="486383" y="0"/>
            <a:ext cx="6708185" cy="1325728"/>
          </a:xfrm>
        </p:spPr>
        <p:txBody>
          <a:bodyPr vert="horz" lIns="91440" tIns="45720" rIns="91440" bIns="45720" rtlCol="0" anchor="ctr">
            <a:normAutofit/>
          </a:bodyPr>
          <a:lstStyle/>
          <a:p>
            <a:r>
              <a:rPr lang="en-US" sz="4400" dirty="0">
                <a:solidFill>
                  <a:schemeClr val="tx2"/>
                </a:solidFill>
              </a:rPr>
              <a:t>Project Phases</a:t>
            </a:r>
            <a:br>
              <a:rPr lang="en-US" sz="4400" dirty="0">
                <a:solidFill>
                  <a:schemeClr val="tx2"/>
                </a:solidFill>
              </a:rPr>
            </a:br>
            <a:endParaRPr lang="en-US" sz="4400" dirty="0">
              <a:solidFill>
                <a:schemeClr val="tx2"/>
              </a:solidFill>
            </a:endParaRPr>
          </a:p>
        </p:txBody>
      </p:sp>
      <p:graphicFrame>
        <p:nvGraphicFramePr>
          <p:cNvPr id="22" name="Diagram 3">
            <a:extLst>
              <a:ext uri="{FF2B5EF4-FFF2-40B4-BE49-F238E27FC236}">
                <a16:creationId xmlns:a16="http://schemas.microsoft.com/office/drawing/2014/main" id="{72168030-1A07-40B9-9A9E-03AF4E17121F}"/>
              </a:ext>
            </a:extLst>
          </p:cNvPr>
          <p:cNvGraphicFramePr/>
          <p:nvPr>
            <p:extLst>
              <p:ext uri="{D42A27DB-BD31-4B8C-83A1-F6EECF244321}">
                <p14:modId xmlns:p14="http://schemas.microsoft.com/office/powerpoint/2010/main" val="1115002488"/>
              </p:ext>
            </p:extLst>
          </p:nvPr>
        </p:nvGraphicFramePr>
        <p:xfrm>
          <a:off x="2197370" y="1195218"/>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2636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4" y="633779"/>
            <a:ext cx="5443665" cy="2068478"/>
          </a:xfrm>
        </p:spPr>
        <p:txBody>
          <a:bodyPr vert="horz" lIns="91440" tIns="45720" rIns="91440" bIns="45720" rtlCol="0">
            <a:normAutofit/>
          </a:bodyPr>
          <a:lstStyle/>
          <a:p>
            <a:pPr algn="l"/>
            <a:r>
              <a:rPr lang="en-US" cap="all">
                <a:solidFill>
                  <a:schemeClr val="tx1"/>
                </a:solidFill>
              </a:rPr>
              <a:t>Security Concerns</a:t>
            </a:r>
          </a:p>
        </p:txBody>
      </p:sp>
      <p:sp>
        <p:nvSpPr>
          <p:cNvPr id="48" name="Freeform 6">
            <a:extLst>
              <a:ext uri="{FF2B5EF4-FFF2-40B4-BE49-F238E27FC236}">
                <a16:creationId xmlns:a16="http://schemas.microsoft.com/office/drawing/2014/main" id="{D3686B33-4E07-4542-8F02-1876C8359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 y="538057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3" name="Content Placeholder 2"/>
          <p:cNvSpPr>
            <a:spLocks noGrp="1"/>
          </p:cNvSpPr>
          <p:nvPr>
            <p:ph idx="1"/>
          </p:nvPr>
        </p:nvSpPr>
        <p:spPr>
          <a:xfrm>
            <a:off x="762002" y="2886500"/>
            <a:ext cx="5443666" cy="3337721"/>
          </a:xfrm>
        </p:spPr>
        <p:txBody>
          <a:bodyPr vert="horz" lIns="91440" tIns="45720" rIns="91440" bIns="45720" rtlCol="0">
            <a:normAutofit/>
          </a:bodyPr>
          <a:lstStyle/>
          <a:p>
            <a:pPr>
              <a:spcBef>
                <a:spcPts val="0"/>
              </a:spcBef>
              <a:spcAft>
                <a:spcPts val="600"/>
              </a:spcAft>
            </a:pPr>
            <a:r>
              <a:rPr lang="en-US" i="1">
                <a:solidFill>
                  <a:schemeClr val="tx1"/>
                </a:solidFill>
              </a:rPr>
              <a:t>Data Privacy</a:t>
            </a:r>
          </a:p>
          <a:p>
            <a:pPr>
              <a:spcBef>
                <a:spcPts val="0"/>
              </a:spcBef>
              <a:spcAft>
                <a:spcPts val="600"/>
              </a:spcAft>
            </a:pPr>
            <a:r>
              <a:rPr lang="en-US" i="1">
                <a:solidFill>
                  <a:schemeClr val="tx1"/>
                </a:solidFill>
              </a:rPr>
              <a:t>Invalid Data --- Each csv file</a:t>
            </a:r>
          </a:p>
          <a:p>
            <a:pPr>
              <a:spcBef>
                <a:spcPts val="0"/>
              </a:spcBef>
              <a:spcAft>
                <a:spcPts val="600"/>
              </a:spcAft>
            </a:pPr>
            <a:r>
              <a:rPr lang="en-US" i="1">
                <a:solidFill>
                  <a:schemeClr val="tx1"/>
                </a:solidFill>
              </a:rPr>
              <a:t>Securing Docker container from possible cyber attacks as well as azure platform</a:t>
            </a:r>
          </a:p>
        </p:txBody>
      </p:sp>
      <p:sp>
        <p:nvSpPr>
          <p:cNvPr id="5" name="Footer PlaceHolder 3"/>
          <p:cNvSpPr>
            <a:spLocks noGrp="1"/>
          </p:cNvSpPr>
          <p:nvPr>
            <p:ph type="ftr" sz="quarter" idx="11"/>
          </p:nvPr>
        </p:nvSpPr>
        <p:spPr>
          <a:xfrm>
            <a:off x="762005" y="6314440"/>
            <a:ext cx="5443665" cy="365125"/>
          </a:xfrm>
        </p:spPr>
        <p:txBody>
          <a:bodyPr vert="horz" lIns="91440" tIns="45720" rIns="91440" bIns="45720" rtlCol="0">
            <a:normAutofit/>
          </a:bodyPr>
          <a:lstStyle/>
          <a:p>
            <a:pPr algn="l" defTabSz="914400">
              <a:spcAft>
                <a:spcPts val="600"/>
              </a:spcAft>
            </a:pPr>
            <a:r>
              <a:rPr lang="en-US" b="0" i="1" kern="1200" baseline="0">
                <a:solidFill>
                  <a:schemeClr val="tx1"/>
                </a:solidFill>
                <a:latin typeface="+mj-lt"/>
                <a:ea typeface="+mn-ea"/>
                <a:cs typeface="+mn-cs"/>
                <a:hlinkClick r:id="rId3"/>
              </a:rPr>
              <a:t>Photo</a:t>
            </a:r>
            <a:r>
              <a:rPr lang="en-US" b="0" i="1" kern="1200" baseline="0">
                <a:solidFill>
                  <a:schemeClr val="tx1"/>
                </a:solidFill>
                <a:latin typeface="+mj-lt"/>
                <a:ea typeface="+mn-ea"/>
                <a:cs typeface="+mn-cs"/>
              </a:rPr>
              <a:t> by Giorgio Montersino / </a:t>
            </a:r>
            <a:r>
              <a:rPr lang="en-US" b="0" i="1" kern="1200" baseline="0">
                <a:solidFill>
                  <a:schemeClr val="tx1"/>
                </a:solidFill>
                <a:latin typeface="+mj-lt"/>
                <a:ea typeface="+mn-ea"/>
                <a:cs typeface="+mn-cs"/>
                <a:hlinkClick r:id="rId4"/>
              </a:rPr>
              <a:t>CC BY-SA 2.0</a:t>
            </a:r>
          </a:p>
        </p:txBody>
      </p:sp>
      <p:sp>
        <p:nvSpPr>
          <p:cNvPr id="50" name="Freeform: Shape 49">
            <a:extLst>
              <a:ext uri="{FF2B5EF4-FFF2-40B4-BE49-F238E27FC236}">
                <a16:creationId xmlns:a16="http://schemas.microsoft.com/office/drawing/2014/main" id="{5D44B584-65A7-4029-A075-505AA5EA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48333" y="0"/>
            <a:ext cx="5443666" cy="6858000"/>
          </a:xfrm>
          <a:custGeom>
            <a:avLst/>
            <a:gdLst>
              <a:gd name="connsiteX0" fmla="*/ 0 w 5443666"/>
              <a:gd name="connsiteY0" fmla="*/ 0 h 6845983"/>
              <a:gd name="connsiteX1" fmla="*/ 3595564 w 5443666"/>
              <a:gd name="connsiteY1" fmla="*/ 0 h 6845983"/>
              <a:gd name="connsiteX2" fmla="*/ 3746607 w 5443666"/>
              <a:gd name="connsiteY2" fmla="*/ 118697 h 6845983"/>
              <a:gd name="connsiteX3" fmla="*/ 5443666 w 5443666"/>
              <a:gd name="connsiteY3" fmla="*/ 3717234 h 6845983"/>
              <a:gd name="connsiteX4" fmla="*/ 4378763 w 5443666"/>
              <a:gd name="connsiteY4" fmla="*/ 6683615 h 6845983"/>
              <a:gd name="connsiteX5" fmla="*/ 4238117 w 5443666"/>
              <a:gd name="connsiteY5" fmla="*/ 6845983 h 6845983"/>
              <a:gd name="connsiteX6" fmla="*/ 0 w 5443666"/>
              <a:gd name="connsiteY6" fmla="*/ 6845983 h 684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3666" h="6845983">
                <a:moveTo>
                  <a:pt x="0" y="0"/>
                </a:moveTo>
                <a:lnTo>
                  <a:pt x="3595564" y="0"/>
                </a:lnTo>
                <a:lnTo>
                  <a:pt x="3746607" y="118697"/>
                </a:lnTo>
                <a:cubicBezTo>
                  <a:pt x="4783044" y="974041"/>
                  <a:pt x="5443666" y="2268489"/>
                  <a:pt x="5443666" y="3717234"/>
                </a:cubicBezTo>
                <a:cubicBezTo>
                  <a:pt x="5443666" y="4844036"/>
                  <a:pt x="5044030" y="5877498"/>
                  <a:pt x="4378763" y="6683615"/>
                </a:cubicBezTo>
                <a:lnTo>
                  <a:pt x="4238117" y="6845983"/>
                </a:lnTo>
                <a:lnTo>
                  <a:pt x="0" y="6845983"/>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p:cNvPicPr>
            <a:picLocks noChangeAspect="1"/>
          </p:cNvPicPr>
          <p:nvPr/>
        </p:nvPicPr>
        <p:blipFill rotWithShape="1">
          <a:blip r:embed="rId5">
            <a:extLst>
              <a:ext uri="{837473B0-CC2E-450A-ABE3-18F120FF3D39}">
                <a1611:picAttrSrcUrl xmlns:a1611="http://schemas.microsoft.com/office/drawing/2016/11/main" r:id="rId6"/>
              </a:ext>
            </a:extLst>
          </a:blip>
          <a:srcRect l="28070" r="29156"/>
          <a:stretch/>
        </p:blipFill>
        <p:spPr>
          <a:xfrm>
            <a:off x="6976934" y="10"/>
            <a:ext cx="5215066" cy="6857990"/>
          </a:xfrm>
          <a:custGeom>
            <a:avLst/>
            <a:gdLst/>
            <a:ahLst/>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p:spPr>
      </p:pic>
      <p:sp>
        <p:nvSpPr>
          <p:cNvPr id="6" name="TextBox 5">
            <a:extLst>
              <a:ext uri="{FF2B5EF4-FFF2-40B4-BE49-F238E27FC236}">
                <a16:creationId xmlns:a16="http://schemas.microsoft.com/office/drawing/2014/main" id="{621470B9-5F93-4727-B9FB-CFF6C3BF69A4}"/>
              </a:ext>
            </a:extLst>
          </p:cNvPr>
          <p:cNvSpPr txBox="1"/>
          <p:nvPr/>
        </p:nvSpPr>
        <p:spPr>
          <a:xfrm>
            <a:off x="9678170" y="6657945"/>
            <a:ext cx="2513830"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6" tooltip="https://urbanempire.gamepedia.com/Information_security">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7"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402768392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6">
            <a:extLst>
              <a:ext uri="{FF2B5EF4-FFF2-40B4-BE49-F238E27FC236}">
                <a16:creationId xmlns:a16="http://schemas.microsoft.com/office/drawing/2014/main" id="{49EC5C96-A5B7-48AF-865B-32EA92606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24" name="Straight Connector 23">
            <a:extLst>
              <a:ext uri="{FF2B5EF4-FFF2-40B4-BE49-F238E27FC236}">
                <a16:creationId xmlns:a16="http://schemas.microsoft.com/office/drawing/2014/main" id="{87D3361C-8AD4-4C09-8E01-433248861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6">
            <a:extLst>
              <a:ext uri="{FF2B5EF4-FFF2-40B4-BE49-F238E27FC236}">
                <a16:creationId xmlns:a16="http://schemas.microsoft.com/office/drawing/2014/main" id="{D3686B33-4E07-4542-8F02-1876C8359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30" name="Freeform: Shape 29">
            <a:extLst>
              <a:ext uri="{FF2B5EF4-FFF2-40B4-BE49-F238E27FC236}">
                <a16:creationId xmlns:a16="http://schemas.microsoft.com/office/drawing/2014/main" id="{5D44B584-65A7-4029-A075-505AA5EA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48333" y="0"/>
            <a:ext cx="5443666" cy="6858000"/>
          </a:xfrm>
          <a:custGeom>
            <a:avLst/>
            <a:gdLst>
              <a:gd name="connsiteX0" fmla="*/ 0 w 5443666"/>
              <a:gd name="connsiteY0" fmla="*/ 0 h 6845983"/>
              <a:gd name="connsiteX1" fmla="*/ 3595564 w 5443666"/>
              <a:gd name="connsiteY1" fmla="*/ 0 h 6845983"/>
              <a:gd name="connsiteX2" fmla="*/ 3746607 w 5443666"/>
              <a:gd name="connsiteY2" fmla="*/ 118697 h 6845983"/>
              <a:gd name="connsiteX3" fmla="*/ 5443666 w 5443666"/>
              <a:gd name="connsiteY3" fmla="*/ 3717234 h 6845983"/>
              <a:gd name="connsiteX4" fmla="*/ 4378763 w 5443666"/>
              <a:gd name="connsiteY4" fmla="*/ 6683615 h 6845983"/>
              <a:gd name="connsiteX5" fmla="*/ 4238117 w 5443666"/>
              <a:gd name="connsiteY5" fmla="*/ 6845983 h 6845983"/>
              <a:gd name="connsiteX6" fmla="*/ 0 w 5443666"/>
              <a:gd name="connsiteY6" fmla="*/ 6845983 h 684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3666" h="6845983">
                <a:moveTo>
                  <a:pt x="0" y="0"/>
                </a:moveTo>
                <a:lnTo>
                  <a:pt x="3595564" y="0"/>
                </a:lnTo>
                <a:lnTo>
                  <a:pt x="3746607" y="118697"/>
                </a:lnTo>
                <a:cubicBezTo>
                  <a:pt x="4783044" y="974041"/>
                  <a:pt x="5443666" y="2268489"/>
                  <a:pt x="5443666" y="3717234"/>
                </a:cubicBezTo>
                <a:cubicBezTo>
                  <a:pt x="5443666" y="4844036"/>
                  <a:pt x="5044030" y="5877498"/>
                  <a:pt x="4378763" y="6683615"/>
                </a:cubicBezTo>
                <a:lnTo>
                  <a:pt x="4238117" y="6845983"/>
                </a:lnTo>
                <a:lnTo>
                  <a:pt x="0" y="6845983"/>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D6E95BAF-7B85-4D33-BD5C-94336D35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76934"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7912847" y="1090707"/>
            <a:ext cx="3920565" cy="4676588"/>
          </a:xfrm>
        </p:spPr>
        <p:txBody>
          <a:bodyPr vert="horz" lIns="91440" tIns="45720" rIns="91440" bIns="45720" rtlCol="0" anchor="ctr">
            <a:normAutofit/>
          </a:bodyPr>
          <a:lstStyle/>
          <a:p>
            <a:pPr algn="l">
              <a:lnSpc>
                <a:spcPct val="85000"/>
              </a:lnSpc>
            </a:pPr>
            <a:r>
              <a:rPr lang="en-US" sz="4200" cap="all">
                <a:solidFill>
                  <a:schemeClr val="bg1"/>
                </a:solidFill>
              </a:rPr>
              <a:t>Questions?</a:t>
            </a:r>
          </a:p>
        </p:txBody>
      </p:sp>
      <p:pic>
        <p:nvPicPr>
          <p:cNvPr id="19" name="Graphic 18" descr="Questions">
            <a:extLst>
              <a:ext uri="{FF2B5EF4-FFF2-40B4-BE49-F238E27FC236}">
                <a16:creationId xmlns:a16="http://schemas.microsoft.com/office/drawing/2014/main" id="{51E621FD-1399-411A-9735-A2E25BE64C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39272" y="1090707"/>
            <a:ext cx="4001246" cy="4001246"/>
          </a:xfrm>
          <a:prstGeom prst="rect">
            <a:avLst/>
          </a:prstGeom>
        </p:spPr>
      </p:pic>
    </p:spTree>
    <p:extLst>
      <p:ext uri="{BB962C8B-B14F-4D97-AF65-F5344CB8AC3E}">
        <p14:creationId xmlns:p14="http://schemas.microsoft.com/office/powerpoint/2010/main" val="2276045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75006" y="1143293"/>
            <a:ext cx="5422969" cy="4268965"/>
          </a:xfrm>
        </p:spPr>
        <p:txBody>
          <a:bodyPr anchor="ctr">
            <a:normAutofit/>
          </a:bodyPr>
          <a:lstStyle/>
          <a:p>
            <a:r>
              <a:rPr lang="en-US" sz="6600"/>
              <a:t>New York city car crash ANALYTICS </a:t>
            </a:r>
            <a:endParaRPr lang="en-US" sz="6600" dirty="0"/>
          </a:p>
        </p:txBody>
      </p:sp>
      <p:sp>
        <p:nvSpPr>
          <p:cNvPr id="3" name="Content Placeholder 2"/>
          <p:cNvSpPr>
            <a:spLocks noGrp="1"/>
          </p:cNvSpPr>
          <p:nvPr>
            <p:ph type="subTitle" idx="1"/>
          </p:nvPr>
        </p:nvSpPr>
        <p:spPr>
          <a:xfrm>
            <a:off x="6075006" y="5537925"/>
            <a:ext cx="5443666" cy="706355"/>
          </a:xfrm>
        </p:spPr>
        <p:txBody>
          <a:bodyPr>
            <a:normAutofit/>
          </a:bodyPr>
          <a:lstStyle/>
          <a:p>
            <a:pPr>
              <a:spcAft>
                <a:spcPts val="600"/>
              </a:spcAft>
            </a:pPr>
            <a:r>
              <a:rPr lang="en-US"/>
              <a:t>Data Engineering Project</a:t>
            </a:r>
          </a:p>
        </p:txBody>
      </p:sp>
      <p:sp>
        <p:nvSpPr>
          <p:cNvPr id="24" name="Freeform: Shape 23">
            <a:extLst>
              <a:ext uri="{FF2B5EF4-FFF2-40B4-BE49-F238E27FC236}">
                <a16:creationId xmlns:a16="http://schemas.microsoft.com/office/drawing/2014/main" id="{5D44B584-65A7-4029-A075-505AA5EA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43666" cy="6858000"/>
          </a:xfrm>
          <a:custGeom>
            <a:avLst/>
            <a:gdLst>
              <a:gd name="connsiteX0" fmla="*/ 0 w 5443666"/>
              <a:gd name="connsiteY0" fmla="*/ 0 h 6845983"/>
              <a:gd name="connsiteX1" fmla="*/ 3595564 w 5443666"/>
              <a:gd name="connsiteY1" fmla="*/ 0 h 6845983"/>
              <a:gd name="connsiteX2" fmla="*/ 3746607 w 5443666"/>
              <a:gd name="connsiteY2" fmla="*/ 118697 h 6845983"/>
              <a:gd name="connsiteX3" fmla="*/ 5443666 w 5443666"/>
              <a:gd name="connsiteY3" fmla="*/ 3717234 h 6845983"/>
              <a:gd name="connsiteX4" fmla="*/ 4378763 w 5443666"/>
              <a:gd name="connsiteY4" fmla="*/ 6683615 h 6845983"/>
              <a:gd name="connsiteX5" fmla="*/ 4238117 w 5443666"/>
              <a:gd name="connsiteY5" fmla="*/ 6845983 h 6845983"/>
              <a:gd name="connsiteX6" fmla="*/ 0 w 5443666"/>
              <a:gd name="connsiteY6" fmla="*/ 6845983 h 684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3666" h="6845983">
                <a:moveTo>
                  <a:pt x="0" y="0"/>
                </a:moveTo>
                <a:lnTo>
                  <a:pt x="3595564" y="0"/>
                </a:lnTo>
                <a:lnTo>
                  <a:pt x="3746607" y="118697"/>
                </a:lnTo>
                <a:cubicBezTo>
                  <a:pt x="4783044" y="974041"/>
                  <a:pt x="5443666" y="2268489"/>
                  <a:pt x="5443666" y="3717234"/>
                </a:cubicBezTo>
                <a:cubicBezTo>
                  <a:pt x="5443666" y="4844036"/>
                  <a:pt x="5044030" y="5877498"/>
                  <a:pt x="4378763" y="6683615"/>
                </a:cubicBezTo>
                <a:lnTo>
                  <a:pt x="4238117" y="6845983"/>
                </a:lnTo>
                <a:lnTo>
                  <a:pt x="0" y="6845983"/>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Photo montage of New York City"/>
          <p:cNvPicPr>
            <a:picLocks noChangeAspect="1"/>
          </p:cNvPicPr>
          <p:nvPr/>
        </p:nvPicPr>
        <p:blipFill rotWithShape="1">
          <a:blip r:embed="rId3">
            <a:extLst>
              <a:ext uri="{28A0092B-C50C-407E-A947-70E740481C1C}">
                <a14:useLocalDpi xmlns:a14="http://schemas.microsoft.com/office/drawing/2010/main" val="0"/>
              </a:ext>
            </a:extLst>
          </a:blip>
          <a:srcRect r="3742"/>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sp>
        <p:nvSpPr>
          <p:cNvPr id="26" name="Freeform 6">
            <a:extLst>
              <a:ext uri="{FF2B5EF4-FFF2-40B4-BE49-F238E27FC236}">
                <a16:creationId xmlns:a16="http://schemas.microsoft.com/office/drawing/2014/main" id="{D3686B33-4E07-4542-8F02-1876C8359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5" name="Footer PlaceHolder 3"/>
          <p:cNvSpPr>
            <a:spLocks noGrp="1"/>
          </p:cNvSpPr>
          <p:nvPr>
            <p:ph type="ftr" sz="quarter" idx="11"/>
          </p:nvPr>
        </p:nvSpPr>
        <p:spPr>
          <a:xfrm>
            <a:off x="6075006" y="6314440"/>
            <a:ext cx="5199411" cy="365125"/>
          </a:xfrm>
        </p:spPr>
        <p:txBody>
          <a:bodyPr>
            <a:normAutofit/>
          </a:bodyPr>
          <a:lstStyle/>
          <a:p>
            <a:pPr>
              <a:lnSpc>
                <a:spcPct val="90000"/>
              </a:lnSpc>
              <a:spcAft>
                <a:spcPts val="600"/>
              </a:spcAft>
            </a:pPr>
            <a:r>
              <a:rPr lang="en-US" sz="900">
                <a:hlinkClick r:id="rId4"/>
              </a:rPr>
              <a:t>Photo</a:t>
            </a:r>
            <a:r>
              <a:rPr lang="en-US" sz="900"/>
              <a:t> by Bleff (compilation), for proper author attribution see source images / </a:t>
            </a:r>
            <a:r>
              <a:rPr lang="en-US" sz="900">
                <a:hlinkClick r:id="rId5"/>
              </a:rPr>
              <a:t>CC BY-SA 3.0</a:t>
            </a:r>
            <a:endParaRPr lang="en-US" sz="900" dirty="0">
              <a:hlinkClick r:id="rId5"/>
            </a:endParaRPr>
          </a:p>
        </p:txBody>
      </p:sp>
    </p:spTree>
    <p:extLst>
      <p:ext uri="{BB962C8B-B14F-4D97-AF65-F5344CB8AC3E}">
        <p14:creationId xmlns:p14="http://schemas.microsoft.com/office/powerpoint/2010/main" val="4150260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0120" y="434101"/>
            <a:ext cx="7169753" cy="1232750"/>
          </a:xfrm>
        </p:spPr>
        <p:txBody>
          <a:bodyPr anchor="b">
            <a:normAutofit/>
          </a:bodyPr>
          <a:lstStyle/>
          <a:p>
            <a:r>
              <a:rPr lang="en-US">
                <a:solidFill>
                  <a:schemeClr val="bg1"/>
                </a:solidFill>
              </a:rPr>
              <a:t>Contents</a:t>
            </a:r>
          </a:p>
        </p:txBody>
      </p:sp>
      <p:cxnSp>
        <p:nvCxnSpPr>
          <p:cNvPr id="25" name="Straight Connector 24">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graphicFrame>
        <p:nvGraphicFramePr>
          <p:cNvPr id="17" name="Content Placeholder 2">
            <a:extLst>
              <a:ext uri="{FF2B5EF4-FFF2-40B4-BE49-F238E27FC236}">
                <a16:creationId xmlns:a16="http://schemas.microsoft.com/office/drawing/2014/main" id="{89CC1C21-B6F3-4152-8831-58918C364944}"/>
              </a:ext>
            </a:extLst>
          </p:cNvPr>
          <p:cNvGraphicFramePr/>
          <p:nvPr>
            <p:extLst>
              <p:ext uri="{D42A27DB-BD31-4B8C-83A1-F6EECF244321}">
                <p14:modId xmlns:p14="http://schemas.microsoft.com/office/powerpoint/2010/main" val="1158012292"/>
              </p:ext>
            </p:extLst>
          </p:nvPr>
        </p:nvGraphicFramePr>
        <p:xfrm>
          <a:off x="960120" y="2917149"/>
          <a:ext cx="10279971" cy="29874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6140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40" name="Freeform 6">
            <a:extLst>
              <a:ext uri="{FF2B5EF4-FFF2-40B4-BE49-F238E27FC236}">
                <a16:creationId xmlns:a16="http://schemas.microsoft.com/office/drawing/2014/main" id="{CEA861C5-3CE8-4AD0-925C-836509B24A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42" name="Straight Connector 34">
            <a:extLst>
              <a:ext uri="{FF2B5EF4-FFF2-40B4-BE49-F238E27FC236}">
                <a16:creationId xmlns:a16="http://schemas.microsoft.com/office/drawing/2014/main" id="{EDB3FAAF-5FDF-4576-8E8B-8BE25DB82AB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43" name="Rectangle 36">
            <a:extLst>
              <a:ext uri="{FF2B5EF4-FFF2-40B4-BE49-F238E27FC236}">
                <a16:creationId xmlns:a16="http://schemas.microsoft.com/office/drawing/2014/main" id="{A2C08AA2-B31D-43D0-A476-2694751F6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pic>
        <p:nvPicPr>
          <p:cNvPr id="4" name="Picture 3" descr="Machine gears"/>
          <p:cNvPicPr>
            <a:picLocks noChangeAspect="1"/>
          </p:cNvPicPr>
          <p:nvPr/>
        </p:nvPicPr>
        <p:blipFill rotWithShape="1">
          <a:blip r:embed="rId3">
            <a:alphaModFix amt="40000"/>
          </a:blip>
          <a:srcRect t="316" b="317"/>
          <a:stretch/>
        </p:blipFill>
        <p:spPr>
          <a:xfrm>
            <a:off x="-1" y="-1"/>
            <a:ext cx="10339576" cy="6858000"/>
          </a:xfrm>
          <a:prstGeom prst="rect">
            <a:avLst/>
          </a:prstGeom>
        </p:spPr>
      </p:pic>
      <p:sp>
        <p:nvSpPr>
          <p:cNvPr id="2" name="Title 1"/>
          <p:cNvSpPr>
            <a:spLocks noGrp="1"/>
          </p:cNvSpPr>
          <p:nvPr>
            <p:ph type="title"/>
          </p:nvPr>
        </p:nvSpPr>
        <p:spPr>
          <a:xfrm>
            <a:off x="643467" y="1337388"/>
            <a:ext cx="9052641" cy="2363755"/>
          </a:xfrm>
        </p:spPr>
        <p:txBody>
          <a:bodyPr vert="horz" lIns="91440" tIns="45720" rIns="91440" bIns="45720" rtlCol="0" anchor="b">
            <a:normAutofit/>
          </a:bodyPr>
          <a:lstStyle/>
          <a:p>
            <a:pPr>
              <a:lnSpc>
                <a:spcPct val="85000"/>
              </a:lnSpc>
            </a:pPr>
            <a:r>
              <a:rPr lang="en-US" sz="6000" cap="all">
                <a:solidFill>
                  <a:schemeClr val="tx1"/>
                </a:solidFill>
              </a:rPr>
              <a:t>Data Engineering Stages</a:t>
            </a:r>
          </a:p>
        </p:txBody>
      </p:sp>
      <p:sp>
        <p:nvSpPr>
          <p:cNvPr id="3" name="Content Placeholder 2"/>
          <p:cNvSpPr>
            <a:spLocks noGrp="1"/>
          </p:cNvSpPr>
          <p:nvPr>
            <p:ph idx="1"/>
          </p:nvPr>
        </p:nvSpPr>
        <p:spPr>
          <a:xfrm>
            <a:off x="643467" y="3802225"/>
            <a:ext cx="9052641" cy="891102"/>
          </a:xfrm>
        </p:spPr>
        <p:txBody>
          <a:bodyPr vert="horz" lIns="91440" tIns="45720" rIns="91440" bIns="45720" rtlCol="0" anchor="t">
            <a:normAutofit/>
          </a:bodyPr>
          <a:lstStyle/>
          <a:p>
            <a:pPr marL="0" indent="0">
              <a:lnSpc>
                <a:spcPct val="104000"/>
              </a:lnSpc>
              <a:spcBef>
                <a:spcPts val="0"/>
              </a:spcBef>
              <a:spcAft>
                <a:spcPts val="600"/>
              </a:spcAft>
              <a:buNone/>
            </a:pPr>
            <a:r>
              <a:rPr lang="en-US" sz="2400" i="1" dirty="0">
                <a:solidFill>
                  <a:schemeClr val="tx1"/>
                </a:solidFill>
              </a:rPr>
              <a:t>In order to design our prototype, we went through the data engineering stages from conceptual, logical etc.</a:t>
            </a:r>
          </a:p>
        </p:txBody>
      </p:sp>
      <p:sp>
        <p:nvSpPr>
          <p:cNvPr id="39" name="Rectangle 38">
            <a:extLst>
              <a:ext uri="{FF2B5EF4-FFF2-40B4-BE49-F238E27FC236}">
                <a16:creationId xmlns:a16="http://schemas.microsoft.com/office/drawing/2014/main" id="{18C94871-B001-4094-95DB-EAE4639CBA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39575" y="0"/>
            <a:ext cx="1852424"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sp>
        <p:nvSpPr>
          <p:cNvPr id="41" name="Freeform 6">
            <a:extLst>
              <a:ext uri="{FF2B5EF4-FFF2-40B4-BE49-F238E27FC236}">
                <a16:creationId xmlns:a16="http://schemas.microsoft.com/office/drawing/2014/main" id="{93F08861-6DC0-4AFC-9BCE-4F3FDD19A7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503728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5" name="Footer PlaceHolder 3"/>
          <p:cNvSpPr>
            <a:spLocks noGrp="1"/>
          </p:cNvSpPr>
          <p:nvPr>
            <p:ph type="ftr" sz="quarter" idx="11"/>
          </p:nvPr>
        </p:nvSpPr>
        <p:spPr>
          <a:xfrm>
            <a:off x="1623527" y="6314440"/>
            <a:ext cx="8072581" cy="365125"/>
          </a:xfrm>
        </p:spPr>
        <p:txBody>
          <a:bodyPr vert="horz" lIns="91440" tIns="45720" rIns="91440" bIns="45720" rtlCol="0" anchor="t">
            <a:normAutofit/>
          </a:bodyPr>
          <a:lstStyle/>
          <a:p>
            <a:pPr defTabSz="914400">
              <a:spcAft>
                <a:spcPts val="600"/>
              </a:spcAft>
            </a:pPr>
            <a:r>
              <a:rPr lang="en-US" b="0" i="1" kern="1200" baseline="0">
                <a:solidFill>
                  <a:schemeClr val="tx1"/>
                </a:solidFill>
                <a:latin typeface="+mj-lt"/>
                <a:ea typeface="+mn-ea"/>
                <a:cs typeface="+mn-cs"/>
                <a:hlinkClick r:id="rId4"/>
              </a:rPr>
              <a:t>Photo</a:t>
            </a:r>
            <a:r>
              <a:rPr lang="en-US" b="0" i="1" kern="1200" baseline="0">
                <a:solidFill>
                  <a:schemeClr val="tx1"/>
                </a:solidFill>
                <a:latin typeface="+mj-lt"/>
                <a:ea typeface="+mn-ea"/>
                <a:cs typeface="+mn-cs"/>
              </a:rPr>
              <a:t> by Giorgio Montersino / </a:t>
            </a:r>
            <a:r>
              <a:rPr lang="en-US" b="0" i="1" kern="1200" baseline="0">
                <a:solidFill>
                  <a:schemeClr val="tx1"/>
                </a:solidFill>
                <a:latin typeface="+mj-lt"/>
                <a:ea typeface="+mn-ea"/>
                <a:cs typeface="+mn-cs"/>
                <a:hlinkClick r:id="rId5"/>
              </a:rPr>
              <a:t>CC BY-SA 2.0</a:t>
            </a:r>
          </a:p>
        </p:txBody>
      </p:sp>
    </p:spTree>
    <p:extLst>
      <p:ext uri="{BB962C8B-B14F-4D97-AF65-F5344CB8AC3E}">
        <p14:creationId xmlns:p14="http://schemas.microsoft.com/office/powerpoint/2010/main" val="423170857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Freeform 6">
            <a:extLst>
              <a:ext uri="{FF2B5EF4-FFF2-40B4-BE49-F238E27FC236}">
                <a16:creationId xmlns:a16="http://schemas.microsoft.com/office/drawing/2014/main" id="{49EC5C96-A5B7-48AF-865B-32EA92606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38" name="Straight Connector 37">
            <a:extLst>
              <a:ext uri="{FF2B5EF4-FFF2-40B4-BE49-F238E27FC236}">
                <a16:creationId xmlns:a16="http://schemas.microsoft.com/office/drawing/2014/main" id="{87D3361C-8AD4-4C09-8E01-433248861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6">
            <a:extLst>
              <a:ext uri="{FF2B5EF4-FFF2-40B4-BE49-F238E27FC236}">
                <a16:creationId xmlns:a16="http://schemas.microsoft.com/office/drawing/2014/main" id="{D3686B33-4E07-4542-8F02-1876C8359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44" name="Freeform: Shape 43">
            <a:extLst>
              <a:ext uri="{FF2B5EF4-FFF2-40B4-BE49-F238E27FC236}">
                <a16:creationId xmlns:a16="http://schemas.microsoft.com/office/drawing/2014/main" id="{5D44B584-65A7-4029-A075-505AA5EA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48333" y="0"/>
            <a:ext cx="5443666" cy="6858000"/>
          </a:xfrm>
          <a:custGeom>
            <a:avLst/>
            <a:gdLst>
              <a:gd name="connsiteX0" fmla="*/ 0 w 5443666"/>
              <a:gd name="connsiteY0" fmla="*/ 0 h 6845983"/>
              <a:gd name="connsiteX1" fmla="*/ 3595564 w 5443666"/>
              <a:gd name="connsiteY1" fmla="*/ 0 h 6845983"/>
              <a:gd name="connsiteX2" fmla="*/ 3746607 w 5443666"/>
              <a:gd name="connsiteY2" fmla="*/ 118697 h 6845983"/>
              <a:gd name="connsiteX3" fmla="*/ 5443666 w 5443666"/>
              <a:gd name="connsiteY3" fmla="*/ 3717234 h 6845983"/>
              <a:gd name="connsiteX4" fmla="*/ 4378763 w 5443666"/>
              <a:gd name="connsiteY4" fmla="*/ 6683615 h 6845983"/>
              <a:gd name="connsiteX5" fmla="*/ 4238117 w 5443666"/>
              <a:gd name="connsiteY5" fmla="*/ 6845983 h 6845983"/>
              <a:gd name="connsiteX6" fmla="*/ 0 w 5443666"/>
              <a:gd name="connsiteY6" fmla="*/ 6845983 h 684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3666" h="6845983">
                <a:moveTo>
                  <a:pt x="0" y="0"/>
                </a:moveTo>
                <a:lnTo>
                  <a:pt x="3595564" y="0"/>
                </a:lnTo>
                <a:lnTo>
                  <a:pt x="3746607" y="118697"/>
                </a:lnTo>
                <a:cubicBezTo>
                  <a:pt x="4783044" y="974041"/>
                  <a:pt x="5443666" y="2268489"/>
                  <a:pt x="5443666" y="3717234"/>
                </a:cubicBezTo>
                <a:cubicBezTo>
                  <a:pt x="5443666" y="4844036"/>
                  <a:pt x="5044030" y="5877498"/>
                  <a:pt x="4378763" y="6683615"/>
                </a:cubicBezTo>
                <a:lnTo>
                  <a:pt x="4238117" y="6845983"/>
                </a:lnTo>
                <a:lnTo>
                  <a:pt x="0" y="6845983"/>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5">
            <a:extLst>
              <a:ext uri="{FF2B5EF4-FFF2-40B4-BE49-F238E27FC236}">
                <a16:creationId xmlns:a16="http://schemas.microsoft.com/office/drawing/2014/main" id="{D6E95BAF-7B85-4D33-BD5C-94336D35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76934"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329242B-915E-4010-ACA5-26D34078AF0B}"/>
              </a:ext>
            </a:extLst>
          </p:cNvPr>
          <p:cNvSpPr>
            <a:spLocks noGrp="1"/>
          </p:cNvSpPr>
          <p:nvPr>
            <p:ph type="title"/>
          </p:nvPr>
        </p:nvSpPr>
        <p:spPr>
          <a:xfrm>
            <a:off x="7912847" y="1090707"/>
            <a:ext cx="3920565" cy="4676588"/>
          </a:xfrm>
        </p:spPr>
        <p:txBody>
          <a:bodyPr vert="horz" lIns="91440" tIns="45720" rIns="91440" bIns="45720" rtlCol="0" anchor="ctr">
            <a:normAutofit/>
          </a:bodyPr>
          <a:lstStyle/>
          <a:p>
            <a:pPr algn="l">
              <a:lnSpc>
                <a:spcPct val="85000"/>
              </a:lnSpc>
            </a:pPr>
            <a:r>
              <a:rPr lang="en-US" sz="5400" cap="all">
                <a:solidFill>
                  <a:schemeClr val="bg1"/>
                </a:solidFill>
              </a:rPr>
              <a:t>BPM Diagram </a:t>
            </a:r>
          </a:p>
        </p:txBody>
      </p:sp>
      <p:pic>
        <p:nvPicPr>
          <p:cNvPr id="5" name="Content Placeholder 4" descr="Diagram, schematic&#10;&#10;Description automatically generated">
            <a:extLst>
              <a:ext uri="{FF2B5EF4-FFF2-40B4-BE49-F238E27FC236}">
                <a16:creationId xmlns:a16="http://schemas.microsoft.com/office/drawing/2014/main" id="{7D8827D0-0686-49F8-9DE4-5B0BF48612DB}"/>
              </a:ext>
            </a:extLst>
          </p:cNvPr>
          <p:cNvPicPr>
            <a:picLocks noGrp="1" noChangeAspect="1"/>
          </p:cNvPicPr>
          <p:nvPr>
            <p:ph idx="1"/>
          </p:nvPr>
        </p:nvPicPr>
        <p:blipFill>
          <a:blip r:embed="rId3"/>
          <a:stretch>
            <a:fillRect/>
          </a:stretch>
        </p:blipFill>
        <p:spPr>
          <a:xfrm>
            <a:off x="636588" y="1189204"/>
            <a:ext cx="5926331" cy="4578091"/>
          </a:xfrm>
          <a:prstGeom prst="rect">
            <a:avLst/>
          </a:prstGeom>
        </p:spPr>
      </p:pic>
    </p:spTree>
    <p:extLst>
      <p:ext uri="{BB962C8B-B14F-4D97-AF65-F5344CB8AC3E}">
        <p14:creationId xmlns:p14="http://schemas.microsoft.com/office/powerpoint/2010/main" val="3903839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Freeform 6">
            <a:extLst>
              <a:ext uri="{FF2B5EF4-FFF2-40B4-BE49-F238E27FC236}">
                <a16:creationId xmlns:a16="http://schemas.microsoft.com/office/drawing/2014/main" id="{49EC5C96-A5B7-48AF-865B-32EA92606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38" name="Straight Connector 37">
            <a:extLst>
              <a:ext uri="{FF2B5EF4-FFF2-40B4-BE49-F238E27FC236}">
                <a16:creationId xmlns:a16="http://schemas.microsoft.com/office/drawing/2014/main" id="{87D3361C-8AD4-4C09-8E01-433248861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6">
            <a:extLst>
              <a:ext uri="{FF2B5EF4-FFF2-40B4-BE49-F238E27FC236}">
                <a16:creationId xmlns:a16="http://schemas.microsoft.com/office/drawing/2014/main" id="{D3686B33-4E07-4542-8F02-1876C8359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44" name="Freeform: Shape 43">
            <a:extLst>
              <a:ext uri="{FF2B5EF4-FFF2-40B4-BE49-F238E27FC236}">
                <a16:creationId xmlns:a16="http://schemas.microsoft.com/office/drawing/2014/main" id="{5D44B584-65A7-4029-A075-505AA5EA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48333" y="0"/>
            <a:ext cx="5443666" cy="6858000"/>
          </a:xfrm>
          <a:custGeom>
            <a:avLst/>
            <a:gdLst>
              <a:gd name="connsiteX0" fmla="*/ 0 w 5443666"/>
              <a:gd name="connsiteY0" fmla="*/ 0 h 6845983"/>
              <a:gd name="connsiteX1" fmla="*/ 3595564 w 5443666"/>
              <a:gd name="connsiteY1" fmla="*/ 0 h 6845983"/>
              <a:gd name="connsiteX2" fmla="*/ 3746607 w 5443666"/>
              <a:gd name="connsiteY2" fmla="*/ 118697 h 6845983"/>
              <a:gd name="connsiteX3" fmla="*/ 5443666 w 5443666"/>
              <a:gd name="connsiteY3" fmla="*/ 3717234 h 6845983"/>
              <a:gd name="connsiteX4" fmla="*/ 4378763 w 5443666"/>
              <a:gd name="connsiteY4" fmla="*/ 6683615 h 6845983"/>
              <a:gd name="connsiteX5" fmla="*/ 4238117 w 5443666"/>
              <a:gd name="connsiteY5" fmla="*/ 6845983 h 6845983"/>
              <a:gd name="connsiteX6" fmla="*/ 0 w 5443666"/>
              <a:gd name="connsiteY6" fmla="*/ 6845983 h 684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3666" h="6845983">
                <a:moveTo>
                  <a:pt x="0" y="0"/>
                </a:moveTo>
                <a:lnTo>
                  <a:pt x="3595564" y="0"/>
                </a:lnTo>
                <a:lnTo>
                  <a:pt x="3746607" y="118697"/>
                </a:lnTo>
                <a:cubicBezTo>
                  <a:pt x="4783044" y="974041"/>
                  <a:pt x="5443666" y="2268489"/>
                  <a:pt x="5443666" y="3717234"/>
                </a:cubicBezTo>
                <a:cubicBezTo>
                  <a:pt x="5443666" y="4844036"/>
                  <a:pt x="5044030" y="5877498"/>
                  <a:pt x="4378763" y="6683615"/>
                </a:cubicBezTo>
                <a:lnTo>
                  <a:pt x="4238117" y="6845983"/>
                </a:lnTo>
                <a:lnTo>
                  <a:pt x="0" y="6845983"/>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5">
            <a:extLst>
              <a:ext uri="{FF2B5EF4-FFF2-40B4-BE49-F238E27FC236}">
                <a16:creationId xmlns:a16="http://schemas.microsoft.com/office/drawing/2014/main" id="{D6E95BAF-7B85-4D33-BD5C-94336D35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76934"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329242B-915E-4010-ACA5-26D34078AF0B}"/>
              </a:ext>
            </a:extLst>
          </p:cNvPr>
          <p:cNvSpPr>
            <a:spLocks noGrp="1"/>
          </p:cNvSpPr>
          <p:nvPr>
            <p:ph type="title"/>
          </p:nvPr>
        </p:nvSpPr>
        <p:spPr>
          <a:xfrm>
            <a:off x="7912847" y="1090707"/>
            <a:ext cx="3920565" cy="4676588"/>
          </a:xfrm>
        </p:spPr>
        <p:txBody>
          <a:bodyPr vert="horz" lIns="91440" tIns="45720" rIns="91440" bIns="45720" rtlCol="0" anchor="ctr">
            <a:normAutofit/>
          </a:bodyPr>
          <a:lstStyle/>
          <a:p>
            <a:pPr algn="l">
              <a:lnSpc>
                <a:spcPct val="85000"/>
              </a:lnSpc>
            </a:pPr>
            <a:r>
              <a:rPr lang="en-US" sz="5400" cap="all" dirty="0">
                <a:solidFill>
                  <a:schemeClr val="bg1"/>
                </a:solidFill>
              </a:rPr>
              <a:t>schema Diagram </a:t>
            </a:r>
          </a:p>
        </p:txBody>
      </p:sp>
      <p:pic>
        <p:nvPicPr>
          <p:cNvPr id="7" name="Content Placeholder 6" descr="Diagram&#10;&#10;Description automatically generated">
            <a:extLst>
              <a:ext uri="{FF2B5EF4-FFF2-40B4-BE49-F238E27FC236}">
                <a16:creationId xmlns:a16="http://schemas.microsoft.com/office/drawing/2014/main" id="{B34B533E-7B63-4773-8CE0-725B3DCE245A}"/>
              </a:ext>
            </a:extLst>
          </p:cNvPr>
          <p:cNvPicPr>
            <a:picLocks noGrp="1" noChangeAspect="1"/>
          </p:cNvPicPr>
          <p:nvPr>
            <p:ph idx="1"/>
          </p:nvPr>
        </p:nvPicPr>
        <p:blipFill>
          <a:blip r:embed="rId3"/>
          <a:stretch>
            <a:fillRect/>
          </a:stretch>
        </p:blipFill>
        <p:spPr>
          <a:xfrm>
            <a:off x="1669281" y="1090707"/>
            <a:ext cx="3941227" cy="4001246"/>
          </a:xfrm>
          <a:prstGeom prst="rect">
            <a:avLst/>
          </a:prstGeom>
        </p:spPr>
      </p:pic>
    </p:spTree>
    <p:extLst>
      <p:ext uri="{BB962C8B-B14F-4D97-AF65-F5344CB8AC3E}">
        <p14:creationId xmlns:p14="http://schemas.microsoft.com/office/powerpoint/2010/main" val="2132769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Freeform 6">
            <a:extLst>
              <a:ext uri="{FF2B5EF4-FFF2-40B4-BE49-F238E27FC236}">
                <a16:creationId xmlns:a16="http://schemas.microsoft.com/office/drawing/2014/main" id="{49EC5C96-A5B7-48AF-865B-32EA92606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53" name="Straight Connector 52">
            <a:extLst>
              <a:ext uri="{FF2B5EF4-FFF2-40B4-BE49-F238E27FC236}">
                <a16:creationId xmlns:a16="http://schemas.microsoft.com/office/drawing/2014/main" id="{87D3361C-8AD4-4C09-8E01-433248861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55" name="Rectangle 54">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6">
            <a:extLst>
              <a:ext uri="{FF2B5EF4-FFF2-40B4-BE49-F238E27FC236}">
                <a16:creationId xmlns:a16="http://schemas.microsoft.com/office/drawing/2014/main" id="{D3686B33-4E07-4542-8F02-1876C8359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59" name="Freeform: Shape 58">
            <a:extLst>
              <a:ext uri="{FF2B5EF4-FFF2-40B4-BE49-F238E27FC236}">
                <a16:creationId xmlns:a16="http://schemas.microsoft.com/office/drawing/2014/main" id="{5D44B584-65A7-4029-A075-505AA5EA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48333" y="0"/>
            <a:ext cx="5443666" cy="6858000"/>
          </a:xfrm>
          <a:custGeom>
            <a:avLst/>
            <a:gdLst>
              <a:gd name="connsiteX0" fmla="*/ 0 w 5443666"/>
              <a:gd name="connsiteY0" fmla="*/ 0 h 6845983"/>
              <a:gd name="connsiteX1" fmla="*/ 3595564 w 5443666"/>
              <a:gd name="connsiteY1" fmla="*/ 0 h 6845983"/>
              <a:gd name="connsiteX2" fmla="*/ 3746607 w 5443666"/>
              <a:gd name="connsiteY2" fmla="*/ 118697 h 6845983"/>
              <a:gd name="connsiteX3" fmla="*/ 5443666 w 5443666"/>
              <a:gd name="connsiteY3" fmla="*/ 3717234 h 6845983"/>
              <a:gd name="connsiteX4" fmla="*/ 4378763 w 5443666"/>
              <a:gd name="connsiteY4" fmla="*/ 6683615 h 6845983"/>
              <a:gd name="connsiteX5" fmla="*/ 4238117 w 5443666"/>
              <a:gd name="connsiteY5" fmla="*/ 6845983 h 6845983"/>
              <a:gd name="connsiteX6" fmla="*/ 0 w 5443666"/>
              <a:gd name="connsiteY6" fmla="*/ 6845983 h 684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3666" h="6845983">
                <a:moveTo>
                  <a:pt x="0" y="0"/>
                </a:moveTo>
                <a:lnTo>
                  <a:pt x="3595564" y="0"/>
                </a:lnTo>
                <a:lnTo>
                  <a:pt x="3746607" y="118697"/>
                </a:lnTo>
                <a:cubicBezTo>
                  <a:pt x="4783044" y="974041"/>
                  <a:pt x="5443666" y="2268489"/>
                  <a:pt x="5443666" y="3717234"/>
                </a:cubicBezTo>
                <a:cubicBezTo>
                  <a:pt x="5443666" y="4844036"/>
                  <a:pt x="5044030" y="5877498"/>
                  <a:pt x="4378763" y="6683615"/>
                </a:cubicBezTo>
                <a:lnTo>
                  <a:pt x="4238117" y="6845983"/>
                </a:lnTo>
                <a:lnTo>
                  <a:pt x="0" y="6845983"/>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Shape 60">
            <a:extLst>
              <a:ext uri="{FF2B5EF4-FFF2-40B4-BE49-F238E27FC236}">
                <a16:creationId xmlns:a16="http://schemas.microsoft.com/office/drawing/2014/main" id="{D6E95BAF-7B85-4D33-BD5C-94336D35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76934"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329242B-915E-4010-ACA5-26D34078AF0B}"/>
              </a:ext>
            </a:extLst>
          </p:cNvPr>
          <p:cNvSpPr>
            <a:spLocks noGrp="1"/>
          </p:cNvSpPr>
          <p:nvPr>
            <p:ph type="title"/>
          </p:nvPr>
        </p:nvSpPr>
        <p:spPr>
          <a:xfrm>
            <a:off x="7912847" y="1090707"/>
            <a:ext cx="3920565" cy="4676588"/>
          </a:xfrm>
        </p:spPr>
        <p:txBody>
          <a:bodyPr vert="horz" lIns="91440" tIns="45720" rIns="91440" bIns="45720" rtlCol="0" anchor="ctr">
            <a:normAutofit/>
          </a:bodyPr>
          <a:lstStyle/>
          <a:p>
            <a:pPr algn="l">
              <a:lnSpc>
                <a:spcPct val="85000"/>
              </a:lnSpc>
            </a:pPr>
            <a:r>
              <a:rPr lang="en-US" sz="5400" cap="all" dirty="0">
                <a:solidFill>
                  <a:schemeClr val="bg1"/>
                </a:solidFill>
              </a:rPr>
              <a:t>schema Diagram  CONT.</a:t>
            </a:r>
          </a:p>
        </p:txBody>
      </p:sp>
      <p:pic>
        <p:nvPicPr>
          <p:cNvPr id="6" name="Content Placeholder 5" descr="Diagram&#10;&#10;Description automatically generated">
            <a:extLst>
              <a:ext uri="{FF2B5EF4-FFF2-40B4-BE49-F238E27FC236}">
                <a16:creationId xmlns:a16="http://schemas.microsoft.com/office/drawing/2014/main" id="{E394A56C-6E37-4D07-87CD-0163910F83C3}"/>
              </a:ext>
            </a:extLst>
          </p:cNvPr>
          <p:cNvPicPr>
            <a:picLocks noGrp="1" noChangeAspect="1"/>
          </p:cNvPicPr>
          <p:nvPr>
            <p:ph idx="1"/>
          </p:nvPr>
        </p:nvPicPr>
        <p:blipFill>
          <a:blip r:embed="rId3"/>
          <a:stretch>
            <a:fillRect/>
          </a:stretch>
        </p:blipFill>
        <p:spPr>
          <a:xfrm>
            <a:off x="605006" y="1090707"/>
            <a:ext cx="5903972" cy="4737938"/>
          </a:xfrm>
          <a:prstGeom prst="rect">
            <a:avLst/>
          </a:prstGeom>
        </p:spPr>
      </p:pic>
    </p:spTree>
    <p:extLst>
      <p:ext uri="{BB962C8B-B14F-4D97-AF65-F5344CB8AC3E}">
        <p14:creationId xmlns:p14="http://schemas.microsoft.com/office/powerpoint/2010/main" val="1648950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 name="Freeform 6">
            <a:extLst>
              <a:ext uri="{FF2B5EF4-FFF2-40B4-BE49-F238E27FC236}">
                <a16:creationId xmlns:a16="http://schemas.microsoft.com/office/drawing/2014/main" id="{49EC5C96-A5B7-48AF-865B-32EA92606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88" name="Straight Connector 87">
            <a:extLst>
              <a:ext uri="{FF2B5EF4-FFF2-40B4-BE49-F238E27FC236}">
                <a16:creationId xmlns:a16="http://schemas.microsoft.com/office/drawing/2014/main" id="{87D3361C-8AD4-4C09-8E01-433248861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BCB3501C-0BF6-4941-B958-27196AD9A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29242B-915E-4010-ACA5-26D34078AF0B}"/>
              </a:ext>
            </a:extLst>
          </p:cNvPr>
          <p:cNvSpPr>
            <a:spLocks noGrp="1"/>
          </p:cNvSpPr>
          <p:nvPr>
            <p:ph type="title"/>
          </p:nvPr>
        </p:nvSpPr>
        <p:spPr>
          <a:xfrm>
            <a:off x="8188391" y="1143293"/>
            <a:ext cx="3350016" cy="4268965"/>
          </a:xfrm>
        </p:spPr>
        <p:txBody>
          <a:bodyPr vert="horz" lIns="91440" tIns="45720" rIns="91440" bIns="45720" rtlCol="0" anchor="t">
            <a:normAutofit/>
          </a:bodyPr>
          <a:lstStyle/>
          <a:p>
            <a:pPr algn="l">
              <a:lnSpc>
                <a:spcPct val="85000"/>
              </a:lnSpc>
            </a:pPr>
            <a:r>
              <a:rPr lang="en-US" sz="4600" cap="all">
                <a:solidFill>
                  <a:schemeClr val="bg2"/>
                </a:solidFill>
              </a:rPr>
              <a:t>DATA FLOW DIAGRAM</a:t>
            </a:r>
          </a:p>
        </p:txBody>
      </p:sp>
      <p:sp useBgFill="1">
        <p:nvSpPr>
          <p:cNvPr id="92" name="Rectangle 91">
            <a:extLst>
              <a:ext uri="{FF2B5EF4-FFF2-40B4-BE49-F238E27FC236}">
                <a16:creationId xmlns:a16="http://schemas.microsoft.com/office/drawing/2014/main" id="{5D42485B-30FD-4C7E-978A-3962892E3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57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a:extLst>
              <a:ext uri="{FF2B5EF4-FFF2-40B4-BE49-F238E27FC236}">
                <a16:creationId xmlns:a16="http://schemas.microsoft.com/office/drawing/2014/main" id="{703E6347-0C1B-4131-8BB1-F198DEFDF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Content Placeholder 3" descr="Diagram, schematic&#10;&#10;Description automatically generated">
            <a:extLst>
              <a:ext uri="{FF2B5EF4-FFF2-40B4-BE49-F238E27FC236}">
                <a16:creationId xmlns:a16="http://schemas.microsoft.com/office/drawing/2014/main" id="{EB3248FC-D738-418A-A52C-732117266E9C}"/>
              </a:ext>
            </a:extLst>
          </p:cNvPr>
          <p:cNvPicPr>
            <a:picLocks noGrp="1" noChangeAspect="1"/>
          </p:cNvPicPr>
          <p:nvPr>
            <p:ph idx="1"/>
          </p:nvPr>
        </p:nvPicPr>
        <p:blipFill>
          <a:blip r:embed="rId3"/>
          <a:stretch>
            <a:fillRect/>
          </a:stretch>
        </p:blipFill>
        <p:spPr>
          <a:xfrm>
            <a:off x="1206266" y="1122511"/>
            <a:ext cx="5946672" cy="5099272"/>
          </a:xfrm>
          <a:prstGeom prst="rect">
            <a:avLst/>
          </a:prstGeom>
        </p:spPr>
      </p:pic>
      <p:sp>
        <p:nvSpPr>
          <p:cNvPr id="96" name="Freeform 6">
            <a:extLst>
              <a:ext uri="{FF2B5EF4-FFF2-40B4-BE49-F238E27FC236}">
                <a16:creationId xmlns:a16="http://schemas.microsoft.com/office/drawing/2014/main" id="{97E55B52-5304-40DB-BE2D-8EEB104CA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Tree>
    <p:extLst>
      <p:ext uri="{BB962C8B-B14F-4D97-AF65-F5344CB8AC3E}">
        <p14:creationId xmlns:p14="http://schemas.microsoft.com/office/powerpoint/2010/main" val="650173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Freeform 6">
            <a:extLst>
              <a:ext uri="{FF2B5EF4-FFF2-40B4-BE49-F238E27FC236}">
                <a16:creationId xmlns:a16="http://schemas.microsoft.com/office/drawing/2014/main" id="{B9FC6610-A5F8-45EA-B7D4-AFDF75D208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18" name="Straight Connector 8">
            <a:extLst>
              <a:ext uri="{FF2B5EF4-FFF2-40B4-BE49-F238E27FC236}">
                <a16:creationId xmlns:a16="http://schemas.microsoft.com/office/drawing/2014/main" id="{4E9AB7A3-4EBC-40F6-99B4-4B1FE7F9DD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9" name="Rectangle 10">
            <a:extLst>
              <a:ext uri="{FF2B5EF4-FFF2-40B4-BE49-F238E27FC236}">
                <a16:creationId xmlns:a16="http://schemas.microsoft.com/office/drawing/2014/main" id="{EA2C96AD-0392-404C-ADB4-E033568F0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extBox 1">
            <a:extLst>
              <a:ext uri="{FF2B5EF4-FFF2-40B4-BE49-F238E27FC236}">
                <a16:creationId xmlns:a16="http://schemas.microsoft.com/office/drawing/2014/main" id="{AC1A9200-9960-4CB8-91D3-1AEA6558016F}"/>
              </a:ext>
            </a:extLst>
          </p:cNvPr>
          <p:cNvSpPr txBox="1"/>
          <p:nvPr/>
        </p:nvSpPr>
        <p:spPr>
          <a:xfrm>
            <a:off x="5319510" y="643467"/>
            <a:ext cx="6193258" cy="5560026"/>
          </a:xfrm>
          <a:prstGeom prst="rect">
            <a:avLst/>
          </a:prstGeom>
        </p:spPr>
        <p:txBody>
          <a:bodyPr vert="horz" lIns="91440" tIns="45720" rIns="91440" bIns="45720" rtlCol="0" anchor="ctr">
            <a:normAutofit/>
          </a:bodyPr>
          <a:lstStyle/>
          <a:p>
            <a:pPr defTabSz="914400">
              <a:lnSpc>
                <a:spcPct val="85000"/>
              </a:lnSpc>
              <a:spcBef>
                <a:spcPct val="0"/>
              </a:spcBef>
              <a:spcAft>
                <a:spcPts val="600"/>
              </a:spcAft>
            </a:pPr>
            <a:r>
              <a:rPr lang="en-US" sz="4400" i="1" cap="all" dirty="0">
                <a:solidFill>
                  <a:schemeClr val="tx2"/>
                </a:solidFill>
                <a:latin typeface="+mj-lt"/>
                <a:ea typeface="+mj-ea"/>
                <a:cs typeface="+mj-cs"/>
              </a:rPr>
              <a:t>DEMO</a:t>
            </a:r>
          </a:p>
        </p:txBody>
      </p:sp>
      <p:cxnSp>
        <p:nvCxnSpPr>
          <p:cNvPr id="20" name="Straight Connector 12">
            <a:extLst>
              <a:ext uri="{FF2B5EF4-FFF2-40B4-BE49-F238E27FC236}">
                <a16:creationId xmlns:a16="http://schemas.microsoft.com/office/drawing/2014/main" id="{796CC1DE-5964-4B1F-B472-78D6FAFC35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2658231" y="3558171"/>
            <a:ext cx="4657344"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6">
            <a:extLst>
              <a:ext uri="{FF2B5EF4-FFF2-40B4-BE49-F238E27FC236}">
                <a16:creationId xmlns:a16="http://schemas.microsoft.com/office/drawing/2014/main" id="{3B71525E-E5ED-4F73-8466-4F2419367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301942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752889600"/>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1551</Words>
  <Application>Microsoft Office PowerPoint</Application>
  <PresentationFormat>Widescreen</PresentationFormat>
  <Paragraphs>134</Paragraphs>
  <Slides>12</Slides>
  <Notes>10</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12</vt:i4>
      </vt:variant>
    </vt:vector>
  </HeadingPairs>
  <TitlesOfParts>
    <vt:vector size="23" baseType="lpstr">
      <vt:lpstr>-apple-system</vt:lpstr>
      <vt:lpstr>Arial</vt:lpstr>
      <vt:lpstr>Calibri</vt:lpstr>
      <vt:lpstr>Century Schoolbook</vt:lpstr>
      <vt:lpstr>Corbel</vt:lpstr>
      <vt:lpstr>Segoe UI</vt:lpstr>
      <vt:lpstr>Segoe UI Light</vt:lpstr>
      <vt:lpstr>Segoe UI Semibold</vt:lpstr>
      <vt:lpstr>Segoe UI Semilight</vt:lpstr>
      <vt:lpstr>Headlines</vt:lpstr>
      <vt:lpstr>QuickStarter Theme</vt:lpstr>
      <vt:lpstr>Here's your outline to get started</vt:lpstr>
      <vt:lpstr>New York city car crash ANALYTICS </vt:lpstr>
      <vt:lpstr>Contents</vt:lpstr>
      <vt:lpstr>Data Engineering Stages</vt:lpstr>
      <vt:lpstr>BPM Diagram </vt:lpstr>
      <vt:lpstr>schema Diagram </vt:lpstr>
      <vt:lpstr>schema Diagram  CONT.</vt:lpstr>
      <vt:lpstr>DATA FLOW DIAGRAM</vt:lpstr>
      <vt:lpstr>PowerPoint Presentation</vt:lpstr>
      <vt:lpstr>Project Phases </vt:lpstr>
      <vt:lpstr>Security Concerns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Фрэнк Лоренс Ний Адокквей</dc:creator>
  <cp:lastModifiedBy>Фрэнк Лоренс Ний Адокквей</cp:lastModifiedBy>
  <cp:revision>3</cp:revision>
  <dcterms:created xsi:type="dcterms:W3CDTF">2020-12-15T15:27:35Z</dcterms:created>
  <dcterms:modified xsi:type="dcterms:W3CDTF">2020-12-15T15:30:56Z</dcterms:modified>
</cp:coreProperties>
</file>