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8"/>
  </p:notesMasterIdLst>
  <p:sldIdLst>
    <p:sldId id="256"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98" d="100"/>
          <a:sy n="98" d="100"/>
        </p:scale>
        <p:origin x="96" y="174"/>
      </p:cViewPr>
      <p:guideLst/>
    </p:cSldViewPr>
  </p:slideViewPr>
  <p:notesTextViewPr>
    <p:cViewPr>
      <p:scale>
        <a:sx n="1" d="1"/>
        <a:sy n="1" d="1"/>
      </p:scale>
      <p:origin x="0" y="-37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6811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New York City, also known as the City of New York or simply New York, is the most populous city in the United States. With an estimated 2018 population of 8,398,748 distributed over a land area of about 302.6 square miles, New York is also the most densely populated major city in the United States. Located at the southern tip of the state of New York, the city is the center of the New York metropolitan area, the largest metropolitan area in the world by urban landmass and one of the world's most populous megacities, with an estimated 19,979,477 people in its 2018 Metropolitan Statistical Area and 22,679,948 residents in its Combined Statistical Area. A global power city, New York City has been described as the cultural, financial, and media capital of the world, and exerts a significant impact upon commerce, entertainment, research, technology, education, politics, tourism, art, fashion, and sports. The city's fast pace has inspired the term New York minute. Home to the headquarters of the United Nations, New York is an important center for international diplomacy.</a:t>
            </a:r>
          </a:p>
          <a:p>
            <a:endParaRPr lang="en-US" dirty="0"/>
          </a:p>
          <a:p>
            <a:r>
              <a:rPr lang="en-US" dirty="0"/>
              <a:t>More key facts:</a:t>
            </a:r>
          </a:p>
          <a:p>
            <a:pPr marL="171450" indent="-171450">
              <a:buFont typeface="Arial" panose="020B0604020202020204" pitchFamily="34" charset="0"/>
              <a:buChar char="•"/>
            </a:pPr>
            <a:r>
              <a:rPr lang="en-US" b="1" dirty="0"/>
              <a:t>Colleges and universities: </a:t>
            </a:r>
            <a:r>
              <a:rPr lang="en-US" dirty="0"/>
              <a:t>Columbia University, New York University, Rockefeller University, Fordham University, Juilliard School, New York City College of Technology, New York Institute of Technology, St. John's University, Vassar College, United States Merchant Marine Academy, Pace University, Hunter College, Bard College, Cooper Union, Marist College, Baruch College, The New School, The City College of New York, Pratt Institute, Yeshiva University, College of New Rochelle, Manhattan College, Skidmore College, Union Theological Seminary, SUNY Downstate Medical Center, Phillips Beth Israel School of Nursing, Lehman College, Hostos Community College, Queensborough Community College, Empire State College, Borough of Manhattan Community College, John Jay College of Criminal Justice, Dutchess Community College, Bronx Community College, St. Joseph's College, Monroe College, LaGuardia Community College, York College, City University of New York, Queens College, City University of New York, State University of New York Maritime College, Kingsborough Community College, Brooklyn College, Fashion Institute of Technology, College of Staten Island, Medgar Evers College, ASA College, Touro College, Weill Cornell Medicine, College of Mount Saint Vincent, Wagner College</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6811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Emeka, so my teammates, which comprise of Alex, Dimas and Larry  worked on a data engineering project where we built a prototype analytics dashboard for analysts in the mayor's office. During our presentation we would talk about the various stages we went through before developing our prototype.  </a:t>
            </a:r>
          </a:p>
          <a:p>
            <a:endParaRPr lang="en-US" dirty="0"/>
          </a:p>
          <a:p>
            <a:r>
              <a:rPr lang="en-US" dirty="0"/>
              <a:t>NB// Talk about some facts about New York City and why this would be important and useful to the people of new York especially analysts in the mayors office.</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50340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During our presentation we would talk about the </a:t>
            </a:r>
            <a:r>
              <a:rPr lang="en-US"/>
              <a:t>following this.</a:t>
            </a:r>
          </a:p>
          <a:p>
            <a:pPr marL="171450" indent="-171450">
              <a:buFont typeface="Arial" panose="020B0604020202020204" pitchFamily="34" charset="0"/>
              <a:buChar char="•"/>
            </a:pPr>
            <a:r>
              <a:rPr lang="en-US" dirty="0"/>
              <a:t>Data Engineering stages --- Emeka</a:t>
            </a:r>
          </a:p>
          <a:p>
            <a:pPr marL="171450" indent="-171450">
              <a:buFont typeface="Arial" panose="020B0604020202020204" pitchFamily="34" charset="0"/>
              <a:buChar char="•"/>
            </a:pPr>
            <a:r>
              <a:rPr lang="en-US" dirty="0"/>
              <a:t>BPM Diagrams --- Alex</a:t>
            </a:r>
          </a:p>
          <a:p>
            <a:pPr marL="171450" indent="-171450">
              <a:buFont typeface="Arial" panose="020B0604020202020204" pitchFamily="34" charset="0"/>
              <a:buChar char="•"/>
            </a:pPr>
            <a:r>
              <a:rPr lang="en-US" dirty="0"/>
              <a:t>Schema Diagrams --- Dimas</a:t>
            </a:r>
          </a:p>
          <a:p>
            <a:pPr marL="171450" indent="-171450">
              <a:buFont typeface="Arial" panose="020B0604020202020204" pitchFamily="34" charset="0"/>
              <a:buChar char="•"/>
            </a:pPr>
            <a:r>
              <a:rPr lang="en-US" dirty="0"/>
              <a:t>Data Flow Diagrams – Dimas</a:t>
            </a:r>
          </a:p>
          <a:p>
            <a:pPr marL="171450" indent="-171450">
              <a:buFont typeface="Arial" panose="020B0604020202020204" pitchFamily="34" charset="0"/>
              <a:buChar char="•"/>
            </a:pPr>
            <a:r>
              <a:rPr lang="en-US" dirty="0"/>
              <a:t>Demo of Prototype – Larry</a:t>
            </a:r>
          </a:p>
          <a:p>
            <a:pPr marL="171450" indent="-171450">
              <a:buFont typeface="Arial" panose="020B0604020202020204" pitchFamily="34" charset="0"/>
              <a:buChar char="•"/>
            </a:pPr>
            <a:r>
              <a:rPr lang="en-US" dirty="0"/>
              <a:t>Demo of Predictive Model --- Alex</a:t>
            </a:r>
          </a:p>
          <a:p>
            <a:pPr marL="171450" indent="-171450">
              <a:buFont typeface="Arial" panose="020B0604020202020204" pitchFamily="34" charset="0"/>
              <a:buChar char="•"/>
            </a:pPr>
            <a:r>
              <a:rPr lang="en-US" dirty="0"/>
              <a:t>Project Phases --- Larry</a:t>
            </a:r>
          </a:p>
          <a:p>
            <a:pPr marL="171450" indent="-171450">
              <a:buFont typeface="Arial" panose="020B0604020202020204" pitchFamily="34" charset="0"/>
              <a:buChar char="•"/>
            </a:pPr>
            <a:r>
              <a:rPr lang="en-US" dirty="0"/>
              <a:t>Security Concerns --- Emeka</a:t>
            </a:r>
          </a:p>
          <a:p>
            <a:pPr marL="171450" indent="-171450">
              <a:buFont typeface="Arial" panose="020B0604020202020204" pitchFamily="34" charset="0"/>
              <a:buChar char="•"/>
            </a:pPr>
            <a:r>
              <a:rPr lang="en-US" dirty="0"/>
              <a:t>Questions and Answers</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42729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Rapid transit</a:t>
            </a:r>
          </a:p>
          <a:p>
            <a:pPr marL="171450" indent="-171450">
              <a:buFont typeface="Arial" panose="020B0604020202020204" pitchFamily="34" charset="0"/>
              <a:buChar char="•"/>
            </a:pPr>
            <a:r>
              <a:rPr lang="en-US" dirty="0"/>
              <a:t>Air</a:t>
            </a:r>
          </a:p>
          <a:p>
            <a:pPr marL="171450" indent="-171450">
              <a:buFont typeface="Arial" panose="020B0604020202020204" pitchFamily="34" charset="0"/>
              <a:buChar char="•"/>
            </a:pPr>
            <a:r>
              <a:rPr lang="en-US" dirty="0"/>
              <a:t>Ferries</a:t>
            </a:r>
          </a:p>
          <a:p>
            <a:pPr marL="171450" indent="-171450">
              <a:buFont typeface="Arial" panose="020B0604020202020204" pitchFamily="34" charset="0"/>
              <a:buChar char="•"/>
            </a:pPr>
            <a:r>
              <a:rPr lang="en-US" dirty="0"/>
              <a:t>Taxis, transport startups, and trams</a:t>
            </a:r>
          </a:p>
          <a:p>
            <a:pPr marL="171450" indent="-171450">
              <a:buFont typeface="Arial" panose="020B0604020202020204" pitchFamily="34" charset="0"/>
              <a:buChar char="•"/>
            </a:pPr>
            <a:r>
              <a:rPr lang="en-US" dirty="0"/>
              <a:t>Streets and highways</a:t>
            </a:r>
          </a:p>
          <a:p>
            <a:pPr marL="171450" indent="-171450">
              <a:buFont typeface="Arial" panose="020B0604020202020204" pitchFamily="34" charset="0"/>
              <a:buChar char="•"/>
            </a:pPr>
            <a:r>
              <a:rPr lang="en-US" dirty="0"/>
              <a:t>Cycling network</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852163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12/14/2020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12/14/2020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12/14/2020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12/14/2020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52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New_York_City"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NYC_Montage_2011.jp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JFK_Plane_Queue.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New York City, also known as the City of New York or simply New York, is the most populous city in the United States. With an estimated 2018 population of 8,398,748 distributed over a land area of about 302.6 square miles, New York is also the most densely populated major city in the United States. Located at the southern tip of the state of New York, the city is the center of the New York metropolitan area, the largest metropolitan area in the world by urban landmass and one of the world's most populous megacities, with an estimated 19,979,477 people in its 2018 Metropolitan Statist...</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Local time: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Turks And Caicos Standard Time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Population: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8.54 Million (2016)</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Area: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468.48 sq miles (1,213.37 km²)</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Mayor: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Bill de Blasio</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Nearby airport: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John F. Kennedy International Airport, LaGuardia Airport, Newark Liberty International Airport</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Colleges and universities: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Columbia University, New York University, Rockefeller University, Fordham University, Juilliard School, New Yo...</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Awards: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Top Intelligent Community of the Year</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75006" y="1143293"/>
            <a:ext cx="5422969" cy="4268965"/>
          </a:xfrm>
        </p:spPr>
        <p:txBody>
          <a:bodyPr anchor="ctr">
            <a:normAutofit/>
          </a:bodyPr>
          <a:lstStyle/>
          <a:p>
            <a:r>
              <a:rPr lang="en-US" sz="6600"/>
              <a:t>New York city car crash ANALYTICS </a:t>
            </a:r>
            <a:endParaRPr lang="en-US" sz="6600" dirty="0"/>
          </a:p>
        </p:txBody>
      </p:sp>
      <p:sp>
        <p:nvSpPr>
          <p:cNvPr id="3" name="Content Placeholder 2"/>
          <p:cNvSpPr>
            <a:spLocks noGrp="1"/>
          </p:cNvSpPr>
          <p:nvPr>
            <p:ph type="subTitle" idx="1"/>
          </p:nvPr>
        </p:nvSpPr>
        <p:spPr>
          <a:xfrm>
            <a:off x="6075006" y="5537925"/>
            <a:ext cx="5443666" cy="706355"/>
          </a:xfrm>
        </p:spPr>
        <p:txBody>
          <a:bodyPr>
            <a:normAutofit/>
          </a:bodyPr>
          <a:lstStyle/>
          <a:p>
            <a:pPr>
              <a:spcAft>
                <a:spcPts val="600"/>
              </a:spcAft>
            </a:pPr>
            <a:r>
              <a:rPr lang="en-US"/>
              <a:t>Data Engineering Project</a:t>
            </a:r>
          </a:p>
        </p:txBody>
      </p:sp>
      <p:sp>
        <p:nvSpPr>
          <p:cNvPr id="24" name="Freeform: Shape 2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Photo montage of New York City"/>
          <p:cNvPicPr>
            <a:picLocks noChangeAspect="1"/>
          </p:cNvPicPr>
          <p:nvPr/>
        </p:nvPicPr>
        <p:blipFill rotWithShape="1">
          <a:blip r:embed="rId3">
            <a:extLst>
              <a:ext uri="{28A0092B-C50C-407E-A947-70E740481C1C}">
                <a14:useLocalDpi xmlns:a14="http://schemas.microsoft.com/office/drawing/2010/main" val="0"/>
              </a:ext>
            </a:extLst>
          </a:blip>
          <a:srcRect r="3742"/>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
        <p:nvSpPr>
          <p:cNvPr id="26"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5" name="Footer PlaceHolder 3"/>
          <p:cNvSpPr>
            <a:spLocks noGrp="1"/>
          </p:cNvSpPr>
          <p:nvPr>
            <p:ph type="ftr" sz="quarter" idx="11"/>
          </p:nvPr>
        </p:nvSpPr>
        <p:spPr>
          <a:xfrm>
            <a:off x="6075006" y="6314440"/>
            <a:ext cx="5199411" cy="365125"/>
          </a:xfrm>
        </p:spPr>
        <p:txBody>
          <a:bodyPr>
            <a:normAutofit/>
          </a:bodyPr>
          <a:lstStyle/>
          <a:p>
            <a:pPr>
              <a:lnSpc>
                <a:spcPct val="90000"/>
              </a:lnSpc>
              <a:spcAft>
                <a:spcPts val="600"/>
              </a:spcAft>
            </a:pPr>
            <a:r>
              <a:rPr lang="en-US" sz="900">
                <a:hlinkClick r:id="rId4"/>
              </a:rPr>
              <a:t>Photo</a:t>
            </a:r>
            <a:r>
              <a:rPr lang="en-US" sz="900"/>
              <a:t> by Bleff (compilation), for proper author attribution see source images / </a:t>
            </a:r>
            <a:r>
              <a:rPr lang="en-US" sz="900">
                <a:hlinkClick r:id="rId5"/>
              </a:rPr>
              <a:t>CC BY-SA 3.0</a:t>
            </a:r>
            <a:endParaRPr lang="en-US" sz="900" dirty="0">
              <a:hlinkClick r:id="rId5"/>
            </a:endParaRPr>
          </a:p>
        </p:txBody>
      </p:sp>
    </p:spTree>
    <p:extLst>
      <p:ext uri="{BB962C8B-B14F-4D97-AF65-F5344CB8AC3E}">
        <p14:creationId xmlns:p14="http://schemas.microsoft.com/office/powerpoint/2010/main" val="415026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a:solidFill>
                  <a:schemeClr val="bg1"/>
                </a:solidFill>
              </a:rPr>
              <a:t>Contents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type="body" idx="1"/>
          </p:nvPr>
        </p:nvSpPr>
        <p:spPr>
          <a:xfrm>
            <a:off x="960119" y="2942252"/>
            <a:ext cx="10266681" cy="3172409"/>
          </a:xfrm>
        </p:spPr>
        <p:txBody>
          <a:bodyPr>
            <a:normAutofit fontScale="85000" lnSpcReduction="20000"/>
          </a:bodyPr>
          <a:lstStyle/>
          <a:p>
            <a:r>
              <a:rPr lang="en-US" dirty="0"/>
              <a:t>Data Engineering Stages</a:t>
            </a:r>
          </a:p>
          <a:p>
            <a:r>
              <a:rPr lang="en-US" dirty="0"/>
              <a:t>BPM Diagrams that informed our decisions</a:t>
            </a:r>
          </a:p>
          <a:p>
            <a:r>
              <a:rPr lang="en-US" dirty="0"/>
              <a:t>Schema Diagrams that informed our decisions</a:t>
            </a:r>
          </a:p>
          <a:p>
            <a:r>
              <a:rPr lang="en-US" dirty="0"/>
              <a:t>Data Flow Diagrams</a:t>
            </a:r>
          </a:p>
          <a:p>
            <a:r>
              <a:rPr lang="en-US" dirty="0"/>
              <a:t>Demo of Prototype</a:t>
            </a:r>
          </a:p>
          <a:p>
            <a:r>
              <a:rPr lang="en-US" dirty="0"/>
              <a:t>Demo of our predictive model</a:t>
            </a:r>
          </a:p>
          <a:p>
            <a:r>
              <a:rPr lang="en-US" dirty="0"/>
              <a:t>Project Phases</a:t>
            </a:r>
          </a:p>
          <a:p>
            <a:r>
              <a:rPr lang="en-US" dirty="0"/>
              <a:t>Security Concerns</a:t>
            </a:r>
          </a:p>
          <a:p>
            <a:r>
              <a:rPr lang="en-US" dirty="0"/>
              <a:t>Questions Time</a:t>
            </a:r>
          </a:p>
          <a:p>
            <a:endParaRPr lang="en-US" dirty="0"/>
          </a:p>
          <a:p>
            <a:endParaRPr lang="en-US" dirty="0"/>
          </a:p>
          <a:p>
            <a:endParaRPr lang="en-US" dirty="0"/>
          </a:p>
        </p:txBody>
      </p:sp>
    </p:spTree>
    <p:extLst>
      <p:ext uri="{BB962C8B-B14F-4D97-AF65-F5344CB8AC3E}">
        <p14:creationId xmlns:p14="http://schemas.microsoft.com/office/powerpoint/2010/main" val="185614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72618" y="663373"/>
            <a:ext cx="3684644" cy="1608487"/>
          </a:xfrm>
        </p:spPr>
        <p:txBody>
          <a:bodyPr>
            <a:normAutofit/>
          </a:bodyPr>
          <a:lstStyle/>
          <a:p>
            <a:pPr algn="l"/>
            <a:r>
              <a:rPr lang="en-US" sz="3900">
                <a:solidFill>
                  <a:schemeClr val="tx1"/>
                </a:solidFill>
              </a:rPr>
              <a:t>Transportation</a:t>
            </a:r>
          </a:p>
        </p:txBody>
      </p:sp>
      <p:pic>
        <p:nvPicPr>
          <p:cNvPr id="4" name="Picture 3" descr="Plane queue at JFK Airpo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15" y="970134"/>
            <a:ext cx="6915663" cy="4610442"/>
          </a:xfrm>
          <a:prstGeom prst="rect">
            <a:avLst/>
          </a:prstGeom>
        </p:spPr>
      </p:pic>
      <p:cxnSp>
        <p:nvCxnSpPr>
          <p:cNvPr id="13" name="Straight Connector 12">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872618" y="2422689"/>
            <a:ext cx="3684644" cy="3791848"/>
          </a:xfrm>
        </p:spPr>
        <p:txBody>
          <a:bodyPr>
            <a:normAutofit/>
          </a:bodyPr>
          <a:lstStyle/>
          <a:p>
            <a:r>
              <a:rPr lang="en-US">
                <a:solidFill>
                  <a:schemeClr val="tx1"/>
                </a:solidFill>
              </a:rPr>
              <a:t>Look in the slide notes below for topics to consider talking about</a:t>
            </a:r>
          </a:p>
        </p:txBody>
      </p:sp>
      <p:sp>
        <p:nvSpPr>
          <p:cNvPr id="15"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5" name="Footer PlaceHolder 3"/>
          <p:cNvSpPr>
            <a:spLocks noGrp="1"/>
          </p:cNvSpPr>
          <p:nvPr>
            <p:ph type="ftr" sz="quarter" idx="11"/>
          </p:nvPr>
        </p:nvSpPr>
        <p:spPr>
          <a:xfrm>
            <a:off x="3737722" y="6314440"/>
            <a:ext cx="3814856" cy="365125"/>
          </a:xfrm>
        </p:spPr>
        <p:txBody>
          <a:bodyPr>
            <a:normAutofit/>
          </a:bodyPr>
          <a:lstStyle/>
          <a:p>
            <a:pPr>
              <a:spcAft>
                <a:spcPts val="600"/>
              </a:spcAft>
            </a:pPr>
            <a:r>
              <a:rPr lang="en-US">
                <a:solidFill>
                  <a:schemeClr val="tx1"/>
                </a:solidFill>
                <a:hlinkClick r:id="rId4"/>
              </a:rPr>
              <a:t>Photo</a:t>
            </a:r>
            <a:r>
              <a:rPr lang="en-US">
                <a:solidFill>
                  <a:schemeClr val="tx1"/>
                </a:solidFill>
              </a:rPr>
              <a:t> by Giorgio Montersino / </a:t>
            </a:r>
            <a:r>
              <a:rPr lang="en-US">
                <a:solidFill>
                  <a:schemeClr val="tx1"/>
                </a:solidFill>
                <a:hlinkClick r:id="rId5"/>
              </a:rPr>
              <a:t>CC BY-SA 2.0</a:t>
            </a:r>
          </a:p>
        </p:txBody>
      </p:sp>
    </p:spTree>
    <p:extLst>
      <p:ext uri="{BB962C8B-B14F-4D97-AF65-F5344CB8AC3E}">
        <p14:creationId xmlns:p14="http://schemas.microsoft.com/office/powerpoint/2010/main" val="42317085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a:solidFill>
                  <a:schemeClr val="bg1"/>
                </a:solidFill>
              </a:rPr>
              <a:t>Works cited</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type="body" idx="1"/>
          </p:nvPr>
        </p:nvSpPr>
        <p:spPr>
          <a:xfrm>
            <a:off x="960119" y="2942252"/>
            <a:ext cx="10266681" cy="3172409"/>
          </a:xfrm>
        </p:spPr>
        <p:txBody>
          <a:bodyPr>
            <a:normAutofit/>
          </a:bodyPr>
          <a:lstStyle/>
          <a:p>
            <a:endParaRPr/>
          </a:p>
        </p:txBody>
      </p:sp>
    </p:spTree>
    <p:extLst>
      <p:ext uri="{BB962C8B-B14F-4D97-AF65-F5344CB8AC3E}">
        <p14:creationId xmlns:p14="http://schemas.microsoft.com/office/powerpoint/2010/main" val="22760453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932</Words>
  <Application>Microsoft Office PowerPoint</Application>
  <PresentationFormat>Widescreen</PresentationFormat>
  <Paragraphs>61</Paragraphs>
  <Slides>5</Slides>
  <Notes>4</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Century Schoolbook</vt:lpstr>
      <vt:lpstr>Corbel</vt:lpstr>
      <vt:lpstr>Segoe UI</vt:lpstr>
      <vt:lpstr>Segoe UI Light</vt:lpstr>
      <vt:lpstr>Segoe UI Semibold</vt:lpstr>
      <vt:lpstr>Segoe UI Semilight</vt:lpstr>
      <vt:lpstr>Headlines</vt:lpstr>
      <vt:lpstr>QuickStarter Theme</vt:lpstr>
      <vt:lpstr>Here's your outline to get started</vt:lpstr>
      <vt:lpstr>New York city car crash ANALYTICS </vt:lpstr>
      <vt:lpstr>Contents</vt:lpstr>
      <vt:lpstr>Transportation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Фрэнк Лоренс Ний Адокквей</dc:creator>
  <cp:lastModifiedBy>Фрэнк Лоренс Ний Адокквей</cp:lastModifiedBy>
  <cp:revision>5</cp:revision>
  <dcterms:created xsi:type="dcterms:W3CDTF">2020-12-14T09:59:20Z</dcterms:created>
  <dcterms:modified xsi:type="dcterms:W3CDTF">2020-12-14T10:08:52Z</dcterms:modified>
</cp:coreProperties>
</file>