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64" r:id="rId8"/>
    <p:sldId id="272" r:id="rId9"/>
    <p:sldId id="270" r:id="rId10"/>
    <p:sldId id="265" r:id="rId11"/>
    <p:sldId id="266" r:id="rId12"/>
    <p:sldId id="267" r:id="rId13"/>
    <p:sldId id="268" r:id="rId14"/>
    <p:sldId id="271"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66E9-E09A-4536-BEDA-463F38ED592D}"/>
              </a:ext>
            </a:extLst>
          </p:cNvPr>
          <p:cNvSpPr>
            <a:spLocks noGrp="1"/>
          </p:cNvSpPr>
          <p:nvPr>
            <p:ph type="ctrTitle" hasCustomPrompt="1"/>
          </p:nvPr>
        </p:nvSpPr>
        <p:spPr>
          <a:xfrm>
            <a:off x="648587" y="654530"/>
            <a:ext cx="10983432" cy="2387600"/>
          </a:xfrm>
        </p:spPr>
        <p:txBody>
          <a:bodyPr anchor="ctr"/>
          <a:lstStyle>
            <a:lvl1pPr algn="ctr">
              <a:defRPr sz="5400">
                <a:latin typeface="Arial" panose="020B0604020202020204" pitchFamily="34" charset="0"/>
                <a:cs typeface="Arial" panose="020B0604020202020204" pitchFamily="34" charset="0"/>
              </a:defRPr>
            </a:lvl1pPr>
          </a:lstStyle>
          <a:p>
            <a:r>
              <a:rPr lang="en-US" dirty="0"/>
              <a:t>CLICK TO EDIT MASTER TITLE STYLE</a:t>
            </a:r>
          </a:p>
        </p:txBody>
      </p:sp>
      <p:pic>
        <p:nvPicPr>
          <p:cNvPr id="10" name="Picture 9">
            <a:extLst>
              <a:ext uri="{FF2B5EF4-FFF2-40B4-BE49-F238E27FC236}">
                <a16:creationId xmlns:a16="http://schemas.microsoft.com/office/drawing/2014/main" id="{57DEE935-4598-40DB-AFE8-F3533A09C46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8986" r="198" b="78117"/>
          <a:stretch/>
        </p:blipFill>
        <p:spPr>
          <a:xfrm>
            <a:off x="0" y="2863581"/>
            <a:ext cx="8301810" cy="3994420"/>
          </a:xfrm>
          <a:prstGeom prst="rect">
            <a:avLst/>
          </a:prstGeom>
          <a:effectLst>
            <a:outerShdw blurRad="50800" dist="50800" dir="5400000" algn="ctr" rotWithShape="0">
              <a:srgbClr val="000000">
                <a:alpha val="0"/>
              </a:srgbClr>
            </a:outerShdw>
          </a:effectLst>
        </p:spPr>
      </p:pic>
      <p:sp>
        <p:nvSpPr>
          <p:cNvPr id="3" name="Subtitle 2">
            <a:extLst>
              <a:ext uri="{FF2B5EF4-FFF2-40B4-BE49-F238E27FC236}">
                <a16:creationId xmlns:a16="http://schemas.microsoft.com/office/drawing/2014/main" id="{BDDA5E4C-EEC8-44C0-B0B0-DAE2878DE9DB}"/>
              </a:ext>
            </a:extLst>
          </p:cNvPr>
          <p:cNvSpPr>
            <a:spLocks noGrp="1"/>
          </p:cNvSpPr>
          <p:nvPr>
            <p:ph type="subTitle" idx="1"/>
          </p:nvPr>
        </p:nvSpPr>
        <p:spPr>
          <a:xfrm>
            <a:off x="5922334" y="3721395"/>
            <a:ext cx="5730949" cy="1493875"/>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6424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FE0CD365-E42C-47C2-AA16-2C54A1E4DF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a:extLst>
              <a:ext uri="{FF2B5EF4-FFF2-40B4-BE49-F238E27FC236}">
                <a16:creationId xmlns:a16="http://schemas.microsoft.com/office/drawing/2014/main" id="{EBD0FE41-F9F0-4594-BDA6-51D6C6D74391}"/>
              </a:ext>
            </a:extLst>
          </p:cNvPr>
          <p:cNvSpPr>
            <a:spLocks noGrp="1"/>
          </p:cNvSpPr>
          <p:nvPr>
            <p:ph type="title"/>
          </p:nvPr>
        </p:nvSpPr>
        <p:spPr>
          <a:xfrm>
            <a:off x="838200" y="365126"/>
            <a:ext cx="10515600" cy="779862"/>
          </a:xfrm>
          <a:prstGeom prst="rect">
            <a:avLst/>
          </a:prstGeom>
        </p:spPr>
        <p:txBody>
          <a:bodyPr vert="horz" lIns="91440" tIns="45720" rIns="91440" bIns="45720" rtlCol="0" anchor="ctr">
            <a:normAutofit/>
          </a:bodyPr>
          <a:lstStyle/>
          <a:p>
            <a:r>
              <a:rPr lang="en-US" dirty="0"/>
              <a:t>CLICK TO EDIT MASTER TITLE STYLE</a:t>
            </a:r>
          </a:p>
        </p:txBody>
      </p:sp>
      <p:cxnSp>
        <p:nvCxnSpPr>
          <p:cNvPr id="8" name="Straight Connector 7">
            <a:extLst>
              <a:ext uri="{FF2B5EF4-FFF2-40B4-BE49-F238E27FC236}">
                <a16:creationId xmlns:a16="http://schemas.microsoft.com/office/drawing/2014/main" id="{16ECFF63-687F-4C8C-A3B3-1C466B1F009F}"/>
              </a:ext>
            </a:extLst>
          </p:cNvPr>
          <p:cNvCxnSpPr>
            <a:cxnSpLocks/>
          </p:cNvCxnSpPr>
          <p:nvPr userDrawn="1"/>
        </p:nvCxnSpPr>
        <p:spPr>
          <a:xfrm>
            <a:off x="827298" y="1218823"/>
            <a:ext cx="10296577" cy="0"/>
          </a:xfrm>
          <a:prstGeom prst="line">
            <a:avLst/>
          </a:prstGeom>
          <a:ln w="9525">
            <a:solidFill>
              <a:srgbClr val="0033A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1D807131-963C-446C-B828-D2AEEAF535A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11076166" y="1144988"/>
            <a:ext cx="349858" cy="174929"/>
          </a:xfrm>
          <a:prstGeom prst="rect">
            <a:avLst/>
          </a:prstGeom>
        </p:spPr>
      </p:pic>
    </p:spTree>
    <p:extLst>
      <p:ext uri="{BB962C8B-B14F-4D97-AF65-F5344CB8AC3E}">
        <p14:creationId xmlns:p14="http://schemas.microsoft.com/office/powerpoint/2010/main" val="3143931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32414C-429A-49E3-B75E-08CB51FF29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a:extLst>
              <a:ext uri="{FF2B5EF4-FFF2-40B4-BE49-F238E27FC236}">
                <a16:creationId xmlns:a16="http://schemas.microsoft.com/office/drawing/2014/main" id="{ED048387-E401-40DF-9B0F-3F5FE6426A98}"/>
              </a:ext>
            </a:extLst>
          </p:cNvPr>
          <p:cNvCxnSpPr>
            <a:cxnSpLocks/>
          </p:cNvCxnSpPr>
          <p:nvPr userDrawn="1"/>
        </p:nvCxnSpPr>
        <p:spPr>
          <a:xfrm>
            <a:off x="827298" y="1218823"/>
            <a:ext cx="10296577" cy="0"/>
          </a:xfrm>
          <a:prstGeom prst="line">
            <a:avLst/>
          </a:prstGeom>
          <a:ln w="9525">
            <a:solidFill>
              <a:srgbClr val="0033A1"/>
            </a:solidFill>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1F577128-51EF-42CC-9F51-04D40814EA4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11076166" y="1144988"/>
            <a:ext cx="349858" cy="174929"/>
          </a:xfrm>
          <a:prstGeom prst="rect">
            <a:avLst/>
          </a:prstGeom>
        </p:spPr>
      </p:pic>
      <p:sp>
        <p:nvSpPr>
          <p:cNvPr id="12" name="Title Placeholder 1">
            <a:extLst>
              <a:ext uri="{FF2B5EF4-FFF2-40B4-BE49-F238E27FC236}">
                <a16:creationId xmlns:a16="http://schemas.microsoft.com/office/drawing/2014/main" id="{0CFC5009-E0B8-4BD1-8029-EAFEDC7C575D}"/>
              </a:ext>
            </a:extLst>
          </p:cNvPr>
          <p:cNvSpPr>
            <a:spLocks noGrp="1"/>
          </p:cNvSpPr>
          <p:nvPr>
            <p:ph type="title"/>
          </p:nvPr>
        </p:nvSpPr>
        <p:spPr>
          <a:xfrm>
            <a:off x="838200" y="365126"/>
            <a:ext cx="10515600" cy="779862"/>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929946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2BCCBE8-48FD-4AB8-AD3F-A51D0B75CA8A}"/>
              </a:ext>
            </a:extLst>
          </p:cNvPr>
          <p:cNvCxnSpPr>
            <a:cxnSpLocks/>
          </p:cNvCxnSpPr>
          <p:nvPr userDrawn="1"/>
        </p:nvCxnSpPr>
        <p:spPr>
          <a:xfrm>
            <a:off x="827298" y="1218823"/>
            <a:ext cx="10296577" cy="0"/>
          </a:xfrm>
          <a:prstGeom prst="line">
            <a:avLst/>
          </a:prstGeom>
          <a:ln w="9525">
            <a:solidFill>
              <a:srgbClr val="0033A1"/>
            </a:solidFill>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233E110B-00CC-4F94-9FE9-5EB3CF402AC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11076166" y="1144988"/>
            <a:ext cx="349858" cy="174929"/>
          </a:xfrm>
          <a:prstGeom prst="rect">
            <a:avLst/>
          </a:prstGeom>
        </p:spPr>
      </p:pic>
      <p:sp>
        <p:nvSpPr>
          <p:cNvPr id="8" name="Title Placeholder 1">
            <a:extLst>
              <a:ext uri="{FF2B5EF4-FFF2-40B4-BE49-F238E27FC236}">
                <a16:creationId xmlns:a16="http://schemas.microsoft.com/office/drawing/2014/main" id="{1232C6AA-1DD4-4590-8542-823A49ED2485}"/>
              </a:ext>
            </a:extLst>
          </p:cNvPr>
          <p:cNvSpPr>
            <a:spLocks noGrp="1"/>
          </p:cNvSpPr>
          <p:nvPr>
            <p:ph type="title"/>
          </p:nvPr>
        </p:nvSpPr>
        <p:spPr>
          <a:xfrm>
            <a:off x="838200" y="365126"/>
            <a:ext cx="10515600" cy="779862"/>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21597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4C54D-C8AE-4DF0-A75C-6CC11BC77E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47B626-231E-434C-B977-4CC1389F17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234F5D4-29B5-44A2-94E6-A95189A923E8}"/>
              </a:ext>
            </a:extLst>
          </p:cNvPr>
          <p:cNvCxnSpPr>
            <a:cxnSpLocks/>
          </p:cNvCxnSpPr>
          <p:nvPr userDrawn="1"/>
        </p:nvCxnSpPr>
        <p:spPr>
          <a:xfrm>
            <a:off x="827298" y="1218823"/>
            <a:ext cx="10296577" cy="0"/>
          </a:xfrm>
          <a:prstGeom prst="line">
            <a:avLst/>
          </a:prstGeom>
          <a:ln w="9525">
            <a:solidFill>
              <a:srgbClr val="0033A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87D988BB-0B8F-4EE8-9D4C-080648675EA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11076166" y="1144988"/>
            <a:ext cx="349858" cy="174929"/>
          </a:xfrm>
          <a:prstGeom prst="rect">
            <a:avLst/>
          </a:prstGeom>
        </p:spPr>
      </p:pic>
      <p:sp>
        <p:nvSpPr>
          <p:cNvPr id="10" name="Title Placeholder 1">
            <a:extLst>
              <a:ext uri="{FF2B5EF4-FFF2-40B4-BE49-F238E27FC236}">
                <a16:creationId xmlns:a16="http://schemas.microsoft.com/office/drawing/2014/main" id="{7C9079E8-7EB9-4AFA-AC59-ED1E059EC8D8}"/>
              </a:ext>
            </a:extLst>
          </p:cNvPr>
          <p:cNvSpPr>
            <a:spLocks noGrp="1"/>
          </p:cNvSpPr>
          <p:nvPr>
            <p:ph type="title"/>
          </p:nvPr>
        </p:nvSpPr>
        <p:spPr>
          <a:xfrm>
            <a:off x="838200" y="365126"/>
            <a:ext cx="10515600" cy="779862"/>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25763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ED4B-36B1-4B57-A4C1-BD8D527F2842}"/>
              </a:ext>
            </a:extLst>
          </p:cNvPr>
          <p:cNvSpPr>
            <a:spLocks noGrp="1"/>
          </p:cNvSpPr>
          <p:nvPr>
            <p:ph type="title" hasCustomPrompt="1"/>
          </p:nvPr>
        </p:nvSpPr>
        <p:spPr>
          <a:xfrm>
            <a:off x="3013544" y="1709738"/>
            <a:ext cx="8333905" cy="2852737"/>
          </a:xfrm>
        </p:spPr>
        <p:txBody>
          <a:bodyPr anchor="ctr"/>
          <a:lstStyle>
            <a:lvl1pPr algn="ctr">
              <a:defRPr sz="3200"/>
            </a:lvl1pPr>
          </a:lstStyle>
          <a:p>
            <a:r>
              <a:rPr lang="en-US" dirty="0"/>
              <a:t>CLICK TO EDIT MASTER TITLE STYLE</a:t>
            </a:r>
          </a:p>
        </p:txBody>
      </p:sp>
      <p:pic>
        <p:nvPicPr>
          <p:cNvPr id="8" name="Picture 7">
            <a:extLst>
              <a:ext uri="{FF2B5EF4-FFF2-40B4-BE49-F238E27FC236}">
                <a16:creationId xmlns:a16="http://schemas.microsoft.com/office/drawing/2014/main" id="{97CF1EE8-184A-4D02-8987-06FCACA96F5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914399" y="2711393"/>
            <a:ext cx="2130950" cy="1065475"/>
          </a:xfrm>
          <a:prstGeom prst="rect">
            <a:avLst/>
          </a:prstGeom>
        </p:spPr>
      </p:pic>
    </p:spTree>
    <p:extLst>
      <p:ext uri="{BB962C8B-B14F-4D97-AF65-F5344CB8AC3E}">
        <p14:creationId xmlns:p14="http://schemas.microsoft.com/office/powerpoint/2010/main" val="26624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7AA5E6-8F1B-4360-A65D-87061D343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3894E79-E924-469F-BAA4-97A3EE9BC31D}"/>
              </a:ext>
            </a:extLst>
          </p:cNvPr>
          <p:cNvSpPr>
            <a:spLocks noGrp="1"/>
          </p:cNvSpPr>
          <p:nvPr>
            <p:ph sz="half" idx="2"/>
          </p:nvPr>
        </p:nvSpPr>
        <p:spPr>
          <a:xfrm>
            <a:off x="839788" y="2505075"/>
            <a:ext cx="5157787" cy="34597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56E1EB-58D3-40DE-83F9-FE0052DCA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FD89C8-6B3E-47FC-8113-9F39BFB8DFB0}"/>
              </a:ext>
            </a:extLst>
          </p:cNvPr>
          <p:cNvSpPr>
            <a:spLocks noGrp="1"/>
          </p:cNvSpPr>
          <p:nvPr>
            <p:ph sz="quarter" idx="4"/>
          </p:nvPr>
        </p:nvSpPr>
        <p:spPr>
          <a:xfrm>
            <a:off x="6172200" y="2505075"/>
            <a:ext cx="5183188" cy="34597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1">
            <a:extLst>
              <a:ext uri="{FF2B5EF4-FFF2-40B4-BE49-F238E27FC236}">
                <a16:creationId xmlns:a16="http://schemas.microsoft.com/office/drawing/2014/main" id="{E994399A-5FC4-4428-8527-8E10DA703196}"/>
              </a:ext>
            </a:extLst>
          </p:cNvPr>
          <p:cNvSpPr>
            <a:spLocks noGrp="1"/>
          </p:cNvSpPr>
          <p:nvPr>
            <p:ph type="title"/>
          </p:nvPr>
        </p:nvSpPr>
        <p:spPr>
          <a:xfrm>
            <a:off x="838200" y="365126"/>
            <a:ext cx="10515600" cy="779862"/>
          </a:xfrm>
          <a:prstGeom prst="rect">
            <a:avLst/>
          </a:prstGeom>
        </p:spPr>
        <p:txBody>
          <a:bodyPr vert="horz" lIns="91440" tIns="45720" rIns="91440" bIns="45720" rtlCol="0" anchor="ctr">
            <a:normAutofit/>
          </a:bodyPr>
          <a:lstStyle/>
          <a:p>
            <a:r>
              <a:rPr lang="en-US" dirty="0"/>
              <a:t>CLICK TO EDIT MASTER TITLE STYLE</a:t>
            </a:r>
          </a:p>
        </p:txBody>
      </p:sp>
      <p:cxnSp>
        <p:nvCxnSpPr>
          <p:cNvPr id="11" name="Straight Connector 10">
            <a:extLst>
              <a:ext uri="{FF2B5EF4-FFF2-40B4-BE49-F238E27FC236}">
                <a16:creationId xmlns:a16="http://schemas.microsoft.com/office/drawing/2014/main" id="{FD71ACE3-9EFE-42ED-92F5-833B8F49AEA4}"/>
              </a:ext>
            </a:extLst>
          </p:cNvPr>
          <p:cNvCxnSpPr>
            <a:cxnSpLocks/>
          </p:cNvCxnSpPr>
          <p:nvPr userDrawn="1"/>
        </p:nvCxnSpPr>
        <p:spPr>
          <a:xfrm>
            <a:off x="827298" y="1218823"/>
            <a:ext cx="10296577" cy="0"/>
          </a:xfrm>
          <a:prstGeom prst="line">
            <a:avLst/>
          </a:prstGeom>
          <a:ln w="9525">
            <a:solidFill>
              <a:srgbClr val="0033A1"/>
            </a:soli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14750379-0396-4FDA-A655-8E4342674B3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11076166" y="1144988"/>
            <a:ext cx="349858" cy="174929"/>
          </a:xfrm>
          <a:prstGeom prst="rect">
            <a:avLst/>
          </a:prstGeom>
        </p:spPr>
      </p:pic>
    </p:spTree>
    <p:extLst>
      <p:ext uri="{BB962C8B-B14F-4D97-AF65-F5344CB8AC3E}">
        <p14:creationId xmlns:p14="http://schemas.microsoft.com/office/powerpoint/2010/main" val="1841283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767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9D1DDB-D0C5-4283-AAAF-96AC326BA6C8}"/>
              </a:ext>
            </a:extLst>
          </p:cNvPr>
          <p:cNvSpPr>
            <a:spLocks noGrp="1"/>
          </p:cNvSpPr>
          <p:nvPr>
            <p:ph idx="1"/>
          </p:nvPr>
        </p:nvSpPr>
        <p:spPr>
          <a:xfrm>
            <a:off x="5183188" y="2062715"/>
            <a:ext cx="6172200" cy="3798335"/>
          </a:xfrm>
        </p:spPr>
        <p:txBody>
          <a:bodyPr/>
          <a:lstStyle>
            <a:lvl1pPr>
              <a:defRPr sz="24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7CE39D8-C148-4654-8B20-704B2054E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8" name="Straight Connector 7">
            <a:extLst>
              <a:ext uri="{FF2B5EF4-FFF2-40B4-BE49-F238E27FC236}">
                <a16:creationId xmlns:a16="http://schemas.microsoft.com/office/drawing/2014/main" id="{386CF0A8-679D-4142-8834-05355CD97BCF}"/>
              </a:ext>
            </a:extLst>
          </p:cNvPr>
          <p:cNvCxnSpPr>
            <a:cxnSpLocks/>
          </p:cNvCxnSpPr>
          <p:nvPr userDrawn="1"/>
        </p:nvCxnSpPr>
        <p:spPr>
          <a:xfrm>
            <a:off x="827298" y="1218823"/>
            <a:ext cx="10296577" cy="0"/>
          </a:xfrm>
          <a:prstGeom prst="line">
            <a:avLst/>
          </a:prstGeom>
          <a:ln w="9525">
            <a:solidFill>
              <a:srgbClr val="0033A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9044A5C8-B641-4C6F-B53B-48E9816A88D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11076166" y="1144988"/>
            <a:ext cx="349858" cy="174929"/>
          </a:xfrm>
          <a:prstGeom prst="rect">
            <a:avLst/>
          </a:prstGeom>
        </p:spPr>
      </p:pic>
      <p:sp>
        <p:nvSpPr>
          <p:cNvPr id="10" name="Title Placeholder 1">
            <a:extLst>
              <a:ext uri="{FF2B5EF4-FFF2-40B4-BE49-F238E27FC236}">
                <a16:creationId xmlns:a16="http://schemas.microsoft.com/office/drawing/2014/main" id="{98CF70FC-CB4F-4D1D-A789-44AA2E37AE41}"/>
              </a:ext>
            </a:extLst>
          </p:cNvPr>
          <p:cNvSpPr>
            <a:spLocks noGrp="1"/>
          </p:cNvSpPr>
          <p:nvPr>
            <p:ph type="title"/>
          </p:nvPr>
        </p:nvSpPr>
        <p:spPr>
          <a:xfrm>
            <a:off x="838200" y="365126"/>
            <a:ext cx="10515600" cy="779862"/>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2959243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053AF4F-23EB-4B9E-B228-841F120F95FE}"/>
              </a:ext>
            </a:extLst>
          </p:cNvPr>
          <p:cNvSpPr>
            <a:spLocks noGrp="1"/>
          </p:cNvSpPr>
          <p:nvPr>
            <p:ph type="pic" idx="1"/>
          </p:nvPr>
        </p:nvSpPr>
        <p:spPr>
          <a:xfrm>
            <a:off x="5183188" y="1637415"/>
            <a:ext cx="6172200" cy="42661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C1CFF6-DAD0-47DA-B5EC-1B106C374A58}"/>
              </a:ext>
            </a:extLst>
          </p:cNvPr>
          <p:cNvSpPr>
            <a:spLocks noGrp="1"/>
          </p:cNvSpPr>
          <p:nvPr>
            <p:ph type="body" sz="half" idx="2"/>
          </p:nvPr>
        </p:nvSpPr>
        <p:spPr>
          <a:xfrm>
            <a:off x="839788" y="1541721"/>
            <a:ext cx="3932237" cy="43272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8" name="Straight Connector 7">
            <a:extLst>
              <a:ext uri="{FF2B5EF4-FFF2-40B4-BE49-F238E27FC236}">
                <a16:creationId xmlns:a16="http://schemas.microsoft.com/office/drawing/2014/main" id="{A49BE7A5-35E9-4334-BDB9-C506E878F62F}"/>
              </a:ext>
            </a:extLst>
          </p:cNvPr>
          <p:cNvCxnSpPr>
            <a:cxnSpLocks/>
          </p:cNvCxnSpPr>
          <p:nvPr userDrawn="1"/>
        </p:nvCxnSpPr>
        <p:spPr>
          <a:xfrm>
            <a:off x="827298" y="1218823"/>
            <a:ext cx="10296577" cy="0"/>
          </a:xfrm>
          <a:prstGeom prst="line">
            <a:avLst/>
          </a:prstGeom>
          <a:ln w="9525">
            <a:solidFill>
              <a:srgbClr val="0033A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C913CA5E-89BC-418C-B09F-8B805C095D0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11076166" y="1144988"/>
            <a:ext cx="349858" cy="174929"/>
          </a:xfrm>
          <a:prstGeom prst="rect">
            <a:avLst/>
          </a:prstGeom>
        </p:spPr>
      </p:pic>
      <p:sp>
        <p:nvSpPr>
          <p:cNvPr id="10" name="Title Placeholder 1">
            <a:extLst>
              <a:ext uri="{FF2B5EF4-FFF2-40B4-BE49-F238E27FC236}">
                <a16:creationId xmlns:a16="http://schemas.microsoft.com/office/drawing/2014/main" id="{7ADABACC-591C-4422-874C-FF36DE767F61}"/>
              </a:ext>
            </a:extLst>
          </p:cNvPr>
          <p:cNvSpPr>
            <a:spLocks noGrp="1"/>
          </p:cNvSpPr>
          <p:nvPr>
            <p:ph type="title"/>
          </p:nvPr>
        </p:nvSpPr>
        <p:spPr>
          <a:xfrm>
            <a:off x="838200" y="365126"/>
            <a:ext cx="10515600" cy="779862"/>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226849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F3FDFE-E30B-4981-BE77-82535413EA4A}"/>
              </a:ext>
            </a:extLst>
          </p:cNvPr>
          <p:cNvSpPr>
            <a:spLocks noGrp="1"/>
          </p:cNvSpPr>
          <p:nvPr>
            <p:ph type="title"/>
          </p:nvPr>
        </p:nvSpPr>
        <p:spPr>
          <a:xfrm>
            <a:off x="838200" y="365126"/>
            <a:ext cx="10515600" cy="80697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29B2FCE-C057-43F6-9218-A365D0040916}"/>
              </a:ext>
            </a:extLst>
          </p:cNvPr>
          <p:cNvSpPr>
            <a:spLocks noGrp="1"/>
          </p:cNvSpPr>
          <p:nvPr>
            <p:ph type="body" idx="1"/>
          </p:nvPr>
        </p:nvSpPr>
        <p:spPr>
          <a:xfrm>
            <a:off x="838200" y="1455089"/>
            <a:ext cx="10515600" cy="47218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1" name="Picture 20">
            <a:extLst>
              <a:ext uri="{FF2B5EF4-FFF2-40B4-BE49-F238E27FC236}">
                <a16:creationId xmlns:a16="http://schemas.microsoft.com/office/drawing/2014/main" id="{1C5303A9-5CF1-4671-BCF5-660127A96794}"/>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1157008" y="6194066"/>
            <a:ext cx="572762" cy="388094"/>
          </a:xfrm>
          <a:prstGeom prst="rect">
            <a:avLst/>
          </a:prstGeom>
        </p:spPr>
      </p:pic>
    </p:spTree>
    <p:extLst>
      <p:ext uri="{BB962C8B-B14F-4D97-AF65-F5344CB8AC3E}">
        <p14:creationId xmlns:p14="http://schemas.microsoft.com/office/powerpoint/2010/main" val="1327818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2" r:id="rId4"/>
    <p:sldLayoutId id="2147483651" r:id="rId5"/>
    <p:sldLayoutId id="2147483653"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mbest.com/home/default.aspx"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A249-96A6-4E8D-A4E7-A386521DFCD9}"/>
              </a:ext>
            </a:extLst>
          </p:cNvPr>
          <p:cNvSpPr>
            <a:spLocks noGrp="1"/>
          </p:cNvSpPr>
          <p:nvPr>
            <p:ph type="ctrTitle"/>
          </p:nvPr>
        </p:nvSpPr>
        <p:spPr/>
        <p:txBody>
          <a:bodyPr/>
          <a:lstStyle/>
          <a:p>
            <a:r>
              <a:rPr lang="en-US" dirty="0"/>
              <a:t>Hazard Insurance Review</a:t>
            </a:r>
            <a:br>
              <a:rPr lang="en-US" dirty="0"/>
            </a:br>
            <a:endParaRPr lang="en-US" dirty="0"/>
          </a:p>
        </p:txBody>
      </p:sp>
      <p:sp>
        <p:nvSpPr>
          <p:cNvPr id="3" name="Subtitle 2">
            <a:extLst>
              <a:ext uri="{FF2B5EF4-FFF2-40B4-BE49-F238E27FC236}">
                <a16:creationId xmlns:a16="http://schemas.microsoft.com/office/drawing/2014/main" id="{E7931753-4459-4524-B2DF-0C24F4E47A65}"/>
              </a:ext>
            </a:extLst>
          </p:cNvPr>
          <p:cNvSpPr>
            <a:spLocks noGrp="1"/>
          </p:cNvSpPr>
          <p:nvPr>
            <p:ph type="subTitle" idx="1"/>
          </p:nvPr>
        </p:nvSpPr>
        <p:spPr>
          <a:xfrm>
            <a:off x="5901070" y="3732411"/>
            <a:ext cx="5730949" cy="1493875"/>
          </a:xfrm>
        </p:spPr>
        <p:txBody>
          <a:bodyPr/>
          <a:lstStyle/>
          <a:p>
            <a:r>
              <a:rPr lang="en-US" dirty="0"/>
              <a:t>Requirements &amp; Documentation</a:t>
            </a:r>
          </a:p>
        </p:txBody>
      </p:sp>
    </p:spTree>
    <p:extLst>
      <p:ext uri="{BB962C8B-B14F-4D97-AF65-F5344CB8AC3E}">
        <p14:creationId xmlns:p14="http://schemas.microsoft.com/office/powerpoint/2010/main" val="1958626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BD860-21BD-4366-84FA-C4BF2288F05A}"/>
              </a:ext>
            </a:extLst>
          </p:cNvPr>
          <p:cNvSpPr>
            <a:spLocks noGrp="1"/>
          </p:cNvSpPr>
          <p:nvPr>
            <p:ph sz="half" idx="1"/>
          </p:nvPr>
        </p:nvSpPr>
        <p:spPr>
          <a:xfrm>
            <a:off x="838200" y="1825625"/>
            <a:ext cx="10654862" cy="4351338"/>
          </a:xfrm>
        </p:spPr>
        <p:txBody>
          <a:bodyPr/>
          <a:lstStyle/>
          <a:p>
            <a:r>
              <a:rPr lang="en-US" dirty="0"/>
              <a:t>HO3 Policy</a:t>
            </a:r>
          </a:p>
          <a:p>
            <a:pPr lvl="1"/>
            <a:r>
              <a:rPr lang="en-US" dirty="0"/>
              <a:t>Maximum deductible allowed is the lesser of 2.5% of the dwelling coverage amount or $5,000. </a:t>
            </a:r>
          </a:p>
          <a:p>
            <a:r>
              <a:rPr lang="en-US" dirty="0"/>
              <a:t>HO6 Policy </a:t>
            </a:r>
          </a:p>
          <a:p>
            <a:pPr lvl="1"/>
            <a:r>
              <a:rPr lang="en-US" dirty="0"/>
              <a:t>Maximum deductible allowed is the lesser of 1% of the dwelling coverage amount or $3,000</a:t>
            </a:r>
          </a:p>
          <a:p>
            <a:pPr lvl="1"/>
            <a:r>
              <a:rPr lang="en-US" dirty="0"/>
              <a:t>Deductible may be up to $1,000 regardless of dwelling coverage</a:t>
            </a:r>
          </a:p>
        </p:txBody>
      </p:sp>
      <p:sp>
        <p:nvSpPr>
          <p:cNvPr id="4" name="Title 3">
            <a:extLst>
              <a:ext uri="{FF2B5EF4-FFF2-40B4-BE49-F238E27FC236}">
                <a16:creationId xmlns:a16="http://schemas.microsoft.com/office/drawing/2014/main" id="{858DC428-3299-4752-8467-BA8E456BAEF1}"/>
              </a:ext>
            </a:extLst>
          </p:cNvPr>
          <p:cNvSpPr>
            <a:spLocks noGrp="1"/>
          </p:cNvSpPr>
          <p:nvPr>
            <p:ph type="title"/>
          </p:nvPr>
        </p:nvSpPr>
        <p:spPr/>
        <p:txBody>
          <a:bodyPr/>
          <a:lstStyle/>
          <a:p>
            <a:r>
              <a:rPr lang="en-US" dirty="0"/>
              <a:t>Deductible </a:t>
            </a:r>
          </a:p>
        </p:txBody>
      </p:sp>
    </p:spTree>
    <p:extLst>
      <p:ext uri="{BB962C8B-B14F-4D97-AF65-F5344CB8AC3E}">
        <p14:creationId xmlns:p14="http://schemas.microsoft.com/office/powerpoint/2010/main" val="1156680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BD860-21BD-4366-84FA-C4BF2288F05A}"/>
              </a:ext>
            </a:extLst>
          </p:cNvPr>
          <p:cNvSpPr>
            <a:spLocks noGrp="1"/>
          </p:cNvSpPr>
          <p:nvPr>
            <p:ph sz="half" idx="1"/>
          </p:nvPr>
        </p:nvSpPr>
        <p:spPr>
          <a:xfrm>
            <a:off x="838200" y="1825625"/>
            <a:ext cx="10654862" cy="4351338"/>
          </a:xfrm>
        </p:spPr>
        <p:txBody>
          <a:bodyPr/>
          <a:lstStyle/>
          <a:p>
            <a:r>
              <a:rPr lang="en-US" dirty="0"/>
              <a:t>The Insurance Policy must reflect the total annual premium or invoice must be provided. </a:t>
            </a:r>
          </a:p>
          <a:p>
            <a:r>
              <a:rPr lang="en-US" dirty="0"/>
              <a:t>Refinances – Insurance policy must show paid in full or proof of $0 invoice required. If there are any outstanding premiums it must be paid through Closing.</a:t>
            </a:r>
          </a:p>
          <a:p>
            <a:r>
              <a:rPr lang="en-US" dirty="0"/>
              <a:t>Purchases – Insurance policy must be paid in full or paid through Closing.</a:t>
            </a:r>
          </a:p>
          <a:p>
            <a:pPr marL="0" indent="0">
              <a:buNone/>
            </a:pPr>
            <a:r>
              <a:rPr lang="en-US" dirty="0"/>
              <a:t>NOTE: </a:t>
            </a:r>
          </a:p>
          <a:p>
            <a:r>
              <a:rPr lang="en-US" dirty="0"/>
              <a:t>Binders - on Purchase transactions must be paid in full in advance of Closing/Funding.  </a:t>
            </a:r>
          </a:p>
          <a:p>
            <a:r>
              <a:rPr lang="en-US" dirty="0"/>
              <a:t>Flood Insurance – Must be paid in full prior to closing/funding unless it is an existing policy that has already been paid.</a:t>
            </a:r>
          </a:p>
        </p:txBody>
      </p:sp>
      <p:sp>
        <p:nvSpPr>
          <p:cNvPr id="4" name="Title 3">
            <a:extLst>
              <a:ext uri="{FF2B5EF4-FFF2-40B4-BE49-F238E27FC236}">
                <a16:creationId xmlns:a16="http://schemas.microsoft.com/office/drawing/2014/main" id="{858DC428-3299-4752-8467-BA8E456BAEF1}"/>
              </a:ext>
            </a:extLst>
          </p:cNvPr>
          <p:cNvSpPr>
            <a:spLocks noGrp="1"/>
          </p:cNvSpPr>
          <p:nvPr>
            <p:ph type="title"/>
          </p:nvPr>
        </p:nvSpPr>
        <p:spPr/>
        <p:txBody>
          <a:bodyPr/>
          <a:lstStyle/>
          <a:p>
            <a:r>
              <a:rPr lang="en-US" dirty="0"/>
              <a:t>Premiums</a:t>
            </a:r>
          </a:p>
        </p:txBody>
      </p:sp>
    </p:spTree>
    <p:extLst>
      <p:ext uri="{BB962C8B-B14F-4D97-AF65-F5344CB8AC3E}">
        <p14:creationId xmlns:p14="http://schemas.microsoft.com/office/powerpoint/2010/main" val="336645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BD860-21BD-4366-84FA-C4BF2288F05A}"/>
              </a:ext>
            </a:extLst>
          </p:cNvPr>
          <p:cNvSpPr>
            <a:spLocks noGrp="1"/>
          </p:cNvSpPr>
          <p:nvPr>
            <p:ph sz="half" idx="1"/>
          </p:nvPr>
        </p:nvSpPr>
        <p:spPr>
          <a:xfrm>
            <a:off x="838200" y="1825625"/>
            <a:ext cx="10654862" cy="4351338"/>
          </a:xfrm>
        </p:spPr>
        <p:txBody>
          <a:bodyPr/>
          <a:lstStyle/>
          <a:p>
            <a:r>
              <a:rPr lang="en-US" dirty="0"/>
              <a:t>The Insurance Policy must reflect the following Mortgagee Clause along with </a:t>
            </a:r>
            <a:r>
              <a:rPr lang="en-US" dirty="0" err="1"/>
              <a:t>Acra’s</a:t>
            </a:r>
            <a:r>
              <a:rPr lang="en-US" dirty="0"/>
              <a:t> Loan Number. No other party can be included. </a:t>
            </a:r>
          </a:p>
          <a:p>
            <a:r>
              <a:rPr lang="en-US" dirty="0"/>
              <a:t>Mortgagee Clause </a:t>
            </a:r>
          </a:p>
          <a:p>
            <a:pPr marL="457200" lvl="1" indent="0">
              <a:buNone/>
            </a:pPr>
            <a:r>
              <a:rPr lang="en-US" b="1" dirty="0"/>
              <a:t>Citadel Servicing Corporation, ISAOA</a:t>
            </a:r>
          </a:p>
          <a:p>
            <a:pPr marL="457200" lvl="1" indent="0">
              <a:buNone/>
            </a:pPr>
            <a:r>
              <a:rPr lang="en-US" b="1" dirty="0"/>
              <a:t>25531 </a:t>
            </a:r>
            <a:r>
              <a:rPr lang="en-US" b="1" dirty="0" err="1"/>
              <a:t>Commercentre</a:t>
            </a:r>
            <a:r>
              <a:rPr lang="en-US" b="1" dirty="0"/>
              <a:t> Drive, Suite 160</a:t>
            </a:r>
          </a:p>
          <a:p>
            <a:pPr marL="457200" lvl="1" indent="0">
              <a:buNone/>
            </a:pPr>
            <a:r>
              <a:rPr lang="en-US" b="1" dirty="0"/>
              <a:t>Lake Forest, CA 92630</a:t>
            </a:r>
          </a:p>
          <a:p>
            <a:r>
              <a:rPr lang="en-US" dirty="0"/>
              <a:t>Common errors in Mortgage Clause</a:t>
            </a:r>
          </a:p>
          <a:p>
            <a:pPr lvl="1"/>
            <a:r>
              <a:rPr lang="en-US" dirty="0"/>
              <a:t>Commerce Centre vs. </a:t>
            </a:r>
            <a:r>
              <a:rPr lang="en-US" dirty="0" err="1"/>
              <a:t>Commercentre</a:t>
            </a:r>
            <a:endParaRPr lang="en-US" dirty="0"/>
          </a:p>
          <a:p>
            <a:pPr lvl="1"/>
            <a:r>
              <a:rPr lang="en-US" dirty="0" err="1"/>
              <a:t>Commercenter</a:t>
            </a:r>
            <a:r>
              <a:rPr lang="en-US" dirty="0"/>
              <a:t> vs. </a:t>
            </a:r>
            <a:r>
              <a:rPr lang="en-US" dirty="0" err="1"/>
              <a:t>Commercentre</a:t>
            </a:r>
            <a:endParaRPr lang="en-US" dirty="0"/>
          </a:p>
          <a:p>
            <a:pPr lvl="1"/>
            <a:r>
              <a:rPr lang="en-US" dirty="0"/>
              <a:t>25331 vs 25531</a:t>
            </a:r>
          </a:p>
          <a:p>
            <a:pPr lvl="1"/>
            <a:r>
              <a:rPr lang="en-US" dirty="0"/>
              <a:t>Incorrect or missing suite number </a:t>
            </a:r>
          </a:p>
          <a:p>
            <a:pPr marL="457200" lvl="1" indent="0">
              <a:buNone/>
            </a:pPr>
            <a:endParaRPr lang="en-US" dirty="0"/>
          </a:p>
          <a:p>
            <a:pPr marL="457200" lvl="1" indent="0">
              <a:buNone/>
            </a:pPr>
            <a:endParaRPr lang="en-US" dirty="0"/>
          </a:p>
        </p:txBody>
      </p:sp>
      <p:sp>
        <p:nvSpPr>
          <p:cNvPr id="4" name="Title 3">
            <a:extLst>
              <a:ext uri="{FF2B5EF4-FFF2-40B4-BE49-F238E27FC236}">
                <a16:creationId xmlns:a16="http://schemas.microsoft.com/office/drawing/2014/main" id="{858DC428-3299-4752-8467-BA8E456BAEF1}"/>
              </a:ext>
            </a:extLst>
          </p:cNvPr>
          <p:cNvSpPr>
            <a:spLocks noGrp="1"/>
          </p:cNvSpPr>
          <p:nvPr>
            <p:ph type="title"/>
          </p:nvPr>
        </p:nvSpPr>
        <p:spPr/>
        <p:txBody>
          <a:bodyPr/>
          <a:lstStyle/>
          <a:p>
            <a:r>
              <a:rPr lang="en-US" dirty="0"/>
              <a:t>Mortgagee Clause and Loan Number</a:t>
            </a:r>
          </a:p>
        </p:txBody>
      </p:sp>
    </p:spTree>
    <p:extLst>
      <p:ext uri="{BB962C8B-B14F-4D97-AF65-F5344CB8AC3E}">
        <p14:creationId xmlns:p14="http://schemas.microsoft.com/office/powerpoint/2010/main" val="1422271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BD860-21BD-4366-84FA-C4BF2288F05A}"/>
              </a:ext>
            </a:extLst>
          </p:cNvPr>
          <p:cNvSpPr>
            <a:spLocks noGrp="1"/>
          </p:cNvSpPr>
          <p:nvPr>
            <p:ph sz="half" idx="1"/>
          </p:nvPr>
        </p:nvSpPr>
        <p:spPr>
          <a:xfrm>
            <a:off x="838200" y="1825625"/>
            <a:ext cx="10654862" cy="4351338"/>
          </a:xfrm>
        </p:spPr>
        <p:txBody>
          <a:bodyPr/>
          <a:lstStyle/>
          <a:p>
            <a:r>
              <a:rPr lang="en-US" dirty="0"/>
              <a:t>The Insurance Company must be licensed to do business in the state in which the mortgage property is located. In addition they must be rated B+/ IV in Best’s Insurance Reports (or Lloyd’s of London). </a:t>
            </a:r>
          </a:p>
          <a:p>
            <a:r>
              <a:rPr lang="en-US" dirty="0"/>
              <a:t>Website: </a:t>
            </a:r>
            <a:r>
              <a:rPr lang="en-US" dirty="0">
                <a:hlinkClick r:id="rId2"/>
              </a:rPr>
              <a:t>https://www.ambest.com/home/default.aspx</a:t>
            </a:r>
            <a:r>
              <a:rPr lang="en-US" dirty="0"/>
              <a:t> </a:t>
            </a:r>
          </a:p>
          <a:p>
            <a:r>
              <a:rPr lang="en-US" dirty="0"/>
              <a:t>NOTE: the Borrower/Guarantor (if applicable) cannot be associated with the Insurance Company </a:t>
            </a:r>
          </a:p>
          <a:p>
            <a:pPr marL="0" indent="0">
              <a:buNone/>
            </a:pPr>
            <a:endParaRPr lang="en-US" dirty="0"/>
          </a:p>
          <a:p>
            <a:pPr marL="457200" lvl="1" indent="0">
              <a:buNone/>
            </a:pPr>
            <a:endParaRPr lang="en-US" dirty="0"/>
          </a:p>
        </p:txBody>
      </p:sp>
      <p:sp>
        <p:nvSpPr>
          <p:cNvPr id="4" name="Title 3">
            <a:extLst>
              <a:ext uri="{FF2B5EF4-FFF2-40B4-BE49-F238E27FC236}">
                <a16:creationId xmlns:a16="http://schemas.microsoft.com/office/drawing/2014/main" id="{858DC428-3299-4752-8467-BA8E456BAEF1}"/>
              </a:ext>
            </a:extLst>
          </p:cNvPr>
          <p:cNvSpPr>
            <a:spLocks noGrp="1"/>
          </p:cNvSpPr>
          <p:nvPr>
            <p:ph type="title"/>
          </p:nvPr>
        </p:nvSpPr>
        <p:spPr/>
        <p:txBody>
          <a:bodyPr>
            <a:normAutofit fontScale="90000"/>
          </a:bodyPr>
          <a:lstStyle/>
          <a:p>
            <a:r>
              <a:rPr lang="en-US" dirty="0"/>
              <a:t>Reviewing Insurance Company – This process to be used at </a:t>
            </a:r>
            <a:br>
              <a:rPr lang="en-US" dirty="0"/>
            </a:br>
            <a:r>
              <a:rPr lang="en-US" dirty="0"/>
              <a:t>the discretion of Sr. Management</a:t>
            </a:r>
          </a:p>
        </p:txBody>
      </p:sp>
      <p:pic>
        <p:nvPicPr>
          <p:cNvPr id="5" name="Picture 4">
            <a:extLst>
              <a:ext uri="{FF2B5EF4-FFF2-40B4-BE49-F238E27FC236}">
                <a16:creationId xmlns:a16="http://schemas.microsoft.com/office/drawing/2014/main" id="{B167D74C-A4C9-433A-AB53-360B0BAE0F5E}"/>
              </a:ext>
            </a:extLst>
          </p:cNvPr>
          <p:cNvPicPr>
            <a:picLocks noChangeAspect="1"/>
          </p:cNvPicPr>
          <p:nvPr/>
        </p:nvPicPr>
        <p:blipFill>
          <a:blip r:embed="rId3"/>
          <a:stretch>
            <a:fillRect/>
          </a:stretch>
        </p:blipFill>
        <p:spPr>
          <a:xfrm>
            <a:off x="1316420" y="3512831"/>
            <a:ext cx="5620407" cy="2728069"/>
          </a:xfrm>
          <a:prstGeom prst="rect">
            <a:avLst/>
          </a:prstGeom>
        </p:spPr>
      </p:pic>
    </p:spTree>
    <p:extLst>
      <p:ext uri="{BB962C8B-B14F-4D97-AF65-F5344CB8AC3E}">
        <p14:creationId xmlns:p14="http://schemas.microsoft.com/office/powerpoint/2010/main" val="2692363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BD860-21BD-4366-84FA-C4BF2288F05A}"/>
              </a:ext>
            </a:extLst>
          </p:cNvPr>
          <p:cNvSpPr>
            <a:spLocks noGrp="1"/>
          </p:cNvSpPr>
          <p:nvPr>
            <p:ph sz="half" idx="1"/>
          </p:nvPr>
        </p:nvSpPr>
        <p:spPr>
          <a:xfrm>
            <a:off x="838200" y="1825625"/>
            <a:ext cx="10654862" cy="4351338"/>
          </a:xfrm>
        </p:spPr>
        <p:txBody>
          <a:bodyPr>
            <a:normAutofit lnSpcReduction="10000"/>
          </a:bodyPr>
          <a:lstStyle/>
          <a:p>
            <a:r>
              <a:rPr lang="en-US" dirty="0"/>
              <a:t>A Flood Certificate is pulled on every loan. If a property is in a flood zone, Flood Insurance is required. </a:t>
            </a:r>
          </a:p>
          <a:p>
            <a:r>
              <a:rPr lang="en-US" dirty="0"/>
              <a:t>Flood Insurance is reviewed for all of the following pieces of information (Just like Hazard Insurance) </a:t>
            </a:r>
          </a:p>
          <a:p>
            <a:pPr lvl="1"/>
            <a:r>
              <a:rPr lang="en-US" dirty="0"/>
              <a:t>Name of Insured </a:t>
            </a:r>
          </a:p>
          <a:p>
            <a:pPr lvl="1"/>
            <a:r>
              <a:rPr lang="en-US" dirty="0"/>
              <a:t>Property Address/Insured Location</a:t>
            </a:r>
          </a:p>
          <a:p>
            <a:pPr lvl="1"/>
            <a:r>
              <a:rPr lang="en-US" dirty="0"/>
              <a:t>Effective Date</a:t>
            </a:r>
          </a:p>
          <a:p>
            <a:pPr lvl="1"/>
            <a:r>
              <a:rPr lang="en-US" dirty="0"/>
              <a:t>Deductible </a:t>
            </a:r>
          </a:p>
          <a:p>
            <a:pPr lvl="1"/>
            <a:r>
              <a:rPr lang="en-US" dirty="0"/>
              <a:t>Premium – Must be paid in full prior to closing/funding unless it is an existing policy that has already been paid.</a:t>
            </a:r>
          </a:p>
          <a:p>
            <a:pPr lvl="1"/>
            <a:r>
              <a:rPr lang="en-US" dirty="0"/>
              <a:t>Mortgagee Clause </a:t>
            </a:r>
          </a:p>
          <a:p>
            <a:pPr lvl="1"/>
            <a:r>
              <a:rPr lang="en-US" dirty="0"/>
              <a:t>Review of Insurance Company </a:t>
            </a:r>
          </a:p>
          <a:p>
            <a:r>
              <a:rPr lang="en-US" dirty="0"/>
              <a:t>The one item that is reviewed differently is the Amount of Coverage. </a:t>
            </a:r>
          </a:p>
          <a:p>
            <a:pPr lvl="1"/>
            <a:r>
              <a:rPr lang="en-US" dirty="0"/>
              <a:t>The amount of coverage should cover the loan amount up to a max $250k. If loan amount exceeds $250k generally they will not increase the coverage past this amount. HOWEVER if they do have coverage more than $250k it is acceptable. </a:t>
            </a:r>
          </a:p>
          <a:p>
            <a:pPr marL="457200" lvl="1" indent="0">
              <a:buNone/>
            </a:pPr>
            <a:endParaRPr lang="en-US" dirty="0"/>
          </a:p>
          <a:p>
            <a:pPr marL="457200" lvl="1" indent="0">
              <a:buNone/>
            </a:pPr>
            <a:endParaRPr lang="en-US" dirty="0"/>
          </a:p>
          <a:p>
            <a:pPr marL="457200" lvl="1" indent="0">
              <a:buNone/>
            </a:pPr>
            <a:endParaRPr lang="en-US" dirty="0"/>
          </a:p>
        </p:txBody>
      </p:sp>
      <p:sp>
        <p:nvSpPr>
          <p:cNvPr id="4" name="Title 3">
            <a:extLst>
              <a:ext uri="{FF2B5EF4-FFF2-40B4-BE49-F238E27FC236}">
                <a16:creationId xmlns:a16="http://schemas.microsoft.com/office/drawing/2014/main" id="{858DC428-3299-4752-8467-BA8E456BAEF1}"/>
              </a:ext>
            </a:extLst>
          </p:cNvPr>
          <p:cNvSpPr>
            <a:spLocks noGrp="1"/>
          </p:cNvSpPr>
          <p:nvPr>
            <p:ph type="title"/>
          </p:nvPr>
        </p:nvSpPr>
        <p:spPr/>
        <p:txBody>
          <a:bodyPr/>
          <a:lstStyle/>
          <a:p>
            <a:r>
              <a:rPr lang="en-US" dirty="0"/>
              <a:t>Flood Insurance </a:t>
            </a:r>
          </a:p>
        </p:txBody>
      </p:sp>
    </p:spTree>
    <p:extLst>
      <p:ext uri="{BB962C8B-B14F-4D97-AF65-F5344CB8AC3E}">
        <p14:creationId xmlns:p14="http://schemas.microsoft.com/office/powerpoint/2010/main" val="195219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BD860-21BD-4366-84FA-C4BF2288F05A}"/>
              </a:ext>
            </a:extLst>
          </p:cNvPr>
          <p:cNvSpPr>
            <a:spLocks noGrp="1"/>
          </p:cNvSpPr>
          <p:nvPr>
            <p:ph sz="half" idx="1"/>
          </p:nvPr>
        </p:nvSpPr>
        <p:spPr>
          <a:xfrm>
            <a:off x="838200" y="1825625"/>
            <a:ext cx="10654862" cy="4351338"/>
          </a:xfrm>
        </p:spPr>
        <p:txBody>
          <a:bodyPr/>
          <a:lstStyle/>
          <a:p>
            <a:r>
              <a:rPr lang="en-US" dirty="0"/>
              <a:t>Walls Out – If the Condo Master Insurance policy is Walls out only, Acra reviews for the following:</a:t>
            </a:r>
          </a:p>
          <a:p>
            <a:pPr lvl="1"/>
            <a:r>
              <a:rPr lang="en-US" dirty="0"/>
              <a:t>1. Correct HOA name as the Insured Party</a:t>
            </a:r>
          </a:p>
          <a:p>
            <a:pPr lvl="1"/>
            <a:r>
              <a:rPr lang="en-US" dirty="0"/>
              <a:t>2. Building Subject Property is located in is listed on the policy</a:t>
            </a:r>
          </a:p>
          <a:p>
            <a:r>
              <a:rPr lang="en-US" dirty="0"/>
              <a:t>Walls In – If the Condo Master Insurance policy also contains walls in coverage, Acra will require the following:</a:t>
            </a:r>
          </a:p>
          <a:p>
            <a:pPr lvl="1"/>
            <a:r>
              <a:rPr lang="en-US" dirty="0"/>
              <a:t>Same requirement as HO3 Policy on an endorsement to the Condo Master Insurance Policy </a:t>
            </a:r>
          </a:p>
          <a:p>
            <a:pPr lvl="1"/>
            <a:r>
              <a:rPr lang="en-US" dirty="0"/>
              <a:t>Fidelity Coverage minimum $50,000</a:t>
            </a:r>
          </a:p>
          <a:p>
            <a:pPr marL="457200" lvl="1" indent="0">
              <a:buNone/>
            </a:pPr>
            <a:endParaRPr lang="en-US" dirty="0"/>
          </a:p>
          <a:p>
            <a:pPr marL="457200" lvl="1" indent="0">
              <a:buNone/>
            </a:pPr>
            <a:endParaRPr lang="en-US" dirty="0"/>
          </a:p>
          <a:p>
            <a:pPr marL="457200" lvl="1" indent="0">
              <a:buNone/>
            </a:pPr>
            <a:endParaRPr lang="en-US" dirty="0"/>
          </a:p>
        </p:txBody>
      </p:sp>
      <p:sp>
        <p:nvSpPr>
          <p:cNvPr id="4" name="Title 3">
            <a:extLst>
              <a:ext uri="{FF2B5EF4-FFF2-40B4-BE49-F238E27FC236}">
                <a16:creationId xmlns:a16="http://schemas.microsoft.com/office/drawing/2014/main" id="{858DC428-3299-4752-8467-BA8E456BAEF1}"/>
              </a:ext>
            </a:extLst>
          </p:cNvPr>
          <p:cNvSpPr>
            <a:spLocks noGrp="1"/>
          </p:cNvSpPr>
          <p:nvPr>
            <p:ph type="title"/>
          </p:nvPr>
        </p:nvSpPr>
        <p:spPr/>
        <p:txBody>
          <a:bodyPr/>
          <a:lstStyle/>
          <a:p>
            <a:r>
              <a:rPr lang="en-US" dirty="0"/>
              <a:t>Condo Master Insurance Policy </a:t>
            </a:r>
          </a:p>
        </p:txBody>
      </p:sp>
    </p:spTree>
    <p:extLst>
      <p:ext uri="{BB962C8B-B14F-4D97-AF65-F5344CB8AC3E}">
        <p14:creationId xmlns:p14="http://schemas.microsoft.com/office/powerpoint/2010/main" val="2713630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90E3-98F8-4842-B95A-80D927155A68}"/>
              </a:ext>
            </a:extLst>
          </p:cNvPr>
          <p:cNvSpPr>
            <a:spLocks noGrp="1"/>
          </p:cNvSpPr>
          <p:nvPr>
            <p:ph type="title"/>
          </p:nvPr>
        </p:nvSpPr>
        <p:spPr>
          <a:xfrm>
            <a:off x="838200" y="365126"/>
            <a:ext cx="10515600" cy="676495"/>
          </a:xfrm>
        </p:spPr>
        <p:txBody>
          <a:bodyPr/>
          <a:lstStyle/>
          <a:p>
            <a:r>
              <a:rPr lang="en-US" dirty="0"/>
              <a:t>Table of Contents</a:t>
            </a:r>
          </a:p>
        </p:txBody>
      </p:sp>
      <p:sp>
        <p:nvSpPr>
          <p:cNvPr id="3" name="Content Placeholder 2">
            <a:extLst>
              <a:ext uri="{FF2B5EF4-FFF2-40B4-BE49-F238E27FC236}">
                <a16:creationId xmlns:a16="http://schemas.microsoft.com/office/drawing/2014/main" id="{665D6D64-C036-46F9-AFCA-9D47321DD266}"/>
              </a:ext>
            </a:extLst>
          </p:cNvPr>
          <p:cNvSpPr>
            <a:spLocks noGrp="1"/>
          </p:cNvSpPr>
          <p:nvPr>
            <p:ph idx="1"/>
          </p:nvPr>
        </p:nvSpPr>
        <p:spPr/>
        <p:txBody>
          <a:bodyPr/>
          <a:lstStyle/>
          <a:p>
            <a:r>
              <a:rPr lang="en-US" dirty="0"/>
              <a:t>Document Type</a:t>
            </a:r>
          </a:p>
          <a:p>
            <a:r>
              <a:rPr lang="en-US" dirty="0"/>
              <a:t>Name of Insured</a:t>
            </a:r>
          </a:p>
          <a:p>
            <a:r>
              <a:rPr lang="en-US" dirty="0"/>
              <a:t>Property Address/Insured Location</a:t>
            </a:r>
          </a:p>
          <a:p>
            <a:r>
              <a:rPr lang="en-US" dirty="0"/>
              <a:t>Effective Date</a:t>
            </a:r>
          </a:p>
          <a:p>
            <a:r>
              <a:rPr lang="en-US" dirty="0"/>
              <a:t>Amount of Coverage </a:t>
            </a:r>
          </a:p>
          <a:p>
            <a:r>
              <a:rPr lang="en-US" dirty="0"/>
              <a:t>Type of Coverage</a:t>
            </a:r>
          </a:p>
          <a:p>
            <a:r>
              <a:rPr lang="en-US" dirty="0"/>
              <a:t>Deductible </a:t>
            </a:r>
          </a:p>
          <a:p>
            <a:r>
              <a:rPr lang="en-US" dirty="0"/>
              <a:t>Premium </a:t>
            </a:r>
          </a:p>
          <a:p>
            <a:r>
              <a:rPr lang="en-US" dirty="0"/>
              <a:t>Mortgagee Clause </a:t>
            </a:r>
          </a:p>
          <a:p>
            <a:r>
              <a:rPr lang="en-US" dirty="0"/>
              <a:t>Review of Insurance Company </a:t>
            </a:r>
          </a:p>
          <a:p>
            <a:r>
              <a:rPr lang="en-US" dirty="0"/>
              <a:t>Flood Insurance </a:t>
            </a:r>
          </a:p>
          <a:p>
            <a:r>
              <a:rPr lang="en-US" dirty="0"/>
              <a:t>Master Insurance Policies </a:t>
            </a:r>
          </a:p>
        </p:txBody>
      </p:sp>
    </p:spTree>
    <p:extLst>
      <p:ext uri="{BB962C8B-B14F-4D97-AF65-F5344CB8AC3E}">
        <p14:creationId xmlns:p14="http://schemas.microsoft.com/office/powerpoint/2010/main" val="208945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BD860-21BD-4366-84FA-C4BF2288F05A}"/>
              </a:ext>
            </a:extLst>
          </p:cNvPr>
          <p:cNvSpPr>
            <a:spLocks noGrp="1"/>
          </p:cNvSpPr>
          <p:nvPr>
            <p:ph sz="half" idx="1"/>
          </p:nvPr>
        </p:nvSpPr>
        <p:spPr>
          <a:xfrm>
            <a:off x="838200" y="1825625"/>
            <a:ext cx="10654862" cy="4351338"/>
          </a:xfrm>
        </p:spPr>
        <p:txBody>
          <a:bodyPr/>
          <a:lstStyle/>
          <a:p>
            <a:r>
              <a:rPr lang="en-US" dirty="0"/>
              <a:t>Evidence of Insurance or Declaration Page is required.</a:t>
            </a:r>
          </a:p>
          <a:p>
            <a:r>
              <a:rPr lang="en-US" dirty="0"/>
              <a:t>Binders are acceptable on Purchase transactions with proof of paid receipt (must be paid in full 12 months) </a:t>
            </a:r>
          </a:p>
          <a:p>
            <a:r>
              <a:rPr lang="en-US" dirty="0"/>
              <a:t>NOTE: Regardless of type of policy a Policy Number is required. In addition estimates or quotes are not acceptable. </a:t>
            </a:r>
          </a:p>
        </p:txBody>
      </p:sp>
      <p:sp>
        <p:nvSpPr>
          <p:cNvPr id="4" name="Title 3">
            <a:extLst>
              <a:ext uri="{FF2B5EF4-FFF2-40B4-BE49-F238E27FC236}">
                <a16:creationId xmlns:a16="http://schemas.microsoft.com/office/drawing/2014/main" id="{858DC428-3299-4752-8467-BA8E456BAEF1}"/>
              </a:ext>
            </a:extLst>
          </p:cNvPr>
          <p:cNvSpPr>
            <a:spLocks noGrp="1"/>
          </p:cNvSpPr>
          <p:nvPr>
            <p:ph type="title"/>
          </p:nvPr>
        </p:nvSpPr>
        <p:spPr/>
        <p:txBody>
          <a:bodyPr/>
          <a:lstStyle/>
          <a:p>
            <a:r>
              <a:rPr lang="en-US" dirty="0"/>
              <a:t>Document Type </a:t>
            </a:r>
          </a:p>
        </p:txBody>
      </p:sp>
      <p:pic>
        <p:nvPicPr>
          <p:cNvPr id="5" name="Picture 4">
            <a:extLst>
              <a:ext uri="{FF2B5EF4-FFF2-40B4-BE49-F238E27FC236}">
                <a16:creationId xmlns:a16="http://schemas.microsoft.com/office/drawing/2014/main" id="{0685DEAB-783F-40B6-86CC-06C7A1F61A3E}"/>
              </a:ext>
            </a:extLst>
          </p:cNvPr>
          <p:cNvPicPr>
            <a:picLocks noChangeAspect="1"/>
          </p:cNvPicPr>
          <p:nvPr/>
        </p:nvPicPr>
        <p:blipFill>
          <a:blip r:embed="rId2"/>
          <a:stretch>
            <a:fillRect/>
          </a:stretch>
        </p:blipFill>
        <p:spPr>
          <a:xfrm>
            <a:off x="1418200" y="3591364"/>
            <a:ext cx="7922870" cy="318108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09054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BD860-21BD-4366-84FA-C4BF2288F05A}"/>
              </a:ext>
            </a:extLst>
          </p:cNvPr>
          <p:cNvSpPr>
            <a:spLocks noGrp="1"/>
          </p:cNvSpPr>
          <p:nvPr>
            <p:ph sz="half" idx="1"/>
          </p:nvPr>
        </p:nvSpPr>
        <p:spPr>
          <a:xfrm>
            <a:off x="838200" y="1825625"/>
            <a:ext cx="10654862" cy="4351338"/>
          </a:xfrm>
        </p:spPr>
        <p:txBody>
          <a:bodyPr/>
          <a:lstStyle/>
          <a:p>
            <a:r>
              <a:rPr lang="en-US" dirty="0"/>
              <a:t>Borrower and if applicable Co-Borrower must be reflected </a:t>
            </a:r>
          </a:p>
          <a:p>
            <a:r>
              <a:rPr lang="en-US" dirty="0"/>
              <a:t>Title only borrowers are allowed to be an insured but not required </a:t>
            </a:r>
          </a:p>
          <a:p>
            <a:r>
              <a:rPr lang="en-US" dirty="0"/>
              <a:t>Entity/Trust loans, the entity name must be listed. The guarantor(s) may be an additional insured. </a:t>
            </a:r>
          </a:p>
        </p:txBody>
      </p:sp>
      <p:sp>
        <p:nvSpPr>
          <p:cNvPr id="4" name="Title 3">
            <a:extLst>
              <a:ext uri="{FF2B5EF4-FFF2-40B4-BE49-F238E27FC236}">
                <a16:creationId xmlns:a16="http://schemas.microsoft.com/office/drawing/2014/main" id="{858DC428-3299-4752-8467-BA8E456BAEF1}"/>
              </a:ext>
            </a:extLst>
          </p:cNvPr>
          <p:cNvSpPr>
            <a:spLocks noGrp="1"/>
          </p:cNvSpPr>
          <p:nvPr>
            <p:ph type="title"/>
          </p:nvPr>
        </p:nvSpPr>
        <p:spPr/>
        <p:txBody>
          <a:bodyPr/>
          <a:lstStyle/>
          <a:p>
            <a:r>
              <a:rPr lang="en-US" dirty="0"/>
              <a:t>Name of Insured </a:t>
            </a:r>
          </a:p>
        </p:txBody>
      </p:sp>
    </p:spTree>
    <p:extLst>
      <p:ext uri="{BB962C8B-B14F-4D97-AF65-F5344CB8AC3E}">
        <p14:creationId xmlns:p14="http://schemas.microsoft.com/office/powerpoint/2010/main" val="188239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BD860-21BD-4366-84FA-C4BF2288F05A}"/>
              </a:ext>
            </a:extLst>
          </p:cNvPr>
          <p:cNvSpPr>
            <a:spLocks noGrp="1"/>
          </p:cNvSpPr>
          <p:nvPr>
            <p:ph sz="half" idx="1"/>
          </p:nvPr>
        </p:nvSpPr>
        <p:spPr>
          <a:xfrm>
            <a:off x="838200" y="1825625"/>
            <a:ext cx="10654862" cy="4351338"/>
          </a:xfrm>
        </p:spPr>
        <p:txBody>
          <a:bodyPr/>
          <a:lstStyle/>
          <a:p>
            <a:r>
              <a:rPr lang="en-US" dirty="0"/>
              <a:t>The Subject Property Address must be on the policy and must match the legal address, tax cert, USPS</a:t>
            </a:r>
          </a:p>
          <a:p>
            <a:r>
              <a:rPr lang="en-US" dirty="0"/>
              <a:t>Variations Acceptable</a:t>
            </a:r>
          </a:p>
          <a:p>
            <a:pPr lvl="1"/>
            <a:r>
              <a:rPr lang="en-US" dirty="0"/>
              <a:t>Street type or directional indicators can be abbreviated i.e. Ave., Blvd., NW or SE etc.</a:t>
            </a:r>
          </a:p>
          <a:p>
            <a:pPr lvl="1"/>
            <a:r>
              <a:rPr lang="en-US" dirty="0"/>
              <a:t>Exceptions for Areas, such as Area of Glendale, City of Los Angeles. Either Glendale or Los Angeles are acceptable as the Subject Property’s city. </a:t>
            </a:r>
          </a:p>
        </p:txBody>
      </p:sp>
      <p:sp>
        <p:nvSpPr>
          <p:cNvPr id="4" name="Title 3">
            <a:extLst>
              <a:ext uri="{FF2B5EF4-FFF2-40B4-BE49-F238E27FC236}">
                <a16:creationId xmlns:a16="http://schemas.microsoft.com/office/drawing/2014/main" id="{858DC428-3299-4752-8467-BA8E456BAEF1}"/>
              </a:ext>
            </a:extLst>
          </p:cNvPr>
          <p:cNvSpPr>
            <a:spLocks noGrp="1"/>
          </p:cNvSpPr>
          <p:nvPr>
            <p:ph type="title"/>
          </p:nvPr>
        </p:nvSpPr>
        <p:spPr/>
        <p:txBody>
          <a:bodyPr/>
          <a:lstStyle/>
          <a:p>
            <a:r>
              <a:rPr lang="en-US" dirty="0"/>
              <a:t>Property Address/Insured Location</a:t>
            </a:r>
          </a:p>
        </p:txBody>
      </p:sp>
    </p:spTree>
    <p:extLst>
      <p:ext uri="{BB962C8B-B14F-4D97-AF65-F5344CB8AC3E}">
        <p14:creationId xmlns:p14="http://schemas.microsoft.com/office/powerpoint/2010/main" val="113211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BD860-21BD-4366-84FA-C4BF2288F05A}"/>
              </a:ext>
            </a:extLst>
          </p:cNvPr>
          <p:cNvSpPr>
            <a:spLocks noGrp="1"/>
          </p:cNvSpPr>
          <p:nvPr>
            <p:ph sz="half" idx="1"/>
          </p:nvPr>
        </p:nvSpPr>
        <p:spPr>
          <a:xfrm>
            <a:off x="838200" y="1825625"/>
            <a:ext cx="10654862" cy="4351338"/>
          </a:xfrm>
        </p:spPr>
        <p:txBody>
          <a:bodyPr/>
          <a:lstStyle/>
          <a:p>
            <a:r>
              <a:rPr lang="en-US" dirty="0"/>
              <a:t>Purchase </a:t>
            </a:r>
          </a:p>
          <a:p>
            <a:pPr lvl="1"/>
            <a:r>
              <a:rPr lang="en-US" dirty="0"/>
              <a:t>Policy must be effective for 12 months with a start date no more than 30 days prior to the date of Funding.</a:t>
            </a:r>
          </a:p>
          <a:p>
            <a:r>
              <a:rPr lang="en-US" dirty="0"/>
              <a:t>Refinance</a:t>
            </a:r>
          </a:p>
          <a:p>
            <a:pPr lvl="1"/>
            <a:r>
              <a:rPr lang="en-US" dirty="0"/>
              <a:t>Policy must be an annual policy and cannot expire less than one month from the date of Funding. </a:t>
            </a:r>
          </a:p>
          <a:p>
            <a:pPr lvl="2"/>
            <a:r>
              <a:rPr lang="en-US" dirty="0"/>
              <a:t>If expiring, a copy of the renewal policy is required in addition to the current policy. The new policy must be a 12 month policy and must be paid through closing. </a:t>
            </a:r>
          </a:p>
          <a:p>
            <a:pPr lvl="2"/>
            <a:r>
              <a:rPr lang="en-US" dirty="0"/>
              <a:t>Policy start date to be no more than 30 days prior to the date of funding if new policy.</a:t>
            </a:r>
          </a:p>
          <a:p>
            <a:pPr lvl="2"/>
            <a:endParaRPr lang="en-US" dirty="0"/>
          </a:p>
          <a:p>
            <a:pPr marL="914400" lvl="2" indent="0">
              <a:buNone/>
            </a:pPr>
            <a:endParaRPr lang="en-US" dirty="0"/>
          </a:p>
        </p:txBody>
      </p:sp>
      <p:sp>
        <p:nvSpPr>
          <p:cNvPr id="4" name="Title 3">
            <a:extLst>
              <a:ext uri="{FF2B5EF4-FFF2-40B4-BE49-F238E27FC236}">
                <a16:creationId xmlns:a16="http://schemas.microsoft.com/office/drawing/2014/main" id="{858DC428-3299-4752-8467-BA8E456BAEF1}"/>
              </a:ext>
            </a:extLst>
          </p:cNvPr>
          <p:cNvSpPr>
            <a:spLocks noGrp="1"/>
          </p:cNvSpPr>
          <p:nvPr>
            <p:ph type="title"/>
          </p:nvPr>
        </p:nvSpPr>
        <p:spPr/>
        <p:txBody>
          <a:bodyPr/>
          <a:lstStyle/>
          <a:p>
            <a:r>
              <a:rPr lang="en-US" dirty="0"/>
              <a:t>Effective Dates </a:t>
            </a:r>
          </a:p>
        </p:txBody>
      </p:sp>
    </p:spTree>
    <p:extLst>
      <p:ext uri="{BB962C8B-B14F-4D97-AF65-F5344CB8AC3E}">
        <p14:creationId xmlns:p14="http://schemas.microsoft.com/office/powerpoint/2010/main" val="2489085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BD860-21BD-4366-84FA-C4BF2288F05A}"/>
              </a:ext>
            </a:extLst>
          </p:cNvPr>
          <p:cNvSpPr>
            <a:spLocks noGrp="1"/>
          </p:cNvSpPr>
          <p:nvPr>
            <p:ph sz="half" idx="1"/>
          </p:nvPr>
        </p:nvSpPr>
        <p:spPr>
          <a:xfrm>
            <a:off x="838200" y="1825625"/>
            <a:ext cx="10654862" cy="4351338"/>
          </a:xfrm>
        </p:spPr>
        <p:txBody>
          <a:bodyPr>
            <a:normAutofit fontScale="92500" lnSpcReduction="10000"/>
          </a:bodyPr>
          <a:lstStyle/>
          <a:p>
            <a:r>
              <a:rPr lang="en-US" dirty="0"/>
              <a:t>Single Family Residents and Detached Condos/Townhomes</a:t>
            </a:r>
          </a:p>
          <a:p>
            <a:pPr lvl="1"/>
            <a:r>
              <a:rPr lang="en-US" dirty="0"/>
              <a:t>HO3 Dwelling Coverage policy is required. Coverage must be at least the lessor of the Loan Amount, Total Estimated Cost of New from the Appraisal or the Replacement Cost Estimator (documentation required form the Insurance Agent).</a:t>
            </a:r>
          </a:p>
          <a:p>
            <a:pPr lvl="1"/>
            <a:r>
              <a:rPr lang="en-US" dirty="0"/>
              <a:t>NOTE: If the policy includes Extended or Guarantee Replacement, the insurance agent must confirm the total coverage amount or policy must indicate 100% Guaranteed Replacement cost.</a:t>
            </a:r>
          </a:p>
          <a:p>
            <a:pPr lvl="1"/>
            <a:r>
              <a:rPr lang="en-US" dirty="0"/>
              <a:t>NOTE: A manufactured home policy is ok HOWEVER a mobile home policy is not acceptable for SFR. </a:t>
            </a:r>
          </a:p>
          <a:p>
            <a:r>
              <a:rPr lang="en-US" dirty="0"/>
              <a:t>Condos</a:t>
            </a:r>
          </a:p>
          <a:p>
            <a:pPr lvl="1"/>
            <a:r>
              <a:rPr lang="en-US" dirty="0"/>
              <a:t>HO6 Dwelling Coverage policy is required. Coverage must be at least 20% of the reconciled/reviewed value or purchase price (if applicable). </a:t>
            </a:r>
          </a:p>
          <a:p>
            <a:pPr lvl="1"/>
            <a:r>
              <a:rPr lang="en-US" dirty="0"/>
              <a:t>If the Master Insurance Policy includes Walls in (with Improvements and Betterments) a separate HO6 policy is not required. However an endorsement to the Master Insurance Policy is required and is reviewed for the same requirements of an HO6 policy.</a:t>
            </a:r>
          </a:p>
          <a:p>
            <a:r>
              <a:rPr lang="en-US" dirty="0"/>
              <a:t>Rent Loss Coverage amount must be six times the Subject Property’s rental income. </a:t>
            </a:r>
          </a:p>
          <a:p>
            <a:pPr lvl="1"/>
            <a:r>
              <a:rPr lang="en-US" dirty="0"/>
              <a:t>NOTE: Rent Loss is labeled differently sometimes. Example: Fair Rental Market Value is one in the same as Rent Loss/Loss of Use. Any other name variation must be verified by the insurance agent that it is the same as Rent Loss/Loss of Use.</a:t>
            </a:r>
          </a:p>
          <a:p>
            <a:pPr lvl="1"/>
            <a:endParaRPr lang="en-US" dirty="0"/>
          </a:p>
        </p:txBody>
      </p:sp>
      <p:sp>
        <p:nvSpPr>
          <p:cNvPr id="4" name="Title 3">
            <a:extLst>
              <a:ext uri="{FF2B5EF4-FFF2-40B4-BE49-F238E27FC236}">
                <a16:creationId xmlns:a16="http://schemas.microsoft.com/office/drawing/2014/main" id="{858DC428-3299-4752-8467-BA8E456BAEF1}"/>
              </a:ext>
            </a:extLst>
          </p:cNvPr>
          <p:cNvSpPr>
            <a:spLocks noGrp="1"/>
          </p:cNvSpPr>
          <p:nvPr>
            <p:ph type="title"/>
          </p:nvPr>
        </p:nvSpPr>
        <p:spPr/>
        <p:txBody>
          <a:bodyPr/>
          <a:lstStyle/>
          <a:p>
            <a:r>
              <a:rPr lang="en-US" dirty="0"/>
              <a:t>Amount of Coverage </a:t>
            </a:r>
          </a:p>
        </p:txBody>
      </p:sp>
    </p:spTree>
    <p:extLst>
      <p:ext uri="{BB962C8B-B14F-4D97-AF65-F5344CB8AC3E}">
        <p14:creationId xmlns:p14="http://schemas.microsoft.com/office/powerpoint/2010/main" val="113950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BD860-21BD-4366-84FA-C4BF2288F05A}"/>
              </a:ext>
            </a:extLst>
          </p:cNvPr>
          <p:cNvSpPr>
            <a:spLocks noGrp="1"/>
          </p:cNvSpPr>
          <p:nvPr>
            <p:ph sz="half" idx="1"/>
          </p:nvPr>
        </p:nvSpPr>
        <p:spPr>
          <a:xfrm>
            <a:off x="838200" y="1825625"/>
            <a:ext cx="10654862" cy="4351338"/>
          </a:xfrm>
        </p:spPr>
        <p:txBody>
          <a:bodyPr>
            <a:normAutofit/>
          </a:bodyPr>
          <a:lstStyle/>
          <a:p>
            <a:r>
              <a:rPr lang="en-US" dirty="0"/>
              <a:t>Replacement Cost Estimator </a:t>
            </a:r>
          </a:p>
          <a:p>
            <a:pPr lvl="1"/>
            <a:r>
              <a:rPr lang="en-US" dirty="0"/>
              <a:t>Is acceptable as a supplement to support the Amount of Coverage on the Hazard Insurance Policy </a:t>
            </a:r>
          </a:p>
          <a:p>
            <a:pPr lvl="1"/>
            <a:r>
              <a:rPr lang="en-US" dirty="0"/>
              <a:t>Provided by the Insurance Company </a:t>
            </a:r>
          </a:p>
          <a:p>
            <a:pPr lvl="1"/>
            <a:r>
              <a:rPr lang="en-US" dirty="0"/>
              <a:t>NOTE: Replacement Cost Estimator is not allowed in </a:t>
            </a:r>
            <a:r>
              <a:rPr lang="en-US" dirty="0">
                <a:solidFill>
                  <a:srgbClr val="FF0000"/>
                </a:solidFill>
              </a:rPr>
              <a:t>Florida</a:t>
            </a:r>
            <a:r>
              <a:rPr lang="en-US" dirty="0"/>
              <a:t>. As an alternative, Acra can accept a Processors Cert (if the conversation was over the phone with the Insurance Agent confirmed that the amount of coverage is up to the insurance company’s replacement cost), OR a PDF email where the insurance agent confirmed the same. Policy may also show Replacement Cost verbiage.</a:t>
            </a:r>
          </a:p>
          <a:p>
            <a:pPr lvl="1"/>
            <a:r>
              <a:rPr lang="en-US" dirty="0"/>
              <a:t>Items to review on the Replacement Cost Estimator </a:t>
            </a:r>
          </a:p>
          <a:p>
            <a:pPr lvl="2"/>
            <a:r>
              <a:rPr lang="en-US" dirty="0"/>
              <a:t>Issue Date – Must be within 60 days of Funding</a:t>
            </a:r>
          </a:p>
          <a:p>
            <a:pPr lvl="2"/>
            <a:r>
              <a:rPr lang="en-US" dirty="0"/>
              <a:t>Subject Property Square footage – Must be equal to or within 3% of the subject property’s square footage that shows on the appraisal. (Example: Subject Property is 1000 square feet on the appraisal we can accept a Replacement Cost Estimator with square footage as low as 970. </a:t>
            </a:r>
          </a:p>
        </p:txBody>
      </p:sp>
      <p:sp>
        <p:nvSpPr>
          <p:cNvPr id="4" name="Title 3">
            <a:extLst>
              <a:ext uri="{FF2B5EF4-FFF2-40B4-BE49-F238E27FC236}">
                <a16:creationId xmlns:a16="http://schemas.microsoft.com/office/drawing/2014/main" id="{858DC428-3299-4752-8467-BA8E456BAEF1}"/>
              </a:ext>
            </a:extLst>
          </p:cNvPr>
          <p:cNvSpPr>
            <a:spLocks noGrp="1"/>
          </p:cNvSpPr>
          <p:nvPr>
            <p:ph type="title"/>
          </p:nvPr>
        </p:nvSpPr>
        <p:spPr/>
        <p:txBody>
          <a:bodyPr/>
          <a:lstStyle/>
          <a:p>
            <a:r>
              <a:rPr lang="en-US" dirty="0"/>
              <a:t>Amount of Coverage Continued  </a:t>
            </a:r>
          </a:p>
        </p:txBody>
      </p:sp>
    </p:spTree>
    <p:extLst>
      <p:ext uri="{BB962C8B-B14F-4D97-AF65-F5344CB8AC3E}">
        <p14:creationId xmlns:p14="http://schemas.microsoft.com/office/powerpoint/2010/main" val="207692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BD860-21BD-4366-84FA-C4BF2288F05A}"/>
              </a:ext>
            </a:extLst>
          </p:cNvPr>
          <p:cNvSpPr>
            <a:spLocks noGrp="1"/>
          </p:cNvSpPr>
          <p:nvPr>
            <p:ph sz="half" idx="1"/>
          </p:nvPr>
        </p:nvSpPr>
        <p:spPr>
          <a:xfrm>
            <a:off x="838200" y="1825625"/>
            <a:ext cx="10654862" cy="4351338"/>
          </a:xfrm>
        </p:spPr>
        <p:txBody>
          <a:bodyPr>
            <a:normAutofit/>
          </a:bodyPr>
          <a:lstStyle/>
          <a:p>
            <a:r>
              <a:rPr lang="en-US" dirty="0"/>
              <a:t>Acra requires Special Form coverage on all policies </a:t>
            </a:r>
          </a:p>
        </p:txBody>
      </p:sp>
      <p:sp>
        <p:nvSpPr>
          <p:cNvPr id="4" name="Title 3">
            <a:extLst>
              <a:ext uri="{FF2B5EF4-FFF2-40B4-BE49-F238E27FC236}">
                <a16:creationId xmlns:a16="http://schemas.microsoft.com/office/drawing/2014/main" id="{858DC428-3299-4752-8467-BA8E456BAEF1}"/>
              </a:ext>
            </a:extLst>
          </p:cNvPr>
          <p:cNvSpPr>
            <a:spLocks noGrp="1"/>
          </p:cNvSpPr>
          <p:nvPr>
            <p:ph type="title"/>
          </p:nvPr>
        </p:nvSpPr>
        <p:spPr/>
        <p:txBody>
          <a:bodyPr/>
          <a:lstStyle/>
          <a:p>
            <a:r>
              <a:rPr lang="en-US" dirty="0"/>
              <a:t>Type of Coverage </a:t>
            </a:r>
          </a:p>
        </p:txBody>
      </p:sp>
    </p:spTree>
    <p:extLst>
      <p:ext uri="{BB962C8B-B14F-4D97-AF65-F5344CB8AC3E}">
        <p14:creationId xmlns:p14="http://schemas.microsoft.com/office/powerpoint/2010/main" val="196290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TotalTime>
  <Words>1271</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Office Theme</vt:lpstr>
      <vt:lpstr>Hazard Insurance Review </vt:lpstr>
      <vt:lpstr>Table of Contents</vt:lpstr>
      <vt:lpstr>Document Type </vt:lpstr>
      <vt:lpstr>Name of Insured </vt:lpstr>
      <vt:lpstr>Property Address/Insured Location</vt:lpstr>
      <vt:lpstr>Effective Dates </vt:lpstr>
      <vt:lpstr>Amount of Coverage </vt:lpstr>
      <vt:lpstr>Amount of Coverage Continued  </vt:lpstr>
      <vt:lpstr>Type of Coverage </vt:lpstr>
      <vt:lpstr>Deductible </vt:lpstr>
      <vt:lpstr>Premiums</vt:lpstr>
      <vt:lpstr>Mortgagee Clause and Loan Number</vt:lpstr>
      <vt:lpstr>Reviewing Insurance Company – This process to be used at  the discretion of Sr. Management</vt:lpstr>
      <vt:lpstr>Flood Insurance </vt:lpstr>
      <vt:lpstr>Condo Master Insurance Policy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Hitz Mistry</dc:creator>
  <cp:lastModifiedBy>Trisa Nelson</cp:lastModifiedBy>
  <cp:revision>24</cp:revision>
  <dcterms:created xsi:type="dcterms:W3CDTF">2020-10-19T16:13:54Z</dcterms:created>
  <dcterms:modified xsi:type="dcterms:W3CDTF">2022-02-03T19:31:52Z</dcterms:modified>
</cp:coreProperties>
</file>