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5" r:id="rId5"/>
    <p:sldId id="262" r:id="rId6"/>
    <p:sldId id="266"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9" d="100"/>
          <a:sy n="99" d="100"/>
        </p:scale>
        <p:origin x="108"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66E9-E09A-4536-BEDA-463F38ED592D}"/>
              </a:ext>
            </a:extLst>
          </p:cNvPr>
          <p:cNvSpPr>
            <a:spLocks noGrp="1"/>
          </p:cNvSpPr>
          <p:nvPr>
            <p:ph type="ctrTitle" hasCustomPrompt="1"/>
          </p:nvPr>
        </p:nvSpPr>
        <p:spPr>
          <a:xfrm>
            <a:off x="648587" y="654530"/>
            <a:ext cx="10983432" cy="2387600"/>
          </a:xfrm>
        </p:spPr>
        <p:txBody>
          <a:bodyPr anchor="ctr"/>
          <a:lstStyle>
            <a:lvl1pPr algn="ctr">
              <a:defRPr sz="5400">
                <a:latin typeface="Arial" panose="020B0604020202020204" pitchFamily="34" charset="0"/>
                <a:cs typeface="Arial" panose="020B0604020202020204" pitchFamily="34" charset="0"/>
              </a:defRPr>
            </a:lvl1pPr>
          </a:lstStyle>
          <a:p>
            <a:r>
              <a:rPr lang="en-US" dirty="0"/>
              <a:t>CLICK TO EDIT MASTER TITLE STYLE</a:t>
            </a:r>
          </a:p>
        </p:txBody>
      </p:sp>
      <p:pic>
        <p:nvPicPr>
          <p:cNvPr id="10" name="Picture 9">
            <a:extLst>
              <a:ext uri="{FF2B5EF4-FFF2-40B4-BE49-F238E27FC236}">
                <a16:creationId xmlns:a16="http://schemas.microsoft.com/office/drawing/2014/main" id="{57DEE935-4598-40DB-AFE8-F3533A09C46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8986" r="198" b="78117"/>
          <a:stretch/>
        </p:blipFill>
        <p:spPr>
          <a:xfrm>
            <a:off x="0" y="2863581"/>
            <a:ext cx="8301810" cy="3994420"/>
          </a:xfrm>
          <a:prstGeom prst="rect">
            <a:avLst/>
          </a:prstGeom>
          <a:effectLst>
            <a:outerShdw blurRad="50800" dist="50800" dir="5400000" algn="ctr" rotWithShape="0">
              <a:srgbClr val="000000">
                <a:alpha val="0"/>
              </a:srgbClr>
            </a:outerShdw>
          </a:effectLst>
        </p:spPr>
      </p:pic>
      <p:sp>
        <p:nvSpPr>
          <p:cNvPr id="3" name="Subtitle 2">
            <a:extLst>
              <a:ext uri="{FF2B5EF4-FFF2-40B4-BE49-F238E27FC236}">
                <a16:creationId xmlns:a16="http://schemas.microsoft.com/office/drawing/2014/main" id="{BDDA5E4C-EEC8-44C0-B0B0-DAE2878DE9DB}"/>
              </a:ext>
            </a:extLst>
          </p:cNvPr>
          <p:cNvSpPr>
            <a:spLocks noGrp="1"/>
          </p:cNvSpPr>
          <p:nvPr>
            <p:ph type="subTitle" idx="1"/>
          </p:nvPr>
        </p:nvSpPr>
        <p:spPr>
          <a:xfrm>
            <a:off x="5922334" y="3721395"/>
            <a:ext cx="5730949" cy="1493875"/>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6424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FE0CD365-E42C-47C2-AA16-2C54A1E4DF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1">
            <a:extLst>
              <a:ext uri="{FF2B5EF4-FFF2-40B4-BE49-F238E27FC236}">
                <a16:creationId xmlns:a16="http://schemas.microsoft.com/office/drawing/2014/main" id="{EBD0FE41-F9F0-4594-BDA6-51D6C6D74391}"/>
              </a:ext>
            </a:extLst>
          </p:cNvPr>
          <p:cNvSpPr>
            <a:spLocks noGrp="1"/>
          </p:cNvSpPr>
          <p:nvPr>
            <p:ph type="title"/>
          </p:nvPr>
        </p:nvSpPr>
        <p:spPr>
          <a:xfrm>
            <a:off x="838200" y="365126"/>
            <a:ext cx="10515600" cy="779862"/>
          </a:xfrm>
          <a:prstGeom prst="rect">
            <a:avLst/>
          </a:prstGeom>
        </p:spPr>
        <p:txBody>
          <a:bodyPr vert="horz" lIns="91440" tIns="45720" rIns="91440" bIns="45720" rtlCol="0" anchor="ctr">
            <a:normAutofit/>
          </a:bodyPr>
          <a:lstStyle/>
          <a:p>
            <a:r>
              <a:rPr lang="en-US" dirty="0"/>
              <a:t>CLICK TO EDIT MASTER TITLE STYLE</a:t>
            </a:r>
          </a:p>
        </p:txBody>
      </p:sp>
      <p:cxnSp>
        <p:nvCxnSpPr>
          <p:cNvPr id="8" name="Straight Connector 7">
            <a:extLst>
              <a:ext uri="{FF2B5EF4-FFF2-40B4-BE49-F238E27FC236}">
                <a16:creationId xmlns:a16="http://schemas.microsoft.com/office/drawing/2014/main" id="{16ECFF63-687F-4C8C-A3B3-1C466B1F009F}"/>
              </a:ext>
            </a:extLst>
          </p:cNvPr>
          <p:cNvCxnSpPr>
            <a:cxnSpLocks/>
          </p:cNvCxnSpPr>
          <p:nvPr userDrawn="1"/>
        </p:nvCxnSpPr>
        <p:spPr>
          <a:xfrm>
            <a:off x="827298" y="1218823"/>
            <a:ext cx="10296577" cy="0"/>
          </a:xfrm>
          <a:prstGeom prst="line">
            <a:avLst/>
          </a:prstGeom>
          <a:ln w="9525">
            <a:solidFill>
              <a:srgbClr val="0033A1"/>
            </a:solidFill>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1D807131-963C-446C-B828-D2AEEAF535A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6475" r="197" b="68027"/>
          <a:stretch/>
        </p:blipFill>
        <p:spPr>
          <a:xfrm>
            <a:off x="11076166" y="1144988"/>
            <a:ext cx="349858" cy="174929"/>
          </a:xfrm>
          <a:prstGeom prst="rect">
            <a:avLst/>
          </a:prstGeom>
        </p:spPr>
      </p:pic>
    </p:spTree>
    <p:extLst>
      <p:ext uri="{BB962C8B-B14F-4D97-AF65-F5344CB8AC3E}">
        <p14:creationId xmlns:p14="http://schemas.microsoft.com/office/powerpoint/2010/main" val="3143931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32414C-429A-49E3-B75E-08CB51FF29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a:extLst>
              <a:ext uri="{FF2B5EF4-FFF2-40B4-BE49-F238E27FC236}">
                <a16:creationId xmlns:a16="http://schemas.microsoft.com/office/drawing/2014/main" id="{ED048387-E401-40DF-9B0F-3F5FE6426A98}"/>
              </a:ext>
            </a:extLst>
          </p:cNvPr>
          <p:cNvCxnSpPr>
            <a:cxnSpLocks/>
          </p:cNvCxnSpPr>
          <p:nvPr userDrawn="1"/>
        </p:nvCxnSpPr>
        <p:spPr>
          <a:xfrm>
            <a:off x="827298" y="1218823"/>
            <a:ext cx="10296577" cy="0"/>
          </a:xfrm>
          <a:prstGeom prst="line">
            <a:avLst/>
          </a:prstGeom>
          <a:ln w="9525">
            <a:solidFill>
              <a:srgbClr val="0033A1"/>
            </a:solidFill>
          </a:ln>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1F577128-51EF-42CC-9F51-04D40814EA4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6475" r="197" b="68027"/>
          <a:stretch/>
        </p:blipFill>
        <p:spPr>
          <a:xfrm>
            <a:off x="11076166" y="1144988"/>
            <a:ext cx="349858" cy="174929"/>
          </a:xfrm>
          <a:prstGeom prst="rect">
            <a:avLst/>
          </a:prstGeom>
        </p:spPr>
      </p:pic>
      <p:sp>
        <p:nvSpPr>
          <p:cNvPr id="12" name="Title Placeholder 1">
            <a:extLst>
              <a:ext uri="{FF2B5EF4-FFF2-40B4-BE49-F238E27FC236}">
                <a16:creationId xmlns:a16="http://schemas.microsoft.com/office/drawing/2014/main" id="{0CFC5009-E0B8-4BD1-8029-EAFEDC7C575D}"/>
              </a:ext>
            </a:extLst>
          </p:cNvPr>
          <p:cNvSpPr>
            <a:spLocks noGrp="1"/>
          </p:cNvSpPr>
          <p:nvPr>
            <p:ph type="title"/>
          </p:nvPr>
        </p:nvSpPr>
        <p:spPr>
          <a:xfrm>
            <a:off x="838200" y="365126"/>
            <a:ext cx="10515600" cy="779862"/>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929946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2BCCBE8-48FD-4AB8-AD3F-A51D0B75CA8A}"/>
              </a:ext>
            </a:extLst>
          </p:cNvPr>
          <p:cNvCxnSpPr>
            <a:cxnSpLocks/>
          </p:cNvCxnSpPr>
          <p:nvPr userDrawn="1"/>
        </p:nvCxnSpPr>
        <p:spPr>
          <a:xfrm>
            <a:off x="827298" y="1218823"/>
            <a:ext cx="10296577" cy="0"/>
          </a:xfrm>
          <a:prstGeom prst="line">
            <a:avLst/>
          </a:prstGeom>
          <a:ln w="9525">
            <a:solidFill>
              <a:srgbClr val="0033A1"/>
            </a:solidFill>
          </a:ln>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233E110B-00CC-4F94-9FE9-5EB3CF402AC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6475" r="197" b="68027"/>
          <a:stretch/>
        </p:blipFill>
        <p:spPr>
          <a:xfrm>
            <a:off x="11076166" y="1144988"/>
            <a:ext cx="349858" cy="174929"/>
          </a:xfrm>
          <a:prstGeom prst="rect">
            <a:avLst/>
          </a:prstGeom>
        </p:spPr>
      </p:pic>
      <p:sp>
        <p:nvSpPr>
          <p:cNvPr id="8" name="Title Placeholder 1">
            <a:extLst>
              <a:ext uri="{FF2B5EF4-FFF2-40B4-BE49-F238E27FC236}">
                <a16:creationId xmlns:a16="http://schemas.microsoft.com/office/drawing/2014/main" id="{1232C6AA-1DD4-4590-8542-823A49ED2485}"/>
              </a:ext>
            </a:extLst>
          </p:cNvPr>
          <p:cNvSpPr>
            <a:spLocks noGrp="1"/>
          </p:cNvSpPr>
          <p:nvPr>
            <p:ph type="title"/>
          </p:nvPr>
        </p:nvSpPr>
        <p:spPr>
          <a:xfrm>
            <a:off x="838200" y="365126"/>
            <a:ext cx="10515600" cy="779862"/>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21597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4C54D-C8AE-4DF0-A75C-6CC11BC77E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47B626-231E-434C-B977-4CC1389F17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234F5D4-29B5-44A2-94E6-A95189A923E8}"/>
              </a:ext>
            </a:extLst>
          </p:cNvPr>
          <p:cNvCxnSpPr>
            <a:cxnSpLocks/>
          </p:cNvCxnSpPr>
          <p:nvPr userDrawn="1"/>
        </p:nvCxnSpPr>
        <p:spPr>
          <a:xfrm>
            <a:off x="827298" y="1218823"/>
            <a:ext cx="10296577" cy="0"/>
          </a:xfrm>
          <a:prstGeom prst="line">
            <a:avLst/>
          </a:prstGeom>
          <a:ln w="9525">
            <a:solidFill>
              <a:srgbClr val="0033A1"/>
            </a:solidFill>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87D988BB-0B8F-4EE8-9D4C-080648675EA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6475" r="197" b="68027"/>
          <a:stretch/>
        </p:blipFill>
        <p:spPr>
          <a:xfrm>
            <a:off x="11076166" y="1144988"/>
            <a:ext cx="349858" cy="174929"/>
          </a:xfrm>
          <a:prstGeom prst="rect">
            <a:avLst/>
          </a:prstGeom>
        </p:spPr>
      </p:pic>
      <p:sp>
        <p:nvSpPr>
          <p:cNvPr id="10" name="Title Placeholder 1">
            <a:extLst>
              <a:ext uri="{FF2B5EF4-FFF2-40B4-BE49-F238E27FC236}">
                <a16:creationId xmlns:a16="http://schemas.microsoft.com/office/drawing/2014/main" id="{7C9079E8-7EB9-4AFA-AC59-ED1E059EC8D8}"/>
              </a:ext>
            </a:extLst>
          </p:cNvPr>
          <p:cNvSpPr>
            <a:spLocks noGrp="1"/>
          </p:cNvSpPr>
          <p:nvPr>
            <p:ph type="title"/>
          </p:nvPr>
        </p:nvSpPr>
        <p:spPr>
          <a:xfrm>
            <a:off x="838200" y="365126"/>
            <a:ext cx="10515600" cy="779862"/>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4257637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ED4B-36B1-4B57-A4C1-BD8D527F2842}"/>
              </a:ext>
            </a:extLst>
          </p:cNvPr>
          <p:cNvSpPr>
            <a:spLocks noGrp="1"/>
          </p:cNvSpPr>
          <p:nvPr>
            <p:ph type="title" hasCustomPrompt="1"/>
          </p:nvPr>
        </p:nvSpPr>
        <p:spPr>
          <a:xfrm>
            <a:off x="3013544" y="1709738"/>
            <a:ext cx="8333905" cy="2852737"/>
          </a:xfrm>
        </p:spPr>
        <p:txBody>
          <a:bodyPr anchor="ctr"/>
          <a:lstStyle>
            <a:lvl1pPr algn="ctr">
              <a:defRPr sz="3200"/>
            </a:lvl1pPr>
          </a:lstStyle>
          <a:p>
            <a:r>
              <a:rPr lang="en-US" dirty="0"/>
              <a:t>CLICK TO EDIT MASTER TITLE STYLE</a:t>
            </a:r>
          </a:p>
        </p:txBody>
      </p:sp>
      <p:pic>
        <p:nvPicPr>
          <p:cNvPr id="8" name="Picture 7">
            <a:extLst>
              <a:ext uri="{FF2B5EF4-FFF2-40B4-BE49-F238E27FC236}">
                <a16:creationId xmlns:a16="http://schemas.microsoft.com/office/drawing/2014/main" id="{97CF1EE8-184A-4D02-8987-06FCACA96F5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6475" r="197" b="68027"/>
          <a:stretch/>
        </p:blipFill>
        <p:spPr>
          <a:xfrm>
            <a:off x="914399" y="2711393"/>
            <a:ext cx="2130950" cy="1065475"/>
          </a:xfrm>
          <a:prstGeom prst="rect">
            <a:avLst/>
          </a:prstGeom>
        </p:spPr>
      </p:pic>
    </p:spTree>
    <p:extLst>
      <p:ext uri="{BB962C8B-B14F-4D97-AF65-F5344CB8AC3E}">
        <p14:creationId xmlns:p14="http://schemas.microsoft.com/office/powerpoint/2010/main" val="26624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7AA5E6-8F1B-4360-A65D-87061D343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3894E79-E924-469F-BAA4-97A3EE9BC31D}"/>
              </a:ext>
            </a:extLst>
          </p:cNvPr>
          <p:cNvSpPr>
            <a:spLocks noGrp="1"/>
          </p:cNvSpPr>
          <p:nvPr>
            <p:ph sz="half" idx="2"/>
          </p:nvPr>
        </p:nvSpPr>
        <p:spPr>
          <a:xfrm>
            <a:off x="839788" y="2505075"/>
            <a:ext cx="5157787" cy="34597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56E1EB-58D3-40DE-83F9-FE0052DCA0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FD89C8-6B3E-47FC-8113-9F39BFB8DFB0}"/>
              </a:ext>
            </a:extLst>
          </p:cNvPr>
          <p:cNvSpPr>
            <a:spLocks noGrp="1"/>
          </p:cNvSpPr>
          <p:nvPr>
            <p:ph sz="quarter" idx="4"/>
          </p:nvPr>
        </p:nvSpPr>
        <p:spPr>
          <a:xfrm>
            <a:off x="6172200" y="2505075"/>
            <a:ext cx="5183188" cy="34597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Placeholder 1">
            <a:extLst>
              <a:ext uri="{FF2B5EF4-FFF2-40B4-BE49-F238E27FC236}">
                <a16:creationId xmlns:a16="http://schemas.microsoft.com/office/drawing/2014/main" id="{E994399A-5FC4-4428-8527-8E10DA703196}"/>
              </a:ext>
            </a:extLst>
          </p:cNvPr>
          <p:cNvSpPr>
            <a:spLocks noGrp="1"/>
          </p:cNvSpPr>
          <p:nvPr>
            <p:ph type="title"/>
          </p:nvPr>
        </p:nvSpPr>
        <p:spPr>
          <a:xfrm>
            <a:off x="838200" y="365126"/>
            <a:ext cx="10515600" cy="779862"/>
          </a:xfrm>
          <a:prstGeom prst="rect">
            <a:avLst/>
          </a:prstGeom>
        </p:spPr>
        <p:txBody>
          <a:bodyPr vert="horz" lIns="91440" tIns="45720" rIns="91440" bIns="45720" rtlCol="0" anchor="ctr">
            <a:normAutofit/>
          </a:bodyPr>
          <a:lstStyle/>
          <a:p>
            <a:r>
              <a:rPr lang="en-US" dirty="0"/>
              <a:t>CLICK TO EDIT MASTER TITLE STYLE</a:t>
            </a:r>
          </a:p>
        </p:txBody>
      </p:sp>
      <p:cxnSp>
        <p:nvCxnSpPr>
          <p:cNvPr id="11" name="Straight Connector 10">
            <a:extLst>
              <a:ext uri="{FF2B5EF4-FFF2-40B4-BE49-F238E27FC236}">
                <a16:creationId xmlns:a16="http://schemas.microsoft.com/office/drawing/2014/main" id="{FD71ACE3-9EFE-42ED-92F5-833B8F49AEA4}"/>
              </a:ext>
            </a:extLst>
          </p:cNvPr>
          <p:cNvCxnSpPr>
            <a:cxnSpLocks/>
          </p:cNvCxnSpPr>
          <p:nvPr userDrawn="1"/>
        </p:nvCxnSpPr>
        <p:spPr>
          <a:xfrm>
            <a:off x="827298" y="1218823"/>
            <a:ext cx="10296577" cy="0"/>
          </a:xfrm>
          <a:prstGeom prst="line">
            <a:avLst/>
          </a:prstGeom>
          <a:ln w="9525">
            <a:solidFill>
              <a:srgbClr val="0033A1"/>
            </a:solidFill>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14750379-0396-4FDA-A655-8E4342674B3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6475" r="197" b="68027"/>
          <a:stretch/>
        </p:blipFill>
        <p:spPr>
          <a:xfrm>
            <a:off x="11076166" y="1144988"/>
            <a:ext cx="349858" cy="174929"/>
          </a:xfrm>
          <a:prstGeom prst="rect">
            <a:avLst/>
          </a:prstGeom>
        </p:spPr>
      </p:pic>
    </p:spTree>
    <p:extLst>
      <p:ext uri="{BB962C8B-B14F-4D97-AF65-F5344CB8AC3E}">
        <p14:creationId xmlns:p14="http://schemas.microsoft.com/office/powerpoint/2010/main" val="1841283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767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9D1DDB-D0C5-4283-AAAF-96AC326BA6C8}"/>
              </a:ext>
            </a:extLst>
          </p:cNvPr>
          <p:cNvSpPr>
            <a:spLocks noGrp="1"/>
          </p:cNvSpPr>
          <p:nvPr>
            <p:ph idx="1"/>
          </p:nvPr>
        </p:nvSpPr>
        <p:spPr>
          <a:xfrm>
            <a:off x="5183188" y="2062715"/>
            <a:ext cx="6172200" cy="3798335"/>
          </a:xfrm>
        </p:spPr>
        <p:txBody>
          <a:bodyPr/>
          <a:lstStyle>
            <a:lvl1pPr>
              <a:defRPr sz="24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7CE39D8-C148-4654-8B20-704B2054E3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8" name="Straight Connector 7">
            <a:extLst>
              <a:ext uri="{FF2B5EF4-FFF2-40B4-BE49-F238E27FC236}">
                <a16:creationId xmlns:a16="http://schemas.microsoft.com/office/drawing/2014/main" id="{386CF0A8-679D-4142-8834-05355CD97BCF}"/>
              </a:ext>
            </a:extLst>
          </p:cNvPr>
          <p:cNvCxnSpPr>
            <a:cxnSpLocks/>
          </p:cNvCxnSpPr>
          <p:nvPr userDrawn="1"/>
        </p:nvCxnSpPr>
        <p:spPr>
          <a:xfrm>
            <a:off x="827298" y="1218823"/>
            <a:ext cx="10296577" cy="0"/>
          </a:xfrm>
          <a:prstGeom prst="line">
            <a:avLst/>
          </a:prstGeom>
          <a:ln w="9525">
            <a:solidFill>
              <a:srgbClr val="0033A1"/>
            </a:solidFill>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9044A5C8-B641-4C6F-B53B-48E9816A88D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6475" r="197" b="68027"/>
          <a:stretch/>
        </p:blipFill>
        <p:spPr>
          <a:xfrm>
            <a:off x="11076166" y="1144988"/>
            <a:ext cx="349858" cy="174929"/>
          </a:xfrm>
          <a:prstGeom prst="rect">
            <a:avLst/>
          </a:prstGeom>
        </p:spPr>
      </p:pic>
      <p:sp>
        <p:nvSpPr>
          <p:cNvPr id="10" name="Title Placeholder 1">
            <a:extLst>
              <a:ext uri="{FF2B5EF4-FFF2-40B4-BE49-F238E27FC236}">
                <a16:creationId xmlns:a16="http://schemas.microsoft.com/office/drawing/2014/main" id="{98CF70FC-CB4F-4D1D-A789-44AA2E37AE41}"/>
              </a:ext>
            </a:extLst>
          </p:cNvPr>
          <p:cNvSpPr>
            <a:spLocks noGrp="1"/>
          </p:cNvSpPr>
          <p:nvPr>
            <p:ph type="title"/>
          </p:nvPr>
        </p:nvSpPr>
        <p:spPr>
          <a:xfrm>
            <a:off x="838200" y="365126"/>
            <a:ext cx="10515600" cy="779862"/>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2959243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053AF4F-23EB-4B9E-B228-841F120F95FE}"/>
              </a:ext>
            </a:extLst>
          </p:cNvPr>
          <p:cNvSpPr>
            <a:spLocks noGrp="1"/>
          </p:cNvSpPr>
          <p:nvPr>
            <p:ph type="pic" idx="1"/>
          </p:nvPr>
        </p:nvSpPr>
        <p:spPr>
          <a:xfrm>
            <a:off x="5183188" y="1637415"/>
            <a:ext cx="6172200" cy="42661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C1CFF6-DAD0-47DA-B5EC-1B106C374A58}"/>
              </a:ext>
            </a:extLst>
          </p:cNvPr>
          <p:cNvSpPr>
            <a:spLocks noGrp="1"/>
          </p:cNvSpPr>
          <p:nvPr>
            <p:ph type="body" sz="half" idx="2"/>
          </p:nvPr>
        </p:nvSpPr>
        <p:spPr>
          <a:xfrm>
            <a:off x="839788" y="1541721"/>
            <a:ext cx="3932237" cy="43272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8" name="Straight Connector 7">
            <a:extLst>
              <a:ext uri="{FF2B5EF4-FFF2-40B4-BE49-F238E27FC236}">
                <a16:creationId xmlns:a16="http://schemas.microsoft.com/office/drawing/2014/main" id="{A49BE7A5-35E9-4334-BDB9-C506E878F62F}"/>
              </a:ext>
            </a:extLst>
          </p:cNvPr>
          <p:cNvCxnSpPr>
            <a:cxnSpLocks/>
          </p:cNvCxnSpPr>
          <p:nvPr userDrawn="1"/>
        </p:nvCxnSpPr>
        <p:spPr>
          <a:xfrm>
            <a:off x="827298" y="1218823"/>
            <a:ext cx="10296577" cy="0"/>
          </a:xfrm>
          <a:prstGeom prst="line">
            <a:avLst/>
          </a:prstGeom>
          <a:ln w="9525">
            <a:solidFill>
              <a:srgbClr val="0033A1"/>
            </a:solidFill>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C913CA5E-89BC-418C-B09F-8B805C095D0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6475" r="197" b="68027"/>
          <a:stretch/>
        </p:blipFill>
        <p:spPr>
          <a:xfrm>
            <a:off x="11076166" y="1144988"/>
            <a:ext cx="349858" cy="174929"/>
          </a:xfrm>
          <a:prstGeom prst="rect">
            <a:avLst/>
          </a:prstGeom>
        </p:spPr>
      </p:pic>
      <p:sp>
        <p:nvSpPr>
          <p:cNvPr id="10" name="Title Placeholder 1">
            <a:extLst>
              <a:ext uri="{FF2B5EF4-FFF2-40B4-BE49-F238E27FC236}">
                <a16:creationId xmlns:a16="http://schemas.microsoft.com/office/drawing/2014/main" id="{7ADABACC-591C-4422-874C-FF36DE767F61}"/>
              </a:ext>
            </a:extLst>
          </p:cNvPr>
          <p:cNvSpPr>
            <a:spLocks noGrp="1"/>
          </p:cNvSpPr>
          <p:nvPr>
            <p:ph type="title"/>
          </p:nvPr>
        </p:nvSpPr>
        <p:spPr>
          <a:xfrm>
            <a:off x="838200" y="365126"/>
            <a:ext cx="10515600" cy="779862"/>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3226849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F3FDFE-E30B-4981-BE77-82535413EA4A}"/>
              </a:ext>
            </a:extLst>
          </p:cNvPr>
          <p:cNvSpPr>
            <a:spLocks noGrp="1"/>
          </p:cNvSpPr>
          <p:nvPr>
            <p:ph type="title"/>
          </p:nvPr>
        </p:nvSpPr>
        <p:spPr>
          <a:xfrm>
            <a:off x="838200" y="365126"/>
            <a:ext cx="10515600" cy="80697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29B2FCE-C057-43F6-9218-A365D0040916}"/>
              </a:ext>
            </a:extLst>
          </p:cNvPr>
          <p:cNvSpPr>
            <a:spLocks noGrp="1"/>
          </p:cNvSpPr>
          <p:nvPr>
            <p:ph type="body" idx="1"/>
          </p:nvPr>
        </p:nvSpPr>
        <p:spPr>
          <a:xfrm>
            <a:off x="838200" y="1455089"/>
            <a:ext cx="10515600" cy="47218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1" name="Picture 20">
            <a:extLst>
              <a:ext uri="{FF2B5EF4-FFF2-40B4-BE49-F238E27FC236}">
                <a16:creationId xmlns:a16="http://schemas.microsoft.com/office/drawing/2014/main" id="{1C5303A9-5CF1-4671-BCF5-660127A96794}"/>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1157008" y="6194066"/>
            <a:ext cx="572762" cy="388094"/>
          </a:xfrm>
          <a:prstGeom prst="rect">
            <a:avLst/>
          </a:prstGeom>
        </p:spPr>
      </p:pic>
    </p:spTree>
    <p:extLst>
      <p:ext uri="{BB962C8B-B14F-4D97-AF65-F5344CB8AC3E}">
        <p14:creationId xmlns:p14="http://schemas.microsoft.com/office/powerpoint/2010/main" val="1327818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2" r:id="rId4"/>
    <p:sldLayoutId id="2147483651" r:id="rId5"/>
    <p:sldLayoutId id="2147483653"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A249-96A6-4E8D-A4E7-A386521DFCD9}"/>
              </a:ext>
            </a:extLst>
          </p:cNvPr>
          <p:cNvSpPr>
            <a:spLocks noGrp="1"/>
          </p:cNvSpPr>
          <p:nvPr>
            <p:ph type="ctrTitle"/>
          </p:nvPr>
        </p:nvSpPr>
        <p:spPr/>
        <p:txBody>
          <a:bodyPr/>
          <a:lstStyle/>
          <a:p>
            <a:r>
              <a:rPr lang="en-US"/>
              <a:t>New </a:t>
            </a:r>
            <a:r>
              <a:rPr lang="en-US" dirty="0"/>
              <a:t>Disclosures Process</a:t>
            </a:r>
          </a:p>
        </p:txBody>
      </p:sp>
      <p:sp>
        <p:nvSpPr>
          <p:cNvPr id="3" name="Subtitle 2">
            <a:extLst>
              <a:ext uri="{FF2B5EF4-FFF2-40B4-BE49-F238E27FC236}">
                <a16:creationId xmlns:a16="http://schemas.microsoft.com/office/drawing/2014/main" id="{E7931753-4459-4524-B2DF-0C24F4E47A65}"/>
              </a:ext>
            </a:extLst>
          </p:cNvPr>
          <p:cNvSpPr>
            <a:spLocks noGrp="1"/>
          </p:cNvSpPr>
          <p:nvPr>
            <p:ph type="subTitle" idx="1"/>
          </p:nvPr>
        </p:nvSpPr>
        <p:spPr>
          <a:xfrm>
            <a:off x="5901070" y="3732411"/>
            <a:ext cx="5730949" cy="1493875"/>
          </a:xfrm>
        </p:spPr>
        <p:txBody>
          <a:bodyPr/>
          <a:lstStyle/>
          <a:p>
            <a:r>
              <a:rPr lang="en-US" dirty="0"/>
              <a:t>Consumer Direct</a:t>
            </a:r>
          </a:p>
        </p:txBody>
      </p:sp>
    </p:spTree>
    <p:extLst>
      <p:ext uri="{BB962C8B-B14F-4D97-AF65-F5344CB8AC3E}">
        <p14:creationId xmlns:p14="http://schemas.microsoft.com/office/powerpoint/2010/main" val="1958626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90E3-98F8-4842-B95A-80D927155A68}"/>
              </a:ext>
            </a:extLst>
          </p:cNvPr>
          <p:cNvSpPr>
            <a:spLocks noGrp="1"/>
          </p:cNvSpPr>
          <p:nvPr>
            <p:ph type="title"/>
          </p:nvPr>
        </p:nvSpPr>
        <p:spPr>
          <a:xfrm>
            <a:off x="838200" y="365126"/>
            <a:ext cx="10515600" cy="676495"/>
          </a:xfrm>
        </p:spPr>
        <p:txBody>
          <a:bodyPr/>
          <a:lstStyle/>
          <a:p>
            <a:r>
              <a:rPr lang="en-US" dirty="0"/>
              <a:t>New Disclosure Process 		</a:t>
            </a:r>
          </a:p>
        </p:txBody>
      </p:sp>
      <p:sp>
        <p:nvSpPr>
          <p:cNvPr id="3" name="Content Placeholder 2">
            <a:extLst>
              <a:ext uri="{FF2B5EF4-FFF2-40B4-BE49-F238E27FC236}">
                <a16:creationId xmlns:a16="http://schemas.microsoft.com/office/drawing/2014/main" id="{665D6D64-C036-46F9-AFCA-9D47321DD266}"/>
              </a:ext>
            </a:extLst>
          </p:cNvPr>
          <p:cNvSpPr>
            <a:spLocks noGrp="1"/>
          </p:cNvSpPr>
          <p:nvPr>
            <p:ph idx="1"/>
          </p:nvPr>
        </p:nvSpPr>
        <p:spPr/>
        <p:txBody>
          <a:bodyPr>
            <a:normAutofit/>
          </a:bodyPr>
          <a:lstStyle/>
          <a:p>
            <a:r>
              <a:rPr lang="en-US" sz="2400" dirty="0"/>
              <a:t>Loan Officers will now be able to get Disclosures out to the borrower in a quicker and more efficient manner</a:t>
            </a:r>
          </a:p>
          <a:p>
            <a:r>
              <a:rPr lang="en-US" sz="2400" dirty="0"/>
              <a:t>This will allow the borrower to sign their initial disclosures and go over the initial details of the loan with the loan officer before submission. </a:t>
            </a:r>
          </a:p>
          <a:p>
            <a:pPr lvl="1"/>
            <a:r>
              <a:rPr lang="en-US" sz="2400" dirty="0"/>
              <a:t>This allows the loan officer to address any concerns the borrower has before the file gets sent over to a processor and get confirmation that the borrower is onboard with the terms of the loan by signing</a:t>
            </a:r>
          </a:p>
          <a:p>
            <a:pPr lvl="1"/>
            <a:r>
              <a:rPr lang="en-US" sz="2400" dirty="0"/>
              <a:t>This will speed up the process of the loan because the file has been sold upfront and agreed upon by the time it reaches the processor so they can order all the necessary items without delay </a:t>
            </a:r>
          </a:p>
        </p:txBody>
      </p:sp>
    </p:spTree>
    <p:extLst>
      <p:ext uri="{BB962C8B-B14F-4D97-AF65-F5344CB8AC3E}">
        <p14:creationId xmlns:p14="http://schemas.microsoft.com/office/powerpoint/2010/main" val="208945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E5E287-9772-41BA-B24A-8239FB95BD5B}"/>
              </a:ext>
            </a:extLst>
          </p:cNvPr>
          <p:cNvSpPr>
            <a:spLocks noGrp="1"/>
          </p:cNvSpPr>
          <p:nvPr>
            <p:ph idx="1"/>
          </p:nvPr>
        </p:nvSpPr>
        <p:spPr>
          <a:xfrm>
            <a:off x="838200" y="1455088"/>
            <a:ext cx="3977081" cy="5402911"/>
          </a:xfrm>
        </p:spPr>
        <p:txBody>
          <a:bodyPr>
            <a:normAutofit/>
          </a:bodyPr>
          <a:lstStyle/>
          <a:p>
            <a:r>
              <a:rPr lang="en-US" dirty="0"/>
              <a:t>The loan officer will be required to make sure that the necessary information is in the loan application before the file can be disclosed. These items will be checked off in the Retail Lead Processing screen in </a:t>
            </a:r>
            <a:r>
              <a:rPr lang="en-US" dirty="0" err="1"/>
              <a:t>BytePro</a:t>
            </a:r>
            <a:endParaRPr lang="en-US" dirty="0"/>
          </a:p>
          <a:p>
            <a:pPr lvl="1"/>
            <a:r>
              <a:rPr lang="en-US" dirty="0"/>
              <a:t>These pieces of information are:</a:t>
            </a:r>
          </a:p>
          <a:p>
            <a:pPr lvl="2"/>
            <a:r>
              <a:rPr lang="en-US" dirty="0"/>
              <a:t>Interest Rate</a:t>
            </a:r>
          </a:p>
          <a:p>
            <a:pPr lvl="2"/>
            <a:r>
              <a:rPr lang="en-US" dirty="0"/>
              <a:t>Name</a:t>
            </a:r>
          </a:p>
          <a:p>
            <a:pPr lvl="2"/>
            <a:r>
              <a:rPr lang="en-US" dirty="0"/>
              <a:t>Income</a:t>
            </a:r>
          </a:p>
          <a:p>
            <a:pPr lvl="2"/>
            <a:r>
              <a:rPr lang="en-US" dirty="0"/>
              <a:t>SSN to obtain Credit Report</a:t>
            </a:r>
          </a:p>
          <a:p>
            <a:pPr lvl="2"/>
            <a:r>
              <a:rPr lang="en-US" dirty="0"/>
              <a:t>Subject Property Address</a:t>
            </a:r>
          </a:p>
          <a:p>
            <a:pPr lvl="2"/>
            <a:r>
              <a:rPr lang="en-US" dirty="0"/>
              <a:t>Estimate of Value</a:t>
            </a:r>
          </a:p>
          <a:p>
            <a:pPr lvl="2"/>
            <a:r>
              <a:rPr lang="en-US" dirty="0"/>
              <a:t>Loan Amount</a:t>
            </a:r>
          </a:p>
          <a:p>
            <a:pPr lvl="2"/>
            <a:r>
              <a:rPr lang="en-US" dirty="0"/>
              <a:t>Signed 1003</a:t>
            </a:r>
          </a:p>
        </p:txBody>
      </p:sp>
      <p:sp>
        <p:nvSpPr>
          <p:cNvPr id="3" name="Title 2">
            <a:extLst>
              <a:ext uri="{FF2B5EF4-FFF2-40B4-BE49-F238E27FC236}">
                <a16:creationId xmlns:a16="http://schemas.microsoft.com/office/drawing/2014/main" id="{177FDAC0-C2B6-4FDB-BDAD-C49FB88ABC64}"/>
              </a:ext>
            </a:extLst>
          </p:cNvPr>
          <p:cNvSpPr>
            <a:spLocks noGrp="1"/>
          </p:cNvSpPr>
          <p:nvPr>
            <p:ph type="title"/>
          </p:nvPr>
        </p:nvSpPr>
        <p:spPr/>
        <p:txBody>
          <a:bodyPr/>
          <a:lstStyle/>
          <a:p>
            <a:r>
              <a:rPr lang="en-US" dirty="0"/>
              <a:t>What is Required 	</a:t>
            </a:r>
          </a:p>
        </p:txBody>
      </p:sp>
      <p:pic>
        <p:nvPicPr>
          <p:cNvPr id="5" name="Picture 4">
            <a:extLst>
              <a:ext uri="{FF2B5EF4-FFF2-40B4-BE49-F238E27FC236}">
                <a16:creationId xmlns:a16="http://schemas.microsoft.com/office/drawing/2014/main" id="{D79E596B-95D9-47A8-95F6-3707D4A39F7C}"/>
              </a:ext>
            </a:extLst>
          </p:cNvPr>
          <p:cNvPicPr>
            <a:picLocks noChangeAspect="1"/>
          </p:cNvPicPr>
          <p:nvPr/>
        </p:nvPicPr>
        <p:blipFill>
          <a:blip r:embed="rId2"/>
          <a:stretch>
            <a:fillRect/>
          </a:stretch>
        </p:blipFill>
        <p:spPr>
          <a:xfrm>
            <a:off x="6216242" y="1240972"/>
            <a:ext cx="4915948" cy="5617028"/>
          </a:xfrm>
          <a:prstGeom prst="rect">
            <a:avLst/>
          </a:prstGeom>
        </p:spPr>
      </p:pic>
    </p:spTree>
    <p:extLst>
      <p:ext uri="{BB962C8B-B14F-4D97-AF65-F5344CB8AC3E}">
        <p14:creationId xmlns:p14="http://schemas.microsoft.com/office/powerpoint/2010/main" val="274005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0AEE84-BF12-4BBB-85EB-BD82FB8728DA}"/>
              </a:ext>
            </a:extLst>
          </p:cNvPr>
          <p:cNvSpPr>
            <a:spLocks noGrp="1"/>
          </p:cNvSpPr>
          <p:nvPr>
            <p:ph sz="half" idx="1"/>
          </p:nvPr>
        </p:nvSpPr>
        <p:spPr/>
        <p:txBody>
          <a:bodyPr/>
          <a:lstStyle/>
          <a:p>
            <a:r>
              <a:rPr lang="en-US" dirty="0"/>
              <a:t>In the home tab of </a:t>
            </a:r>
            <a:r>
              <a:rPr lang="en-US" dirty="0" err="1"/>
              <a:t>BytePro</a:t>
            </a:r>
            <a:r>
              <a:rPr lang="en-US" dirty="0"/>
              <a:t> the Loan officer will put “</a:t>
            </a:r>
            <a:r>
              <a:rPr lang="en-US" dirty="0" err="1"/>
              <a:t>StacyJ</a:t>
            </a:r>
            <a:r>
              <a:rPr lang="en-US" dirty="0"/>
              <a:t>” as the Disclosure Processor</a:t>
            </a:r>
          </a:p>
        </p:txBody>
      </p:sp>
      <p:pic>
        <p:nvPicPr>
          <p:cNvPr id="6" name="Content Placeholder 5">
            <a:extLst>
              <a:ext uri="{FF2B5EF4-FFF2-40B4-BE49-F238E27FC236}">
                <a16:creationId xmlns:a16="http://schemas.microsoft.com/office/drawing/2014/main" id="{BC1A61F7-07B8-47C9-B056-9BA1DDE00339}"/>
              </a:ext>
            </a:extLst>
          </p:cNvPr>
          <p:cNvPicPr>
            <a:picLocks noGrp="1" noChangeAspect="1"/>
          </p:cNvPicPr>
          <p:nvPr>
            <p:ph sz="half" idx="2"/>
          </p:nvPr>
        </p:nvPicPr>
        <p:blipFill>
          <a:blip r:embed="rId2"/>
          <a:stretch>
            <a:fillRect/>
          </a:stretch>
        </p:blipFill>
        <p:spPr>
          <a:xfrm>
            <a:off x="6172200" y="2009424"/>
            <a:ext cx="5181600" cy="3983740"/>
          </a:xfrm>
        </p:spPr>
      </p:pic>
      <p:sp>
        <p:nvSpPr>
          <p:cNvPr id="4" name="Title 3">
            <a:extLst>
              <a:ext uri="{FF2B5EF4-FFF2-40B4-BE49-F238E27FC236}">
                <a16:creationId xmlns:a16="http://schemas.microsoft.com/office/drawing/2014/main" id="{A48F454B-AEA4-4E2C-B75C-BA7E1626EB52}"/>
              </a:ext>
            </a:extLst>
          </p:cNvPr>
          <p:cNvSpPr>
            <a:spLocks noGrp="1"/>
          </p:cNvSpPr>
          <p:nvPr>
            <p:ph type="title"/>
          </p:nvPr>
        </p:nvSpPr>
        <p:spPr/>
        <p:txBody>
          <a:bodyPr/>
          <a:lstStyle/>
          <a:p>
            <a:r>
              <a:rPr lang="en-US" dirty="0"/>
              <a:t>What is Required Continued </a:t>
            </a:r>
          </a:p>
        </p:txBody>
      </p:sp>
      <p:cxnSp>
        <p:nvCxnSpPr>
          <p:cNvPr id="8" name="Straight Arrow Connector 7">
            <a:extLst>
              <a:ext uri="{FF2B5EF4-FFF2-40B4-BE49-F238E27FC236}">
                <a16:creationId xmlns:a16="http://schemas.microsoft.com/office/drawing/2014/main" id="{B78D948B-6B8B-4818-A77C-B5EF567F0698}"/>
              </a:ext>
            </a:extLst>
          </p:cNvPr>
          <p:cNvCxnSpPr/>
          <p:nvPr/>
        </p:nvCxnSpPr>
        <p:spPr>
          <a:xfrm>
            <a:off x="5439747" y="2248678"/>
            <a:ext cx="1866122" cy="1306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1240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37E0A04-2D96-43B7-800C-2A91616F185C}"/>
              </a:ext>
            </a:extLst>
          </p:cNvPr>
          <p:cNvSpPr>
            <a:spLocks noGrp="1"/>
          </p:cNvSpPr>
          <p:nvPr>
            <p:ph sz="half" idx="1"/>
          </p:nvPr>
        </p:nvSpPr>
        <p:spPr/>
        <p:txBody>
          <a:bodyPr>
            <a:normAutofit fontScale="92500" lnSpcReduction="10000"/>
          </a:bodyPr>
          <a:lstStyle/>
          <a:p>
            <a:r>
              <a:rPr lang="en-US" dirty="0"/>
              <a:t>2 options to uploading consent forms. Either through </a:t>
            </a:r>
            <a:r>
              <a:rPr lang="en-US" dirty="0" err="1"/>
              <a:t>Flofy</a:t>
            </a:r>
            <a:r>
              <a:rPr lang="en-US" dirty="0"/>
              <a:t> or Verbal Consent forms in </a:t>
            </a:r>
            <a:r>
              <a:rPr lang="en-US" dirty="0" err="1"/>
              <a:t>BytePro</a:t>
            </a:r>
            <a:endParaRPr lang="en-US" dirty="0"/>
          </a:p>
          <a:p>
            <a:pPr lvl="1"/>
            <a:r>
              <a:rPr lang="en-US" dirty="0"/>
              <a:t>These items will need to be uploaded into </a:t>
            </a:r>
            <a:r>
              <a:rPr lang="en-US" dirty="0" err="1"/>
              <a:t>BytePro</a:t>
            </a:r>
            <a:r>
              <a:rPr lang="en-US" dirty="0"/>
              <a:t> under the Shared Folder</a:t>
            </a:r>
          </a:p>
          <a:p>
            <a:r>
              <a:rPr lang="en-US" dirty="0"/>
              <a:t>If going off Verbal Consent the loan officer will need to do the following:</a:t>
            </a:r>
          </a:p>
          <a:p>
            <a:pPr lvl="1"/>
            <a:r>
              <a:rPr lang="en-US" dirty="0"/>
              <a:t>In the home screen of </a:t>
            </a:r>
            <a:r>
              <a:rPr lang="en-US" dirty="0" err="1"/>
              <a:t>BytePro</a:t>
            </a:r>
            <a:r>
              <a:rPr lang="en-US" dirty="0"/>
              <a:t> select the print button</a:t>
            </a:r>
          </a:p>
          <a:p>
            <a:pPr lvl="1"/>
            <a:r>
              <a:rPr lang="en-US" dirty="0"/>
              <a:t>In the popup select the search button and in the open box type “Consent”</a:t>
            </a:r>
          </a:p>
          <a:p>
            <a:pPr lvl="1"/>
            <a:r>
              <a:rPr lang="en-US" dirty="0"/>
              <a:t>Select “Retail-CSC Verbal E-Consent” &amp; “Retail-CSC Verbal Consent and Confirmation”</a:t>
            </a:r>
          </a:p>
          <a:p>
            <a:pPr lvl="1"/>
            <a:r>
              <a:rPr lang="en-US" dirty="0"/>
              <a:t>Once those items are checked select the store icon</a:t>
            </a:r>
          </a:p>
          <a:p>
            <a:pPr marL="0" indent="0">
              <a:buNone/>
            </a:pPr>
            <a:r>
              <a:rPr lang="en-US" dirty="0"/>
              <a:t> </a:t>
            </a:r>
          </a:p>
        </p:txBody>
      </p:sp>
      <p:sp>
        <p:nvSpPr>
          <p:cNvPr id="3" name="Title 2">
            <a:extLst>
              <a:ext uri="{FF2B5EF4-FFF2-40B4-BE49-F238E27FC236}">
                <a16:creationId xmlns:a16="http://schemas.microsoft.com/office/drawing/2014/main" id="{64DE5DFC-1C5C-45BF-AAF6-CCA69A62BDC2}"/>
              </a:ext>
            </a:extLst>
          </p:cNvPr>
          <p:cNvSpPr>
            <a:spLocks noGrp="1"/>
          </p:cNvSpPr>
          <p:nvPr>
            <p:ph type="title"/>
          </p:nvPr>
        </p:nvSpPr>
        <p:spPr/>
        <p:txBody>
          <a:bodyPr/>
          <a:lstStyle/>
          <a:p>
            <a:r>
              <a:rPr lang="en-US" dirty="0"/>
              <a:t>What is Required Continued 	</a:t>
            </a:r>
          </a:p>
        </p:txBody>
      </p:sp>
      <p:sp>
        <p:nvSpPr>
          <p:cNvPr id="10" name="Content Placeholder 9">
            <a:extLst>
              <a:ext uri="{FF2B5EF4-FFF2-40B4-BE49-F238E27FC236}">
                <a16:creationId xmlns:a16="http://schemas.microsoft.com/office/drawing/2014/main" id="{40080278-9291-49D8-9B26-E240CC80C80A}"/>
              </a:ext>
            </a:extLst>
          </p:cNvPr>
          <p:cNvSpPr>
            <a:spLocks noGrp="1"/>
          </p:cNvSpPr>
          <p:nvPr>
            <p:ph sz="half" idx="2"/>
          </p:nvPr>
        </p:nvSpPr>
        <p:spPr/>
        <p:txBody>
          <a:bodyPr/>
          <a:lstStyle/>
          <a:p>
            <a:endParaRPr lang="en-US"/>
          </a:p>
        </p:txBody>
      </p:sp>
      <p:pic>
        <p:nvPicPr>
          <p:cNvPr id="12" name="Picture 11">
            <a:extLst>
              <a:ext uri="{FF2B5EF4-FFF2-40B4-BE49-F238E27FC236}">
                <a16:creationId xmlns:a16="http://schemas.microsoft.com/office/drawing/2014/main" id="{169F3DF2-2E16-4555-843A-F30399D06BAF}"/>
              </a:ext>
            </a:extLst>
          </p:cNvPr>
          <p:cNvPicPr>
            <a:picLocks noChangeAspect="1"/>
          </p:cNvPicPr>
          <p:nvPr/>
        </p:nvPicPr>
        <p:blipFill>
          <a:blip r:embed="rId2"/>
          <a:stretch>
            <a:fillRect/>
          </a:stretch>
        </p:blipFill>
        <p:spPr>
          <a:xfrm>
            <a:off x="6082588" y="1727994"/>
            <a:ext cx="6109412" cy="4546600"/>
          </a:xfrm>
          <a:prstGeom prst="rect">
            <a:avLst/>
          </a:prstGeom>
        </p:spPr>
      </p:pic>
      <p:cxnSp>
        <p:nvCxnSpPr>
          <p:cNvPr id="14" name="Straight Arrow Connector 13">
            <a:extLst>
              <a:ext uri="{FF2B5EF4-FFF2-40B4-BE49-F238E27FC236}">
                <a16:creationId xmlns:a16="http://schemas.microsoft.com/office/drawing/2014/main" id="{09C37CBA-0C15-402E-82CB-2FC375FF307A}"/>
              </a:ext>
            </a:extLst>
          </p:cNvPr>
          <p:cNvCxnSpPr/>
          <p:nvPr/>
        </p:nvCxnSpPr>
        <p:spPr>
          <a:xfrm flipV="1">
            <a:off x="5897461" y="1918219"/>
            <a:ext cx="1400961" cy="2239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F463D939-DDB7-4528-87EC-8D02B7A7CC01}"/>
              </a:ext>
            </a:extLst>
          </p:cNvPr>
          <p:cNvCxnSpPr/>
          <p:nvPr/>
        </p:nvCxnSpPr>
        <p:spPr>
          <a:xfrm flipV="1">
            <a:off x="5897461" y="2690004"/>
            <a:ext cx="1635853" cy="1971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12616D4-BB6F-403B-AD09-518427891468}"/>
              </a:ext>
            </a:extLst>
          </p:cNvPr>
          <p:cNvCxnSpPr/>
          <p:nvPr/>
        </p:nvCxnSpPr>
        <p:spPr>
          <a:xfrm flipV="1">
            <a:off x="5620624" y="2600587"/>
            <a:ext cx="4798503" cy="251669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87316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1EF374-12F5-4C19-B92B-5B403F4A3731}"/>
              </a:ext>
            </a:extLst>
          </p:cNvPr>
          <p:cNvSpPr>
            <a:spLocks noGrp="1"/>
          </p:cNvSpPr>
          <p:nvPr>
            <p:ph sz="half" idx="1"/>
          </p:nvPr>
        </p:nvSpPr>
        <p:spPr/>
        <p:txBody>
          <a:bodyPr/>
          <a:lstStyle/>
          <a:p>
            <a:r>
              <a:rPr lang="en-US" dirty="0"/>
              <a:t>Once the “Stored Document” tab is selected the popup shown to the right will appear. Make sure you uncheck “Save all documents to a single PDF file”</a:t>
            </a:r>
          </a:p>
          <a:p>
            <a:r>
              <a:rPr lang="en-US" dirty="0"/>
              <a:t>Once you select “OK” these items will automatically populate in the Shared Document folder. </a:t>
            </a:r>
          </a:p>
          <a:p>
            <a:pPr lvl="1"/>
            <a:r>
              <a:rPr lang="en-US" dirty="0"/>
              <a:t>Double check they are there, it should look like the image below</a:t>
            </a:r>
          </a:p>
        </p:txBody>
      </p:sp>
      <p:pic>
        <p:nvPicPr>
          <p:cNvPr id="6" name="Content Placeholder 5">
            <a:extLst>
              <a:ext uri="{FF2B5EF4-FFF2-40B4-BE49-F238E27FC236}">
                <a16:creationId xmlns:a16="http://schemas.microsoft.com/office/drawing/2014/main" id="{5E55B1B6-513F-45EF-98C7-5DCB1F9ED324}"/>
              </a:ext>
            </a:extLst>
          </p:cNvPr>
          <p:cNvPicPr>
            <a:picLocks noGrp="1" noChangeAspect="1"/>
          </p:cNvPicPr>
          <p:nvPr>
            <p:ph sz="half" idx="2"/>
          </p:nvPr>
        </p:nvPicPr>
        <p:blipFill>
          <a:blip r:embed="rId2"/>
          <a:stretch>
            <a:fillRect/>
          </a:stretch>
        </p:blipFill>
        <p:spPr>
          <a:xfrm>
            <a:off x="6172200" y="1825625"/>
            <a:ext cx="5181600" cy="4351338"/>
          </a:xfrm>
        </p:spPr>
      </p:pic>
      <p:sp>
        <p:nvSpPr>
          <p:cNvPr id="4" name="Title 3">
            <a:extLst>
              <a:ext uri="{FF2B5EF4-FFF2-40B4-BE49-F238E27FC236}">
                <a16:creationId xmlns:a16="http://schemas.microsoft.com/office/drawing/2014/main" id="{7917FE0B-ECCB-4479-94A8-C446D2E832A2}"/>
              </a:ext>
            </a:extLst>
          </p:cNvPr>
          <p:cNvSpPr>
            <a:spLocks noGrp="1"/>
          </p:cNvSpPr>
          <p:nvPr>
            <p:ph type="title"/>
          </p:nvPr>
        </p:nvSpPr>
        <p:spPr/>
        <p:txBody>
          <a:bodyPr/>
          <a:lstStyle/>
          <a:p>
            <a:r>
              <a:rPr lang="en-US" dirty="0"/>
              <a:t>What is Required Continued</a:t>
            </a:r>
          </a:p>
        </p:txBody>
      </p:sp>
      <p:cxnSp>
        <p:nvCxnSpPr>
          <p:cNvPr id="8" name="Straight Arrow Connector 7">
            <a:extLst>
              <a:ext uri="{FF2B5EF4-FFF2-40B4-BE49-F238E27FC236}">
                <a16:creationId xmlns:a16="http://schemas.microsoft.com/office/drawing/2014/main" id="{9D259692-45AD-409F-B094-31D343BE198F}"/>
              </a:ext>
            </a:extLst>
          </p:cNvPr>
          <p:cNvCxnSpPr>
            <a:cxnSpLocks/>
          </p:cNvCxnSpPr>
          <p:nvPr/>
        </p:nvCxnSpPr>
        <p:spPr>
          <a:xfrm>
            <a:off x="5587068" y="2525086"/>
            <a:ext cx="2063692" cy="251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516DAE29-4FCB-4526-A371-1BDAC7BD560C}"/>
              </a:ext>
            </a:extLst>
          </p:cNvPr>
          <p:cNvPicPr>
            <a:picLocks noChangeAspect="1"/>
          </p:cNvPicPr>
          <p:nvPr/>
        </p:nvPicPr>
        <p:blipFill>
          <a:blip r:embed="rId3"/>
          <a:stretch>
            <a:fillRect/>
          </a:stretch>
        </p:blipFill>
        <p:spPr>
          <a:xfrm>
            <a:off x="838200" y="4559213"/>
            <a:ext cx="5181600" cy="1933661"/>
          </a:xfrm>
          <a:prstGeom prst="rect">
            <a:avLst/>
          </a:prstGeom>
        </p:spPr>
      </p:pic>
    </p:spTree>
    <p:extLst>
      <p:ext uri="{BB962C8B-B14F-4D97-AF65-F5344CB8AC3E}">
        <p14:creationId xmlns:p14="http://schemas.microsoft.com/office/powerpoint/2010/main" val="2398140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A48D3EC-E891-42AA-8D77-5AE5A3F8A615}"/>
              </a:ext>
            </a:extLst>
          </p:cNvPr>
          <p:cNvSpPr>
            <a:spLocks noGrp="1"/>
          </p:cNvSpPr>
          <p:nvPr>
            <p:ph sz="half" idx="1"/>
          </p:nvPr>
        </p:nvSpPr>
        <p:spPr/>
        <p:txBody>
          <a:bodyPr>
            <a:normAutofit/>
          </a:bodyPr>
          <a:lstStyle/>
          <a:p>
            <a:r>
              <a:rPr lang="en-US" sz="2000" dirty="0"/>
              <a:t>Once the verbal consent forms or </a:t>
            </a:r>
            <a:r>
              <a:rPr lang="en-US" sz="2000" dirty="0" err="1"/>
              <a:t>Floify</a:t>
            </a:r>
            <a:r>
              <a:rPr lang="en-US" sz="2000" dirty="0"/>
              <a:t> forms are uploaded into </a:t>
            </a:r>
            <a:r>
              <a:rPr lang="en-US" sz="2000" dirty="0" err="1"/>
              <a:t>BytePro</a:t>
            </a:r>
            <a:r>
              <a:rPr lang="en-US" sz="2000" dirty="0"/>
              <a:t> the Loan Officer will update the application date on the Home screen in the Critical Dates Section</a:t>
            </a:r>
          </a:p>
          <a:p>
            <a:r>
              <a:rPr lang="en-US" sz="2000" dirty="0"/>
              <a:t>In the Status tab the loan officer will then select the “Incomplete Retail Submission” box to create a task for Disclosures to review and do the checks and balance to send out the initial loan disclosures to borrower </a:t>
            </a:r>
          </a:p>
        </p:txBody>
      </p:sp>
      <p:sp>
        <p:nvSpPr>
          <p:cNvPr id="7" name="Title 6">
            <a:extLst>
              <a:ext uri="{FF2B5EF4-FFF2-40B4-BE49-F238E27FC236}">
                <a16:creationId xmlns:a16="http://schemas.microsoft.com/office/drawing/2014/main" id="{D2CEF101-A3BD-43A9-8C91-003B1E797859}"/>
              </a:ext>
            </a:extLst>
          </p:cNvPr>
          <p:cNvSpPr>
            <a:spLocks noGrp="1"/>
          </p:cNvSpPr>
          <p:nvPr>
            <p:ph type="title"/>
          </p:nvPr>
        </p:nvSpPr>
        <p:spPr/>
        <p:txBody>
          <a:bodyPr/>
          <a:lstStyle/>
          <a:p>
            <a:r>
              <a:rPr lang="en-US" dirty="0"/>
              <a:t>Final Steps for Loan Officer</a:t>
            </a:r>
          </a:p>
        </p:txBody>
      </p:sp>
      <p:pic>
        <p:nvPicPr>
          <p:cNvPr id="15" name="Content Placeholder 14">
            <a:extLst>
              <a:ext uri="{FF2B5EF4-FFF2-40B4-BE49-F238E27FC236}">
                <a16:creationId xmlns:a16="http://schemas.microsoft.com/office/drawing/2014/main" id="{01FADF5B-2018-400B-8871-463B4ACDA12B}"/>
              </a:ext>
            </a:extLst>
          </p:cNvPr>
          <p:cNvPicPr>
            <a:picLocks noGrp="1" noChangeAspect="1"/>
          </p:cNvPicPr>
          <p:nvPr>
            <p:ph sz="half" idx="2"/>
          </p:nvPr>
        </p:nvPicPr>
        <p:blipFill>
          <a:blip r:embed="rId2"/>
          <a:stretch>
            <a:fillRect/>
          </a:stretch>
        </p:blipFill>
        <p:spPr>
          <a:xfrm>
            <a:off x="8781214" y="1639012"/>
            <a:ext cx="2220995" cy="4351338"/>
          </a:xfrm>
        </p:spPr>
      </p:pic>
      <p:pic>
        <p:nvPicPr>
          <p:cNvPr id="17" name="Picture 16">
            <a:extLst>
              <a:ext uri="{FF2B5EF4-FFF2-40B4-BE49-F238E27FC236}">
                <a16:creationId xmlns:a16="http://schemas.microsoft.com/office/drawing/2014/main" id="{881B8A46-5FBC-4A00-B4B0-E947A9B41954}"/>
              </a:ext>
            </a:extLst>
          </p:cNvPr>
          <p:cNvPicPr>
            <a:picLocks noChangeAspect="1"/>
          </p:cNvPicPr>
          <p:nvPr/>
        </p:nvPicPr>
        <p:blipFill>
          <a:blip r:embed="rId3"/>
          <a:stretch>
            <a:fillRect/>
          </a:stretch>
        </p:blipFill>
        <p:spPr>
          <a:xfrm>
            <a:off x="6004776" y="1639012"/>
            <a:ext cx="2771775" cy="1924050"/>
          </a:xfrm>
          <a:prstGeom prst="rect">
            <a:avLst/>
          </a:prstGeom>
        </p:spPr>
      </p:pic>
      <p:cxnSp>
        <p:nvCxnSpPr>
          <p:cNvPr id="21" name="Straight Arrow Connector 20">
            <a:extLst>
              <a:ext uri="{FF2B5EF4-FFF2-40B4-BE49-F238E27FC236}">
                <a16:creationId xmlns:a16="http://schemas.microsoft.com/office/drawing/2014/main" id="{5DD4B393-1F48-4E43-9EE3-54441005E377}"/>
              </a:ext>
            </a:extLst>
          </p:cNvPr>
          <p:cNvCxnSpPr/>
          <p:nvPr/>
        </p:nvCxnSpPr>
        <p:spPr>
          <a:xfrm flipV="1">
            <a:off x="5612235" y="2189527"/>
            <a:ext cx="3164316" cy="1744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C1D77436-B9AD-487B-8BCF-C97FDB61CCDA}"/>
              </a:ext>
            </a:extLst>
          </p:cNvPr>
          <p:cNvCxnSpPr/>
          <p:nvPr/>
        </p:nvCxnSpPr>
        <p:spPr>
          <a:xfrm flipV="1">
            <a:off x="5679347" y="1971413"/>
            <a:ext cx="325429" cy="58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524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73730BE-9274-4450-B3AE-27F97FF0CDB2}"/>
              </a:ext>
            </a:extLst>
          </p:cNvPr>
          <p:cNvSpPr>
            <a:spLocks noGrp="1"/>
          </p:cNvSpPr>
          <p:nvPr>
            <p:ph idx="1"/>
          </p:nvPr>
        </p:nvSpPr>
        <p:spPr/>
        <p:txBody>
          <a:bodyPr>
            <a:normAutofit/>
          </a:bodyPr>
          <a:lstStyle/>
          <a:p>
            <a:r>
              <a:rPr lang="en-US" sz="1400" dirty="0"/>
              <a:t>Disclosures will get a notification that the file is ready to be disclosed. They will do their due diligence and make sure the Loan Officers NMLS number is updated.</a:t>
            </a:r>
          </a:p>
          <a:p>
            <a:r>
              <a:rPr lang="en-US" sz="1400" dirty="0"/>
              <a:t>LO’s will create a DV file and upload the Retail Loan Synopsis </a:t>
            </a:r>
          </a:p>
          <a:p>
            <a:r>
              <a:rPr lang="en-US" sz="1400" dirty="0"/>
              <a:t>Unless stated otherwise Disclosures team will disclose at:</a:t>
            </a:r>
          </a:p>
          <a:p>
            <a:pPr lvl="1"/>
            <a:r>
              <a:rPr lang="en-US" sz="1400" dirty="0"/>
              <a:t>1.5 points for owner occupied</a:t>
            </a:r>
          </a:p>
          <a:p>
            <a:pPr lvl="1"/>
            <a:r>
              <a:rPr lang="en-US" sz="1400" dirty="0"/>
              <a:t>2 points for investment properties</a:t>
            </a:r>
          </a:p>
          <a:p>
            <a:r>
              <a:rPr lang="en-US" sz="1400" dirty="0"/>
              <a:t>If there is an exception being made, or anything is changing with the cost of the loan, these need to </a:t>
            </a:r>
            <a:r>
              <a:rPr lang="en-US" sz="1400"/>
              <a:t>be noted </a:t>
            </a:r>
            <a:r>
              <a:rPr lang="en-US" sz="1400" dirty="0"/>
              <a:t>in the con log, examples:</a:t>
            </a:r>
          </a:p>
          <a:p>
            <a:pPr lvl="1"/>
            <a:r>
              <a:rPr lang="en-US" sz="1400" dirty="0"/>
              <a:t>Buying out Prepaids</a:t>
            </a:r>
          </a:p>
          <a:p>
            <a:pPr lvl="1"/>
            <a:r>
              <a:rPr lang="en-US" sz="1400" dirty="0"/>
              <a:t>Buying down the rate or lender credit</a:t>
            </a:r>
          </a:p>
          <a:p>
            <a:pPr lvl="1"/>
            <a:r>
              <a:rPr lang="en-US" sz="1400" dirty="0"/>
              <a:t>Etc.</a:t>
            </a:r>
          </a:p>
          <a:p>
            <a:r>
              <a:rPr lang="en-US" sz="1400" dirty="0"/>
              <a:t>Disclosures will then email the borrower and CC the loan officer</a:t>
            </a:r>
          </a:p>
          <a:p>
            <a:r>
              <a:rPr lang="en-US" sz="1400" dirty="0"/>
              <a:t>Once the signed Disclosures are back with the ITP the file will be ready for submission and sent to Beth to assign a Processor</a:t>
            </a:r>
          </a:p>
        </p:txBody>
      </p:sp>
      <p:sp>
        <p:nvSpPr>
          <p:cNvPr id="5" name="Title 4">
            <a:extLst>
              <a:ext uri="{FF2B5EF4-FFF2-40B4-BE49-F238E27FC236}">
                <a16:creationId xmlns:a16="http://schemas.microsoft.com/office/drawing/2014/main" id="{C445F855-6542-4776-B000-4180B2CAE5CA}"/>
              </a:ext>
            </a:extLst>
          </p:cNvPr>
          <p:cNvSpPr>
            <a:spLocks noGrp="1"/>
          </p:cNvSpPr>
          <p:nvPr>
            <p:ph type="title"/>
          </p:nvPr>
        </p:nvSpPr>
        <p:spPr/>
        <p:txBody>
          <a:bodyPr/>
          <a:lstStyle/>
          <a:p>
            <a:r>
              <a:rPr lang="en-US" dirty="0"/>
              <a:t>Final Steps	</a:t>
            </a:r>
          </a:p>
        </p:txBody>
      </p:sp>
    </p:spTree>
    <p:extLst>
      <p:ext uri="{BB962C8B-B14F-4D97-AF65-F5344CB8AC3E}">
        <p14:creationId xmlns:p14="http://schemas.microsoft.com/office/powerpoint/2010/main" val="1188588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713</TotalTime>
  <Words>601</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Office Theme</vt:lpstr>
      <vt:lpstr>New Disclosures Process</vt:lpstr>
      <vt:lpstr>New Disclosure Process   </vt:lpstr>
      <vt:lpstr>What is Required  </vt:lpstr>
      <vt:lpstr>What is Required Continued </vt:lpstr>
      <vt:lpstr>What is Required Continued  </vt:lpstr>
      <vt:lpstr>What is Required Continued</vt:lpstr>
      <vt:lpstr>Final Steps for Loan Officer</vt:lpstr>
      <vt:lpstr>Final Steps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Hitz Mistry</dc:creator>
  <cp:lastModifiedBy>Anthony Miller</cp:lastModifiedBy>
  <cp:revision>21</cp:revision>
  <dcterms:created xsi:type="dcterms:W3CDTF">2020-10-19T16:13:54Z</dcterms:created>
  <dcterms:modified xsi:type="dcterms:W3CDTF">2022-06-10T22:46:51Z</dcterms:modified>
</cp:coreProperties>
</file>