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sldIdLst>
    <p:sldId id="256" r:id="rId2"/>
    <p:sldId id="264" r:id="rId3"/>
    <p:sldId id="257" r:id="rId4"/>
    <p:sldId id="258" r:id="rId5"/>
    <p:sldId id="259" r:id="rId6"/>
    <p:sldId id="260" r:id="rId7"/>
    <p:sldId id="261" r:id="rId8"/>
    <p:sldId id="265" r:id="rId9"/>
    <p:sldId id="266" r:id="rId10"/>
    <p:sldId id="262" r:id="rId11"/>
    <p:sldId id="263" r:id="rId12"/>
    <p:sldId id="267" r:id="rId13"/>
    <p:sldId id="269" r:id="rId14"/>
    <p:sldId id="270" r:id="rId15"/>
    <p:sldId id="271" r:id="rId16"/>
    <p:sldId id="272" r:id="rId17"/>
    <p:sldId id="273" r:id="rId18"/>
    <p:sldId id="274" r:id="rId19"/>
    <p:sldId id="275" r:id="rId20"/>
    <p:sldId id="276" r:id="rId21"/>
    <p:sldId id="277" r:id="rId22"/>
    <p:sldId id="278" r:id="rId23"/>
    <p:sldId id="294" r:id="rId24"/>
    <p:sldId id="268" r:id="rId25"/>
    <p:sldId id="279" r:id="rId26"/>
    <p:sldId id="280" r:id="rId27"/>
    <p:sldId id="291" r:id="rId28"/>
    <p:sldId id="295" r:id="rId29"/>
    <p:sldId id="281" r:id="rId30"/>
    <p:sldId id="282" r:id="rId31"/>
    <p:sldId id="283" r:id="rId32"/>
    <p:sldId id="284" r:id="rId33"/>
    <p:sldId id="285" r:id="rId34"/>
    <p:sldId id="286" r:id="rId35"/>
    <p:sldId id="287" r:id="rId36"/>
    <p:sldId id="288" r:id="rId37"/>
    <p:sldId id="289" r:id="rId38"/>
    <p:sldId id="290" r:id="rId39"/>
    <p:sldId id="292" r:id="rId40"/>
    <p:sldId id="293" r:id="rId41"/>
    <p:sldId id="296" r:id="rId42"/>
    <p:sldId id="305" r:id="rId43"/>
    <p:sldId id="306" r:id="rId44"/>
    <p:sldId id="297" r:id="rId45"/>
    <p:sldId id="298" r:id="rId46"/>
    <p:sldId id="299" r:id="rId47"/>
    <p:sldId id="300" r:id="rId48"/>
    <p:sldId id="301" r:id="rId49"/>
    <p:sldId id="302" r:id="rId50"/>
    <p:sldId id="303" r:id="rId51"/>
    <p:sldId id="304" r:id="rId5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under08" initials="F" lastIdx="2" clrIdx="0">
    <p:extLst>
      <p:ext uri="{19B8F6BF-5375-455C-9EA6-DF929625EA0E}">
        <p15:presenceInfo xmlns:p15="http://schemas.microsoft.com/office/powerpoint/2012/main" userId="Funder08"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2-28T11:38:28.257" idx="1">
    <p:pos x="10" y="10"/>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3-06T13:51:08.708" idx="2">
    <p:pos x="10" y="10"/>
    <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5DD9DDFF-E493-4D9E-A769-426227BB209F}" type="datetimeFigureOut">
              <a:rPr lang="en-US" smtClean="0"/>
              <a:t>12/5/2018</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5EB6199D-3E87-45D8-8906-259C696184CC}"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6696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D9DDFF-E493-4D9E-A769-426227BB209F}"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B6199D-3E87-45D8-8906-259C696184CC}" type="slidenum">
              <a:rPr lang="en-US" smtClean="0"/>
              <a:t>‹#›</a:t>
            </a:fld>
            <a:endParaRPr lang="en-US"/>
          </a:p>
        </p:txBody>
      </p:sp>
    </p:spTree>
    <p:extLst>
      <p:ext uri="{BB962C8B-B14F-4D97-AF65-F5344CB8AC3E}">
        <p14:creationId xmlns:p14="http://schemas.microsoft.com/office/powerpoint/2010/main" val="3220360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D9DDFF-E493-4D9E-A769-426227BB209F}"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B6199D-3E87-45D8-8906-259C696184CC}" type="slidenum">
              <a:rPr lang="en-US" smtClean="0"/>
              <a:t>‹#›</a:t>
            </a:fld>
            <a:endParaRPr lang="en-US"/>
          </a:p>
        </p:txBody>
      </p:sp>
    </p:spTree>
    <p:extLst>
      <p:ext uri="{BB962C8B-B14F-4D97-AF65-F5344CB8AC3E}">
        <p14:creationId xmlns:p14="http://schemas.microsoft.com/office/powerpoint/2010/main" val="1079558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D9DDFF-E493-4D9E-A769-426227BB209F}"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B6199D-3E87-45D8-8906-259C696184CC}" type="slidenum">
              <a:rPr lang="en-US" smtClean="0"/>
              <a:t>‹#›</a:t>
            </a:fld>
            <a:endParaRPr lang="en-US"/>
          </a:p>
        </p:txBody>
      </p:sp>
    </p:spTree>
    <p:extLst>
      <p:ext uri="{BB962C8B-B14F-4D97-AF65-F5344CB8AC3E}">
        <p14:creationId xmlns:p14="http://schemas.microsoft.com/office/powerpoint/2010/main" val="453714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D9DDFF-E493-4D9E-A769-426227BB209F}"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B6199D-3E87-45D8-8906-259C696184CC}"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3153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D9DDFF-E493-4D9E-A769-426227BB209F}"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B6199D-3E87-45D8-8906-259C696184CC}" type="slidenum">
              <a:rPr lang="en-US" smtClean="0"/>
              <a:t>‹#›</a:t>
            </a:fld>
            <a:endParaRPr lang="en-US"/>
          </a:p>
        </p:txBody>
      </p:sp>
    </p:spTree>
    <p:extLst>
      <p:ext uri="{BB962C8B-B14F-4D97-AF65-F5344CB8AC3E}">
        <p14:creationId xmlns:p14="http://schemas.microsoft.com/office/powerpoint/2010/main" val="394386904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D9DDFF-E493-4D9E-A769-426227BB209F}" type="datetimeFigureOut">
              <a:rPr lang="en-US" smtClean="0"/>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B6199D-3E87-45D8-8906-259C696184CC}" type="slidenum">
              <a:rPr lang="en-US" smtClean="0"/>
              <a:t>‹#›</a:t>
            </a:fld>
            <a:endParaRPr lang="en-US"/>
          </a:p>
        </p:txBody>
      </p:sp>
    </p:spTree>
    <p:extLst>
      <p:ext uri="{BB962C8B-B14F-4D97-AF65-F5344CB8AC3E}">
        <p14:creationId xmlns:p14="http://schemas.microsoft.com/office/powerpoint/2010/main" val="300091812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D9DDFF-E493-4D9E-A769-426227BB209F}" type="datetimeFigureOut">
              <a:rPr lang="en-US" smtClean="0"/>
              <a:t>12/5/2018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B6199D-3E87-45D8-8906-259C696184CC}" type="slidenum">
              <a:rPr lang="en-US" smtClean="0"/>
              <a:t>‹#›</a:t>
            </a:fld>
            <a:endParaRPr lang="en-US"/>
          </a:p>
        </p:txBody>
      </p:sp>
    </p:spTree>
    <p:extLst>
      <p:ext uri="{BB962C8B-B14F-4D97-AF65-F5344CB8AC3E}">
        <p14:creationId xmlns:p14="http://schemas.microsoft.com/office/powerpoint/2010/main" val="980242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D9DDFF-E493-4D9E-A769-426227BB209F}" type="datetimeFigureOut">
              <a:rPr lang="en-US" smtClean="0"/>
              <a:t>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B6199D-3E87-45D8-8906-259C696184CC}" type="slidenum">
              <a:rPr lang="en-US" smtClean="0"/>
              <a:t>‹#›</a:t>
            </a:fld>
            <a:endParaRPr lang="en-US"/>
          </a:p>
        </p:txBody>
      </p:sp>
    </p:spTree>
    <p:extLst>
      <p:ext uri="{BB962C8B-B14F-4D97-AF65-F5344CB8AC3E}">
        <p14:creationId xmlns:p14="http://schemas.microsoft.com/office/powerpoint/2010/main" val="201433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D9DDFF-E493-4D9E-A769-426227BB209F}"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B6199D-3E87-45D8-8906-259C696184CC}" type="slidenum">
              <a:rPr lang="en-US" smtClean="0"/>
              <a:t>‹#›</a:t>
            </a:fld>
            <a:endParaRPr lang="en-US"/>
          </a:p>
        </p:txBody>
      </p:sp>
    </p:spTree>
    <p:extLst>
      <p:ext uri="{BB962C8B-B14F-4D97-AF65-F5344CB8AC3E}">
        <p14:creationId xmlns:p14="http://schemas.microsoft.com/office/powerpoint/2010/main" val="346740533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D9DDFF-E493-4D9E-A769-426227BB209F}"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B6199D-3E87-45D8-8906-259C696184CC}" type="slidenum">
              <a:rPr lang="en-US" smtClean="0"/>
              <a:t>‹#›</a:t>
            </a:fld>
            <a:endParaRPr lang="en-US"/>
          </a:p>
        </p:txBody>
      </p:sp>
    </p:spTree>
    <p:extLst>
      <p:ext uri="{BB962C8B-B14F-4D97-AF65-F5344CB8AC3E}">
        <p14:creationId xmlns:p14="http://schemas.microsoft.com/office/powerpoint/2010/main" val="3652819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5DD9DDFF-E493-4D9E-A769-426227BB209F}" type="datetimeFigureOut">
              <a:rPr lang="en-US" smtClean="0"/>
              <a:t>12/5/2018</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5EB6199D-3E87-45D8-8906-259C696184CC}" type="slidenum">
              <a:rPr lang="en-US" smtClean="0"/>
              <a:t>‹#›</a:t>
            </a:fld>
            <a:endParaRPr lang="en-US"/>
          </a:p>
        </p:txBody>
      </p:sp>
    </p:spTree>
    <p:extLst>
      <p:ext uri="{BB962C8B-B14F-4D97-AF65-F5344CB8AC3E}">
        <p14:creationId xmlns:p14="http://schemas.microsoft.com/office/powerpoint/2010/main" val="4267935822"/>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8.xm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Funding Assistant	</a:t>
            </a:r>
          </a:p>
        </p:txBody>
      </p:sp>
      <p:sp>
        <p:nvSpPr>
          <p:cNvPr id="3" name="Subtitle 2"/>
          <p:cNvSpPr>
            <a:spLocks noGrp="1"/>
          </p:cNvSpPr>
          <p:nvPr>
            <p:ph type="subTitle" idx="1"/>
          </p:nvPr>
        </p:nvSpPr>
        <p:spPr/>
        <p:txBody>
          <a:bodyPr/>
          <a:lstStyle/>
          <a:p>
            <a:r>
              <a:rPr lang="en-US" dirty="0"/>
              <a:t>Job Duties &amp; Step by Step Guide</a:t>
            </a:r>
          </a:p>
        </p:txBody>
      </p:sp>
    </p:spTree>
    <p:extLst>
      <p:ext uri="{BB962C8B-B14F-4D97-AF65-F5344CB8AC3E}">
        <p14:creationId xmlns:p14="http://schemas.microsoft.com/office/powerpoint/2010/main" val="333593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4145692" cy="1737360"/>
          </a:xfrm>
        </p:spPr>
        <p:txBody>
          <a:bodyPr/>
          <a:lstStyle/>
          <a:p>
            <a:r>
              <a:rPr lang="en-US" dirty="0"/>
              <a:t>Shipping/Boarding	</a:t>
            </a:r>
          </a:p>
        </p:txBody>
      </p:sp>
      <p:sp>
        <p:nvSpPr>
          <p:cNvPr id="4" name="Text Placeholder 3"/>
          <p:cNvSpPr>
            <a:spLocks noGrp="1"/>
          </p:cNvSpPr>
          <p:nvPr>
            <p:ph type="body" sz="half" idx="2"/>
          </p:nvPr>
        </p:nvSpPr>
        <p:spPr/>
        <p:txBody>
          <a:bodyPr/>
          <a:lstStyle/>
          <a:p>
            <a:pPr marL="285750" indent="-285750">
              <a:buFont typeface="Arial" panose="020B0604020202020204" pitchFamily="34" charset="0"/>
              <a:buChar char="•"/>
            </a:pPr>
            <a:r>
              <a:rPr lang="en-US" dirty="0"/>
              <a:t>In Byte</a:t>
            </a:r>
          </a:p>
          <a:p>
            <a:pPr marL="285750" indent="-285750">
              <a:buFont typeface="Arial" panose="020B0604020202020204" pitchFamily="34" charset="0"/>
              <a:buChar char="•"/>
            </a:pPr>
            <a:r>
              <a:rPr lang="en-US" dirty="0"/>
              <a:t>Go to General and Conversation Log</a:t>
            </a:r>
          </a:p>
          <a:p>
            <a:pPr marL="285750" indent="-285750">
              <a:buFont typeface="Arial" panose="020B0604020202020204" pitchFamily="34" charset="0"/>
              <a:buChar char="•"/>
            </a:pPr>
            <a:r>
              <a:rPr lang="en-US" dirty="0"/>
              <a:t>Add Conversation </a:t>
            </a:r>
          </a:p>
          <a:p>
            <a:pPr marL="285750" indent="-285750">
              <a:buFont typeface="Arial" panose="020B0604020202020204" pitchFamily="34" charset="0"/>
              <a:buChar char="•"/>
            </a:pPr>
            <a:r>
              <a:rPr lang="en-US" dirty="0"/>
              <a:t>“Status Closed. HMDA Complete. Moved to shipping and Boarding.”</a:t>
            </a:r>
          </a:p>
          <a:p>
            <a:pPr marL="285750" indent="-285750">
              <a:buFont typeface="Arial" panose="020B0604020202020204" pitchFamily="34" charset="0"/>
              <a:buChar char="•"/>
            </a:pPr>
            <a:r>
              <a:rPr lang="en-US" dirty="0"/>
              <a:t>If the Post Funding Cd has been balanced </a:t>
            </a:r>
          </a:p>
          <a:p>
            <a:pPr marL="285750" indent="-285750">
              <a:buFont typeface="Arial" panose="020B0604020202020204" pitchFamily="34" charset="0"/>
              <a:buChar char="•"/>
            </a:pPr>
            <a:r>
              <a:rPr lang="en-US" dirty="0"/>
              <a:t>Clear the task</a:t>
            </a:r>
          </a:p>
        </p:txBody>
      </p:sp>
      <p:pic>
        <p:nvPicPr>
          <p:cNvPr id="7" name="Picture Placeholder 6"/>
          <p:cNvPicPr>
            <a:picLocks noGrp="1" noChangeAspect="1"/>
          </p:cNvPicPr>
          <p:nvPr>
            <p:ph type="pic" idx="1"/>
          </p:nvPr>
        </p:nvPicPr>
        <p:blipFill rotWithShape="1">
          <a:blip r:embed="rId2"/>
          <a:srcRect l="-12831" t="-5285" r="-3290" b="-5115"/>
          <a:stretch/>
        </p:blipFill>
        <p:spPr>
          <a:xfrm>
            <a:off x="4497858" y="939937"/>
            <a:ext cx="7381103" cy="4800600"/>
          </a:xfrm>
          <a:prstGeom prst="rect">
            <a:avLst/>
          </a:prstGeom>
        </p:spPr>
      </p:pic>
    </p:spTree>
    <p:extLst>
      <p:ext uri="{BB962C8B-B14F-4D97-AF65-F5344CB8AC3E}">
        <p14:creationId xmlns:p14="http://schemas.microsoft.com/office/powerpoint/2010/main" val="1287645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Fund CD</a:t>
            </a:r>
          </a:p>
        </p:txBody>
      </p:sp>
      <p:pic>
        <p:nvPicPr>
          <p:cNvPr id="5" name="Picture Placeholder 4"/>
          <p:cNvPicPr>
            <a:picLocks noGrp="1" noChangeAspect="1"/>
          </p:cNvPicPr>
          <p:nvPr>
            <p:ph type="pic" idx="1"/>
          </p:nvPr>
        </p:nvPicPr>
        <p:blipFill>
          <a:blip r:embed="rId2"/>
          <a:srcRect t="6374" b="6374"/>
          <a:stretch>
            <a:fillRect/>
          </a:stretch>
        </p:blipFill>
        <p:spPr>
          <a:xfrm>
            <a:off x="6533594" y="1275793"/>
            <a:ext cx="2528028" cy="1989827"/>
          </a:xfrm>
          <a:prstGeom prst="rect">
            <a:avLst/>
          </a:prstGeom>
        </p:spPr>
      </p:pic>
      <p:sp>
        <p:nvSpPr>
          <p:cNvPr id="4" name="Text Placeholder 3"/>
          <p:cNvSpPr>
            <a:spLocks noGrp="1"/>
          </p:cNvSpPr>
          <p:nvPr>
            <p:ph type="body" sz="half" idx="2"/>
          </p:nvPr>
        </p:nvSpPr>
        <p:spPr/>
        <p:txBody>
          <a:bodyPr/>
          <a:lstStyle/>
          <a:p>
            <a:r>
              <a:rPr lang="en-US" dirty="0"/>
              <a:t>After a loan has funded, a Post CD is required to be sent to the borrower.  </a:t>
            </a:r>
          </a:p>
          <a:p>
            <a:r>
              <a:rPr lang="en-US" dirty="0"/>
              <a:t>Pull up the loan in Byte</a:t>
            </a:r>
          </a:p>
          <a:p>
            <a:r>
              <a:rPr lang="en-US" dirty="0"/>
              <a:t>Select the Borrowers email address by selecting the envelope </a:t>
            </a:r>
          </a:p>
          <a:p>
            <a:r>
              <a:rPr lang="en-US" dirty="0"/>
              <a:t>This will immediately bring up outlook and an email.  However, make sure you select from: </a:t>
            </a:r>
            <a:r>
              <a:rPr lang="en-US" dirty="0">
                <a:solidFill>
                  <a:srgbClr val="FF0000"/>
                </a:solidFill>
              </a:rPr>
              <a:t>FINALCD@CITADELSERVICING.COM</a:t>
            </a:r>
          </a:p>
          <a:p>
            <a:endParaRPr lang="en-US" dirty="0"/>
          </a:p>
        </p:txBody>
      </p:sp>
      <p:sp>
        <p:nvSpPr>
          <p:cNvPr id="6" name="Right Arrow 5"/>
          <p:cNvSpPr/>
          <p:nvPr/>
        </p:nvSpPr>
        <p:spPr>
          <a:xfrm>
            <a:off x="7550473" y="2570206"/>
            <a:ext cx="494270" cy="1894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6533594" y="3689032"/>
            <a:ext cx="3248025" cy="1171575"/>
          </a:xfrm>
          <a:prstGeom prst="rect">
            <a:avLst/>
          </a:prstGeom>
        </p:spPr>
      </p:pic>
      <p:sp>
        <p:nvSpPr>
          <p:cNvPr id="8" name="Right Arrow 7"/>
          <p:cNvSpPr/>
          <p:nvPr/>
        </p:nvSpPr>
        <p:spPr>
          <a:xfrm>
            <a:off x="6820930" y="4333103"/>
            <a:ext cx="906162" cy="2718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0331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Fund CD	</a:t>
            </a:r>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normAutofit fontScale="92500" lnSpcReduction="20000"/>
          </a:bodyPr>
          <a:lstStyle/>
          <a:p>
            <a:r>
              <a:rPr lang="en-US" dirty="0"/>
              <a:t>Subject: Customer Last Name; Loan Number; Post Fund CD</a:t>
            </a:r>
          </a:p>
          <a:p>
            <a:r>
              <a:rPr lang="en-US" dirty="0"/>
              <a:t>Body: (it is helpful to have this as a Signature line) 	</a:t>
            </a:r>
          </a:p>
          <a:p>
            <a:r>
              <a:rPr lang="en-US" dirty="0"/>
              <a:t>Update the information notated.</a:t>
            </a:r>
          </a:p>
          <a:p>
            <a:r>
              <a:rPr lang="en-US" dirty="0"/>
              <a:t>If two borrowers, make sure you note who the SSN of the Primary is.  Example: In the body of the email you will have Password is the last 4 of your SSN (Robert). </a:t>
            </a:r>
          </a:p>
          <a:p>
            <a:r>
              <a:rPr lang="en-US" dirty="0"/>
              <a:t>If the borrower is a foreign national say: Password if the year of your birth.  </a:t>
            </a:r>
          </a:p>
        </p:txBody>
      </p:sp>
      <p:pic>
        <p:nvPicPr>
          <p:cNvPr id="5" name="Picture 4"/>
          <p:cNvPicPr>
            <a:picLocks noChangeAspect="1"/>
          </p:cNvPicPr>
          <p:nvPr/>
        </p:nvPicPr>
        <p:blipFill>
          <a:blip r:embed="rId2"/>
          <a:stretch>
            <a:fillRect/>
          </a:stretch>
        </p:blipFill>
        <p:spPr>
          <a:xfrm>
            <a:off x="5486400" y="923883"/>
            <a:ext cx="5859385" cy="5092528"/>
          </a:xfrm>
          <a:prstGeom prst="rect">
            <a:avLst/>
          </a:prstGeom>
        </p:spPr>
      </p:pic>
      <p:sp>
        <p:nvSpPr>
          <p:cNvPr id="6" name="Rectangle 5"/>
          <p:cNvSpPr/>
          <p:nvPr/>
        </p:nvSpPr>
        <p:spPr>
          <a:xfrm>
            <a:off x="8083831" y="2545492"/>
            <a:ext cx="757881" cy="2059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486400" y="2751438"/>
            <a:ext cx="1351005" cy="3871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7971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Fund CD</a:t>
            </a:r>
          </a:p>
        </p:txBody>
      </p:sp>
      <p:sp>
        <p:nvSpPr>
          <p:cNvPr id="3" name="Picture Placeholder 2"/>
          <p:cNvSpPr>
            <a:spLocks noGrp="1"/>
          </p:cNvSpPr>
          <p:nvPr>
            <p:ph type="pic" idx="1"/>
          </p:nvPr>
        </p:nvSpPr>
        <p:spPr/>
      </p:sp>
      <p:sp>
        <p:nvSpPr>
          <p:cNvPr id="4" name="Text Placeholder 3"/>
          <p:cNvSpPr>
            <a:spLocks noGrp="1"/>
          </p:cNvSpPr>
          <p:nvPr>
            <p:ph type="body" sz="half" idx="2"/>
          </p:nvPr>
        </p:nvSpPr>
        <p:spPr>
          <a:xfrm>
            <a:off x="1143000" y="2834640"/>
            <a:ext cx="10369296" cy="2880360"/>
          </a:xfrm>
        </p:spPr>
        <p:txBody>
          <a:bodyPr>
            <a:normAutofit/>
          </a:bodyPr>
          <a:lstStyle/>
          <a:p>
            <a:r>
              <a:rPr lang="en-US" dirty="0"/>
              <a:t>In Byte, Go to Page 2 of the CD on the closing tab</a:t>
            </a:r>
          </a:p>
          <a:p>
            <a:r>
              <a:rPr lang="en-US" dirty="0"/>
              <a:t>Balance</a:t>
            </a:r>
          </a:p>
          <a:p>
            <a:r>
              <a:rPr lang="en-US" dirty="0"/>
              <a:t>Common Errors:</a:t>
            </a:r>
          </a:p>
          <a:p>
            <a:r>
              <a:rPr lang="en-US" dirty="0"/>
              <a:t>	Title company adding a APR 	title fee (they need to remove)</a:t>
            </a:r>
          </a:p>
          <a:p>
            <a:r>
              <a:rPr lang="en-US" dirty="0"/>
              <a:t>	Daily interest being off (they 	will need to fix)</a:t>
            </a:r>
          </a:p>
          <a:p>
            <a:r>
              <a:rPr lang="en-US" dirty="0"/>
              <a:t>	Missing Cure </a:t>
            </a:r>
          </a:p>
        </p:txBody>
      </p:sp>
    </p:spTree>
    <p:extLst>
      <p:ext uri="{BB962C8B-B14F-4D97-AF65-F5344CB8AC3E}">
        <p14:creationId xmlns:p14="http://schemas.microsoft.com/office/powerpoint/2010/main" val="216513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Fund CD</a:t>
            </a:r>
          </a:p>
        </p:txBody>
      </p:sp>
      <p:sp>
        <p:nvSpPr>
          <p:cNvPr id="4" name="Text Placeholder 3"/>
          <p:cNvSpPr>
            <a:spLocks noGrp="1"/>
          </p:cNvSpPr>
          <p:nvPr>
            <p:ph type="body" sz="half" idx="2"/>
          </p:nvPr>
        </p:nvSpPr>
        <p:spPr/>
        <p:txBody>
          <a:bodyPr/>
          <a:lstStyle/>
          <a:p>
            <a:r>
              <a:rPr lang="en-US" b="1" dirty="0"/>
              <a:t>Purchases</a:t>
            </a:r>
            <a:r>
              <a:rPr lang="en-US" dirty="0"/>
              <a:t>:	</a:t>
            </a:r>
          </a:p>
          <a:p>
            <a:r>
              <a:rPr lang="en-US" dirty="0"/>
              <a:t>	Borrower side should be </a:t>
            </a:r>
            <a:r>
              <a:rPr lang="en-US" dirty="0" err="1"/>
              <a:t>Zero’d</a:t>
            </a:r>
            <a:r>
              <a:rPr lang="en-US" dirty="0"/>
              <a:t> 	out.</a:t>
            </a:r>
          </a:p>
          <a:p>
            <a:r>
              <a:rPr lang="en-US" b="1" dirty="0"/>
              <a:t>Refinance :</a:t>
            </a:r>
          </a:p>
          <a:p>
            <a:r>
              <a:rPr lang="en-US" dirty="0"/>
              <a:t>	Borrowers side should match final CD or settlement statement received from the settlement agent</a:t>
            </a:r>
          </a:p>
        </p:txBody>
      </p:sp>
      <p:pic>
        <p:nvPicPr>
          <p:cNvPr id="5" name="Picture 4"/>
          <p:cNvPicPr>
            <a:picLocks noChangeAspect="1"/>
          </p:cNvPicPr>
          <p:nvPr/>
        </p:nvPicPr>
        <p:blipFill>
          <a:blip r:embed="rId2"/>
          <a:stretch>
            <a:fillRect/>
          </a:stretch>
        </p:blipFill>
        <p:spPr>
          <a:xfrm>
            <a:off x="5829171" y="4447273"/>
            <a:ext cx="4509316" cy="962025"/>
          </a:xfrm>
          <a:prstGeom prst="rect">
            <a:avLst/>
          </a:prstGeom>
        </p:spPr>
      </p:pic>
      <p:pic>
        <p:nvPicPr>
          <p:cNvPr id="8" name="Picture Placeholder 7"/>
          <p:cNvPicPr>
            <a:picLocks noGrp="1" noChangeAspect="1"/>
          </p:cNvPicPr>
          <p:nvPr>
            <p:ph type="pic" idx="1"/>
          </p:nvPr>
        </p:nvPicPr>
        <p:blipFill>
          <a:blip r:embed="rId3"/>
          <a:srcRect t="3098" b="3098"/>
          <a:stretch>
            <a:fillRect/>
          </a:stretch>
        </p:blipFill>
        <p:spPr>
          <a:xfrm>
            <a:off x="5829171" y="784035"/>
            <a:ext cx="4509316" cy="3549237"/>
          </a:xfrm>
          <a:prstGeom prst="rect">
            <a:avLst/>
          </a:prstGeom>
        </p:spPr>
      </p:pic>
      <p:cxnSp>
        <p:nvCxnSpPr>
          <p:cNvPr id="10" name="Straight Arrow Connector 9"/>
          <p:cNvCxnSpPr/>
          <p:nvPr/>
        </p:nvCxnSpPr>
        <p:spPr>
          <a:xfrm>
            <a:off x="4926227" y="3089189"/>
            <a:ext cx="2776151" cy="1095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074920" y="4447273"/>
            <a:ext cx="2034334" cy="511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725297" y="784035"/>
            <a:ext cx="2405449" cy="4845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5116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Fund CD	</a:t>
            </a:r>
          </a:p>
        </p:txBody>
      </p:sp>
      <p:sp>
        <p:nvSpPr>
          <p:cNvPr id="3" name="Picture Placeholder 2"/>
          <p:cNvSpPr>
            <a:spLocks noGrp="1"/>
          </p:cNvSpPr>
          <p:nvPr>
            <p:ph type="pic" idx="1"/>
          </p:nvPr>
        </p:nvSpPr>
        <p:spPr>
          <a:xfrm>
            <a:off x="5362383" y="963827"/>
            <a:ext cx="6099048" cy="4800600"/>
          </a:xfrm>
        </p:spPr>
      </p:sp>
      <p:sp>
        <p:nvSpPr>
          <p:cNvPr id="4" name="Text Placeholder 3"/>
          <p:cNvSpPr>
            <a:spLocks noGrp="1"/>
          </p:cNvSpPr>
          <p:nvPr>
            <p:ph type="body" sz="half" idx="2"/>
          </p:nvPr>
        </p:nvSpPr>
        <p:spPr/>
        <p:txBody>
          <a:bodyPr/>
          <a:lstStyle/>
          <a:p>
            <a:r>
              <a:rPr lang="en-US" dirty="0"/>
              <a:t>After Balancing, interface the loan by Closing/Funding</a:t>
            </a:r>
          </a:p>
          <a:p>
            <a:r>
              <a:rPr lang="en-US" dirty="0"/>
              <a:t>Doc Preparation</a:t>
            </a:r>
          </a:p>
          <a:p>
            <a:r>
              <a:rPr lang="en-US" dirty="0"/>
              <a:t>Submit	</a:t>
            </a:r>
          </a:p>
          <a:p>
            <a:r>
              <a:rPr lang="en-US" dirty="0"/>
              <a:t>Select the Just Submit, I am not disclosing</a:t>
            </a:r>
          </a:p>
          <a:p>
            <a:endParaRPr lang="en-US" dirty="0"/>
          </a:p>
        </p:txBody>
      </p:sp>
      <p:pic>
        <p:nvPicPr>
          <p:cNvPr id="5" name="Picture 4"/>
          <p:cNvPicPr>
            <a:picLocks noChangeAspect="1"/>
          </p:cNvPicPr>
          <p:nvPr/>
        </p:nvPicPr>
        <p:blipFill>
          <a:blip r:embed="rId2"/>
          <a:stretch>
            <a:fillRect/>
          </a:stretch>
        </p:blipFill>
        <p:spPr>
          <a:xfrm>
            <a:off x="5311519" y="963827"/>
            <a:ext cx="6200775" cy="2981325"/>
          </a:xfrm>
          <a:prstGeom prst="rect">
            <a:avLst/>
          </a:prstGeom>
        </p:spPr>
      </p:pic>
      <p:sp>
        <p:nvSpPr>
          <p:cNvPr id="6" name="Rectangle 5"/>
          <p:cNvSpPr/>
          <p:nvPr/>
        </p:nvSpPr>
        <p:spPr>
          <a:xfrm>
            <a:off x="5506975" y="2987245"/>
            <a:ext cx="4522573" cy="3542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8995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Fund CD	</a:t>
            </a:r>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r>
              <a:rPr lang="en-US" dirty="0"/>
              <a:t>Open the Doc Magic interface document</a:t>
            </a:r>
          </a:p>
          <a:p>
            <a:r>
              <a:rPr lang="en-US" dirty="0"/>
              <a:t>Check the Federal High Cost Test (32) and the State High Cost Test</a:t>
            </a:r>
          </a:p>
          <a:p>
            <a:r>
              <a:rPr lang="en-US" dirty="0"/>
              <a:t>Compare the doc Magic APR to the APR on Byte.</a:t>
            </a:r>
          </a:p>
        </p:txBody>
      </p:sp>
      <p:pic>
        <p:nvPicPr>
          <p:cNvPr id="5" name="Picture 4"/>
          <p:cNvPicPr>
            <a:picLocks noChangeAspect="1"/>
          </p:cNvPicPr>
          <p:nvPr/>
        </p:nvPicPr>
        <p:blipFill>
          <a:blip r:embed="rId2"/>
          <a:stretch>
            <a:fillRect/>
          </a:stretch>
        </p:blipFill>
        <p:spPr>
          <a:xfrm>
            <a:off x="5413248" y="1069847"/>
            <a:ext cx="6099048" cy="2638425"/>
          </a:xfrm>
          <a:prstGeom prst="rect">
            <a:avLst/>
          </a:prstGeom>
        </p:spPr>
      </p:pic>
    </p:spTree>
    <p:extLst>
      <p:ext uri="{BB962C8B-B14F-4D97-AF65-F5344CB8AC3E}">
        <p14:creationId xmlns:p14="http://schemas.microsoft.com/office/powerpoint/2010/main" val="3027590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Fund CD</a:t>
            </a:r>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normAutofit fontScale="85000" lnSpcReduction="10000"/>
          </a:bodyPr>
          <a:lstStyle/>
          <a:p>
            <a:r>
              <a:rPr lang="en-US" dirty="0"/>
              <a:t>Go back to any page of the CD </a:t>
            </a:r>
          </a:p>
          <a:p>
            <a:r>
              <a:rPr lang="en-US" dirty="0"/>
              <a:t>Select Print</a:t>
            </a:r>
          </a:p>
          <a:p>
            <a:r>
              <a:rPr lang="en-US" dirty="0"/>
              <a:t>Unselect the No signature page</a:t>
            </a:r>
          </a:p>
          <a:p>
            <a:r>
              <a:rPr lang="en-US" dirty="0"/>
              <a:t>Select PDF </a:t>
            </a:r>
          </a:p>
          <a:p>
            <a:r>
              <a:rPr lang="en-US" dirty="0"/>
              <a:t>Do not Protect Documents with a Password</a:t>
            </a:r>
          </a:p>
          <a:p>
            <a:r>
              <a:rPr lang="en-US" dirty="0"/>
              <a:t>Rename: Post Fund CD</a:t>
            </a:r>
          </a:p>
          <a:p>
            <a:r>
              <a:rPr lang="en-US" dirty="0"/>
              <a:t>This time you will be disclosing to the customer, Hit PRINT AND FLAG AS DISCLOSED</a:t>
            </a:r>
          </a:p>
          <a:p>
            <a:r>
              <a:rPr lang="en-US" dirty="0"/>
              <a:t> </a:t>
            </a:r>
          </a:p>
        </p:txBody>
      </p:sp>
      <p:pic>
        <p:nvPicPr>
          <p:cNvPr id="5" name="Picture 4"/>
          <p:cNvPicPr>
            <a:picLocks noChangeAspect="1"/>
          </p:cNvPicPr>
          <p:nvPr/>
        </p:nvPicPr>
        <p:blipFill>
          <a:blip r:embed="rId2"/>
          <a:stretch>
            <a:fillRect/>
          </a:stretch>
        </p:blipFill>
        <p:spPr>
          <a:xfrm>
            <a:off x="5413248" y="1069847"/>
            <a:ext cx="3981450" cy="1457325"/>
          </a:xfrm>
          <a:prstGeom prst="rect">
            <a:avLst/>
          </a:prstGeom>
        </p:spPr>
      </p:pic>
      <p:cxnSp>
        <p:nvCxnSpPr>
          <p:cNvPr id="7" name="Straight Arrow Connector 6"/>
          <p:cNvCxnSpPr/>
          <p:nvPr/>
        </p:nvCxnSpPr>
        <p:spPr>
          <a:xfrm flipV="1">
            <a:off x="4143632" y="2372497"/>
            <a:ext cx="1466336" cy="1383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a:stretch>
            <a:fillRect/>
          </a:stretch>
        </p:blipFill>
        <p:spPr>
          <a:xfrm>
            <a:off x="5488459" y="2834640"/>
            <a:ext cx="4724400" cy="2876550"/>
          </a:xfrm>
          <a:prstGeom prst="rect">
            <a:avLst/>
          </a:prstGeom>
        </p:spPr>
      </p:pic>
    </p:spTree>
    <p:extLst>
      <p:ext uri="{BB962C8B-B14F-4D97-AF65-F5344CB8AC3E}">
        <p14:creationId xmlns:p14="http://schemas.microsoft.com/office/powerpoint/2010/main" val="676779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Fund CD</a:t>
            </a:r>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r>
              <a:rPr lang="en-US" dirty="0"/>
              <a:t>After you hit okay twice, this will bring up the PDF in a folder. Drag to the file cabinet and store new document</a:t>
            </a:r>
            <a:r>
              <a:rPr lang="en-US" i="1" dirty="0"/>
              <a:t>s</a:t>
            </a:r>
            <a:r>
              <a:rPr lang="en-US" dirty="0"/>
              <a:t>. </a:t>
            </a:r>
          </a:p>
          <a:p>
            <a:r>
              <a:rPr lang="en-US" dirty="0"/>
              <a:t>Right click and select upload to Doc Velocity</a:t>
            </a:r>
          </a:p>
          <a:p>
            <a:r>
              <a:rPr lang="en-US" dirty="0"/>
              <a:t>Look up loan number</a:t>
            </a:r>
          </a:p>
          <a:p>
            <a:r>
              <a:rPr lang="en-US" dirty="0"/>
              <a:t>Post fund CD tab over and say sent to the borrower on x/x</a:t>
            </a:r>
          </a:p>
        </p:txBody>
      </p:sp>
      <p:pic>
        <p:nvPicPr>
          <p:cNvPr id="5" name="Picture 4"/>
          <p:cNvPicPr>
            <a:picLocks noChangeAspect="1"/>
          </p:cNvPicPr>
          <p:nvPr/>
        </p:nvPicPr>
        <p:blipFill>
          <a:blip r:embed="rId2"/>
          <a:stretch>
            <a:fillRect/>
          </a:stretch>
        </p:blipFill>
        <p:spPr>
          <a:xfrm>
            <a:off x="5499014" y="1210663"/>
            <a:ext cx="5778585" cy="2333625"/>
          </a:xfrm>
          <a:prstGeom prst="rect">
            <a:avLst/>
          </a:prstGeom>
        </p:spPr>
      </p:pic>
    </p:spTree>
    <p:extLst>
      <p:ext uri="{BB962C8B-B14F-4D97-AF65-F5344CB8AC3E}">
        <p14:creationId xmlns:p14="http://schemas.microsoft.com/office/powerpoint/2010/main" val="57734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Fund CD	</a:t>
            </a:r>
          </a:p>
        </p:txBody>
      </p:sp>
      <p:sp>
        <p:nvSpPr>
          <p:cNvPr id="3" name="Picture Placeholder 2"/>
          <p:cNvSpPr>
            <a:spLocks noGrp="1"/>
          </p:cNvSpPr>
          <p:nvPr>
            <p:ph type="pic" idx="1"/>
          </p:nvPr>
        </p:nvSpPr>
        <p:spPr/>
      </p:sp>
      <p:pic>
        <p:nvPicPr>
          <p:cNvPr id="5" name="Picture 4"/>
          <p:cNvPicPr>
            <a:picLocks noChangeAspect="1"/>
          </p:cNvPicPr>
          <p:nvPr/>
        </p:nvPicPr>
        <p:blipFill>
          <a:blip r:embed="rId2"/>
          <a:stretch>
            <a:fillRect/>
          </a:stretch>
        </p:blipFill>
        <p:spPr>
          <a:xfrm>
            <a:off x="5498139" y="1187896"/>
            <a:ext cx="5046294" cy="2133600"/>
          </a:xfrm>
          <a:prstGeom prst="rect">
            <a:avLst/>
          </a:prstGeom>
        </p:spPr>
      </p:pic>
      <p:sp>
        <p:nvSpPr>
          <p:cNvPr id="4" name="Text Placeholder 3"/>
          <p:cNvSpPr>
            <a:spLocks noGrp="1"/>
          </p:cNvSpPr>
          <p:nvPr>
            <p:ph type="body" sz="half" idx="2"/>
          </p:nvPr>
        </p:nvSpPr>
        <p:spPr/>
        <p:txBody>
          <a:bodyPr/>
          <a:lstStyle/>
          <a:p>
            <a:r>
              <a:rPr lang="en-US" dirty="0"/>
              <a:t>After you have named the file,</a:t>
            </a:r>
          </a:p>
          <a:p>
            <a:r>
              <a:rPr lang="en-US" dirty="0"/>
              <a:t>Double click</a:t>
            </a:r>
          </a:p>
          <a:p>
            <a:r>
              <a:rPr lang="en-US" dirty="0"/>
              <a:t>Document properties</a:t>
            </a:r>
          </a:p>
          <a:p>
            <a:r>
              <a:rPr lang="en-US" dirty="0"/>
              <a:t>Status</a:t>
            </a:r>
          </a:p>
          <a:p>
            <a:r>
              <a:rPr lang="en-US" dirty="0"/>
              <a:t>Approved </a:t>
            </a:r>
          </a:p>
          <a:p>
            <a:r>
              <a:rPr lang="en-US" dirty="0"/>
              <a:t>You will approve anything to do with a Closing disclosure.  The Post fund CDs as well as the proof of cd sent.</a:t>
            </a:r>
          </a:p>
          <a:p>
            <a:endParaRPr lang="en-US" dirty="0"/>
          </a:p>
        </p:txBody>
      </p:sp>
    </p:spTree>
    <p:extLst>
      <p:ext uri="{BB962C8B-B14F-4D97-AF65-F5344CB8AC3E}">
        <p14:creationId xmlns:p14="http://schemas.microsoft.com/office/powerpoint/2010/main" val="1445138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Job Duties</a:t>
            </a:r>
          </a:p>
        </p:txBody>
      </p:sp>
      <p:sp>
        <p:nvSpPr>
          <p:cNvPr id="3" name="Content Placeholder 2"/>
          <p:cNvSpPr>
            <a:spLocks noGrp="1"/>
          </p:cNvSpPr>
          <p:nvPr>
            <p:ph sz="half" idx="1"/>
          </p:nvPr>
        </p:nvSpPr>
        <p:spPr/>
        <p:txBody>
          <a:bodyPr/>
          <a:lstStyle/>
          <a:p>
            <a:r>
              <a:rPr lang="en-US" dirty="0"/>
              <a:t>MERS</a:t>
            </a:r>
          </a:p>
          <a:p>
            <a:r>
              <a:rPr lang="en-US" dirty="0"/>
              <a:t>Post Fund CD’s</a:t>
            </a:r>
          </a:p>
          <a:p>
            <a:r>
              <a:rPr lang="en-US" dirty="0"/>
              <a:t>Post Close CD’s</a:t>
            </a:r>
          </a:p>
          <a:p>
            <a:r>
              <a:rPr lang="en-US" dirty="0"/>
              <a:t>Shipping</a:t>
            </a:r>
          </a:p>
          <a:p>
            <a:r>
              <a:rPr lang="en-US" dirty="0"/>
              <a:t>Closing Protection Letters</a:t>
            </a:r>
          </a:p>
          <a:p>
            <a:r>
              <a:rPr lang="en-US" dirty="0"/>
              <a:t>Fraud Guard</a:t>
            </a:r>
          </a:p>
          <a:p>
            <a:r>
              <a:rPr lang="en-US" dirty="0"/>
              <a:t>Lenders Instructions</a:t>
            </a:r>
          </a:p>
          <a:p>
            <a:r>
              <a:rPr lang="en-US" dirty="0"/>
              <a:t>Verification of Employment </a:t>
            </a:r>
          </a:p>
          <a:p>
            <a:endParaRPr lang="en-US" dirty="0"/>
          </a:p>
          <a:p>
            <a:pPr lvl="1"/>
            <a:endParaRPr lang="en-US" dirty="0"/>
          </a:p>
          <a:p>
            <a:pPr lvl="1"/>
            <a:endParaRPr lang="en-US" dirty="0"/>
          </a:p>
        </p:txBody>
      </p:sp>
      <p:sp>
        <p:nvSpPr>
          <p:cNvPr id="4" name="Content Placeholder 3"/>
          <p:cNvSpPr>
            <a:spLocks noGrp="1"/>
          </p:cNvSpPr>
          <p:nvPr>
            <p:ph sz="half" idx="2"/>
          </p:nvPr>
        </p:nvSpPr>
        <p:spPr/>
        <p:txBody>
          <a:bodyPr/>
          <a:lstStyle/>
          <a:p>
            <a:r>
              <a:rPr lang="en-US" dirty="0"/>
              <a:t>Miscellaneous Items:</a:t>
            </a:r>
          </a:p>
          <a:p>
            <a:pPr lvl="1"/>
            <a:r>
              <a:rPr lang="en-US" dirty="0"/>
              <a:t>Cookie Report</a:t>
            </a:r>
          </a:p>
          <a:p>
            <a:pPr lvl="1"/>
            <a:r>
              <a:rPr lang="en-US" dirty="0"/>
              <a:t>CA per Diem Report</a:t>
            </a:r>
          </a:p>
          <a:p>
            <a:pPr lvl="1"/>
            <a:r>
              <a:rPr lang="en-US" dirty="0"/>
              <a:t>Verifying Doc Magic Report </a:t>
            </a:r>
          </a:p>
        </p:txBody>
      </p:sp>
    </p:spTree>
    <p:extLst>
      <p:ext uri="{BB962C8B-B14F-4D97-AF65-F5344CB8AC3E}">
        <p14:creationId xmlns:p14="http://schemas.microsoft.com/office/powerpoint/2010/main" val="3497445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Fund CD</a:t>
            </a:r>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normAutofit lnSpcReduction="10000"/>
          </a:bodyPr>
          <a:lstStyle/>
          <a:p>
            <a:r>
              <a:rPr lang="en-US" dirty="0"/>
              <a:t>Go back to your file Cabinet in Byte</a:t>
            </a:r>
          </a:p>
          <a:p>
            <a:r>
              <a:rPr lang="en-US" dirty="0"/>
              <a:t>Select the Post fund CD</a:t>
            </a:r>
          </a:p>
          <a:p>
            <a:r>
              <a:rPr lang="en-US" dirty="0"/>
              <a:t>Export as PDF </a:t>
            </a:r>
          </a:p>
          <a:p>
            <a:r>
              <a:rPr lang="en-US" dirty="0"/>
              <a:t>This time, you will select the protect Documents with a password</a:t>
            </a:r>
          </a:p>
          <a:p>
            <a:r>
              <a:rPr lang="en-US" dirty="0"/>
              <a:t>Password will be the last 4 of the borrowers social </a:t>
            </a:r>
          </a:p>
          <a:p>
            <a:r>
              <a:rPr lang="en-US" dirty="0"/>
              <a:t>Or the year of their birth for a foreign national.</a:t>
            </a:r>
          </a:p>
        </p:txBody>
      </p:sp>
      <p:pic>
        <p:nvPicPr>
          <p:cNvPr id="5" name="Picture 4"/>
          <p:cNvPicPr>
            <a:picLocks noChangeAspect="1"/>
          </p:cNvPicPr>
          <p:nvPr/>
        </p:nvPicPr>
        <p:blipFill>
          <a:blip r:embed="rId2"/>
          <a:stretch>
            <a:fillRect/>
          </a:stretch>
        </p:blipFill>
        <p:spPr>
          <a:xfrm>
            <a:off x="5587185" y="1097280"/>
            <a:ext cx="3606242" cy="2847975"/>
          </a:xfrm>
          <a:prstGeom prst="rect">
            <a:avLst/>
          </a:prstGeom>
        </p:spPr>
      </p:pic>
    </p:spTree>
    <p:extLst>
      <p:ext uri="{BB962C8B-B14F-4D97-AF65-F5344CB8AC3E}">
        <p14:creationId xmlns:p14="http://schemas.microsoft.com/office/powerpoint/2010/main" val="2266691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Fund CD	</a:t>
            </a:r>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normAutofit fontScale="92500" lnSpcReduction="20000"/>
          </a:bodyPr>
          <a:lstStyle/>
          <a:p>
            <a:r>
              <a:rPr lang="en-US" dirty="0"/>
              <a:t>Drag your password protect document in your already completed email.  </a:t>
            </a:r>
          </a:p>
          <a:p>
            <a:r>
              <a:rPr lang="en-US" dirty="0"/>
              <a:t>Double check to make sure it is coming from final CD email address.  </a:t>
            </a:r>
          </a:p>
          <a:p>
            <a:r>
              <a:rPr lang="en-US" dirty="0"/>
              <a:t>Select send.</a:t>
            </a:r>
          </a:p>
          <a:p>
            <a:r>
              <a:rPr lang="en-US" dirty="0"/>
              <a:t>After you send, go to the sent items and upload the email to DV naming it Proof of Cd sent.  </a:t>
            </a:r>
          </a:p>
          <a:p>
            <a:r>
              <a:rPr lang="en-US" dirty="0"/>
              <a:t>Tab over “Post Fund CD”</a:t>
            </a:r>
          </a:p>
          <a:p>
            <a:r>
              <a:rPr lang="en-US" dirty="0"/>
              <a:t>Remember to Approve this document. </a:t>
            </a:r>
          </a:p>
        </p:txBody>
      </p:sp>
      <p:pic>
        <p:nvPicPr>
          <p:cNvPr id="5" name="Picture 4"/>
          <p:cNvPicPr>
            <a:picLocks noChangeAspect="1"/>
          </p:cNvPicPr>
          <p:nvPr/>
        </p:nvPicPr>
        <p:blipFill>
          <a:blip r:embed="rId2"/>
          <a:stretch>
            <a:fillRect/>
          </a:stretch>
        </p:blipFill>
        <p:spPr>
          <a:xfrm>
            <a:off x="5413248" y="835948"/>
            <a:ext cx="6572250" cy="5268397"/>
          </a:xfrm>
          <a:prstGeom prst="rect">
            <a:avLst/>
          </a:prstGeom>
        </p:spPr>
      </p:pic>
    </p:spTree>
    <p:extLst>
      <p:ext uri="{BB962C8B-B14F-4D97-AF65-F5344CB8AC3E}">
        <p14:creationId xmlns:p14="http://schemas.microsoft.com/office/powerpoint/2010/main" val="2840072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Fund CD	</a:t>
            </a:r>
          </a:p>
        </p:txBody>
      </p:sp>
      <p:sp>
        <p:nvSpPr>
          <p:cNvPr id="3" name="Picture Placeholder 2"/>
          <p:cNvSpPr>
            <a:spLocks noGrp="1"/>
          </p:cNvSpPr>
          <p:nvPr>
            <p:ph type="pic" idx="1"/>
          </p:nvPr>
        </p:nvSpPr>
        <p:spPr/>
      </p:sp>
      <p:pic>
        <p:nvPicPr>
          <p:cNvPr id="5" name="Picture 4"/>
          <p:cNvPicPr>
            <a:picLocks noChangeAspect="1"/>
          </p:cNvPicPr>
          <p:nvPr/>
        </p:nvPicPr>
        <p:blipFill>
          <a:blip r:embed="rId2"/>
          <a:stretch>
            <a:fillRect/>
          </a:stretch>
        </p:blipFill>
        <p:spPr>
          <a:xfrm>
            <a:off x="5413248" y="1186249"/>
            <a:ext cx="5076825" cy="2581275"/>
          </a:xfrm>
          <a:prstGeom prst="rect">
            <a:avLst/>
          </a:prstGeom>
        </p:spPr>
      </p:pic>
      <p:sp>
        <p:nvSpPr>
          <p:cNvPr id="4" name="Text Placeholder 3"/>
          <p:cNvSpPr>
            <a:spLocks noGrp="1"/>
          </p:cNvSpPr>
          <p:nvPr>
            <p:ph type="body" sz="half" idx="2"/>
          </p:nvPr>
        </p:nvSpPr>
        <p:spPr/>
        <p:txBody>
          <a:bodyPr/>
          <a:lstStyle/>
          <a:p>
            <a:r>
              <a:rPr lang="en-US" dirty="0"/>
              <a:t>After you send the CD. In Byte go to</a:t>
            </a:r>
          </a:p>
          <a:p>
            <a:r>
              <a:rPr lang="en-US" dirty="0"/>
              <a:t>General</a:t>
            </a:r>
          </a:p>
          <a:p>
            <a:r>
              <a:rPr lang="en-US" dirty="0"/>
              <a:t>Then Status and select the Post Funding CD issue date:</a:t>
            </a:r>
          </a:p>
          <a:p>
            <a:r>
              <a:rPr lang="en-US" dirty="0"/>
              <a:t>Go to the conversation Log</a:t>
            </a:r>
          </a:p>
          <a:p>
            <a:r>
              <a:rPr lang="en-US" dirty="0"/>
              <a:t>	“Post funding CD has been balanced and sent to the borrower.”</a:t>
            </a:r>
          </a:p>
          <a:p>
            <a:r>
              <a:rPr lang="en-US" dirty="0"/>
              <a:t>Clear Task if needed.</a:t>
            </a:r>
          </a:p>
          <a:p>
            <a:endParaRPr lang="en-US" dirty="0"/>
          </a:p>
        </p:txBody>
      </p:sp>
      <p:cxnSp>
        <p:nvCxnSpPr>
          <p:cNvPr id="7" name="Straight Arrow Connector 6"/>
          <p:cNvCxnSpPr/>
          <p:nvPr/>
        </p:nvCxnSpPr>
        <p:spPr>
          <a:xfrm flipV="1">
            <a:off x="4234249" y="2710249"/>
            <a:ext cx="2883243" cy="1326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097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Fund CD-California </a:t>
            </a:r>
          </a:p>
        </p:txBody>
      </p:sp>
      <p:sp>
        <p:nvSpPr>
          <p:cNvPr id="3" name="Content Placeholder 2"/>
          <p:cNvSpPr>
            <a:spLocks noGrp="1"/>
          </p:cNvSpPr>
          <p:nvPr>
            <p:ph sz="half" idx="1"/>
          </p:nvPr>
        </p:nvSpPr>
        <p:spPr/>
        <p:txBody>
          <a:bodyPr>
            <a:normAutofit fontScale="92500"/>
          </a:bodyPr>
          <a:lstStyle/>
          <a:p>
            <a:r>
              <a:rPr lang="en-US" dirty="0"/>
              <a:t>If the Property is located in CA, Go to CSC funding Screen to fill out the following:</a:t>
            </a:r>
          </a:p>
          <a:p>
            <a:r>
              <a:rPr lang="en-US" dirty="0"/>
              <a:t>Post Funding Final CD issued</a:t>
            </a:r>
          </a:p>
          <a:p>
            <a:r>
              <a:rPr lang="en-US" dirty="0"/>
              <a:t>Settlement agents Disbursement date – use the disbursement ledger </a:t>
            </a:r>
          </a:p>
          <a:p>
            <a:r>
              <a:rPr lang="en-US" dirty="0"/>
              <a:t>Disbursement Ledger Received 	</a:t>
            </a:r>
          </a:p>
          <a:p>
            <a:r>
              <a:rPr lang="en-US" dirty="0"/>
              <a:t>Also, upload the final settlement statement and Disbursement ledger to DV.  </a:t>
            </a:r>
          </a:p>
          <a:p>
            <a:r>
              <a:rPr lang="en-US" dirty="0"/>
              <a:t>These dates will directly coordinate with the CA per Diem Report.  </a:t>
            </a:r>
          </a:p>
        </p:txBody>
      </p:sp>
      <p:pic>
        <p:nvPicPr>
          <p:cNvPr id="5" name="Content Placeholder 4"/>
          <p:cNvPicPr>
            <a:picLocks noGrp="1" noChangeAspect="1"/>
          </p:cNvPicPr>
          <p:nvPr>
            <p:ph sz="half" idx="2"/>
          </p:nvPr>
        </p:nvPicPr>
        <p:blipFill>
          <a:blip r:embed="rId2"/>
          <a:stretch>
            <a:fillRect/>
          </a:stretch>
        </p:blipFill>
        <p:spPr>
          <a:xfrm>
            <a:off x="6228857" y="1891913"/>
            <a:ext cx="3629025" cy="3200400"/>
          </a:xfrm>
          <a:prstGeom prst="rect">
            <a:avLst/>
          </a:prstGeom>
        </p:spPr>
      </p:pic>
    </p:spTree>
    <p:extLst>
      <p:ext uri="{BB962C8B-B14F-4D97-AF65-F5344CB8AC3E}">
        <p14:creationId xmlns:p14="http://schemas.microsoft.com/office/powerpoint/2010/main" val="3303880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Closing Protection Letter Validations </a:t>
            </a:r>
          </a:p>
        </p:txBody>
      </p:sp>
      <p:sp>
        <p:nvSpPr>
          <p:cNvPr id="4" name="Text Placeholder 3"/>
          <p:cNvSpPr>
            <a:spLocks noGrp="1"/>
          </p:cNvSpPr>
          <p:nvPr>
            <p:ph type="body" sz="half" idx="2"/>
          </p:nvPr>
        </p:nvSpPr>
        <p:spPr/>
        <p:txBody>
          <a:bodyPr>
            <a:normAutofit lnSpcReduction="10000"/>
          </a:bodyPr>
          <a:lstStyle/>
          <a:p>
            <a:r>
              <a:rPr lang="en-US" dirty="0"/>
              <a:t>After the Lenders Instructions are Sent, that is when the Funding Assistant gets tasked for CPL Validation and Fraud Guard. </a:t>
            </a:r>
          </a:p>
          <a:p>
            <a:r>
              <a:rPr lang="en-US" dirty="0"/>
              <a:t>Go to DV</a:t>
            </a:r>
          </a:p>
          <a:p>
            <a:r>
              <a:rPr lang="en-US" dirty="0"/>
              <a:t>Pull up Wiring Instructions and the Closing Protection Letter</a:t>
            </a:r>
          </a:p>
          <a:p>
            <a:r>
              <a:rPr lang="en-US" dirty="0"/>
              <a:t>	**Right click on the document 	and hit open, that way you can 	compare Side by Side</a:t>
            </a:r>
          </a:p>
        </p:txBody>
      </p:sp>
      <p:pic>
        <p:nvPicPr>
          <p:cNvPr id="7" name="Content Placeholder 6"/>
          <p:cNvPicPr>
            <a:picLocks noGrp="1" noChangeAspect="1"/>
          </p:cNvPicPr>
          <p:nvPr>
            <p:ph idx="1"/>
          </p:nvPr>
        </p:nvPicPr>
        <p:blipFill>
          <a:blip r:embed="rId2"/>
          <a:stretch>
            <a:fillRect/>
          </a:stretch>
        </p:blipFill>
        <p:spPr>
          <a:xfrm>
            <a:off x="5596152" y="1097280"/>
            <a:ext cx="5213350" cy="1190262"/>
          </a:xfrm>
          <a:prstGeom prst="rect">
            <a:avLst/>
          </a:prstGeom>
        </p:spPr>
      </p:pic>
      <p:pic>
        <p:nvPicPr>
          <p:cNvPr id="8" name="Picture 7"/>
          <p:cNvPicPr>
            <a:picLocks noChangeAspect="1"/>
          </p:cNvPicPr>
          <p:nvPr/>
        </p:nvPicPr>
        <p:blipFill>
          <a:blip r:embed="rId3"/>
          <a:stretch>
            <a:fillRect/>
          </a:stretch>
        </p:blipFill>
        <p:spPr>
          <a:xfrm>
            <a:off x="5745635" y="4695181"/>
            <a:ext cx="5429250" cy="828675"/>
          </a:xfrm>
          <a:prstGeom prst="rect">
            <a:avLst/>
          </a:prstGeom>
        </p:spPr>
      </p:pic>
      <p:sp>
        <p:nvSpPr>
          <p:cNvPr id="9" name="TextBox 8"/>
          <p:cNvSpPr txBox="1"/>
          <p:nvPr/>
        </p:nvSpPr>
        <p:spPr>
          <a:xfrm>
            <a:off x="5596152" y="2965622"/>
            <a:ext cx="5507253" cy="923330"/>
          </a:xfrm>
          <a:prstGeom prst="rect">
            <a:avLst/>
          </a:prstGeom>
          <a:noFill/>
        </p:spPr>
        <p:txBody>
          <a:bodyPr wrap="square" rtlCol="0">
            <a:spAutoFit/>
          </a:bodyPr>
          <a:lstStyle/>
          <a:p>
            <a:r>
              <a:rPr lang="en-US" dirty="0"/>
              <a:t>We want to compare the Name and address on the wiring instructions (above) is the same on the Closing protection letter (below)</a:t>
            </a:r>
          </a:p>
        </p:txBody>
      </p:sp>
    </p:spTree>
    <p:extLst>
      <p:ext uri="{BB962C8B-B14F-4D97-AF65-F5344CB8AC3E}">
        <p14:creationId xmlns:p14="http://schemas.microsoft.com/office/powerpoint/2010/main" val="3301077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Closing Protection Letter Validations	</a:t>
            </a:r>
          </a:p>
        </p:txBody>
      </p:sp>
      <p:pic>
        <p:nvPicPr>
          <p:cNvPr id="5" name="Content Placeholder 4"/>
          <p:cNvPicPr>
            <a:picLocks noGrp="1" noChangeAspect="1"/>
          </p:cNvPicPr>
          <p:nvPr>
            <p:ph idx="1"/>
          </p:nvPr>
        </p:nvPicPr>
        <p:blipFill>
          <a:blip r:embed="rId2"/>
          <a:stretch>
            <a:fillRect/>
          </a:stretch>
        </p:blipFill>
        <p:spPr>
          <a:xfrm>
            <a:off x="5629104" y="859606"/>
            <a:ext cx="5213350" cy="1662420"/>
          </a:xfrm>
          <a:prstGeom prst="rect">
            <a:avLst/>
          </a:prstGeom>
        </p:spPr>
      </p:pic>
      <p:sp>
        <p:nvSpPr>
          <p:cNvPr id="4" name="Text Placeholder 3"/>
          <p:cNvSpPr>
            <a:spLocks noGrp="1"/>
          </p:cNvSpPr>
          <p:nvPr>
            <p:ph type="body" sz="half" idx="2"/>
          </p:nvPr>
        </p:nvSpPr>
        <p:spPr/>
        <p:txBody>
          <a:bodyPr/>
          <a:lstStyle/>
          <a:p>
            <a:pPr marL="285750" indent="-285750">
              <a:buFont typeface="Arial" panose="020B0604020202020204" pitchFamily="34" charset="0"/>
              <a:buChar char="•"/>
            </a:pPr>
            <a:r>
              <a:rPr lang="en-US" dirty="0"/>
              <a:t>Also, check the date.  </a:t>
            </a:r>
            <a:br>
              <a:rPr lang="en-US" dirty="0"/>
            </a:br>
            <a:r>
              <a:rPr lang="en-US" b="1" dirty="0"/>
              <a:t>CPL’s are only good for 30 days</a:t>
            </a:r>
            <a:r>
              <a:rPr lang="en-US" dirty="0"/>
              <a:t>.  </a:t>
            </a:r>
          </a:p>
          <a:p>
            <a:pPr marL="285750" indent="-285750">
              <a:buFont typeface="Arial" panose="020B0604020202020204" pitchFamily="34" charset="0"/>
              <a:buChar char="•"/>
            </a:pPr>
            <a:r>
              <a:rPr lang="en-US" dirty="0"/>
              <a:t>There are several different title companies that can produce CPL’s.  Each one has a different verification system.  (see Word Document attached)</a:t>
            </a:r>
          </a:p>
        </p:txBody>
      </p:sp>
      <p:sp>
        <p:nvSpPr>
          <p:cNvPr id="6" name="TextBox 5"/>
          <p:cNvSpPr txBox="1"/>
          <p:nvPr/>
        </p:nvSpPr>
        <p:spPr>
          <a:xfrm>
            <a:off x="5763491" y="2834640"/>
            <a:ext cx="4350328" cy="646331"/>
          </a:xfrm>
          <a:prstGeom prst="rect">
            <a:avLst/>
          </a:prstGeom>
          <a:noFill/>
        </p:spPr>
        <p:txBody>
          <a:bodyPr wrap="square" rtlCol="0">
            <a:spAutoFit/>
          </a:bodyPr>
          <a:lstStyle/>
          <a:p>
            <a:r>
              <a:rPr lang="en-US" dirty="0"/>
              <a:t>Example of an email (set this up as a signature)</a:t>
            </a:r>
          </a:p>
        </p:txBody>
      </p:sp>
    </p:spTree>
    <p:extLst>
      <p:ext uri="{BB962C8B-B14F-4D97-AF65-F5344CB8AC3E}">
        <p14:creationId xmlns:p14="http://schemas.microsoft.com/office/powerpoint/2010/main" val="3132555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Closing Protection Letter Validations	</a:t>
            </a:r>
          </a:p>
        </p:txBody>
      </p:sp>
      <p:sp>
        <p:nvSpPr>
          <p:cNvPr id="4" name="Text Placeholder 3"/>
          <p:cNvSpPr>
            <a:spLocks noGrp="1"/>
          </p:cNvSpPr>
          <p:nvPr>
            <p:ph type="body" sz="half" idx="2"/>
          </p:nvPr>
        </p:nvSpPr>
        <p:spPr/>
        <p:txBody>
          <a:bodyPr>
            <a:normAutofit fontScale="85000" lnSpcReduction="20000"/>
          </a:bodyPr>
          <a:lstStyle/>
          <a:p>
            <a:r>
              <a:rPr lang="en-US" dirty="0"/>
              <a:t>After you have received either an email validation or a online validation</a:t>
            </a:r>
          </a:p>
          <a:p>
            <a:r>
              <a:rPr lang="en-US" dirty="0"/>
              <a:t>Upload verification to DV</a:t>
            </a:r>
          </a:p>
          <a:p>
            <a:r>
              <a:rPr lang="en-US" dirty="0"/>
              <a:t>Labeled</a:t>
            </a:r>
          </a:p>
          <a:p>
            <a:r>
              <a:rPr lang="en-US" dirty="0"/>
              <a:t>Closing protection Letter</a:t>
            </a:r>
          </a:p>
          <a:p>
            <a:r>
              <a:rPr lang="en-US" dirty="0"/>
              <a:t>Tab</a:t>
            </a:r>
          </a:p>
          <a:p>
            <a:r>
              <a:rPr lang="en-US" dirty="0"/>
              <a:t>Validation  (and the date)</a:t>
            </a:r>
          </a:p>
          <a:p>
            <a:r>
              <a:rPr lang="en-US" dirty="0"/>
              <a:t>Also, go to the </a:t>
            </a:r>
            <a:r>
              <a:rPr lang="en-US" dirty="0" err="1"/>
              <a:t>convo</a:t>
            </a:r>
            <a:r>
              <a:rPr lang="en-US" dirty="0"/>
              <a:t> log and note “Closing protection letter is validated and uploaded to dv”</a:t>
            </a:r>
          </a:p>
          <a:p>
            <a:r>
              <a:rPr lang="en-US" dirty="0"/>
              <a:t>If fraud guard has been ran and no findings, this is when you can clear the task.</a:t>
            </a:r>
          </a:p>
        </p:txBody>
      </p:sp>
      <p:pic>
        <p:nvPicPr>
          <p:cNvPr id="7" name="Content Placeholder 6"/>
          <p:cNvPicPr>
            <a:picLocks noGrp="1" noChangeAspect="1"/>
          </p:cNvPicPr>
          <p:nvPr>
            <p:ph idx="1"/>
          </p:nvPr>
        </p:nvPicPr>
        <p:blipFill>
          <a:blip r:embed="rId2"/>
          <a:stretch>
            <a:fillRect/>
          </a:stretch>
        </p:blipFill>
        <p:spPr>
          <a:xfrm>
            <a:off x="5851525" y="2724369"/>
            <a:ext cx="5213350" cy="1409262"/>
          </a:xfrm>
          <a:prstGeom prst="rect">
            <a:avLst/>
          </a:prstGeom>
        </p:spPr>
      </p:pic>
    </p:spTree>
    <p:extLst>
      <p:ext uri="{BB962C8B-B14F-4D97-AF65-F5344CB8AC3E}">
        <p14:creationId xmlns:p14="http://schemas.microsoft.com/office/powerpoint/2010/main" val="3392534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Closing Protection Letter Validation 	</a:t>
            </a:r>
          </a:p>
        </p:txBody>
      </p:sp>
      <p:pic>
        <p:nvPicPr>
          <p:cNvPr id="5" name="Content Placeholder 4"/>
          <p:cNvPicPr>
            <a:picLocks noGrp="1" noChangeAspect="1"/>
          </p:cNvPicPr>
          <p:nvPr>
            <p:ph idx="1"/>
          </p:nvPr>
        </p:nvPicPr>
        <p:blipFill>
          <a:blip r:embed="rId2"/>
          <a:stretch>
            <a:fillRect/>
          </a:stretch>
        </p:blipFill>
        <p:spPr>
          <a:xfrm>
            <a:off x="6221370" y="2422568"/>
            <a:ext cx="4210050" cy="2276475"/>
          </a:xfrm>
          <a:prstGeom prst="rect">
            <a:avLst/>
          </a:prstGeom>
        </p:spPr>
      </p:pic>
      <p:sp>
        <p:nvSpPr>
          <p:cNvPr id="4" name="Text Placeholder 3"/>
          <p:cNvSpPr>
            <a:spLocks noGrp="1"/>
          </p:cNvSpPr>
          <p:nvPr>
            <p:ph type="body" sz="half" idx="2"/>
          </p:nvPr>
        </p:nvSpPr>
        <p:spPr/>
        <p:txBody>
          <a:bodyPr/>
          <a:lstStyle/>
          <a:p>
            <a:r>
              <a:rPr lang="en-US" dirty="0"/>
              <a:t>After you have received the CPL Verification</a:t>
            </a:r>
          </a:p>
          <a:p>
            <a:r>
              <a:rPr lang="en-US" dirty="0"/>
              <a:t>In Byte:</a:t>
            </a:r>
            <a:br>
              <a:rPr lang="en-US" dirty="0"/>
            </a:br>
            <a:r>
              <a:rPr lang="en-US" dirty="0"/>
              <a:t>Go to CSC Funding Screen</a:t>
            </a:r>
          </a:p>
          <a:p>
            <a:r>
              <a:rPr lang="en-US" dirty="0"/>
              <a:t>Fill in date in which the CPL is verified</a:t>
            </a:r>
          </a:p>
          <a:p>
            <a:r>
              <a:rPr lang="en-US" dirty="0"/>
              <a:t>Clear task if Fraud Guard has been ran and cleared </a:t>
            </a:r>
          </a:p>
        </p:txBody>
      </p:sp>
    </p:spTree>
    <p:extLst>
      <p:ext uri="{BB962C8B-B14F-4D97-AF65-F5344CB8AC3E}">
        <p14:creationId xmlns:p14="http://schemas.microsoft.com/office/powerpoint/2010/main" val="29009937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Closing Protection Letter Validations </a:t>
            </a:r>
          </a:p>
        </p:txBody>
      </p:sp>
      <p:pic>
        <p:nvPicPr>
          <p:cNvPr id="6" name="Content Placeholder 5"/>
          <p:cNvPicPr>
            <a:picLocks noGrp="1" noChangeAspect="1"/>
          </p:cNvPicPr>
          <p:nvPr>
            <p:ph idx="1"/>
          </p:nvPr>
        </p:nvPicPr>
        <p:blipFill>
          <a:blip r:embed="rId2"/>
          <a:stretch>
            <a:fillRect/>
          </a:stretch>
        </p:blipFill>
        <p:spPr>
          <a:xfrm>
            <a:off x="5406682" y="1101216"/>
            <a:ext cx="5213350" cy="864744"/>
          </a:xfrm>
          <a:prstGeom prst="rect">
            <a:avLst/>
          </a:prstGeom>
        </p:spPr>
      </p:pic>
      <p:sp>
        <p:nvSpPr>
          <p:cNvPr id="4" name="Text Placeholder 3"/>
          <p:cNvSpPr>
            <a:spLocks noGrp="1"/>
          </p:cNvSpPr>
          <p:nvPr>
            <p:ph type="body" sz="half" idx="2"/>
          </p:nvPr>
        </p:nvSpPr>
        <p:spPr/>
        <p:txBody>
          <a:bodyPr>
            <a:normAutofit lnSpcReduction="10000"/>
          </a:bodyPr>
          <a:lstStyle/>
          <a:p>
            <a:r>
              <a:rPr lang="en-US" dirty="0"/>
              <a:t>If the website validations have a copy of the closing protection letter as well; upload that CPL into DV named:</a:t>
            </a:r>
          </a:p>
          <a:p>
            <a:r>
              <a:rPr lang="en-US" dirty="0"/>
              <a:t>Closing protection letter tab over and note that it is from the website</a:t>
            </a:r>
          </a:p>
          <a:p>
            <a:endParaRPr lang="en-US" dirty="0"/>
          </a:p>
          <a:p>
            <a:r>
              <a:rPr lang="en-US" dirty="0"/>
              <a:t>Select the Click here to view document and Verify all information on the CPL to make sure the one we have in the system is the correct CPL with the transaction.  </a:t>
            </a:r>
          </a:p>
        </p:txBody>
      </p:sp>
      <p:sp>
        <p:nvSpPr>
          <p:cNvPr id="5" name="Rectangle 4"/>
          <p:cNvSpPr/>
          <p:nvPr/>
        </p:nvSpPr>
        <p:spPr>
          <a:xfrm>
            <a:off x="2185923" y="342384"/>
            <a:ext cx="184731" cy="646331"/>
          </a:xfrm>
          <a:prstGeom prst="rect">
            <a:avLst/>
          </a:prstGeom>
        </p:spPr>
        <p:txBody>
          <a:bodyPr wrap="none">
            <a:spAutoFit/>
          </a:bodyPr>
          <a:lstStyle/>
          <a:p>
            <a:endParaRPr lang="en-US" dirty="0"/>
          </a:p>
          <a:p>
            <a:endParaRPr lang="en-US" dirty="0"/>
          </a:p>
        </p:txBody>
      </p:sp>
      <p:cxnSp>
        <p:nvCxnSpPr>
          <p:cNvPr id="8" name="Straight Arrow Connector 7"/>
          <p:cNvCxnSpPr/>
          <p:nvPr/>
        </p:nvCxnSpPr>
        <p:spPr>
          <a:xfrm flipV="1">
            <a:off x="4226011" y="1812324"/>
            <a:ext cx="4514335" cy="253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6263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MERS</a:t>
            </a:r>
          </a:p>
        </p:txBody>
      </p:sp>
      <p:pic>
        <p:nvPicPr>
          <p:cNvPr id="5" name="Content Placeholder 4"/>
          <p:cNvPicPr>
            <a:picLocks noGrp="1" noChangeAspect="1"/>
          </p:cNvPicPr>
          <p:nvPr>
            <p:ph idx="1"/>
          </p:nvPr>
        </p:nvPicPr>
        <p:blipFill>
          <a:blip r:embed="rId2"/>
          <a:stretch>
            <a:fillRect/>
          </a:stretch>
        </p:blipFill>
        <p:spPr>
          <a:xfrm>
            <a:off x="5851525" y="1306324"/>
            <a:ext cx="5213350" cy="4245353"/>
          </a:xfrm>
          <a:prstGeom prst="rect">
            <a:avLst/>
          </a:prstGeom>
        </p:spPr>
      </p:pic>
      <p:sp>
        <p:nvSpPr>
          <p:cNvPr id="4" name="Text Placeholder 3"/>
          <p:cNvSpPr>
            <a:spLocks noGrp="1"/>
          </p:cNvSpPr>
          <p:nvPr>
            <p:ph type="body" sz="half" idx="2"/>
          </p:nvPr>
        </p:nvSpPr>
        <p:spPr/>
        <p:txBody>
          <a:bodyPr/>
          <a:lstStyle/>
          <a:p>
            <a:r>
              <a:rPr lang="en-US" dirty="0"/>
              <a:t>Log in to MERS and to Doc Magic.  (have to use Internet Explorer for Doc Magic). Helpful to have them side my side on one screen and Byte on the other.</a:t>
            </a:r>
          </a:p>
          <a:p>
            <a:endParaRPr lang="en-US" dirty="0"/>
          </a:p>
          <a:p>
            <a:r>
              <a:rPr lang="en-US" dirty="0"/>
              <a:t>In Byte, pull up the funding daily report.</a:t>
            </a:r>
          </a:p>
          <a:p>
            <a:r>
              <a:rPr lang="en-US" dirty="0"/>
              <a:t>The date range will be the prior working day.</a:t>
            </a:r>
          </a:p>
          <a:p>
            <a:endParaRPr lang="en-US" dirty="0"/>
          </a:p>
          <a:p>
            <a:endParaRPr lang="en-US" dirty="0"/>
          </a:p>
        </p:txBody>
      </p:sp>
    </p:spTree>
    <p:extLst>
      <p:ext uri="{BB962C8B-B14F-4D97-AF65-F5344CB8AC3E}">
        <p14:creationId xmlns:p14="http://schemas.microsoft.com/office/powerpoint/2010/main" val="998237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70" y="777241"/>
            <a:ext cx="4368114" cy="1737360"/>
          </a:xfrm>
        </p:spPr>
        <p:txBody>
          <a:bodyPr/>
          <a:lstStyle/>
          <a:p>
            <a:r>
              <a:rPr lang="en-US" dirty="0"/>
              <a:t>Shipping/Boarding</a:t>
            </a:r>
          </a:p>
        </p:txBody>
      </p:sp>
      <p:pic>
        <p:nvPicPr>
          <p:cNvPr id="7" name="Content Placeholder 6"/>
          <p:cNvPicPr>
            <a:picLocks noGrp="1" noChangeAspect="1"/>
          </p:cNvPicPr>
          <p:nvPr>
            <p:ph idx="1"/>
          </p:nvPr>
        </p:nvPicPr>
        <p:blipFill>
          <a:blip r:embed="rId2"/>
          <a:stretch>
            <a:fillRect/>
          </a:stretch>
        </p:blipFill>
        <p:spPr>
          <a:xfrm>
            <a:off x="5059621" y="457201"/>
            <a:ext cx="5057690" cy="2739582"/>
          </a:xfrm>
          <a:prstGeom prst="rect">
            <a:avLst/>
          </a:prstGeom>
        </p:spPr>
      </p:pic>
      <p:sp>
        <p:nvSpPr>
          <p:cNvPr id="4" name="Text Placeholder 3"/>
          <p:cNvSpPr>
            <a:spLocks noGrp="1"/>
          </p:cNvSpPr>
          <p:nvPr>
            <p:ph type="body" sz="half" idx="2"/>
          </p:nvPr>
        </p:nvSpPr>
        <p:spPr/>
        <p:txBody>
          <a:bodyPr>
            <a:normAutofit fontScale="92500" lnSpcReduction="10000"/>
          </a:bodyPr>
          <a:lstStyle/>
          <a:p>
            <a:pPr marL="285750" indent="-285750">
              <a:buFont typeface="Arial" panose="020B0604020202020204" pitchFamily="34" charset="0"/>
              <a:buChar char="•"/>
            </a:pPr>
            <a:r>
              <a:rPr lang="en-US" dirty="0"/>
              <a:t>First, open the loan  in DV And in Byte. </a:t>
            </a:r>
          </a:p>
          <a:p>
            <a:pPr marL="285750" indent="-285750">
              <a:buFont typeface="Arial" panose="020B0604020202020204" pitchFamily="34" charset="0"/>
              <a:buChar char="•"/>
            </a:pPr>
            <a:r>
              <a:rPr lang="en-US" dirty="0"/>
              <a:t>In DV, make sure the following are in the file</a:t>
            </a:r>
          </a:p>
          <a:p>
            <a:pPr marL="742950" lvl="1" indent="-285750">
              <a:buFont typeface="Arial" panose="020B0604020202020204" pitchFamily="34" charset="0"/>
              <a:buChar char="•"/>
            </a:pPr>
            <a:r>
              <a:rPr lang="en-US" dirty="0"/>
              <a:t>Closing Package</a:t>
            </a:r>
          </a:p>
          <a:p>
            <a:pPr marL="742950" lvl="1" indent="-285750">
              <a:buFont typeface="Arial" panose="020B0604020202020204" pitchFamily="34" charset="0"/>
              <a:buChar char="•"/>
            </a:pPr>
            <a:r>
              <a:rPr lang="en-US" dirty="0"/>
              <a:t>Final 1003</a:t>
            </a:r>
          </a:p>
          <a:p>
            <a:pPr marL="742950" lvl="1" indent="-285750">
              <a:buFont typeface="Arial" panose="020B0604020202020204" pitchFamily="34" charset="0"/>
              <a:buChar char="•"/>
            </a:pPr>
            <a:r>
              <a:rPr lang="en-US" dirty="0"/>
              <a:t>Signed CD</a:t>
            </a:r>
          </a:p>
          <a:p>
            <a:pPr lvl="1"/>
            <a:endParaRPr lang="en-US" dirty="0"/>
          </a:p>
          <a:p>
            <a:pPr lvl="1"/>
            <a:r>
              <a:rPr lang="en-US" dirty="0"/>
              <a:t>**please make sure that the Closing Instructions is on top of the closing Package. If it is not, enter sort mode and recycle CD.</a:t>
            </a:r>
          </a:p>
          <a:p>
            <a:endParaRPr lang="en-US" dirty="0"/>
          </a:p>
          <a:p>
            <a:r>
              <a:rPr lang="en-US" dirty="0"/>
              <a:t> </a:t>
            </a:r>
          </a:p>
        </p:txBody>
      </p:sp>
      <p:pic>
        <p:nvPicPr>
          <p:cNvPr id="9" name="Picture 8" descr="Folder 7006247 (FX161129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59621" y="3196783"/>
            <a:ext cx="5057690" cy="2758740"/>
          </a:xfrm>
          <a:prstGeom prst="rect">
            <a:avLst/>
          </a:prstGeom>
        </p:spPr>
      </p:pic>
    </p:spTree>
    <p:extLst>
      <p:ext uri="{BB962C8B-B14F-4D97-AF65-F5344CB8AC3E}">
        <p14:creationId xmlns:p14="http://schemas.microsoft.com/office/powerpoint/2010/main" val="1708922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MERS </a:t>
            </a:r>
          </a:p>
        </p:txBody>
      </p:sp>
      <p:pic>
        <p:nvPicPr>
          <p:cNvPr id="5" name="Content Placeholder 4"/>
          <p:cNvPicPr>
            <a:picLocks noGrp="1" noChangeAspect="1"/>
          </p:cNvPicPr>
          <p:nvPr>
            <p:ph idx="1"/>
          </p:nvPr>
        </p:nvPicPr>
        <p:blipFill>
          <a:blip r:embed="rId2"/>
          <a:stretch>
            <a:fillRect/>
          </a:stretch>
        </p:blipFill>
        <p:spPr>
          <a:xfrm>
            <a:off x="5798278" y="975416"/>
            <a:ext cx="4781551" cy="981838"/>
          </a:xfrm>
          <a:prstGeom prst="rect">
            <a:avLst/>
          </a:prstGeom>
        </p:spPr>
      </p:pic>
      <p:sp>
        <p:nvSpPr>
          <p:cNvPr id="4" name="Text Placeholder 3"/>
          <p:cNvSpPr>
            <a:spLocks noGrp="1"/>
          </p:cNvSpPr>
          <p:nvPr>
            <p:ph type="body" sz="half" idx="2"/>
          </p:nvPr>
        </p:nvSpPr>
        <p:spPr/>
        <p:txBody>
          <a:bodyPr>
            <a:normAutofit lnSpcReduction="10000"/>
          </a:bodyPr>
          <a:lstStyle/>
          <a:p>
            <a:r>
              <a:rPr lang="en-US" dirty="0"/>
              <a:t>Pull up each loan in Byte. </a:t>
            </a:r>
          </a:p>
          <a:p>
            <a:r>
              <a:rPr lang="en-US" dirty="0"/>
              <a:t>Go to closing </a:t>
            </a:r>
          </a:p>
          <a:p>
            <a:r>
              <a:rPr lang="en-US" dirty="0"/>
              <a:t>Document Preparation</a:t>
            </a:r>
          </a:p>
          <a:p>
            <a:r>
              <a:rPr lang="en-US" dirty="0"/>
              <a:t>Take note of the </a:t>
            </a:r>
            <a:r>
              <a:rPr lang="en-US" dirty="0" err="1"/>
              <a:t>Websheet</a:t>
            </a:r>
            <a:r>
              <a:rPr lang="en-US" dirty="0"/>
              <a:t> Number in Byte</a:t>
            </a:r>
          </a:p>
          <a:p>
            <a:r>
              <a:rPr lang="en-US" dirty="0"/>
              <a:t>In Doc Magic Select Open</a:t>
            </a:r>
          </a:p>
          <a:p>
            <a:r>
              <a:rPr lang="en-US" dirty="0"/>
              <a:t>Copy the </a:t>
            </a:r>
            <a:r>
              <a:rPr lang="en-US" dirty="0" err="1"/>
              <a:t>Websheet</a:t>
            </a:r>
            <a:r>
              <a:rPr lang="en-US" dirty="0"/>
              <a:t> # from Byte to the Worksheet Number in Doc Magic</a:t>
            </a:r>
          </a:p>
          <a:p>
            <a:r>
              <a:rPr lang="en-US" dirty="0"/>
              <a:t>Then select Open</a:t>
            </a:r>
          </a:p>
          <a:p>
            <a:endParaRPr lang="en-US" dirty="0"/>
          </a:p>
        </p:txBody>
      </p:sp>
      <p:pic>
        <p:nvPicPr>
          <p:cNvPr id="6" name="Picture 5"/>
          <p:cNvPicPr>
            <a:picLocks noChangeAspect="1"/>
          </p:cNvPicPr>
          <p:nvPr/>
        </p:nvPicPr>
        <p:blipFill>
          <a:blip r:embed="rId3"/>
          <a:stretch>
            <a:fillRect/>
          </a:stretch>
        </p:blipFill>
        <p:spPr>
          <a:xfrm>
            <a:off x="5798278" y="2197057"/>
            <a:ext cx="4781551" cy="1590675"/>
          </a:xfrm>
          <a:prstGeom prst="rect">
            <a:avLst/>
          </a:prstGeom>
        </p:spPr>
      </p:pic>
      <p:sp>
        <p:nvSpPr>
          <p:cNvPr id="9" name="Rectangle 8"/>
          <p:cNvSpPr/>
          <p:nvPr/>
        </p:nvSpPr>
        <p:spPr>
          <a:xfrm>
            <a:off x="6409038" y="1169773"/>
            <a:ext cx="1696994" cy="37070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074920" y="3089189"/>
            <a:ext cx="723358" cy="1977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4"/>
          <a:stretch>
            <a:fillRect/>
          </a:stretch>
        </p:blipFill>
        <p:spPr>
          <a:xfrm>
            <a:off x="5798278" y="3945456"/>
            <a:ext cx="4829310" cy="2175258"/>
          </a:xfrm>
          <a:prstGeom prst="rect">
            <a:avLst/>
          </a:prstGeom>
        </p:spPr>
      </p:pic>
      <p:sp>
        <p:nvSpPr>
          <p:cNvPr id="13" name="Rectangle 12"/>
          <p:cNvSpPr/>
          <p:nvPr/>
        </p:nvSpPr>
        <p:spPr>
          <a:xfrm>
            <a:off x="5798278" y="5634681"/>
            <a:ext cx="122036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7257535" y="5939481"/>
            <a:ext cx="354227" cy="1812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57570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MERS</a:t>
            </a:r>
          </a:p>
        </p:txBody>
      </p:sp>
      <p:pic>
        <p:nvPicPr>
          <p:cNvPr id="5" name="Content Placeholder 4"/>
          <p:cNvPicPr>
            <a:picLocks noGrp="1" noChangeAspect="1"/>
          </p:cNvPicPr>
          <p:nvPr>
            <p:ph idx="1"/>
          </p:nvPr>
        </p:nvPicPr>
        <p:blipFill>
          <a:blip r:embed="rId2"/>
          <a:stretch>
            <a:fillRect/>
          </a:stretch>
        </p:blipFill>
        <p:spPr>
          <a:xfrm>
            <a:off x="5670292" y="1183180"/>
            <a:ext cx="5213350" cy="1196506"/>
          </a:xfrm>
          <a:prstGeom prst="rect">
            <a:avLst/>
          </a:prstGeom>
        </p:spPr>
      </p:pic>
      <p:sp>
        <p:nvSpPr>
          <p:cNvPr id="4" name="Text Placeholder 3"/>
          <p:cNvSpPr>
            <a:spLocks noGrp="1"/>
          </p:cNvSpPr>
          <p:nvPr>
            <p:ph type="body" sz="half" idx="2"/>
          </p:nvPr>
        </p:nvSpPr>
        <p:spPr>
          <a:xfrm>
            <a:off x="1182130" y="2834640"/>
            <a:ext cx="3931920" cy="3017520"/>
          </a:xfrm>
        </p:spPr>
        <p:txBody>
          <a:bodyPr/>
          <a:lstStyle/>
          <a:p>
            <a:r>
              <a:rPr lang="en-US" dirty="0"/>
              <a:t>Go to the Borrowers  Tab and visually confirm the borrowers name</a:t>
            </a:r>
          </a:p>
          <a:p>
            <a:r>
              <a:rPr lang="en-US" dirty="0"/>
              <a:t>Select Process</a:t>
            </a:r>
          </a:p>
          <a:p>
            <a:r>
              <a:rPr lang="en-US" dirty="0"/>
              <a:t>Click </a:t>
            </a:r>
            <a:r>
              <a:rPr lang="en-US" dirty="0" err="1"/>
              <a:t>Mers</a:t>
            </a:r>
            <a:r>
              <a:rPr lang="en-US" dirty="0"/>
              <a:t> Registration</a:t>
            </a:r>
          </a:p>
          <a:p>
            <a:r>
              <a:rPr lang="en-US" dirty="0"/>
              <a:t>And select Process again. </a:t>
            </a:r>
          </a:p>
          <a:p>
            <a:endParaRPr lang="en-US" dirty="0"/>
          </a:p>
        </p:txBody>
      </p:sp>
      <p:pic>
        <p:nvPicPr>
          <p:cNvPr id="6" name="Picture 5"/>
          <p:cNvPicPr>
            <a:picLocks noChangeAspect="1"/>
          </p:cNvPicPr>
          <p:nvPr/>
        </p:nvPicPr>
        <p:blipFill>
          <a:blip r:embed="rId3"/>
          <a:stretch>
            <a:fillRect/>
          </a:stretch>
        </p:blipFill>
        <p:spPr>
          <a:xfrm>
            <a:off x="5670292" y="2594919"/>
            <a:ext cx="5104474" cy="3722988"/>
          </a:xfrm>
          <a:prstGeom prst="rect">
            <a:avLst/>
          </a:prstGeom>
        </p:spPr>
      </p:pic>
      <p:sp>
        <p:nvSpPr>
          <p:cNvPr id="7" name="Right Arrow 6"/>
          <p:cNvSpPr/>
          <p:nvPr/>
        </p:nvSpPr>
        <p:spPr>
          <a:xfrm>
            <a:off x="8138984" y="2899719"/>
            <a:ext cx="403654" cy="18123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ight Arrow 7"/>
          <p:cNvSpPr/>
          <p:nvPr/>
        </p:nvSpPr>
        <p:spPr>
          <a:xfrm>
            <a:off x="6977449" y="5852160"/>
            <a:ext cx="370702" cy="21088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Down Arrow 8"/>
          <p:cNvSpPr/>
          <p:nvPr/>
        </p:nvSpPr>
        <p:spPr>
          <a:xfrm>
            <a:off x="7883611" y="5552303"/>
            <a:ext cx="255373" cy="47779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1637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MERS	</a:t>
            </a:r>
          </a:p>
        </p:txBody>
      </p:sp>
      <p:pic>
        <p:nvPicPr>
          <p:cNvPr id="5" name="Content Placeholder 4"/>
          <p:cNvPicPr>
            <a:picLocks noGrp="1" noChangeAspect="1"/>
          </p:cNvPicPr>
          <p:nvPr>
            <p:ph idx="1"/>
          </p:nvPr>
        </p:nvPicPr>
        <p:blipFill>
          <a:blip r:embed="rId2"/>
          <a:stretch>
            <a:fillRect/>
          </a:stretch>
        </p:blipFill>
        <p:spPr>
          <a:xfrm>
            <a:off x="4848614" y="1097280"/>
            <a:ext cx="6208023" cy="3411654"/>
          </a:xfrm>
          <a:prstGeom prst="rect">
            <a:avLst/>
          </a:prstGeom>
        </p:spPr>
      </p:pic>
      <p:sp>
        <p:nvSpPr>
          <p:cNvPr id="4" name="Text Placeholder 3"/>
          <p:cNvSpPr>
            <a:spLocks noGrp="1"/>
          </p:cNvSpPr>
          <p:nvPr>
            <p:ph type="body" sz="half" idx="2"/>
          </p:nvPr>
        </p:nvSpPr>
        <p:spPr/>
        <p:txBody>
          <a:bodyPr/>
          <a:lstStyle/>
          <a:p>
            <a:r>
              <a:rPr lang="en-US" dirty="0"/>
              <a:t>After you have processed the MERS registration</a:t>
            </a:r>
          </a:p>
          <a:p>
            <a:r>
              <a:rPr lang="en-US" dirty="0"/>
              <a:t>Copy the MERS number in Doc Magic to the MIN Number in MERS online System</a:t>
            </a:r>
          </a:p>
          <a:p>
            <a:r>
              <a:rPr lang="en-US" dirty="0"/>
              <a:t>Select Begin Search</a:t>
            </a:r>
          </a:p>
        </p:txBody>
      </p:sp>
      <p:cxnSp>
        <p:nvCxnSpPr>
          <p:cNvPr id="7" name="Straight Arrow Connector 6"/>
          <p:cNvCxnSpPr/>
          <p:nvPr/>
        </p:nvCxnSpPr>
        <p:spPr>
          <a:xfrm>
            <a:off x="6211330" y="1779373"/>
            <a:ext cx="2463113" cy="246311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1873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MERS</a:t>
            </a:r>
          </a:p>
        </p:txBody>
      </p:sp>
      <p:pic>
        <p:nvPicPr>
          <p:cNvPr id="5" name="Content Placeholder 4"/>
          <p:cNvPicPr>
            <a:picLocks noGrp="1" noChangeAspect="1"/>
          </p:cNvPicPr>
          <p:nvPr>
            <p:ph idx="1"/>
          </p:nvPr>
        </p:nvPicPr>
        <p:blipFill>
          <a:blip r:embed="rId2"/>
          <a:stretch>
            <a:fillRect/>
          </a:stretch>
        </p:blipFill>
        <p:spPr>
          <a:xfrm>
            <a:off x="5851525" y="2807294"/>
            <a:ext cx="5213350" cy="1243413"/>
          </a:xfrm>
          <a:prstGeom prst="rect">
            <a:avLst/>
          </a:prstGeom>
        </p:spPr>
      </p:pic>
      <p:sp>
        <p:nvSpPr>
          <p:cNvPr id="4" name="Text Placeholder 3"/>
          <p:cNvSpPr>
            <a:spLocks noGrp="1"/>
          </p:cNvSpPr>
          <p:nvPr>
            <p:ph type="body" sz="half" idx="2"/>
          </p:nvPr>
        </p:nvSpPr>
        <p:spPr/>
        <p:txBody>
          <a:bodyPr/>
          <a:lstStyle/>
          <a:p>
            <a:r>
              <a:rPr lang="en-US" dirty="0"/>
              <a:t>On the funding Daily Report, if the Wholesale Lender/Warehouse Code is  01 or 02: This is Silvergate.  </a:t>
            </a:r>
          </a:p>
          <a:p>
            <a:endParaRPr lang="en-US" dirty="0"/>
          </a:p>
          <a:p>
            <a:r>
              <a:rPr lang="en-US" dirty="0"/>
              <a:t>If it is 06- </a:t>
            </a:r>
            <a:r>
              <a:rPr lang="en-US" dirty="0" err="1"/>
              <a:t>Ameris</a:t>
            </a:r>
            <a:endParaRPr lang="en-US" dirty="0"/>
          </a:p>
          <a:p>
            <a:r>
              <a:rPr lang="en-US" dirty="0"/>
              <a:t>If it is </a:t>
            </a:r>
            <a:r>
              <a:rPr lang="en-US" dirty="0" err="1"/>
              <a:t>Ameris</a:t>
            </a:r>
            <a:r>
              <a:rPr lang="en-US" dirty="0"/>
              <a:t> you can upload the MERS registration after you hit Begin Search.  Upload to DV, Document Name MERS.</a:t>
            </a:r>
          </a:p>
        </p:txBody>
      </p:sp>
    </p:spTree>
    <p:extLst>
      <p:ext uri="{BB962C8B-B14F-4D97-AF65-F5344CB8AC3E}">
        <p14:creationId xmlns:p14="http://schemas.microsoft.com/office/powerpoint/2010/main" val="40840393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MERS		</a:t>
            </a:r>
          </a:p>
        </p:txBody>
      </p:sp>
      <p:pic>
        <p:nvPicPr>
          <p:cNvPr id="5" name="Content Placeholder 4"/>
          <p:cNvPicPr>
            <a:picLocks noGrp="1" noChangeAspect="1"/>
          </p:cNvPicPr>
          <p:nvPr>
            <p:ph idx="1"/>
          </p:nvPr>
        </p:nvPicPr>
        <p:blipFill>
          <a:blip r:embed="rId2"/>
          <a:stretch>
            <a:fillRect/>
          </a:stretch>
        </p:blipFill>
        <p:spPr>
          <a:xfrm>
            <a:off x="6366516" y="1097280"/>
            <a:ext cx="4908298" cy="4664075"/>
          </a:xfrm>
          <a:prstGeom prst="rect">
            <a:avLst/>
          </a:prstGeom>
        </p:spPr>
      </p:pic>
      <p:sp>
        <p:nvSpPr>
          <p:cNvPr id="4" name="Text Placeholder 3"/>
          <p:cNvSpPr>
            <a:spLocks noGrp="1"/>
          </p:cNvSpPr>
          <p:nvPr>
            <p:ph type="body" sz="half" idx="2"/>
          </p:nvPr>
        </p:nvSpPr>
        <p:spPr/>
        <p:txBody>
          <a:bodyPr/>
          <a:lstStyle/>
          <a:p>
            <a:r>
              <a:rPr lang="en-US" dirty="0"/>
              <a:t>IF it is 01 or 02: then an additional step is needed. </a:t>
            </a:r>
          </a:p>
          <a:p>
            <a:r>
              <a:rPr lang="en-US" dirty="0"/>
              <a:t>On </a:t>
            </a:r>
            <a:r>
              <a:rPr lang="en-US" dirty="0" err="1"/>
              <a:t>Mers</a:t>
            </a:r>
            <a:r>
              <a:rPr lang="en-US" dirty="0"/>
              <a:t> Go to Loan in the left hand corner </a:t>
            </a:r>
          </a:p>
        </p:txBody>
      </p:sp>
      <p:sp>
        <p:nvSpPr>
          <p:cNvPr id="6" name="Down Arrow 5"/>
          <p:cNvSpPr/>
          <p:nvPr/>
        </p:nvSpPr>
        <p:spPr>
          <a:xfrm>
            <a:off x="6366516" y="1795849"/>
            <a:ext cx="174327" cy="1701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71817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MERS </a:t>
            </a:r>
          </a:p>
        </p:txBody>
      </p:sp>
      <p:pic>
        <p:nvPicPr>
          <p:cNvPr id="5" name="Content Placeholder 4"/>
          <p:cNvPicPr>
            <a:picLocks noGrp="1" noChangeAspect="1"/>
          </p:cNvPicPr>
          <p:nvPr>
            <p:ph idx="1"/>
          </p:nvPr>
        </p:nvPicPr>
        <p:blipFill>
          <a:blip r:embed="rId2"/>
          <a:stretch>
            <a:fillRect/>
          </a:stretch>
        </p:blipFill>
        <p:spPr>
          <a:xfrm>
            <a:off x="5851525" y="1672925"/>
            <a:ext cx="5213350" cy="3512151"/>
          </a:xfrm>
          <a:prstGeom prst="rect">
            <a:avLst/>
          </a:prstGeom>
        </p:spPr>
      </p:pic>
      <p:sp>
        <p:nvSpPr>
          <p:cNvPr id="4" name="Text Placeholder 3"/>
          <p:cNvSpPr>
            <a:spLocks noGrp="1"/>
          </p:cNvSpPr>
          <p:nvPr>
            <p:ph type="body" sz="half" idx="2"/>
          </p:nvPr>
        </p:nvSpPr>
        <p:spPr/>
        <p:txBody>
          <a:bodyPr/>
          <a:lstStyle/>
          <a:p>
            <a:r>
              <a:rPr lang="en-US" dirty="0"/>
              <a:t>When it is Silvergate. You will add the Interim Funder of 1001757.  </a:t>
            </a:r>
          </a:p>
          <a:p>
            <a:r>
              <a:rPr lang="en-US" dirty="0"/>
              <a:t>Scroll Down and select update</a:t>
            </a:r>
          </a:p>
          <a:p>
            <a:endParaRPr lang="en-US" dirty="0"/>
          </a:p>
        </p:txBody>
      </p:sp>
      <p:sp>
        <p:nvSpPr>
          <p:cNvPr id="6" name="Right Arrow 5"/>
          <p:cNvSpPr/>
          <p:nvPr/>
        </p:nvSpPr>
        <p:spPr>
          <a:xfrm>
            <a:off x="5741773" y="4506097"/>
            <a:ext cx="972065" cy="4613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98847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MERS</a:t>
            </a:r>
          </a:p>
        </p:txBody>
      </p:sp>
      <p:sp>
        <p:nvSpPr>
          <p:cNvPr id="4" name="Text Placeholder 3"/>
          <p:cNvSpPr>
            <a:spLocks noGrp="1"/>
          </p:cNvSpPr>
          <p:nvPr>
            <p:ph type="body" sz="half" idx="2"/>
          </p:nvPr>
        </p:nvSpPr>
        <p:spPr/>
        <p:txBody>
          <a:bodyPr>
            <a:normAutofit lnSpcReduction="10000"/>
          </a:bodyPr>
          <a:lstStyle/>
          <a:p>
            <a:r>
              <a:rPr lang="en-US" dirty="0"/>
              <a:t>After you select update. Go to the left hand side and select Summary.</a:t>
            </a:r>
          </a:p>
          <a:p>
            <a:r>
              <a:rPr lang="en-US" dirty="0"/>
              <a:t>You will need to validate the information on the summery report.  For example the property address, city, county, borrowers names, loan amounts, etc.  This information should match everything in DV and in Byte.  </a:t>
            </a:r>
          </a:p>
          <a:p>
            <a:r>
              <a:rPr lang="en-US" dirty="0"/>
              <a:t>Upload the summery into DV under MERS.</a:t>
            </a:r>
          </a:p>
          <a:p>
            <a:endParaRPr lang="en-US" dirty="0"/>
          </a:p>
        </p:txBody>
      </p:sp>
      <p:pic>
        <p:nvPicPr>
          <p:cNvPr id="16" name="Picture Placeholder 15"/>
          <p:cNvPicPr>
            <a:picLocks noGrp="1"/>
          </p:cNvPicPr>
          <p:nvPr>
            <p:ph type="pic" idx="1"/>
          </p:nvPr>
        </p:nvPicPr>
        <p:blipFill rotWithShape="1">
          <a:blip r:embed="rId2"/>
          <a:srcRect l="-199" r="24957"/>
          <a:stretch/>
        </p:blipFill>
        <p:spPr>
          <a:xfrm>
            <a:off x="5175504" y="816121"/>
            <a:ext cx="6528816" cy="4800600"/>
          </a:xfrm>
          <a:prstGeom prst="rect">
            <a:avLst/>
          </a:prstGeom>
        </p:spPr>
      </p:pic>
    </p:spTree>
    <p:extLst>
      <p:ext uri="{BB962C8B-B14F-4D97-AF65-F5344CB8AC3E}">
        <p14:creationId xmlns:p14="http://schemas.microsoft.com/office/powerpoint/2010/main" val="21827976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MERS</a:t>
            </a:r>
          </a:p>
        </p:txBody>
      </p:sp>
      <p:pic>
        <p:nvPicPr>
          <p:cNvPr id="5" name="Content Placeholder 4"/>
          <p:cNvPicPr>
            <a:picLocks noGrp="1" noChangeAspect="1"/>
          </p:cNvPicPr>
          <p:nvPr>
            <p:ph idx="1"/>
          </p:nvPr>
        </p:nvPicPr>
        <p:blipFill>
          <a:blip r:embed="rId2"/>
          <a:stretch>
            <a:fillRect/>
          </a:stretch>
        </p:blipFill>
        <p:spPr>
          <a:xfrm>
            <a:off x="6486525" y="1838325"/>
            <a:ext cx="3943350" cy="3181350"/>
          </a:xfrm>
          <a:prstGeom prst="rect">
            <a:avLst/>
          </a:prstGeom>
        </p:spPr>
      </p:pic>
      <p:sp>
        <p:nvSpPr>
          <p:cNvPr id="4" name="Text Placeholder 3"/>
          <p:cNvSpPr>
            <a:spLocks noGrp="1"/>
          </p:cNvSpPr>
          <p:nvPr>
            <p:ph type="body" sz="half" idx="2"/>
          </p:nvPr>
        </p:nvSpPr>
        <p:spPr/>
        <p:txBody>
          <a:bodyPr/>
          <a:lstStyle/>
          <a:p>
            <a:r>
              <a:rPr lang="en-US" dirty="0"/>
              <a:t>In Byte, go to the Closing Tab</a:t>
            </a:r>
          </a:p>
          <a:p>
            <a:r>
              <a:rPr lang="en-US" dirty="0"/>
              <a:t>CSC Funding Screen </a:t>
            </a:r>
          </a:p>
          <a:p>
            <a:r>
              <a:rPr lang="en-US" dirty="0"/>
              <a:t>Select the MERS Registration Date.</a:t>
            </a:r>
          </a:p>
          <a:p>
            <a:endParaRPr lang="en-US" dirty="0"/>
          </a:p>
          <a:p>
            <a:r>
              <a:rPr lang="en-US" dirty="0"/>
              <a:t>Note in the </a:t>
            </a:r>
            <a:r>
              <a:rPr lang="en-US" dirty="0" err="1"/>
              <a:t>convo</a:t>
            </a:r>
            <a:r>
              <a:rPr lang="en-US" dirty="0"/>
              <a:t> Log:</a:t>
            </a:r>
            <a:br>
              <a:rPr lang="en-US" dirty="0"/>
            </a:br>
            <a:r>
              <a:rPr lang="en-US" dirty="0" err="1"/>
              <a:t>Mers</a:t>
            </a:r>
            <a:r>
              <a:rPr lang="en-US" dirty="0"/>
              <a:t> is completed and uploaded to dv.</a:t>
            </a:r>
          </a:p>
        </p:txBody>
      </p:sp>
    </p:spTree>
    <p:extLst>
      <p:ext uri="{BB962C8B-B14F-4D97-AF65-F5344CB8AC3E}">
        <p14:creationId xmlns:p14="http://schemas.microsoft.com/office/powerpoint/2010/main" val="24977189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MERS</a:t>
            </a:r>
          </a:p>
        </p:txBody>
      </p:sp>
      <p:pic>
        <p:nvPicPr>
          <p:cNvPr id="5" name="Content Placeholder 4"/>
          <p:cNvPicPr>
            <a:picLocks noGrp="1" noChangeAspect="1"/>
          </p:cNvPicPr>
          <p:nvPr>
            <p:ph idx="1"/>
          </p:nvPr>
        </p:nvPicPr>
        <p:blipFill>
          <a:blip r:embed="rId2"/>
          <a:stretch>
            <a:fillRect/>
          </a:stretch>
        </p:blipFill>
        <p:spPr>
          <a:xfrm>
            <a:off x="5760085" y="1542459"/>
            <a:ext cx="5213350" cy="1688250"/>
          </a:xfrm>
          <a:prstGeom prst="rect">
            <a:avLst/>
          </a:prstGeom>
        </p:spPr>
      </p:pic>
      <p:sp>
        <p:nvSpPr>
          <p:cNvPr id="4" name="Text Placeholder 3"/>
          <p:cNvSpPr>
            <a:spLocks noGrp="1"/>
          </p:cNvSpPr>
          <p:nvPr>
            <p:ph type="body" sz="half" idx="2"/>
          </p:nvPr>
        </p:nvSpPr>
        <p:spPr/>
        <p:txBody>
          <a:bodyPr/>
          <a:lstStyle/>
          <a:p>
            <a:r>
              <a:rPr lang="en-US" dirty="0"/>
              <a:t>For each loan funded through Silvergate (Wholesale Lender Warehouse Code 01/02) </a:t>
            </a:r>
          </a:p>
          <a:p>
            <a:r>
              <a:rPr lang="en-US" dirty="0"/>
              <a:t>Go to DV</a:t>
            </a:r>
            <a:br>
              <a:rPr lang="en-US" dirty="0"/>
            </a:br>
            <a:r>
              <a:rPr lang="en-US" dirty="0"/>
              <a:t>Save each </a:t>
            </a:r>
            <a:r>
              <a:rPr lang="en-US" dirty="0" err="1"/>
              <a:t>Mers</a:t>
            </a:r>
            <a:r>
              <a:rPr lang="en-US" dirty="0"/>
              <a:t> Registration to your desktop.  </a:t>
            </a:r>
          </a:p>
          <a:p>
            <a:r>
              <a:rPr lang="en-US" dirty="0"/>
              <a:t>Attach each loan to an outlook message</a:t>
            </a:r>
          </a:p>
          <a:p>
            <a:r>
              <a:rPr lang="en-US" dirty="0"/>
              <a:t>Email Silvergate (3 people) CC Veronica and Terrie.  </a:t>
            </a:r>
          </a:p>
          <a:p>
            <a:endParaRPr lang="en-US" dirty="0"/>
          </a:p>
        </p:txBody>
      </p:sp>
      <p:pic>
        <p:nvPicPr>
          <p:cNvPr id="6" name="Picture 5"/>
          <p:cNvPicPr>
            <a:picLocks noChangeAspect="1"/>
          </p:cNvPicPr>
          <p:nvPr/>
        </p:nvPicPr>
        <p:blipFill>
          <a:blip r:embed="rId3"/>
          <a:stretch>
            <a:fillRect/>
          </a:stretch>
        </p:blipFill>
        <p:spPr>
          <a:xfrm>
            <a:off x="5760085" y="3553015"/>
            <a:ext cx="2552700" cy="885825"/>
          </a:xfrm>
          <a:prstGeom prst="rect">
            <a:avLst/>
          </a:prstGeom>
        </p:spPr>
      </p:pic>
    </p:spTree>
    <p:extLst>
      <p:ext uri="{BB962C8B-B14F-4D97-AF65-F5344CB8AC3E}">
        <p14:creationId xmlns:p14="http://schemas.microsoft.com/office/powerpoint/2010/main" val="35693756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Verification of Employment</a:t>
            </a:r>
          </a:p>
        </p:txBody>
      </p:sp>
      <p:pic>
        <p:nvPicPr>
          <p:cNvPr id="5" name="Content Placeholder 4"/>
          <p:cNvPicPr>
            <a:picLocks noGrp="1" noChangeAspect="1"/>
          </p:cNvPicPr>
          <p:nvPr>
            <p:ph idx="1"/>
          </p:nvPr>
        </p:nvPicPr>
        <p:blipFill>
          <a:blip r:embed="rId2"/>
          <a:stretch>
            <a:fillRect/>
          </a:stretch>
        </p:blipFill>
        <p:spPr>
          <a:xfrm>
            <a:off x="5884476" y="1965960"/>
            <a:ext cx="5213350" cy="2846708"/>
          </a:xfrm>
          <a:prstGeom prst="rect">
            <a:avLst/>
          </a:prstGeom>
        </p:spPr>
      </p:pic>
      <p:sp>
        <p:nvSpPr>
          <p:cNvPr id="4" name="Text Placeholder 3"/>
          <p:cNvSpPr>
            <a:spLocks noGrp="1"/>
          </p:cNvSpPr>
          <p:nvPr>
            <p:ph type="body" sz="half" idx="2"/>
          </p:nvPr>
        </p:nvSpPr>
        <p:spPr/>
        <p:txBody>
          <a:bodyPr>
            <a:normAutofit lnSpcReduction="10000"/>
          </a:bodyPr>
          <a:lstStyle/>
          <a:p>
            <a:r>
              <a:rPr lang="en-US" dirty="0"/>
              <a:t>A VOE must be completed within 3 days (72hours) of loan consummation.  (Self Employed and Foreign nationals, VOE’s are not required) </a:t>
            </a:r>
          </a:p>
          <a:p>
            <a:r>
              <a:rPr lang="en-US" dirty="0"/>
              <a:t>In Byte: </a:t>
            </a:r>
          </a:p>
          <a:p>
            <a:r>
              <a:rPr lang="en-US" dirty="0"/>
              <a:t>Go to origination</a:t>
            </a:r>
          </a:p>
          <a:p>
            <a:r>
              <a:rPr lang="en-US" dirty="0"/>
              <a:t>1003 Page 1 </a:t>
            </a:r>
          </a:p>
          <a:p>
            <a:r>
              <a:rPr lang="en-US" dirty="0"/>
              <a:t>Call Number Listed (You may need to google the number to make sure you are not calling the borrower) </a:t>
            </a:r>
          </a:p>
        </p:txBody>
      </p:sp>
    </p:spTree>
    <p:extLst>
      <p:ext uri="{BB962C8B-B14F-4D97-AF65-F5344CB8AC3E}">
        <p14:creationId xmlns:p14="http://schemas.microsoft.com/office/powerpoint/2010/main" val="649396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8945" y="1097280"/>
            <a:ext cx="4252785" cy="1737360"/>
          </a:xfrm>
        </p:spPr>
        <p:txBody>
          <a:bodyPr/>
          <a:lstStyle/>
          <a:p>
            <a:r>
              <a:rPr lang="en-US" dirty="0"/>
              <a:t>Shipping/Boarding		</a:t>
            </a:r>
          </a:p>
        </p:txBody>
      </p:sp>
      <p:pic>
        <p:nvPicPr>
          <p:cNvPr id="5" name="Content Placeholder 4"/>
          <p:cNvPicPr>
            <a:picLocks noGrp="1" noChangeAspect="1"/>
          </p:cNvPicPr>
          <p:nvPr>
            <p:ph idx="1"/>
          </p:nvPr>
        </p:nvPicPr>
        <p:blipFill>
          <a:blip r:embed="rId2"/>
          <a:stretch>
            <a:fillRect/>
          </a:stretch>
        </p:blipFill>
        <p:spPr>
          <a:xfrm>
            <a:off x="5851525" y="1461144"/>
            <a:ext cx="5213350" cy="3935712"/>
          </a:xfrm>
          <a:prstGeom prst="rect">
            <a:avLst/>
          </a:prstGeom>
        </p:spPr>
      </p:pic>
      <p:sp>
        <p:nvSpPr>
          <p:cNvPr id="4" name="Text Placeholder 3"/>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After everything is scanned in the file, </a:t>
            </a:r>
          </a:p>
          <a:p>
            <a:pPr marL="285750" indent="-285750">
              <a:buFont typeface="Arial" panose="020B0604020202020204" pitchFamily="34" charset="0"/>
              <a:buChar char="•"/>
            </a:pPr>
            <a:r>
              <a:rPr lang="en-US" dirty="0"/>
              <a:t>Right Click on the Loan in DV</a:t>
            </a:r>
          </a:p>
          <a:p>
            <a:pPr marL="285750" indent="-285750">
              <a:buFont typeface="Arial" panose="020B0604020202020204" pitchFamily="34" charset="0"/>
              <a:buChar char="•"/>
            </a:pPr>
            <a:r>
              <a:rPr lang="en-US" dirty="0"/>
              <a:t>Select Move</a:t>
            </a:r>
          </a:p>
          <a:p>
            <a:pPr marL="285750" indent="-285750">
              <a:buFont typeface="Arial" panose="020B0604020202020204" pitchFamily="34" charset="0"/>
              <a:buChar char="•"/>
            </a:pPr>
            <a:r>
              <a:rPr lang="en-US" dirty="0"/>
              <a:t>Post Closing/Shipping</a:t>
            </a:r>
          </a:p>
          <a:p>
            <a:pPr marL="285750" indent="-285750">
              <a:buFont typeface="Arial" panose="020B0604020202020204" pitchFamily="34" charset="0"/>
              <a:buChar char="•"/>
            </a:pPr>
            <a:r>
              <a:rPr lang="en-US" dirty="0"/>
              <a:t>And then Move in the bottom Corner</a:t>
            </a:r>
          </a:p>
        </p:txBody>
      </p:sp>
      <p:sp>
        <p:nvSpPr>
          <p:cNvPr id="6" name="Down Arrow 5"/>
          <p:cNvSpPr/>
          <p:nvPr/>
        </p:nvSpPr>
        <p:spPr>
          <a:xfrm>
            <a:off x="9638270" y="4679092"/>
            <a:ext cx="354227" cy="3871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57441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Verification of Employment		</a:t>
            </a:r>
          </a:p>
        </p:txBody>
      </p:sp>
      <p:pic>
        <p:nvPicPr>
          <p:cNvPr id="5" name="Content Placeholder 4"/>
          <p:cNvPicPr>
            <a:picLocks noGrp="1" noChangeAspect="1"/>
          </p:cNvPicPr>
          <p:nvPr>
            <p:ph idx="1"/>
          </p:nvPr>
        </p:nvPicPr>
        <p:blipFill>
          <a:blip r:embed="rId2"/>
          <a:stretch>
            <a:fillRect/>
          </a:stretch>
        </p:blipFill>
        <p:spPr>
          <a:xfrm>
            <a:off x="5851525" y="2716329"/>
            <a:ext cx="5213350" cy="1425343"/>
          </a:xfrm>
          <a:prstGeom prst="rect">
            <a:avLst/>
          </a:prstGeom>
        </p:spPr>
      </p:pic>
      <p:sp>
        <p:nvSpPr>
          <p:cNvPr id="4" name="Text Placeholder 3"/>
          <p:cNvSpPr>
            <a:spLocks noGrp="1"/>
          </p:cNvSpPr>
          <p:nvPr>
            <p:ph type="body" sz="half" idx="2"/>
          </p:nvPr>
        </p:nvSpPr>
        <p:spPr/>
        <p:txBody>
          <a:bodyPr>
            <a:normAutofit fontScale="92500" lnSpcReduction="10000"/>
          </a:bodyPr>
          <a:lstStyle/>
          <a:p>
            <a:r>
              <a:rPr lang="en-US" dirty="0"/>
              <a:t>After you have received the Verbal Verification of Employment: </a:t>
            </a:r>
          </a:p>
          <a:p>
            <a:r>
              <a:rPr lang="en-US" dirty="0"/>
              <a:t>	Fill out the information	</a:t>
            </a:r>
          </a:p>
          <a:p>
            <a:r>
              <a:rPr lang="en-US" dirty="0"/>
              <a:t>	Select the Print Button	</a:t>
            </a:r>
          </a:p>
          <a:p>
            <a:r>
              <a:rPr lang="en-US" dirty="0"/>
              <a:t>	Save it to the file cabinet (store)</a:t>
            </a:r>
          </a:p>
          <a:p>
            <a:r>
              <a:rPr lang="en-US" dirty="0"/>
              <a:t>Make sure you either wet sign it or use the Signing tool within the file cabinet. After you sign, upload to dv under CSC VOE and note in the </a:t>
            </a:r>
            <a:r>
              <a:rPr lang="en-US" dirty="0" err="1"/>
              <a:t>convo</a:t>
            </a:r>
            <a:r>
              <a:rPr lang="en-US" dirty="0"/>
              <a:t> log</a:t>
            </a:r>
          </a:p>
          <a:p>
            <a:r>
              <a:rPr lang="en-US" dirty="0"/>
              <a:t>	</a:t>
            </a:r>
          </a:p>
        </p:txBody>
      </p:sp>
      <p:sp>
        <p:nvSpPr>
          <p:cNvPr id="6" name="Right Arrow 5"/>
          <p:cNvSpPr/>
          <p:nvPr/>
        </p:nvSpPr>
        <p:spPr>
          <a:xfrm>
            <a:off x="4489622" y="3591697"/>
            <a:ext cx="1878227" cy="1812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a:off x="6367849" y="4368113"/>
            <a:ext cx="3733800" cy="1143000"/>
          </a:xfrm>
          <a:prstGeom prst="rect">
            <a:avLst/>
          </a:prstGeom>
        </p:spPr>
      </p:pic>
    </p:spTree>
    <p:extLst>
      <p:ext uri="{BB962C8B-B14F-4D97-AF65-F5344CB8AC3E}">
        <p14:creationId xmlns:p14="http://schemas.microsoft.com/office/powerpoint/2010/main" val="18399630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Lenders Instructions </a:t>
            </a:r>
          </a:p>
        </p:txBody>
      </p:sp>
      <p:sp>
        <p:nvSpPr>
          <p:cNvPr id="3" name="Content Placeholder 2"/>
          <p:cNvSpPr>
            <a:spLocks noGrp="1"/>
          </p:cNvSpPr>
          <p:nvPr>
            <p:ph sz="half" idx="1"/>
          </p:nvPr>
        </p:nvSpPr>
        <p:spPr/>
        <p:txBody>
          <a:bodyPr/>
          <a:lstStyle/>
          <a:p>
            <a:r>
              <a:rPr lang="en-US" dirty="0"/>
              <a:t>Pull up Loan In Byte and Grab loan package.  </a:t>
            </a:r>
          </a:p>
          <a:p>
            <a:r>
              <a:rPr lang="en-US" dirty="0"/>
              <a:t>Assign an Appropriate Funder By going to the Home Screen and selecting the funders name </a:t>
            </a:r>
          </a:p>
          <a:p>
            <a:pPr lvl="1"/>
            <a:r>
              <a:rPr lang="en-US" dirty="0"/>
              <a:t>Make sure you make note in the Excel Sheet the funder and the loan doc associated with the file. </a:t>
            </a:r>
          </a:p>
          <a:p>
            <a:pPr lvl="1"/>
            <a:r>
              <a:rPr lang="en-US" dirty="0"/>
              <a:t>On the CSC funding screen, ensure all dates are over the 8 day requirement.  </a:t>
            </a:r>
          </a:p>
          <a:p>
            <a:pPr marL="274320" lvl="1" indent="0">
              <a:buNone/>
            </a:pPr>
            <a:endParaRPr lang="en-US" dirty="0"/>
          </a:p>
        </p:txBody>
      </p:sp>
      <p:pic>
        <p:nvPicPr>
          <p:cNvPr id="5" name="Content Placeholder 4"/>
          <p:cNvPicPr>
            <a:picLocks noGrp="1" noChangeAspect="1"/>
          </p:cNvPicPr>
          <p:nvPr>
            <p:ph sz="half" idx="2"/>
          </p:nvPr>
        </p:nvPicPr>
        <p:blipFill>
          <a:blip r:embed="rId2"/>
          <a:stretch>
            <a:fillRect/>
          </a:stretch>
        </p:blipFill>
        <p:spPr>
          <a:xfrm>
            <a:off x="6187778" y="1818503"/>
            <a:ext cx="3282815" cy="4022725"/>
          </a:xfrm>
          <a:prstGeom prst="rect">
            <a:avLst/>
          </a:prstGeom>
        </p:spPr>
      </p:pic>
    </p:spTree>
    <p:extLst>
      <p:ext uri="{BB962C8B-B14F-4D97-AF65-F5344CB8AC3E}">
        <p14:creationId xmlns:p14="http://schemas.microsoft.com/office/powerpoint/2010/main" val="28013492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Lenders Instructions	</a:t>
            </a:r>
          </a:p>
        </p:txBody>
      </p:sp>
      <p:sp>
        <p:nvSpPr>
          <p:cNvPr id="3" name="Content Placeholder 2"/>
          <p:cNvSpPr>
            <a:spLocks noGrp="1"/>
          </p:cNvSpPr>
          <p:nvPr>
            <p:ph sz="half" idx="1"/>
          </p:nvPr>
        </p:nvSpPr>
        <p:spPr/>
        <p:txBody>
          <a:bodyPr/>
          <a:lstStyle/>
          <a:p>
            <a:r>
              <a:rPr lang="en-US" dirty="0"/>
              <a:t>Go to the Funding Screen: Indicate if the loan is wet or dry.  All Owner Occupied Refinances plus Dry Purchase states will be Dry.  </a:t>
            </a:r>
          </a:p>
          <a:p>
            <a:pPr marL="45720" indent="0">
              <a:buNone/>
            </a:pPr>
            <a:r>
              <a:rPr lang="en-US" dirty="0"/>
              <a:t>If Loan Is a Mag or NP- the Warehouse Lender will be a 1; If it is an ODF the warehouse Lender will be a 2</a:t>
            </a:r>
          </a:p>
          <a:p>
            <a:endParaRPr lang="en-US" dirty="0"/>
          </a:p>
        </p:txBody>
      </p:sp>
      <p:pic>
        <p:nvPicPr>
          <p:cNvPr id="5" name="Content Placeholder 4"/>
          <p:cNvPicPr>
            <a:picLocks noGrp="1" noChangeAspect="1"/>
          </p:cNvPicPr>
          <p:nvPr>
            <p:ph sz="half" idx="2"/>
          </p:nvPr>
        </p:nvPicPr>
        <p:blipFill>
          <a:blip r:embed="rId2"/>
          <a:stretch>
            <a:fillRect/>
          </a:stretch>
        </p:blipFill>
        <p:spPr>
          <a:xfrm>
            <a:off x="6332586" y="2788734"/>
            <a:ext cx="4754563" cy="651223"/>
          </a:xfrm>
          <a:prstGeom prst="rect">
            <a:avLst/>
          </a:prstGeom>
        </p:spPr>
      </p:pic>
      <p:pic>
        <p:nvPicPr>
          <p:cNvPr id="6" name="Picture 5"/>
          <p:cNvPicPr>
            <a:picLocks noChangeAspect="1"/>
          </p:cNvPicPr>
          <p:nvPr/>
        </p:nvPicPr>
        <p:blipFill>
          <a:blip r:embed="rId3"/>
          <a:stretch>
            <a:fillRect/>
          </a:stretch>
        </p:blipFill>
        <p:spPr>
          <a:xfrm>
            <a:off x="518824" y="4913956"/>
            <a:ext cx="10499696" cy="704850"/>
          </a:xfrm>
          <a:prstGeom prst="rect">
            <a:avLst/>
          </a:prstGeom>
        </p:spPr>
      </p:pic>
    </p:spTree>
    <p:extLst>
      <p:ext uri="{BB962C8B-B14F-4D97-AF65-F5344CB8AC3E}">
        <p14:creationId xmlns:p14="http://schemas.microsoft.com/office/powerpoint/2010/main" val="31537385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Lenders Instructions	</a:t>
            </a:r>
          </a:p>
        </p:txBody>
      </p:sp>
      <p:sp>
        <p:nvSpPr>
          <p:cNvPr id="3" name="Content Placeholder 2"/>
          <p:cNvSpPr>
            <a:spLocks noGrp="1"/>
          </p:cNvSpPr>
          <p:nvPr>
            <p:ph sz="half" idx="1"/>
          </p:nvPr>
        </p:nvSpPr>
        <p:spPr>
          <a:xfrm>
            <a:off x="1143000" y="2057399"/>
            <a:ext cx="9730946" cy="4023360"/>
          </a:xfrm>
        </p:spPr>
        <p:txBody>
          <a:bodyPr/>
          <a:lstStyle/>
          <a:p>
            <a:r>
              <a:rPr lang="en-US" dirty="0"/>
              <a:t>Cut Off Times:</a:t>
            </a:r>
          </a:p>
          <a:p>
            <a:pPr lvl="1"/>
            <a:r>
              <a:rPr lang="en-US" dirty="0"/>
              <a:t>Wet States:12:00 </a:t>
            </a:r>
          </a:p>
          <a:p>
            <a:pPr lvl="1"/>
            <a:r>
              <a:rPr lang="en-US" dirty="0"/>
              <a:t>Dry States: 3:00</a:t>
            </a:r>
          </a:p>
          <a:p>
            <a:pPr lvl="1"/>
            <a:endParaRPr lang="en-US" dirty="0"/>
          </a:p>
          <a:p>
            <a:pPr lvl="1"/>
            <a:r>
              <a:rPr lang="en-US" dirty="0"/>
              <a:t>This is whether the CD is sent or the file gets pushed over beyond those times. </a:t>
            </a:r>
          </a:p>
          <a:p>
            <a:pPr lvl="1"/>
            <a:endParaRPr lang="en-US" dirty="0"/>
          </a:p>
          <a:p>
            <a:pPr lvl="1"/>
            <a:r>
              <a:rPr lang="en-US" dirty="0"/>
              <a:t>Example: CD was sent on a Florida loan at 10:00 but wasn’t pushed over ready for docs until 12:30, this file is pushed to the next day</a:t>
            </a:r>
          </a:p>
        </p:txBody>
      </p:sp>
      <p:sp>
        <p:nvSpPr>
          <p:cNvPr id="4" name="Content Placeholder 3"/>
          <p:cNvSpPr>
            <a:spLocks noGrp="1"/>
          </p:cNvSpPr>
          <p:nvPr>
            <p:ph sz="half" idx="2"/>
          </p:nvPr>
        </p:nvSpPr>
        <p:spPr/>
        <p:txBody>
          <a:bodyPr/>
          <a:lstStyle/>
          <a:p>
            <a:endParaRPr lang="en-US" dirty="0"/>
          </a:p>
        </p:txBody>
      </p:sp>
    </p:spTree>
    <p:extLst>
      <p:ext uri="{BB962C8B-B14F-4D97-AF65-F5344CB8AC3E}">
        <p14:creationId xmlns:p14="http://schemas.microsoft.com/office/powerpoint/2010/main" val="7850386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Lenders Instructions</a:t>
            </a:r>
          </a:p>
        </p:txBody>
      </p:sp>
      <p:sp>
        <p:nvSpPr>
          <p:cNvPr id="3" name="Content Placeholder 2"/>
          <p:cNvSpPr>
            <a:spLocks noGrp="1"/>
          </p:cNvSpPr>
          <p:nvPr>
            <p:ph sz="half" idx="1"/>
          </p:nvPr>
        </p:nvSpPr>
        <p:spPr>
          <a:xfrm>
            <a:off x="1143000" y="2057399"/>
            <a:ext cx="9875520" cy="4023360"/>
          </a:xfrm>
        </p:spPr>
        <p:txBody>
          <a:bodyPr/>
          <a:lstStyle/>
          <a:p>
            <a:r>
              <a:rPr lang="en-US" dirty="0"/>
              <a:t>Double check the ECOA Valuation that all appraisals have been sent to the borrower and confirmed if necessary.  If unconfirmed, the first sign date will need to be updated.  </a:t>
            </a:r>
          </a:p>
        </p:txBody>
      </p:sp>
      <p:pic>
        <p:nvPicPr>
          <p:cNvPr id="5" name="Content Placeholder 4"/>
          <p:cNvPicPr>
            <a:picLocks noGrp="1" noChangeAspect="1"/>
          </p:cNvPicPr>
          <p:nvPr>
            <p:ph sz="half" idx="2"/>
          </p:nvPr>
        </p:nvPicPr>
        <p:blipFill>
          <a:blip r:embed="rId2"/>
          <a:stretch>
            <a:fillRect/>
          </a:stretch>
        </p:blipFill>
        <p:spPr>
          <a:xfrm>
            <a:off x="2684172" y="3272400"/>
            <a:ext cx="6793175" cy="2618889"/>
          </a:xfrm>
          <a:prstGeom prst="rect">
            <a:avLst/>
          </a:prstGeom>
        </p:spPr>
      </p:pic>
    </p:spTree>
    <p:extLst>
      <p:ext uri="{BB962C8B-B14F-4D97-AF65-F5344CB8AC3E}">
        <p14:creationId xmlns:p14="http://schemas.microsoft.com/office/powerpoint/2010/main" val="15806746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Lenders Instructions </a:t>
            </a:r>
          </a:p>
        </p:txBody>
      </p:sp>
      <p:sp>
        <p:nvSpPr>
          <p:cNvPr id="3" name="Content Placeholder 2"/>
          <p:cNvSpPr>
            <a:spLocks noGrp="1"/>
          </p:cNvSpPr>
          <p:nvPr>
            <p:ph sz="half" idx="1"/>
          </p:nvPr>
        </p:nvSpPr>
        <p:spPr/>
        <p:txBody>
          <a:bodyPr>
            <a:normAutofit/>
          </a:bodyPr>
          <a:lstStyle/>
          <a:p>
            <a:r>
              <a:rPr lang="en-US" dirty="0"/>
              <a:t>Go back to the Status Screen, Select lenders out – Wet/Dry. This will automatically generate an email to the Doc Drawer for the confirmation of the CD.  Send the email.</a:t>
            </a:r>
          </a:p>
          <a:p>
            <a:r>
              <a:rPr lang="en-US" dirty="0"/>
              <a:t>If the signing date and Funding date is fine, move forward to the file cabinet. If not, then change the funding and signing date, update the funding's on deck, Page 2 of the CD interest, and re-interface the loan .  </a:t>
            </a:r>
          </a:p>
        </p:txBody>
      </p:sp>
      <p:pic>
        <p:nvPicPr>
          <p:cNvPr id="5" name="Content Placeholder 4"/>
          <p:cNvPicPr>
            <a:picLocks noGrp="1" noChangeAspect="1"/>
          </p:cNvPicPr>
          <p:nvPr>
            <p:ph sz="half" idx="2"/>
          </p:nvPr>
        </p:nvPicPr>
        <p:blipFill>
          <a:blip r:embed="rId2"/>
          <a:stretch>
            <a:fillRect/>
          </a:stretch>
        </p:blipFill>
        <p:spPr>
          <a:xfrm>
            <a:off x="6080760" y="2057399"/>
            <a:ext cx="4754563" cy="2185565"/>
          </a:xfrm>
          <a:prstGeom prst="rect">
            <a:avLst/>
          </a:prstGeom>
        </p:spPr>
      </p:pic>
    </p:spTree>
    <p:extLst>
      <p:ext uri="{BB962C8B-B14F-4D97-AF65-F5344CB8AC3E}">
        <p14:creationId xmlns:p14="http://schemas.microsoft.com/office/powerpoint/2010/main" val="30694893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Lenders Instructions </a:t>
            </a:r>
          </a:p>
        </p:txBody>
      </p:sp>
      <p:sp>
        <p:nvSpPr>
          <p:cNvPr id="3" name="Content Placeholder 2"/>
          <p:cNvSpPr>
            <a:spLocks noGrp="1"/>
          </p:cNvSpPr>
          <p:nvPr>
            <p:ph sz="half" idx="1"/>
          </p:nvPr>
        </p:nvSpPr>
        <p:spPr/>
        <p:txBody>
          <a:bodyPr/>
          <a:lstStyle/>
          <a:p>
            <a:r>
              <a:rPr lang="en-US" dirty="0"/>
              <a:t>Go to the File Cabinet .  Select the c Documents that you need, Select New, and then Create New Document(s) based on Selected Documents </a:t>
            </a:r>
          </a:p>
        </p:txBody>
      </p:sp>
      <p:pic>
        <p:nvPicPr>
          <p:cNvPr id="5" name="Content Placeholder 4"/>
          <p:cNvPicPr>
            <a:picLocks noGrp="1" noChangeAspect="1"/>
          </p:cNvPicPr>
          <p:nvPr>
            <p:ph sz="half" idx="2"/>
          </p:nvPr>
        </p:nvPicPr>
        <p:blipFill>
          <a:blip r:embed="rId2"/>
          <a:stretch>
            <a:fillRect/>
          </a:stretch>
        </p:blipFill>
        <p:spPr>
          <a:xfrm>
            <a:off x="5987364" y="1652271"/>
            <a:ext cx="4754563" cy="3416074"/>
          </a:xfrm>
          <a:prstGeom prst="rect">
            <a:avLst/>
          </a:prstGeom>
        </p:spPr>
      </p:pic>
    </p:spTree>
    <p:extLst>
      <p:ext uri="{BB962C8B-B14F-4D97-AF65-F5344CB8AC3E}">
        <p14:creationId xmlns:p14="http://schemas.microsoft.com/office/powerpoint/2010/main" val="21664835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Lenders Instructions </a:t>
            </a:r>
          </a:p>
        </p:txBody>
      </p:sp>
      <p:sp>
        <p:nvSpPr>
          <p:cNvPr id="3" name="Content Placeholder 2"/>
          <p:cNvSpPr>
            <a:spLocks noGrp="1"/>
          </p:cNvSpPr>
          <p:nvPr>
            <p:ph sz="half" idx="1"/>
          </p:nvPr>
        </p:nvSpPr>
        <p:spPr/>
        <p:txBody>
          <a:bodyPr/>
          <a:lstStyle/>
          <a:p>
            <a:r>
              <a:rPr lang="en-US" dirty="0"/>
              <a:t>Highlight the Lenders instructions. Usually about 5-6 Pages about 20 pages down.  </a:t>
            </a:r>
          </a:p>
        </p:txBody>
      </p:sp>
      <p:sp>
        <p:nvSpPr>
          <p:cNvPr id="4" name="Content Placeholder 3"/>
          <p:cNvSpPr>
            <a:spLocks noGrp="1"/>
          </p:cNvSpPr>
          <p:nvPr>
            <p:ph sz="half" idx="2"/>
          </p:nvPr>
        </p:nvSpPr>
        <p:spPr>
          <a:xfrm>
            <a:off x="6080760" y="4637903"/>
            <a:ext cx="2092676" cy="1599376"/>
          </a:xfrm>
        </p:spPr>
        <p:txBody>
          <a:bodyPr/>
          <a:lstStyle/>
          <a:p>
            <a:endParaRPr lang="en-US" dirty="0"/>
          </a:p>
        </p:txBody>
      </p:sp>
      <p:pic>
        <p:nvPicPr>
          <p:cNvPr id="5" name="Picture 4"/>
          <p:cNvPicPr>
            <a:picLocks noChangeAspect="1"/>
          </p:cNvPicPr>
          <p:nvPr/>
        </p:nvPicPr>
        <p:blipFill>
          <a:blip r:embed="rId2"/>
          <a:stretch>
            <a:fillRect/>
          </a:stretch>
        </p:blipFill>
        <p:spPr>
          <a:xfrm>
            <a:off x="2273737" y="3074387"/>
            <a:ext cx="6894977" cy="3006372"/>
          </a:xfrm>
          <a:prstGeom prst="rect">
            <a:avLst/>
          </a:prstGeom>
        </p:spPr>
      </p:pic>
    </p:spTree>
    <p:extLst>
      <p:ext uri="{BB962C8B-B14F-4D97-AF65-F5344CB8AC3E}">
        <p14:creationId xmlns:p14="http://schemas.microsoft.com/office/powerpoint/2010/main" val="29590813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Lenders Instructions </a:t>
            </a:r>
          </a:p>
        </p:txBody>
      </p:sp>
      <p:sp>
        <p:nvSpPr>
          <p:cNvPr id="3" name="Content Placeholder 2"/>
          <p:cNvSpPr>
            <a:spLocks noGrp="1"/>
          </p:cNvSpPr>
          <p:nvPr>
            <p:ph sz="half" idx="1"/>
          </p:nvPr>
        </p:nvSpPr>
        <p:spPr/>
        <p:txBody>
          <a:bodyPr/>
          <a:lstStyle/>
          <a:p>
            <a:r>
              <a:rPr lang="en-US" dirty="0"/>
              <a:t>Rename Documents to  Lenders instructions</a:t>
            </a:r>
          </a:p>
          <a:p>
            <a:r>
              <a:rPr lang="en-US" dirty="0"/>
              <a:t>Export Document as PDF with password. </a:t>
            </a:r>
          </a:p>
          <a:p>
            <a:r>
              <a:rPr lang="en-US" dirty="0"/>
              <a:t>Password will be the subject property zip code.</a:t>
            </a:r>
          </a:p>
        </p:txBody>
      </p:sp>
      <p:sp>
        <p:nvSpPr>
          <p:cNvPr id="4" name="Content Placeholder 3"/>
          <p:cNvSpPr>
            <a:spLocks noGrp="1"/>
          </p:cNvSpPr>
          <p:nvPr>
            <p:ph sz="half" idx="2"/>
          </p:nvPr>
        </p:nvSpPr>
        <p:spPr/>
        <p:txBody>
          <a:bodyPr/>
          <a:lstStyle/>
          <a:p>
            <a:endParaRPr lang="en-US" dirty="0"/>
          </a:p>
        </p:txBody>
      </p:sp>
    </p:spTree>
    <p:extLst>
      <p:ext uri="{BB962C8B-B14F-4D97-AF65-F5344CB8AC3E}">
        <p14:creationId xmlns:p14="http://schemas.microsoft.com/office/powerpoint/2010/main" val="35101576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Lenders Instructions </a:t>
            </a:r>
          </a:p>
        </p:txBody>
      </p:sp>
      <p:sp>
        <p:nvSpPr>
          <p:cNvPr id="3" name="Content Placeholder 2"/>
          <p:cNvSpPr>
            <a:spLocks noGrp="1"/>
          </p:cNvSpPr>
          <p:nvPr>
            <p:ph sz="half" idx="1"/>
          </p:nvPr>
        </p:nvSpPr>
        <p:spPr>
          <a:xfrm>
            <a:off x="1143000" y="2057399"/>
            <a:ext cx="10233454" cy="4023360"/>
          </a:xfrm>
        </p:spPr>
        <p:txBody>
          <a:bodyPr/>
          <a:lstStyle/>
          <a:p>
            <a:r>
              <a:rPr lang="en-US" dirty="0"/>
              <a:t>The email for the Lenders Instructions</a:t>
            </a:r>
          </a:p>
          <a:p>
            <a:r>
              <a:rPr lang="en-US" dirty="0"/>
              <a:t>To: Settlement Agent</a:t>
            </a:r>
          </a:p>
          <a:p>
            <a:r>
              <a:rPr lang="en-US" dirty="0"/>
              <a:t>CC: Funder, Broker, AE, TM</a:t>
            </a:r>
          </a:p>
          <a:p>
            <a:r>
              <a:rPr lang="en-US" dirty="0"/>
              <a:t>BCC: Trudy, Veronica, and Dale Body of the email will be determined by the type of loan.  </a:t>
            </a:r>
          </a:p>
        </p:txBody>
      </p:sp>
      <p:pic>
        <p:nvPicPr>
          <p:cNvPr id="5" name="Content Placeholder 4"/>
          <p:cNvPicPr>
            <a:picLocks noGrp="1" noChangeAspect="1"/>
          </p:cNvPicPr>
          <p:nvPr>
            <p:ph sz="half" idx="2"/>
          </p:nvPr>
        </p:nvPicPr>
        <p:blipFill>
          <a:blip r:embed="rId2"/>
          <a:stretch>
            <a:fillRect/>
          </a:stretch>
        </p:blipFill>
        <p:spPr>
          <a:xfrm>
            <a:off x="2248058" y="3902675"/>
            <a:ext cx="6887751" cy="2522839"/>
          </a:xfrm>
          <a:prstGeom prst="rect">
            <a:avLst/>
          </a:prstGeom>
        </p:spPr>
      </p:pic>
    </p:spTree>
    <p:extLst>
      <p:ext uri="{BB962C8B-B14F-4D97-AF65-F5344CB8AC3E}">
        <p14:creationId xmlns:p14="http://schemas.microsoft.com/office/powerpoint/2010/main" val="38099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99" y="1097280"/>
            <a:ext cx="4203357" cy="1737360"/>
          </a:xfrm>
        </p:spPr>
        <p:txBody>
          <a:bodyPr/>
          <a:lstStyle/>
          <a:p>
            <a:r>
              <a:rPr lang="en-US" dirty="0"/>
              <a:t>Shipping/Boarding		</a:t>
            </a:r>
          </a:p>
        </p:txBody>
      </p:sp>
      <p:pic>
        <p:nvPicPr>
          <p:cNvPr id="8" name="Picture Placeholder 7" descr="BytePro Enterprise - [7006247 : Status]"/>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1045" t="-1373" r="41745" b="1373"/>
          <a:stretch/>
        </p:blipFill>
        <p:spPr>
          <a:xfrm>
            <a:off x="4852086" y="1036897"/>
            <a:ext cx="6099048" cy="4800600"/>
          </a:xfrm>
        </p:spPr>
      </p:pic>
      <p:sp>
        <p:nvSpPr>
          <p:cNvPr id="4" name="Text Placeholder 3"/>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Go to Byte</a:t>
            </a:r>
          </a:p>
          <a:p>
            <a:pPr marL="285750" indent="-285750">
              <a:buFont typeface="Arial" panose="020B0604020202020204" pitchFamily="34" charset="0"/>
              <a:buChar char="•"/>
            </a:pPr>
            <a:r>
              <a:rPr lang="en-US" dirty="0"/>
              <a:t>Select General</a:t>
            </a:r>
          </a:p>
          <a:p>
            <a:pPr marL="285750" indent="-285750">
              <a:buFont typeface="Arial" panose="020B0604020202020204" pitchFamily="34" charset="0"/>
              <a:buChar char="•"/>
            </a:pPr>
            <a:r>
              <a:rPr lang="en-US" dirty="0"/>
              <a:t>Status </a:t>
            </a:r>
          </a:p>
          <a:p>
            <a:pPr marL="285750" indent="-285750">
              <a:buFont typeface="Arial" panose="020B0604020202020204" pitchFamily="34" charset="0"/>
              <a:buChar char="•"/>
            </a:pPr>
            <a:r>
              <a:rPr lang="en-US" dirty="0"/>
              <a:t>Then Select the small bubble near closed. This will automatically generate 4 separate emails. Send all. </a:t>
            </a:r>
          </a:p>
          <a:p>
            <a:endParaRPr lang="en-US" dirty="0"/>
          </a:p>
          <a:p>
            <a:endParaRPr lang="en-US" dirty="0"/>
          </a:p>
        </p:txBody>
      </p:sp>
      <p:sp>
        <p:nvSpPr>
          <p:cNvPr id="9" name="Right Arrow 8"/>
          <p:cNvSpPr/>
          <p:nvPr/>
        </p:nvSpPr>
        <p:spPr>
          <a:xfrm>
            <a:off x="6112475" y="2598461"/>
            <a:ext cx="428367" cy="32127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39863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Lenders Instructions </a:t>
            </a:r>
          </a:p>
        </p:txBody>
      </p:sp>
      <p:sp>
        <p:nvSpPr>
          <p:cNvPr id="3" name="Content Placeholder 2"/>
          <p:cNvSpPr>
            <a:spLocks noGrp="1"/>
          </p:cNvSpPr>
          <p:nvPr>
            <p:ph sz="half" idx="1"/>
          </p:nvPr>
        </p:nvSpPr>
        <p:spPr/>
        <p:txBody>
          <a:bodyPr/>
          <a:lstStyle/>
          <a:p>
            <a:r>
              <a:rPr lang="en-US" dirty="0"/>
              <a:t>After you split the documents and have you email ready to send</a:t>
            </a:r>
          </a:p>
          <a:p>
            <a:r>
              <a:rPr lang="en-US" dirty="0"/>
              <a:t>Go to tasks, Clear all Tasks. The Task that is TM- File Funding Ready for Docs. This will generate an email.  Send the Email to the Funder and CC dale and Veronica.  In the body select.</a:t>
            </a:r>
          </a:p>
        </p:txBody>
      </p:sp>
      <p:pic>
        <p:nvPicPr>
          <p:cNvPr id="5" name="Content Placeholder 4"/>
          <p:cNvPicPr>
            <a:picLocks noGrp="1" noChangeAspect="1"/>
          </p:cNvPicPr>
          <p:nvPr>
            <p:ph sz="half" idx="2"/>
          </p:nvPr>
        </p:nvPicPr>
        <p:blipFill>
          <a:blip r:embed="rId2"/>
          <a:stretch>
            <a:fillRect/>
          </a:stretch>
        </p:blipFill>
        <p:spPr>
          <a:xfrm>
            <a:off x="6080760" y="2152060"/>
            <a:ext cx="4754563" cy="2465925"/>
          </a:xfrm>
          <a:prstGeom prst="rect">
            <a:avLst/>
          </a:prstGeom>
        </p:spPr>
      </p:pic>
    </p:spTree>
    <p:extLst>
      <p:ext uri="{BB962C8B-B14F-4D97-AF65-F5344CB8AC3E}">
        <p14:creationId xmlns:p14="http://schemas.microsoft.com/office/powerpoint/2010/main" val="31924654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Lenders Instructions </a:t>
            </a:r>
          </a:p>
        </p:txBody>
      </p:sp>
      <p:sp>
        <p:nvSpPr>
          <p:cNvPr id="3" name="Content Placeholder 2"/>
          <p:cNvSpPr>
            <a:spLocks noGrp="1"/>
          </p:cNvSpPr>
          <p:nvPr>
            <p:ph sz="half" idx="1"/>
          </p:nvPr>
        </p:nvSpPr>
        <p:spPr/>
        <p:txBody>
          <a:bodyPr/>
          <a:lstStyle/>
          <a:p>
            <a:r>
              <a:rPr lang="en-US" dirty="0"/>
              <a:t>After you send your emails, Create a new task. This will automatically send them an email .</a:t>
            </a:r>
          </a:p>
          <a:p>
            <a:r>
              <a:rPr lang="en-US" dirty="0"/>
              <a:t>Lastly, note in Byte “Lenders has been sent” </a:t>
            </a:r>
          </a:p>
        </p:txBody>
      </p:sp>
      <p:pic>
        <p:nvPicPr>
          <p:cNvPr id="5" name="Content Placeholder 4"/>
          <p:cNvPicPr>
            <a:picLocks noGrp="1" noChangeAspect="1"/>
          </p:cNvPicPr>
          <p:nvPr>
            <p:ph sz="half" idx="2"/>
          </p:nvPr>
        </p:nvPicPr>
        <p:blipFill>
          <a:blip r:embed="rId2"/>
          <a:stretch>
            <a:fillRect/>
          </a:stretch>
        </p:blipFill>
        <p:spPr>
          <a:xfrm>
            <a:off x="6267450" y="2138839"/>
            <a:ext cx="4754563" cy="3859847"/>
          </a:xfrm>
          <a:prstGeom prst="rect">
            <a:avLst/>
          </a:prstGeom>
        </p:spPr>
      </p:pic>
    </p:spTree>
    <p:extLst>
      <p:ext uri="{BB962C8B-B14F-4D97-AF65-F5344CB8AC3E}">
        <p14:creationId xmlns:p14="http://schemas.microsoft.com/office/powerpoint/2010/main" val="872284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99" y="1097280"/>
            <a:ext cx="4161981" cy="1737360"/>
          </a:xfrm>
        </p:spPr>
        <p:txBody>
          <a:bodyPr>
            <a:normAutofit/>
          </a:bodyPr>
          <a:lstStyle/>
          <a:p>
            <a:r>
              <a:rPr lang="en-US" dirty="0"/>
              <a:t>Shipping/Boarding </a:t>
            </a:r>
            <a:br>
              <a:rPr lang="en-US" dirty="0"/>
            </a:br>
            <a:r>
              <a:rPr lang="en-US" sz="2800" dirty="0"/>
              <a:t>HMDA Reporting</a:t>
            </a:r>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normAutofit fontScale="85000" lnSpcReduction="20000"/>
          </a:bodyPr>
          <a:lstStyle/>
          <a:p>
            <a:pPr marL="285750" indent="-285750">
              <a:buFont typeface="Arial" panose="020B0604020202020204" pitchFamily="34" charset="0"/>
              <a:buChar char="•"/>
            </a:pPr>
            <a:r>
              <a:rPr lang="en-US" dirty="0"/>
              <a:t>In Byte,</a:t>
            </a:r>
          </a:p>
          <a:p>
            <a:pPr marL="285750" indent="-285750">
              <a:buFont typeface="Arial" panose="020B0604020202020204" pitchFamily="34" charset="0"/>
              <a:buChar char="•"/>
            </a:pPr>
            <a:r>
              <a:rPr lang="en-US" dirty="0"/>
              <a:t>Go to Compliance</a:t>
            </a:r>
          </a:p>
          <a:p>
            <a:pPr marL="285750" indent="-285750">
              <a:buFont typeface="Arial" panose="020B0604020202020204" pitchFamily="34" charset="0"/>
              <a:buChar char="•"/>
            </a:pPr>
            <a:r>
              <a:rPr lang="en-US" dirty="0"/>
              <a:t>Then HMDA</a:t>
            </a:r>
          </a:p>
          <a:p>
            <a:pPr marL="285750" indent="-285750">
              <a:buFont typeface="Arial" panose="020B0604020202020204" pitchFamily="34" charset="0"/>
              <a:buChar char="•"/>
            </a:pPr>
            <a:r>
              <a:rPr lang="en-US" dirty="0"/>
              <a:t>When we ship, we are required to fill out the HMDA Reporting.  </a:t>
            </a:r>
          </a:p>
          <a:p>
            <a:pPr marL="285750" indent="-285750">
              <a:buFont typeface="Arial" panose="020B0604020202020204" pitchFamily="34" charset="0"/>
              <a:buChar char="•"/>
            </a:pPr>
            <a:r>
              <a:rPr lang="en-US" dirty="0"/>
              <a:t>Select Action Date and Action Type</a:t>
            </a:r>
          </a:p>
          <a:p>
            <a:pPr marL="285750" indent="-285750">
              <a:buFont typeface="Arial" panose="020B0604020202020204" pitchFamily="34" charset="0"/>
              <a:buChar char="•"/>
            </a:pPr>
            <a:r>
              <a:rPr lang="en-US" dirty="0"/>
              <a:t>(See across) </a:t>
            </a:r>
          </a:p>
          <a:p>
            <a:pPr marL="285750" indent="-285750">
              <a:buFont typeface="Arial" panose="020B0604020202020204" pitchFamily="34" charset="0"/>
              <a:buChar char="•"/>
            </a:pPr>
            <a:r>
              <a:rPr lang="en-US" dirty="0"/>
              <a:t>**Sometimes the Government Monitoring information will not be selected.  In that instance, in DV look at the original 1003  and plug in the borrower ethnicity in 1003 Page 2 </a:t>
            </a:r>
          </a:p>
        </p:txBody>
      </p:sp>
      <p:pic>
        <p:nvPicPr>
          <p:cNvPr id="5" name="Picture 4"/>
          <p:cNvPicPr>
            <a:picLocks noChangeAspect="1"/>
          </p:cNvPicPr>
          <p:nvPr/>
        </p:nvPicPr>
        <p:blipFill>
          <a:blip r:embed="rId2"/>
          <a:stretch>
            <a:fillRect/>
          </a:stretch>
        </p:blipFill>
        <p:spPr>
          <a:xfrm>
            <a:off x="5183187" y="987424"/>
            <a:ext cx="4908163" cy="4542203"/>
          </a:xfrm>
          <a:prstGeom prst="rect">
            <a:avLst/>
          </a:prstGeom>
        </p:spPr>
      </p:pic>
    </p:spTree>
    <p:extLst>
      <p:ext uri="{BB962C8B-B14F-4D97-AF65-F5344CB8AC3E}">
        <p14:creationId xmlns:p14="http://schemas.microsoft.com/office/powerpoint/2010/main" val="3069321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5356654" cy="1737360"/>
          </a:xfrm>
        </p:spPr>
        <p:txBody>
          <a:bodyPr>
            <a:normAutofit/>
          </a:bodyPr>
          <a:lstStyle/>
          <a:p>
            <a:r>
              <a:rPr lang="en-US" dirty="0"/>
              <a:t>Shipping/Boarding </a:t>
            </a:r>
            <a:br>
              <a:rPr lang="en-US" dirty="0"/>
            </a:br>
            <a:r>
              <a:rPr lang="en-US" sz="2800" dirty="0"/>
              <a:t>HMDA Reporting</a:t>
            </a:r>
            <a:r>
              <a:rPr lang="en-US" dirty="0"/>
              <a:t>	</a:t>
            </a:r>
          </a:p>
        </p:txBody>
      </p:sp>
      <p:pic>
        <p:nvPicPr>
          <p:cNvPr id="6" name="Picture Placeholder 5"/>
          <p:cNvPicPr>
            <a:picLocks noGrp="1" noChangeAspect="1"/>
          </p:cNvPicPr>
          <p:nvPr>
            <p:ph type="pic" idx="1"/>
          </p:nvPr>
        </p:nvPicPr>
        <p:blipFill>
          <a:blip r:embed="rId2"/>
          <a:srcRect l="18553" r="18553"/>
          <a:stretch>
            <a:fillRect/>
          </a:stretch>
        </p:blipFill>
        <p:spPr>
          <a:xfrm>
            <a:off x="7883611" y="3258189"/>
            <a:ext cx="3763104" cy="2971381"/>
          </a:xfrm>
          <a:prstGeom prst="rect">
            <a:avLst/>
          </a:prstGeom>
        </p:spPr>
      </p:pic>
      <p:sp>
        <p:nvSpPr>
          <p:cNvPr id="4" name="Text Placeholder 3"/>
          <p:cNvSpPr>
            <a:spLocks noGrp="1"/>
          </p:cNvSpPr>
          <p:nvPr>
            <p:ph type="body" sz="half" idx="2"/>
          </p:nvPr>
        </p:nvSpPr>
        <p:spPr>
          <a:xfrm>
            <a:off x="925491" y="2897659"/>
            <a:ext cx="3633358" cy="3811588"/>
          </a:xfrm>
        </p:spPr>
        <p:txBody>
          <a:bodyPr/>
          <a:lstStyle/>
          <a:p>
            <a:pPr marL="285750" indent="-285750">
              <a:buFont typeface="Arial" panose="020B0604020202020204" pitchFamily="34" charset="0"/>
              <a:buChar char="•"/>
            </a:pPr>
            <a:r>
              <a:rPr lang="en-US" dirty="0"/>
              <a:t>On the subject property Tab</a:t>
            </a:r>
          </a:p>
          <a:p>
            <a:pPr marL="285750" indent="-285750">
              <a:buFont typeface="Arial" panose="020B0604020202020204" pitchFamily="34" charset="0"/>
              <a:buChar char="•"/>
            </a:pPr>
            <a:r>
              <a:rPr lang="en-US" dirty="0"/>
              <a:t>Visually check to make sure all items     are filled out.  </a:t>
            </a:r>
          </a:p>
          <a:p>
            <a:pPr marL="285750" indent="-285750">
              <a:buFont typeface="Arial" panose="020B0604020202020204" pitchFamily="34" charset="0"/>
              <a:buChar char="•"/>
            </a:pPr>
            <a:r>
              <a:rPr lang="en-US" dirty="0"/>
              <a:t>If the census is not filled out. </a:t>
            </a:r>
          </a:p>
          <a:p>
            <a:pPr marL="285750" indent="-285750">
              <a:buFont typeface="Arial" panose="020B0604020202020204" pitchFamily="34" charset="0"/>
              <a:buChar char="•"/>
            </a:pPr>
            <a:r>
              <a:rPr lang="en-US" dirty="0"/>
              <a:t>In DV go to the flood certification </a:t>
            </a:r>
          </a:p>
        </p:txBody>
      </p:sp>
      <p:pic>
        <p:nvPicPr>
          <p:cNvPr id="5" name="Picture 4"/>
          <p:cNvPicPr>
            <a:picLocks noChangeAspect="1"/>
          </p:cNvPicPr>
          <p:nvPr/>
        </p:nvPicPr>
        <p:blipFill>
          <a:blip r:embed="rId3"/>
          <a:stretch>
            <a:fillRect/>
          </a:stretch>
        </p:blipFill>
        <p:spPr>
          <a:xfrm>
            <a:off x="5255740" y="826532"/>
            <a:ext cx="3324225" cy="2924175"/>
          </a:xfrm>
          <a:prstGeom prst="rect">
            <a:avLst/>
          </a:prstGeom>
        </p:spPr>
      </p:pic>
      <p:sp>
        <p:nvSpPr>
          <p:cNvPr id="7" name="TextBox 6"/>
          <p:cNvSpPr txBox="1"/>
          <p:nvPr/>
        </p:nvSpPr>
        <p:spPr>
          <a:xfrm>
            <a:off x="9139087" y="1615852"/>
            <a:ext cx="2232454" cy="369332"/>
          </a:xfrm>
          <a:prstGeom prst="rect">
            <a:avLst/>
          </a:prstGeom>
          <a:noFill/>
        </p:spPr>
        <p:txBody>
          <a:bodyPr wrap="square" rtlCol="0">
            <a:spAutoFit/>
          </a:bodyPr>
          <a:lstStyle/>
          <a:p>
            <a:r>
              <a:rPr lang="en-US" dirty="0"/>
              <a:t>           In Byte</a:t>
            </a:r>
          </a:p>
        </p:txBody>
      </p:sp>
      <p:sp>
        <p:nvSpPr>
          <p:cNvPr id="8" name="TextBox 7"/>
          <p:cNvSpPr txBox="1"/>
          <p:nvPr/>
        </p:nvSpPr>
        <p:spPr>
          <a:xfrm>
            <a:off x="4740082" y="4803453"/>
            <a:ext cx="3393989" cy="369332"/>
          </a:xfrm>
          <a:prstGeom prst="rect">
            <a:avLst/>
          </a:prstGeom>
          <a:noFill/>
        </p:spPr>
        <p:txBody>
          <a:bodyPr wrap="square" rtlCol="0">
            <a:spAutoFit/>
          </a:bodyPr>
          <a:lstStyle/>
          <a:p>
            <a:r>
              <a:rPr lang="en-US" dirty="0"/>
              <a:t>     In DV under Flood Certification</a:t>
            </a:r>
          </a:p>
        </p:txBody>
      </p:sp>
    </p:spTree>
    <p:extLst>
      <p:ext uri="{BB962C8B-B14F-4D97-AF65-F5344CB8AC3E}">
        <p14:creationId xmlns:p14="http://schemas.microsoft.com/office/powerpoint/2010/main" val="3929977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4153930" cy="1737360"/>
          </a:xfrm>
        </p:spPr>
        <p:txBody>
          <a:bodyPr/>
          <a:lstStyle/>
          <a:p>
            <a:r>
              <a:rPr lang="en-US" dirty="0"/>
              <a:t>Shipping/Boarding</a:t>
            </a:r>
            <a:br>
              <a:rPr lang="en-US" dirty="0"/>
            </a:br>
            <a:r>
              <a:rPr lang="en-US" sz="2800" dirty="0"/>
              <a:t>HMDA Reporting</a:t>
            </a:r>
          </a:p>
        </p:txBody>
      </p:sp>
      <p:sp>
        <p:nvSpPr>
          <p:cNvPr id="3" name="Picture Placeholder 2"/>
          <p:cNvSpPr>
            <a:spLocks noGrp="1"/>
          </p:cNvSpPr>
          <p:nvPr>
            <p:ph type="pic" idx="1"/>
          </p:nvPr>
        </p:nvSpPr>
        <p:spPr/>
      </p:sp>
      <p:sp>
        <p:nvSpPr>
          <p:cNvPr id="4" name="Text Placeholder 3"/>
          <p:cNvSpPr>
            <a:spLocks noGrp="1"/>
          </p:cNvSpPr>
          <p:nvPr>
            <p:ph type="body" sz="half" idx="2"/>
          </p:nvPr>
        </p:nvSpPr>
        <p:spPr>
          <a:xfrm>
            <a:off x="1088898" y="2834640"/>
            <a:ext cx="3931920" cy="2880360"/>
          </a:xfrm>
        </p:spPr>
        <p:txBody>
          <a:bodyPr>
            <a:normAutofit lnSpcReduction="10000"/>
          </a:bodyPr>
          <a:lstStyle/>
          <a:p>
            <a:r>
              <a:rPr lang="en-US" sz="1400" dirty="0"/>
              <a:t>On the Loan Tab</a:t>
            </a:r>
          </a:p>
          <a:p>
            <a:r>
              <a:rPr lang="en-US" sz="1400" dirty="0"/>
              <a:t>Lien Status: 	If 700-1</a:t>
            </a:r>
            <a:r>
              <a:rPr lang="en-US" sz="1400" baseline="30000" dirty="0"/>
              <a:t>st</a:t>
            </a:r>
            <a:r>
              <a:rPr lang="en-US" sz="1400" dirty="0"/>
              <a:t> Lien</a:t>
            </a:r>
          </a:p>
          <a:p>
            <a:r>
              <a:rPr lang="en-US" sz="1400" dirty="0"/>
              <a:t>	If 800- Subordinate Lien</a:t>
            </a:r>
          </a:p>
          <a:p>
            <a:r>
              <a:rPr lang="en-US" sz="1400" dirty="0"/>
              <a:t>Purpose-	</a:t>
            </a:r>
          </a:p>
          <a:p>
            <a:r>
              <a:rPr lang="en-US" sz="1400" dirty="0"/>
              <a:t>	Either Purchase or Refinance</a:t>
            </a:r>
          </a:p>
          <a:p>
            <a:r>
              <a:rPr lang="en-US" sz="1400" dirty="0"/>
              <a:t>Preapproval-</a:t>
            </a:r>
          </a:p>
          <a:p>
            <a:r>
              <a:rPr lang="en-US" sz="1400" dirty="0"/>
              <a:t>	Always Not Applicable</a:t>
            </a:r>
          </a:p>
          <a:p>
            <a:r>
              <a:rPr lang="en-US" sz="1400" dirty="0"/>
              <a:t>Purchaser of Loan-</a:t>
            </a:r>
          </a:p>
          <a:p>
            <a:r>
              <a:rPr lang="en-US" sz="1400" dirty="0"/>
              <a:t>	Always Private Securitization </a:t>
            </a:r>
          </a:p>
          <a:p>
            <a:endParaRPr lang="en-US" dirty="0"/>
          </a:p>
          <a:p>
            <a:endParaRPr lang="en-US" dirty="0"/>
          </a:p>
        </p:txBody>
      </p:sp>
      <p:pic>
        <p:nvPicPr>
          <p:cNvPr id="5" name="Picture 4"/>
          <p:cNvPicPr>
            <a:picLocks noChangeAspect="1"/>
          </p:cNvPicPr>
          <p:nvPr/>
        </p:nvPicPr>
        <p:blipFill>
          <a:blip r:embed="rId2"/>
          <a:stretch>
            <a:fillRect/>
          </a:stretch>
        </p:blipFill>
        <p:spPr>
          <a:xfrm>
            <a:off x="5413248" y="997036"/>
            <a:ext cx="6153150" cy="2952750"/>
          </a:xfrm>
          <a:prstGeom prst="rect">
            <a:avLst/>
          </a:prstGeom>
        </p:spPr>
      </p:pic>
    </p:spTree>
    <p:extLst>
      <p:ext uri="{BB962C8B-B14F-4D97-AF65-F5344CB8AC3E}">
        <p14:creationId xmlns:p14="http://schemas.microsoft.com/office/powerpoint/2010/main" val="2274680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4153930" cy="1737360"/>
          </a:xfrm>
        </p:spPr>
        <p:txBody>
          <a:bodyPr/>
          <a:lstStyle/>
          <a:p>
            <a:r>
              <a:rPr lang="en-US" dirty="0"/>
              <a:t>Shipping/Boarding </a:t>
            </a:r>
            <a:r>
              <a:rPr lang="en-US" sz="2800" dirty="0"/>
              <a:t>HMDA Reporting</a:t>
            </a:r>
          </a:p>
        </p:txBody>
      </p:sp>
      <p:sp>
        <p:nvSpPr>
          <p:cNvPr id="4" name="Text Placeholder 3"/>
          <p:cNvSpPr>
            <a:spLocks noGrp="1"/>
          </p:cNvSpPr>
          <p:nvPr>
            <p:ph type="body" sz="half" idx="2"/>
          </p:nvPr>
        </p:nvSpPr>
        <p:spPr/>
        <p:txBody>
          <a:bodyPr>
            <a:normAutofit fontScale="92500" lnSpcReduction="20000"/>
          </a:bodyPr>
          <a:lstStyle/>
          <a:p>
            <a:r>
              <a:rPr lang="en-US" dirty="0"/>
              <a:t>On the Loan Tab-</a:t>
            </a:r>
          </a:p>
          <a:p>
            <a:r>
              <a:rPr lang="en-US" dirty="0"/>
              <a:t>Select FFIEC Rate Spread Calculator –Shown in blue</a:t>
            </a:r>
          </a:p>
          <a:p>
            <a:r>
              <a:rPr lang="en-US" dirty="0"/>
              <a:t>This will take you to the Rate Spread Website.  File out all the information.  This information is found in Byte above the FFIEC Website Link.  After you fill out all the necessary information Select Submit.  This will populate the Rate Spread </a:t>
            </a:r>
          </a:p>
          <a:p>
            <a:endParaRPr lang="en-US" dirty="0"/>
          </a:p>
          <a:p>
            <a:r>
              <a:rPr lang="en-US" dirty="0"/>
              <a:t>HOEPA Status-Always Not a HOEPA loan</a:t>
            </a:r>
          </a:p>
          <a:p>
            <a:endParaRPr lang="en-US" dirty="0"/>
          </a:p>
        </p:txBody>
      </p:sp>
      <p:pic>
        <p:nvPicPr>
          <p:cNvPr id="9" name="Picture 8"/>
          <p:cNvPicPr>
            <a:picLocks noChangeAspect="1"/>
          </p:cNvPicPr>
          <p:nvPr/>
        </p:nvPicPr>
        <p:blipFill>
          <a:blip r:embed="rId2"/>
          <a:stretch>
            <a:fillRect/>
          </a:stretch>
        </p:blipFill>
        <p:spPr>
          <a:xfrm>
            <a:off x="5783950" y="3489960"/>
            <a:ext cx="5153025" cy="2581275"/>
          </a:xfrm>
          <a:prstGeom prst="rect">
            <a:avLst/>
          </a:prstGeom>
        </p:spPr>
      </p:pic>
      <p:pic>
        <p:nvPicPr>
          <p:cNvPr id="12" name="Picture 11"/>
          <p:cNvPicPr>
            <a:picLocks noChangeAspect="1"/>
          </p:cNvPicPr>
          <p:nvPr/>
        </p:nvPicPr>
        <p:blipFill>
          <a:blip r:embed="rId3"/>
          <a:stretch>
            <a:fillRect/>
          </a:stretch>
        </p:blipFill>
        <p:spPr>
          <a:xfrm>
            <a:off x="5783950" y="434546"/>
            <a:ext cx="4467225" cy="2676525"/>
          </a:xfrm>
          <a:prstGeom prst="rect">
            <a:avLst/>
          </a:prstGeom>
        </p:spPr>
      </p:pic>
      <p:cxnSp>
        <p:nvCxnSpPr>
          <p:cNvPr id="15" name="Straight Arrow Connector 14"/>
          <p:cNvCxnSpPr/>
          <p:nvPr/>
        </p:nvCxnSpPr>
        <p:spPr>
          <a:xfrm>
            <a:off x="5008605" y="5346357"/>
            <a:ext cx="1243914" cy="345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Flowchart: Process 16"/>
          <p:cNvSpPr/>
          <p:nvPr/>
        </p:nvSpPr>
        <p:spPr>
          <a:xfrm>
            <a:off x="6441989" y="1097280"/>
            <a:ext cx="3599935" cy="128345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0832335"/>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docProps/app.xml><?xml version="1.0" encoding="utf-8"?>
<Properties xmlns="http://schemas.openxmlformats.org/officeDocument/2006/extended-properties" xmlns:vt="http://schemas.openxmlformats.org/officeDocument/2006/docPropsVTypes">
  <Template>TM03457444[[fn=Basis]]</Template>
  <TotalTime>8082</TotalTime>
  <Words>2044</Words>
  <Application>Microsoft Office PowerPoint</Application>
  <PresentationFormat>Widescreen</PresentationFormat>
  <Paragraphs>286</Paragraphs>
  <Slides>51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51</vt:i4>
      </vt:variant>
    </vt:vector>
  </HeadingPairs>
  <TitlesOfParts>
    <vt:vector size="54" baseType="lpstr">
      <vt:lpstr>Arial</vt:lpstr>
      <vt:lpstr>Corbel</vt:lpstr>
      <vt:lpstr>Basis</vt:lpstr>
      <vt:lpstr>Funding Assistant </vt:lpstr>
      <vt:lpstr>Job Duties</vt:lpstr>
      <vt:lpstr>Shipping/Boarding</vt:lpstr>
      <vt:lpstr>Shipping/Boarding  </vt:lpstr>
      <vt:lpstr>Shipping/Boarding  </vt:lpstr>
      <vt:lpstr>Shipping/Boarding  HMDA Reporting</vt:lpstr>
      <vt:lpstr>Shipping/Boarding  HMDA Reporting </vt:lpstr>
      <vt:lpstr>Shipping/Boarding HMDA Reporting</vt:lpstr>
      <vt:lpstr>Shipping/Boarding HMDA Reporting</vt:lpstr>
      <vt:lpstr>Shipping/Boarding </vt:lpstr>
      <vt:lpstr>Post Fund CD</vt:lpstr>
      <vt:lpstr>Post Fund CD </vt:lpstr>
      <vt:lpstr>Post Fund CD</vt:lpstr>
      <vt:lpstr>Post Fund CD</vt:lpstr>
      <vt:lpstr>Post Fund CD </vt:lpstr>
      <vt:lpstr>Post Fund CD </vt:lpstr>
      <vt:lpstr>Post Fund CD</vt:lpstr>
      <vt:lpstr>Post Fund CD</vt:lpstr>
      <vt:lpstr>Post Fund CD </vt:lpstr>
      <vt:lpstr>Post Fund CD</vt:lpstr>
      <vt:lpstr>Post Fund CD </vt:lpstr>
      <vt:lpstr>Post Fund CD </vt:lpstr>
      <vt:lpstr>Post Fund CD-California </vt:lpstr>
      <vt:lpstr>Closing Protection Letter Validations </vt:lpstr>
      <vt:lpstr>Closing Protection Letter Validations </vt:lpstr>
      <vt:lpstr>Closing Protection Letter Validations </vt:lpstr>
      <vt:lpstr>Closing Protection Letter Validation  </vt:lpstr>
      <vt:lpstr>Closing Protection Letter Validations </vt:lpstr>
      <vt:lpstr>MERS</vt:lpstr>
      <vt:lpstr>MERS </vt:lpstr>
      <vt:lpstr>MERS</vt:lpstr>
      <vt:lpstr>MERS </vt:lpstr>
      <vt:lpstr>MERS</vt:lpstr>
      <vt:lpstr>MERS  </vt:lpstr>
      <vt:lpstr>MERS </vt:lpstr>
      <vt:lpstr>MERS</vt:lpstr>
      <vt:lpstr>MERS</vt:lpstr>
      <vt:lpstr>MERS</vt:lpstr>
      <vt:lpstr>Verification of Employment</vt:lpstr>
      <vt:lpstr>Verification of Employment  </vt:lpstr>
      <vt:lpstr>Lenders Instructions </vt:lpstr>
      <vt:lpstr>Lenders Instructions </vt:lpstr>
      <vt:lpstr>Lenders Instructions </vt:lpstr>
      <vt:lpstr>Lenders Instructions</vt:lpstr>
      <vt:lpstr>Lenders Instructions </vt:lpstr>
      <vt:lpstr>Lenders Instructions </vt:lpstr>
      <vt:lpstr>Lenders Instructions </vt:lpstr>
      <vt:lpstr>Lenders Instructions </vt:lpstr>
      <vt:lpstr>Lenders Instructions </vt:lpstr>
      <vt:lpstr>Lenders Instructions </vt:lpstr>
      <vt:lpstr>Lenders Instructions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Funding Assistant</dc:title>
  <dc:creator>Funder08</dc:creator>
  <cp:lastModifiedBy>Veronica Tillis</cp:lastModifiedBy>
  <cp:revision>37</cp:revision>
  <cp:lastPrinted>2017-03-01T20:29:55Z</cp:lastPrinted>
  <dcterms:created xsi:type="dcterms:W3CDTF">2017-02-28T18:38:36Z</dcterms:created>
  <dcterms:modified xsi:type="dcterms:W3CDTF">2018-12-05T19:08:45Z</dcterms:modified>
</cp:coreProperties>
</file>